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88" r:id="rId8"/>
    <p:sldId id="289" r:id="rId9"/>
    <p:sldId id="290" r:id="rId10"/>
    <p:sldId id="263" r:id="rId11"/>
    <p:sldId id="264" r:id="rId12"/>
    <p:sldId id="265" r:id="rId13"/>
    <p:sldId id="266" r:id="rId14"/>
    <p:sldId id="270" r:id="rId15"/>
    <p:sldId id="291" r:id="rId16"/>
    <p:sldId id="292" r:id="rId17"/>
    <p:sldId id="293" r:id="rId18"/>
    <p:sldId id="294" r:id="rId19"/>
    <p:sldId id="267" r:id="rId20"/>
    <p:sldId id="295" r:id="rId21"/>
    <p:sldId id="268" r:id="rId22"/>
    <p:sldId id="296" r:id="rId23"/>
    <p:sldId id="269" r:id="rId24"/>
    <p:sldId id="272" r:id="rId25"/>
    <p:sldId id="271" r:id="rId26"/>
    <p:sldId id="273" r:id="rId27"/>
    <p:sldId id="274" r:id="rId28"/>
    <p:sldId id="275" r:id="rId29"/>
    <p:sldId id="297" r:id="rId30"/>
    <p:sldId id="298" r:id="rId31"/>
    <p:sldId id="276" r:id="rId32"/>
    <p:sldId id="277" r:id="rId33"/>
    <p:sldId id="299" r:id="rId34"/>
    <p:sldId id="278" r:id="rId35"/>
    <p:sldId id="301" r:id="rId36"/>
    <p:sldId id="300" r:id="rId37"/>
    <p:sldId id="302" r:id="rId38"/>
    <p:sldId id="30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24" autoAdjust="0"/>
    <p:restoredTop sz="94660"/>
  </p:normalViewPr>
  <p:slideViewPr>
    <p:cSldViewPr snapToGrid="0">
      <p:cViewPr>
        <p:scale>
          <a:sx n="110" d="100"/>
          <a:sy n="110" d="100"/>
        </p:scale>
        <p:origin x="6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4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34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8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3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6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4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5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10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65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7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54E65-35D7-4F1A-BDB7-3BFB737DBCC3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62067-C255-4132-A6ED-48607C1B5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4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8831" y="1610990"/>
            <a:ext cx="8019369" cy="72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Crisis Management &amp; Resilience Building Challenges</a:t>
            </a:r>
            <a:b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8313" y="2619101"/>
            <a:ext cx="5471839" cy="19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FA8D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Eric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Adamse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smtClean="0">
                <a:solidFill>
                  <a:srgbClr val="053747"/>
                </a:solidFill>
                <a:latin typeface="Arial"/>
              </a:rPr>
              <a:t>Corporate Security Manager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Vitens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 Water Utility, The Netherlands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4FA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 smtClean="0">
                <a:latin typeface="Arial"/>
              </a:rPr>
              <a:t>AMWA 2018 Executive Management Conference &amp; Workshop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4FA8DA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 smtClean="0">
                <a:latin typeface="Arial"/>
              </a:rPr>
              <a:t>San Francisco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A8DA"/>
                </a:solidFill>
                <a:effectLst/>
                <a:uLnTx/>
                <a:uFillTx/>
                <a:latin typeface="Arial"/>
              </a:rPr>
              <a:t>, US,  October 14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4FA8DA"/>
                </a:solidFill>
                <a:effectLst/>
                <a:uLnTx/>
                <a:uFillTx/>
                <a:latin typeface="Arial"/>
              </a:rPr>
              <a:t> to 17</a:t>
            </a:r>
            <a:r>
              <a:rPr lang="en-GB" sz="1400" kern="0" dirty="0" smtClean="0">
                <a:latin typeface="Arial"/>
              </a:rPr>
              <a:t>,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A8DA"/>
                </a:solidFill>
                <a:effectLst/>
                <a:uLnTx/>
                <a:uFillTx/>
                <a:latin typeface="Arial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15428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699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Risk Assessment Vitens (Step 4)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827088" y="869299"/>
            <a:ext cx="77057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 now have: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None/>
              <a:tabLst/>
              <a:defRPr/>
            </a:pP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Risk Assessment Vitens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key assets are defined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threat assessment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vulnerability assessment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Now describe generic scenario’s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what happens?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time, place, staff involved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choose a “ most likely”  scenario per threat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a Heat Map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take situation “as is”, not “if I should have done nothing”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take in account all the measures you already have taken (nett risk)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670766"/>
            <a:ext cx="4732097" cy="29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0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34" y="15342"/>
            <a:ext cx="219475" cy="5761219"/>
          </a:xfrm>
          <a:prstGeom prst="rect">
            <a:avLst/>
          </a:prstGeom>
        </p:spPr>
      </p:pic>
      <p:sp>
        <p:nvSpPr>
          <p:cNvPr id="5" name="Rechthoek 3"/>
          <p:cNvSpPr/>
          <p:nvPr/>
        </p:nvSpPr>
        <p:spPr>
          <a:xfrm>
            <a:off x="1505082" y="285356"/>
            <a:ext cx="7488832" cy="4824536"/>
          </a:xfrm>
          <a:prstGeom prst="rect">
            <a:avLst/>
          </a:prstGeom>
          <a:gradFill flip="none" rotWithShape="0">
            <a:gsLst>
              <a:gs pos="0">
                <a:srgbClr val="FF3399">
                  <a:alpha val="75000"/>
                </a:srgbClr>
              </a:gs>
              <a:gs pos="25000">
                <a:srgbClr val="FF6633">
                  <a:alpha val="75000"/>
                </a:srgbClr>
              </a:gs>
              <a:gs pos="50000">
                <a:srgbClr val="FFFF00">
                  <a:alpha val="75000"/>
                </a:srgbClr>
              </a:gs>
              <a:gs pos="75000">
                <a:srgbClr val="01A78F">
                  <a:alpha val="75000"/>
                </a:srgbClr>
              </a:gs>
              <a:gs pos="100000">
                <a:srgbClr val="3366FF">
                  <a:alpha val="7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5400" cap="flat" cmpd="sng" algn="ctr">
            <a:noFill/>
            <a:prstDash val="solid"/>
          </a:ln>
          <a:effectLst>
            <a:innerShdw blurRad="63500" dist="88900" dir="8100000">
              <a:prstClr val="black"/>
            </a:innerShdw>
          </a:effectLst>
        </p:spPr>
        <p:txBody>
          <a:bodyPr anchor="ctr"/>
          <a:lstStyle/>
          <a:p>
            <a:pPr algn="ctr" defTabSz="914400">
              <a:defRPr/>
            </a:pPr>
            <a:endParaRPr lang="en-GB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7" name="Tekstvak 4"/>
          <p:cNvSpPr txBox="1">
            <a:spLocks noChangeArrowheads="1"/>
          </p:cNvSpPr>
          <p:nvPr/>
        </p:nvSpPr>
        <p:spPr bwMode="auto">
          <a:xfrm>
            <a:off x="28707" y="618440"/>
            <a:ext cx="1368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Extreme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High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Medium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Low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Negligible</a:t>
            </a:r>
            <a:endParaRPr lang="en-US" sz="1600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kstvak 5"/>
          <p:cNvSpPr txBox="1">
            <a:spLocks noChangeArrowheads="1"/>
          </p:cNvSpPr>
          <p:nvPr/>
        </p:nvSpPr>
        <p:spPr bwMode="auto">
          <a:xfrm>
            <a:off x="1505082" y="5143668"/>
            <a:ext cx="766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    Remote          Unlikely           Possible           Likely           Probable	</a:t>
            </a:r>
            <a:endParaRPr lang="en-US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Afbeelding 6" descr="secworld-cybercrime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08441" y="2766388"/>
            <a:ext cx="14414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Afbeelding 7" descr="Satellite_images_storm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4890" y="734357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8" descr="chemische brand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3338" y="3937962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Afbeelding 11" descr="drought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07753" y="2773997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2" descr="pandemic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80432" y="3919706"/>
            <a:ext cx="14414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fbeelding 13" descr="moslimterrorisme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711867" y="754965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14" descr="electriciteitsmast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00343" y="3575485"/>
            <a:ext cx="14398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9" descr="nucleair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92645" y="1947087"/>
            <a:ext cx="14398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15" descr="zeeoverstroming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37318" y="403633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Afbeelding 16" descr="overstroming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140457" y="1635185"/>
            <a:ext cx="143986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Afbeelding 10" descr="bosbrand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852530" y="3182013"/>
            <a:ext cx="1439863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4"/>
          <p:cNvSpPr txBox="1">
            <a:spLocks noChangeArrowheads="1"/>
          </p:cNvSpPr>
          <p:nvPr/>
        </p:nvSpPr>
        <p:spPr bwMode="auto">
          <a:xfrm>
            <a:off x="35223" y="618440"/>
            <a:ext cx="1368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Extreme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High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Medium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Low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Negligible</a:t>
            </a:r>
            <a:endParaRPr lang="en-US" sz="1600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ekstvak 17"/>
          <p:cNvSpPr txBox="1"/>
          <p:nvPr/>
        </p:nvSpPr>
        <p:spPr>
          <a:xfrm>
            <a:off x="4571697" y="5530462"/>
            <a:ext cx="15343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Likelihood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3" name="Tekstvak 18"/>
          <p:cNvSpPr txBox="1"/>
          <p:nvPr/>
        </p:nvSpPr>
        <p:spPr>
          <a:xfrm rot="16200000">
            <a:off x="-293050" y="2388154"/>
            <a:ext cx="11881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 </a:t>
            </a: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GB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4" name="Tekstvak 5"/>
          <p:cNvSpPr txBox="1">
            <a:spLocks noChangeArrowheads="1"/>
          </p:cNvSpPr>
          <p:nvPr/>
        </p:nvSpPr>
        <p:spPr bwMode="auto">
          <a:xfrm>
            <a:off x="6863784" y="463718"/>
            <a:ext cx="2045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Vitens</a:t>
            </a:r>
            <a:r>
              <a:rPr lang="en-US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	</a:t>
            </a:r>
            <a:endParaRPr lang="en-US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ekstvak 17"/>
          <p:cNvSpPr txBox="1"/>
          <p:nvPr/>
        </p:nvSpPr>
        <p:spPr>
          <a:xfrm>
            <a:off x="4571697" y="5652427"/>
            <a:ext cx="15343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Likelihood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kstvak 18"/>
          <p:cNvSpPr txBox="1"/>
          <p:nvPr/>
        </p:nvSpPr>
        <p:spPr>
          <a:xfrm rot="16200000">
            <a:off x="-293050" y="2510119"/>
            <a:ext cx="11881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 </a:t>
            </a: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GB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640"/>
                    </a14:imgEffect>
                    <a14:imgEffect>
                      <a14:saturation sat="0"/>
                    </a14:imgEffect>
                    <a14:imgEffect>
                      <a14:brightnessContrast contras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" y="336187"/>
            <a:ext cx="9144793" cy="5316173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 bwMode="auto">
          <a:xfrm rot="5400000">
            <a:off x="4654970" y="-867826"/>
            <a:ext cx="1490244" cy="4104458"/>
          </a:xfrm>
          <a:prstGeom prst="downArrow">
            <a:avLst/>
          </a:prstGeom>
          <a:solidFill>
            <a:srgbClr val="0000FF">
              <a:alpha val="35000"/>
            </a:srgbClr>
          </a:solidFill>
          <a:ln w="25400">
            <a:solidFill>
              <a:srgbClr val="0000FF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Tekstvak 17"/>
          <p:cNvSpPr txBox="1"/>
          <p:nvPr/>
        </p:nvSpPr>
        <p:spPr>
          <a:xfrm>
            <a:off x="4048190" y="855598"/>
            <a:ext cx="36244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Safety &amp; Security Management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Resilience Building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7369520" y="2212388"/>
            <a:ext cx="1490244" cy="2596781"/>
          </a:xfrm>
          <a:prstGeom prst="downArrow">
            <a:avLst/>
          </a:prstGeom>
          <a:solidFill>
            <a:srgbClr val="FF0000">
              <a:alpha val="60000"/>
            </a:srgbClr>
          </a:solidFill>
          <a:ln w="1905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" name="Tekstvak 17"/>
          <p:cNvSpPr txBox="1"/>
          <p:nvPr/>
        </p:nvSpPr>
        <p:spPr>
          <a:xfrm>
            <a:off x="6837545" y="1523305"/>
            <a:ext cx="2351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Incident &amp; Crisis Management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1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334" y="119884"/>
            <a:ext cx="219475" cy="5761219"/>
          </a:xfrm>
          <a:prstGeom prst="rect">
            <a:avLst/>
          </a:prstGeom>
        </p:spPr>
      </p:pic>
      <p:sp>
        <p:nvSpPr>
          <p:cNvPr id="5" name="Tekstvak 17"/>
          <p:cNvSpPr txBox="1"/>
          <p:nvPr/>
        </p:nvSpPr>
        <p:spPr>
          <a:xfrm>
            <a:off x="4571697" y="5635004"/>
            <a:ext cx="15343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Likelihood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Tekstvak 18"/>
          <p:cNvSpPr txBox="1"/>
          <p:nvPr/>
        </p:nvSpPr>
        <p:spPr>
          <a:xfrm rot="16200000">
            <a:off x="-293050" y="2492696"/>
            <a:ext cx="11881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 </a:t>
            </a: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GB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2640"/>
                    </a14:imgEffect>
                    <a14:imgEffect>
                      <a14:saturation sat="0"/>
                    </a14:imgEffect>
                    <a14:imgEffect>
                      <a14:brightnessContrast contrast="-3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2" y="318764"/>
            <a:ext cx="9144793" cy="5316173"/>
          </a:xfrm>
          <a:prstGeom prst="rect">
            <a:avLst/>
          </a:prstGeom>
        </p:spPr>
      </p:pic>
      <p:sp>
        <p:nvSpPr>
          <p:cNvPr id="10" name="Tekstvak 53"/>
          <p:cNvSpPr txBox="1"/>
          <p:nvPr/>
        </p:nvSpPr>
        <p:spPr>
          <a:xfrm>
            <a:off x="2197010" y="-80035"/>
            <a:ext cx="6624638" cy="48013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endParaRPr lang="en-US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      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Wingdings" panose="05000000000000000000" pitchFamily="2" charset="2"/>
              </a:rPr>
              <a:t> </a:t>
            </a:r>
            <a:r>
              <a:rPr lang="en-US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unwanted top occasion</a:t>
            </a:r>
          </a:p>
          <a:p>
            <a:pPr defTabSz="914400">
              <a:defRPr/>
            </a:pPr>
            <a:endParaRPr lang="en-US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MITIGATE or				AVOID</a:t>
            </a:r>
          </a:p>
          <a:p>
            <a:pPr defTabSz="914400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INSURE</a:t>
            </a: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endParaRPr lang="en-US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defTabSz="914400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ACCEPT					MONITOR and 						CONTROL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59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69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/>
                <a:cs typeface="Arial"/>
              </a:rPr>
              <a:t>1 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Malfunction &amp; Failure of Assets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5" name="Afbeelding 5" descr="water 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3673" y="775872"/>
            <a:ext cx="3527747" cy="2351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fbeelding 6" descr="water 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60677" y="775872"/>
            <a:ext cx="3527746" cy="235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water 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0677" y="3234263"/>
            <a:ext cx="3527747" cy="231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r="-1"/>
          <a:stretch/>
        </p:blipFill>
        <p:spPr>
          <a:xfrm>
            <a:off x="863673" y="3234263"/>
            <a:ext cx="3527747" cy="23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69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kern="0" dirty="0">
                <a:latin typeface="Arial"/>
                <a:cs typeface="Arial"/>
              </a:rPr>
              <a:t>2  </a:t>
            </a:r>
            <a:r>
              <a:rPr lang="en-US" kern="0" dirty="0">
                <a:latin typeface="Arial"/>
                <a:cs typeface="Arial"/>
              </a:rPr>
              <a:t>N</a:t>
            </a:r>
            <a:r>
              <a:rPr lang="en-US" kern="0" dirty="0">
                <a:latin typeface="Arial"/>
                <a:cs typeface="Arial"/>
              </a:rPr>
              <a:t>atural Disasters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>
                <a:latin typeface="Arial"/>
                <a:cs typeface="Arial"/>
              </a:rPr>
              <a:t>Diseases </a:t>
            </a:r>
            <a:r>
              <a:rPr lang="en-US" kern="0" dirty="0" smtClean="0">
                <a:latin typeface="Arial"/>
                <a:cs typeface="Arial"/>
              </a:rPr>
              <a:t>&amp; Pandemics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48" t="11885" r="-248" b="-11885"/>
          <a:stretch/>
        </p:blipFill>
        <p:spPr>
          <a:xfrm>
            <a:off x="874235" y="775872"/>
            <a:ext cx="3517185" cy="2637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894" y="775872"/>
            <a:ext cx="3493311" cy="2310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10922"/>
          <a:stretch/>
        </p:blipFill>
        <p:spPr>
          <a:xfrm>
            <a:off x="880890" y="3234263"/>
            <a:ext cx="3510530" cy="23453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9012" r="9091"/>
          <a:stretch/>
        </p:blipFill>
        <p:spPr>
          <a:xfrm>
            <a:off x="4877894" y="3234263"/>
            <a:ext cx="3482335" cy="23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69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defTabSz="914400"/>
            <a:r>
              <a:rPr lang="en-US" kern="0" dirty="0">
                <a:latin typeface="Arial"/>
                <a:cs typeface="Arial"/>
              </a:rPr>
              <a:t>3  </a:t>
            </a:r>
            <a:r>
              <a:rPr lang="en-US" kern="0" dirty="0" smtClean="0">
                <a:latin typeface="Arial"/>
                <a:cs typeface="Arial"/>
              </a:rPr>
              <a:t>Interdependency Power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 smtClean="0">
                <a:latin typeface="Arial"/>
                <a:cs typeface="Arial"/>
              </a:rPr>
              <a:t>IT &amp; Chemicals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890" y="775873"/>
            <a:ext cx="3510530" cy="2310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12670"/>
          <a:stretch/>
        </p:blipFill>
        <p:spPr>
          <a:xfrm>
            <a:off x="4877882" y="775872"/>
            <a:ext cx="3482348" cy="2310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394" r="7315"/>
          <a:stretch/>
        </p:blipFill>
        <p:spPr>
          <a:xfrm>
            <a:off x="880890" y="3234263"/>
            <a:ext cx="3508230" cy="2345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2048" r="34189"/>
          <a:stretch/>
        </p:blipFill>
        <p:spPr>
          <a:xfrm>
            <a:off x="4877882" y="3234263"/>
            <a:ext cx="3482348" cy="234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69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lvl="0" defTabSz="914400"/>
            <a:r>
              <a:rPr lang="en-US" kern="0" dirty="0">
                <a:latin typeface="Arial"/>
                <a:cs typeface="Arial"/>
              </a:rPr>
              <a:t>4  </a:t>
            </a:r>
            <a:r>
              <a:rPr lang="en-US" kern="0" dirty="0" smtClean="0">
                <a:latin typeface="Arial"/>
                <a:cs typeface="Arial"/>
              </a:rPr>
              <a:t>Intentional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 smtClean="0">
                <a:latin typeface="Arial"/>
                <a:cs typeface="Arial"/>
              </a:rPr>
              <a:t>(Cyber)crime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 smtClean="0">
                <a:latin typeface="Arial"/>
                <a:cs typeface="Arial"/>
              </a:rPr>
              <a:t>Terrorism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 smtClean="0">
                <a:latin typeface="Arial"/>
                <a:cs typeface="Arial"/>
              </a:rPr>
              <a:t>Sabotage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3" y="775872"/>
            <a:ext cx="3527747" cy="2351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143" r="3845"/>
          <a:stretch/>
        </p:blipFill>
        <p:spPr>
          <a:xfrm>
            <a:off x="4860677" y="775872"/>
            <a:ext cx="3527747" cy="2351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4200"/>
          <a:stretch/>
        </p:blipFill>
        <p:spPr>
          <a:xfrm>
            <a:off x="863673" y="3238198"/>
            <a:ext cx="3525447" cy="2311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12393" b="6415"/>
          <a:stretch/>
        </p:blipFill>
        <p:spPr>
          <a:xfrm>
            <a:off x="4841966" y="3127106"/>
            <a:ext cx="3546458" cy="289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69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lvl="0" defTabSz="914400"/>
            <a:r>
              <a:rPr lang="en-US" kern="0" dirty="0" smtClean="0">
                <a:latin typeface="Arial"/>
                <a:cs typeface="Arial"/>
              </a:rPr>
              <a:t>5  Accidents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 smtClean="0">
                <a:latin typeface="Arial"/>
                <a:cs typeface="Arial"/>
              </a:rPr>
              <a:t>Fire</a:t>
            </a:r>
            <a:r>
              <a:rPr lang="en-US" kern="0" dirty="0">
                <a:latin typeface="Arial"/>
                <a:cs typeface="Arial"/>
              </a:rPr>
              <a:t>, </a:t>
            </a:r>
            <a:r>
              <a:rPr lang="en-US" kern="0" dirty="0" smtClean="0">
                <a:latin typeface="Arial"/>
                <a:cs typeface="Arial"/>
              </a:rPr>
              <a:t>Traffic </a:t>
            </a:r>
            <a:r>
              <a:rPr lang="en-US" kern="0" dirty="0">
                <a:latin typeface="Arial"/>
                <a:cs typeface="Arial"/>
              </a:rPr>
              <a:t>etc.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2" y="3234263"/>
            <a:ext cx="7524751" cy="231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428" r="3908"/>
          <a:stretch/>
        </p:blipFill>
        <p:spPr>
          <a:xfrm>
            <a:off x="863672" y="775871"/>
            <a:ext cx="3527746" cy="2351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2192" y="775871"/>
            <a:ext cx="969226" cy="8480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5424" r="11216" b="33892"/>
          <a:stretch/>
        </p:blipFill>
        <p:spPr>
          <a:xfrm flipH="1">
            <a:off x="4860677" y="775870"/>
            <a:ext cx="3527746" cy="235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7088" y="5706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Business Continuity Management Water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Utility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vak 16"/>
          <p:cNvSpPr txBox="1"/>
          <p:nvPr/>
        </p:nvSpPr>
        <p:spPr>
          <a:xfrm>
            <a:off x="1331640" y="1589684"/>
            <a:ext cx="19442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359" y="1641781"/>
            <a:ext cx="6363653" cy="666482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 bwMode="auto">
          <a:xfrm>
            <a:off x="827088" y="597627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Possible Impact of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those 5 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hreats on your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key-assets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06188"/>
              </p:ext>
            </p:extLst>
          </p:nvPr>
        </p:nvGraphicFramePr>
        <p:xfrm>
          <a:off x="631178" y="2613728"/>
          <a:ext cx="8313836" cy="1787616"/>
        </p:xfrm>
        <a:graphic>
          <a:graphicData uri="http://schemas.openxmlformats.org/drawingml/2006/table">
            <a:tbl>
              <a:tblPr/>
              <a:tblGrid>
                <a:gridCol w="1917813">
                  <a:extLst>
                    <a:ext uri="{9D8B030D-6E8A-4147-A177-3AD203B41FA5}">
                      <a16:colId xmlns:a16="http://schemas.microsoft.com/office/drawing/2014/main" val="3475188427"/>
                    </a:ext>
                  </a:extLst>
                </a:gridCol>
                <a:gridCol w="1270450">
                  <a:extLst>
                    <a:ext uri="{9D8B030D-6E8A-4147-A177-3AD203B41FA5}">
                      <a16:colId xmlns:a16="http://schemas.microsoft.com/office/drawing/2014/main" val="1690531034"/>
                    </a:ext>
                  </a:extLst>
                </a:gridCol>
                <a:gridCol w="1310909">
                  <a:extLst>
                    <a:ext uri="{9D8B030D-6E8A-4147-A177-3AD203B41FA5}">
                      <a16:colId xmlns:a16="http://schemas.microsoft.com/office/drawing/2014/main" val="2549511206"/>
                    </a:ext>
                  </a:extLst>
                </a:gridCol>
                <a:gridCol w="1270450">
                  <a:extLst>
                    <a:ext uri="{9D8B030D-6E8A-4147-A177-3AD203B41FA5}">
                      <a16:colId xmlns:a16="http://schemas.microsoft.com/office/drawing/2014/main" val="770529725"/>
                    </a:ext>
                  </a:extLst>
                </a:gridCol>
                <a:gridCol w="1229989">
                  <a:extLst>
                    <a:ext uri="{9D8B030D-6E8A-4147-A177-3AD203B41FA5}">
                      <a16:colId xmlns:a16="http://schemas.microsoft.com/office/drawing/2014/main" val="2083086211"/>
                    </a:ext>
                  </a:extLst>
                </a:gridCol>
                <a:gridCol w="1314225">
                  <a:extLst>
                    <a:ext uri="{9D8B030D-6E8A-4147-A177-3AD203B41FA5}">
                      <a16:colId xmlns:a16="http://schemas.microsoft.com/office/drawing/2014/main" val="94890686"/>
                    </a:ext>
                  </a:extLst>
                </a:gridCol>
              </a:tblGrid>
              <a:tr h="446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Staff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5717655"/>
                  </a:ext>
                </a:extLst>
              </a:tr>
              <a:tr h="446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Product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Quality &amp; Availability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945996"/>
                  </a:ext>
                </a:extLst>
              </a:tr>
              <a:tr h="446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Belongings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(physical assets &amp; €)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055759"/>
                  </a:ext>
                </a:extLst>
              </a:tr>
              <a:tr h="446904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Information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&amp; IT-assets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F4E7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3473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40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4951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Subjects:</a:t>
            </a:r>
            <a:endParaRPr kumimoji="0" lang="en-US" sz="2400" b="0" i="0" u="none" strike="noStrike" kern="0" cap="none" spc="0" normalizeH="0" baseline="0" noProof="1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088" y="868551"/>
            <a:ext cx="77057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Introduction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Risk Assessment 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Business Continuity Management</a:t>
            </a:r>
          </a:p>
          <a:p>
            <a:pPr lvl="0" defTabSz="914400">
              <a:defRPr/>
            </a:pPr>
            <a:endParaRPr lang="en-GB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0" defTabSz="914400"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  <a:cs typeface="Arial"/>
              </a:rPr>
              <a:t>Crisis Management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GB" kern="0" dirty="0" smtClean="0">
                <a:solidFill>
                  <a:srgbClr val="000000"/>
                </a:solidFill>
                <a:latin typeface="Arial"/>
                <a:cs typeface="Arial"/>
              </a:rPr>
              <a:t>Cyber 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Security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lang="en-GB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Panellists today</a:t>
            </a:r>
          </a:p>
        </p:txBody>
      </p:sp>
    </p:spTree>
    <p:extLst>
      <p:ext uri="{BB962C8B-B14F-4D97-AF65-F5344CB8AC3E}">
        <p14:creationId xmlns:p14="http://schemas.microsoft.com/office/powerpoint/2010/main" val="33979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7088" y="5706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Business Continuity Management Water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Utility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vak 16"/>
          <p:cNvSpPr txBox="1"/>
          <p:nvPr/>
        </p:nvSpPr>
        <p:spPr>
          <a:xfrm>
            <a:off x="1331640" y="1589684"/>
            <a:ext cx="19442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908822" y="2798516"/>
            <a:ext cx="1620837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7704" y="2858027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natural disasters, diseases &amp;  pandemics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305697" y="2165103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 flipV="1">
            <a:off x="2305697" y="3677991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611188" y="4397128"/>
            <a:ext cx="7704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“hot stage” incident, crisis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&amp; 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recovery management</a:t>
            </a:r>
            <a:endParaRPr lang="en-US" sz="24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11188" y="1301503"/>
            <a:ext cx="7704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“cold stage” pro action, prevention, preparation</a:t>
            </a:r>
            <a:endParaRPr lang="en-US" sz="2400" b="1" i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60562" y="2798516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07504" y="2978160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alfunction &amp; failure of assets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557437" y="2165103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 flipV="1">
            <a:off x="557437" y="3677991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705839" y="2798516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08326" y="2934694"/>
            <a:ext cx="1655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interdependency power, IT, chemicals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4102714" y="2165103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 flipV="1">
            <a:off x="4102714" y="3677991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5469434" y="2798516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436096" y="2885828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intentional, (cyber) crime, terrorism, sabotage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5866309" y="2165103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AutoShape 29"/>
          <p:cNvSpPr>
            <a:spLocks noChangeArrowheads="1"/>
          </p:cNvSpPr>
          <p:nvPr/>
        </p:nvSpPr>
        <p:spPr bwMode="auto">
          <a:xfrm flipV="1">
            <a:off x="5866309" y="3677991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7198618" y="279901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163296" y="2941580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ccidents, fire, traffic etc.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>
            <a:off x="7595493" y="2165599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 flipV="1">
            <a:off x="7595493" y="3678487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7088" y="571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Business Continuity Management Water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Utility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vak 16"/>
          <p:cNvSpPr txBox="1"/>
          <p:nvPr/>
        </p:nvSpPr>
        <p:spPr>
          <a:xfrm>
            <a:off x="1331640" y="1589690"/>
            <a:ext cx="19442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908822" y="2798522"/>
            <a:ext cx="1620837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7704" y="2858033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natural disasters, diseases &amp;  pandemics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305697" y="2165109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 flipV="1">
            <a:off x="2305697" y="3677997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611188" y="4397134"/>
            <a:ext cx="7704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“hot stage” incident, crisis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&amp; 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recovery management</a:t>
            </a:r>
            <a:endParaRPr lang="en-US" sz="24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159891" y="1055718"/>
            <a:ext cx="1622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sset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maintenance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r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einvestments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60562" y="279852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07504" y="2978166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alfunction &amp; failure of assets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557437" y="2165109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 flipV="1">
            <a:off x="557437" y="3677997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705839" y="279852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08326" y="2934700"/>
            <a:ext cx="1655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interdependency power, IT, chemicals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4102714" y="2165109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 flipV="1">
            <a:off x="4102714" y="3677997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5469434" y="279852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436096" y="2885834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intentional, (cyber) crime, terrorism, sabotage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5866309" y="2165109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AutoShape 29"/>
          <p:cNvSpPr>
            <a:spLocks noChangeArrowheads="1"/>
          </p:cNvSpPr>
          <p:nvPr/>
        </p:nvSpPr>
        <p:spPr bwMode="auto">
          <a:xfrm flipV="1">
            <a:off x="5866309" y="3677997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7198618" y="2799018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163296" y="2941586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ccidents, fire, traffic etc.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>
            <a:off x="7595493" y="2165605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 flipV="1">
            <a:off x="7595493" y="3678493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941463" y="1046576"/>
            <a:ext cx="16224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reallocation of assets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resilience 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building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613297" y="1051337"/>
            <a:ext cx="1622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power back up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IT infrastructure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Storage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412493" y="1015144"/>
            <a:ext cx="17508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s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ecurity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yber security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awareness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7194064" y="1000571"/>
            <a:ext cx="1622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safety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raining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awareness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7088" y="5712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Business Continuity Management Water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Utility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vak 16"/>
          <p:cNvSpPr txBox="1"/>
          <p:nvPr/>
        </p:nvSpPr>
        <p:spPr>
          <a:xfrm>
            <a:off x="1331640" y="1589690"/>
            <a:ext cx="19442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908822" y="2798522"/>
            <a:ext cx="1620837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907704" y="2858033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natural disasters, diseases &amp;  pandemics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305697" y="2165109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 flipV="1">
            <a:off x="2305697" y="3677997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159891" y="1055718"/>
            <a:ext cx="1622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sset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maintenance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r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einvestments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160562" y="279852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107504" y="2978166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alfunction &amp; failure of assets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557437" y="2165109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 flipV="1">
            <a:off x="557437" y="3677997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3705839" y="279852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3708326" y="2934700"/>
            <a:ext cx="1655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interdependency power, IT, chemicals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4102714" y="2165109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AutoShape 29"/>
          <p:cNvSpPr>
            <a:spLocks noChangeArrowheads="1"/>
          </p:cNvSpPr>
          <p:nvPr/>
        </p:nvSpPr>
        <p:spPr bwMode="auto">
          <a:xfrm flipV="1">
            <a:off x="4102714" y="3677997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5469434" y="2798522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5436096" y="2885834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intentional, (cyber) crime, terrorism, sabotage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5866309" y="2165109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AutoShape 29"/>
          <p:cNvSpPr>
            <a:spLocks noChangeArrowheads="1"/>
          </p:cNvSpPr>
          <p:nvPr/>
        </p:nvSpPr>
        <p:spPr bwMode="auto">
          <a:xfrm flipV="1">
            <a:off x="5866309" y="3677997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7198618" y="2799018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163296" y="2941586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ccidents, fire, traffic etc.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>
            <a:off x="7595493" y="2165605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AutoShape 29"/>
          <p:cNvSpPr>
            <a:spLocks noChangeArrowheads="1"/>
          </p:cNvSpPr>
          <p:nvPr/>
        </p:nvSpPr>
        <p:spPr bwMode="auto">
          <a:xfrm flipV="1">
            <a:off x="7595493" y="3678493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1941463" y="1046576"/>
            <a:ext cx="16224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reallocation of assets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resilience 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building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3613297" y="1051337"/>
            <a:ext cx="1622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power back up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IT infrastructure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Storage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412493" y="1015144"/>
            <a:ext cx="17508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s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ecurity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yber security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awareness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7194064" y="1000571"/>
            <a:ext cx="1622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safety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raining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awareness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667055" y="4412938"/>
            <a:ext cx="77041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“hot stage” incident, crisis </a:t>
            </a:r>
            <a:r>
              <a:rPr lang="en-US" sz="24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&amp; </a:t>
            </a:r>
            <a:r>
              <a:rPr lang="en-US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recovery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All</a:t>
            </a:r>
            <a:r>
              <a:rPr lang="nl-NL" sz="24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Hazards Approach</a:t>
            </a:r>
            <a:endParaRPr lang="en-US" sz="24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7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664849" y="189253"/>
            <a:ext cx="5689600" cy="3240087"/>
          </a:xfrm>
          <a:prstGeom prst="ellipse">
            <a:avLst/>
          </a:prstGeom>
          <a:solidFill>
            <a:srgbClr val="FFFF99">
              <a:alpha val="20000"/>
            </a:srgbClr>
          </a:solidFill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664849" y="2494303"/>
            <a:ext cx="5689600" cy="3240087"/>
          </a:xfrm>
          <a:prstGeom prst="ellipse">
            <a:avLst/>
          </a:prstGeom>
          <a:solidFill>
            <a:srgbClr val="FFFF99">
              <a:alpha val="20000"/>
            </a:srgbClr>
          </a:solidFill>
          <a:ln w="31750" algn="ctr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 Box 35"/>
          <p:cNvSpPr txBox="1">
            <a:spLocks noChangeArrowheads="1"/>
          </p:cNvSpPr>
          <p:nvPr/>
        </p:nvSpPr>
        <p:spPr bwMode="auto">
          <a:xfrm>
            <a:off x="3457011" y="3645240"/>
            <a:ext cx="41751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Safety Boards (bleu light forces)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Ministry of Health (Regulator)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Ministry of Homeland Security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Regional Water Boards </a:t>
            </a:r>
            <a:endParaRPr lang="en-US" sz="20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720161" y="1486240"/>
            <a:ext cx="1512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b="1" i="1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Utility</a:t>
            </a:r>
            <a:endParaRPr lang="nl-NL" sz="2800" b="1" i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469336" y="3861140"/>
            <a:ext cx="20875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b="1" i="1">
                <a:solidFill>
                  <a:srgbClr val="00259B"/>
                </a:solidFill>
                <a:latin typeface="Arial" charset="0"/>
                <a:cs typeface="Arial" charset="0"/>
              </a:rPr>
              <a:t>Authorities</a:t>
            </a: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937649" y="2276815"/>
            <a:ext cx="865187" cy="1296988"/>
          </a:xfrm>
          <a:prstGeom prst="upDownArrow">
            <a:avLst>
              <a:gd name="adj1" fmla="val 50000"/>
              <a:gd name="adj2" fmla="val 29982"/>
            </a:avLst>
          </a:prstGeom>
          <a:solidFill>
            <a:srgbClr val="FF0000">
              <a:alpha val="45097"/>
            </a:srgbClr>
          </a:solidFill>
          <a:ln w="317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4393636" y="2710203"/>
            <a:ext cx="2305050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FF0000"/>
                </a:solidFill>
                <a:latin typeface="Arial" charset="0"/>
                <a:cs typeface="Arial" charset="0"/>
              </a:rPr>
              <a:t>RECOVERY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136" y="680452"/>
            <a:ext cx="4449968" cy="18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8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Rechthoek 19"/>
          <p:cNvSpPr/>
          <p:nvPr/>
        </p:nvSpPr>
        <p:spPr>
          <a:xfrm>
            <a:off x="516917" y="718505"/>
            <a:ext cx="8208963" cy="37487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r>
              <a:rPr lang="nl-NL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Severity</a:t>
            </a:r>
            <a:r>
              <a:rPr lang="nl-NL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&amp; </a:t>
            </a:r>
            <a:r>
              <a:rPr lang="nl-NL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</a:t>
            </a:r>
            <a:r>
              <a:rPr lang="nl-NL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scalation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endParaRPr lang="en-GB" sz="2000" dirty="0">
              <a:solidFill>
                <a:srgbClr val="00259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000" u="sng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Incident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 Often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local orientated,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caused by </a:t>
            </a:r>
            <a:r>
              <a:rPr lang="en-US" sz="2000" dirty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u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tility,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asset-related,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	           </a:t>
            </a:r>
            <a:r>
              <a:rPr lang="en-US" sz="2000" dirty="0" err="1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managable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by technicians</a:t>
            </a: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rgbClr val="00259B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endParaRPr lang="en-US" sz="2000" dirty="0" smtClean="0">
              <a:solidFill>
                <a:srgbClr val="00259B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000" u="sng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Crisis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 Regional, many customers involved, manageable by IMT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	       in cooperation with authorities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endParaRPr lang="en-US" sz="2000" dirty="0" smtClean="0">
              <a:solidFill>
                <a:srgbClr val="00259B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endParaRPr lang="en-US" sz="2000" dirty="0" smtClean="0">
              <a:solidFill>
                <a:srgbClr val="00259B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marL="342900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000" u="sng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Disaster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 Not caused by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utility,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authorities in the lead, </a:t>
            </a: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utility-part</a:t>
            </a:r>
            <a:endParaRPr lang="en-US" sz="2000" dirty="0" smtClean="0">
              <a:solidFill>
                <a:srgbClr val="00259B"/>
              </a:solidFill>
              <a:latin typeface="Arial" charset="0"/>
              <a:cs typeface="Arial" charset="0"/>
              <a:sym typeface="Wingdings" panose="05000000000000000000" pitchFamily="2" charset="2"/>
            </a:endParaRPr>
          </a:p>
          <a:p>
            <a:pPr lvl="3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r>
              <a:rPr lang="en-US" sz="2000" dirty="0" smtClean="0">
                <a:solidFill>
                  <a:srgbClr val="00259B"/>
                </a:solidFill>
                <a:latin typeface="Arial" charset="0"/>
                <a:cs typeface="Arial" charset="0"/>
                <a:sym typeface="Wingdings" panose="05000000000000000000" pitchFamily="2" charset="2"/>
              </a:rPr>
              <a:t>     managed by CMT</a:t>
            </a: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endParaRPr lang="en-US" sz="2000" dirty="0">
              <a:solidFill>
                <a:srgbClr val="00259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7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Gelijkbenige driehoek 1"/>
          <p:cNvSpPr/>
          <p:nvPr/>
        </p:nvSpPr>
        <p:spPr>
          <a:xfrm>
            <a:off x="892738" y="766144"/>
            <a:ext cx="2592288" cy="3672408"/>
          </a:xfrm>
          <a:prstGeom prst="triangle">
            <a:avLst/>
          </a:prstGeom>
          <a:solidFill>
            <a:srgbClr val="00259B">
              <a:alpha val="45000"/>
            </a:srgbClr>
          </a:solidFill>
          <a:ln w="31750" cap="flat" cmpd="sng" algn="ctr">
            <a:solidFill>
              <a:srgbClr val="0025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nl-NL" kern="0" smtClean="0">
              <a:solidFill>
                <a:prstClr val="white"/>
              </a:solidFill>
              <a:cs typeface="Arial"/>
            </a:endParaRPr>
          </a:p>
        </p:txBody>
      </p:sp>
      <p:sp>
        <p:nvSpPr>
          <p:cNvPr id="7" name="Gelijkbenige driehoek 13"/>
          <p:cNvSpPr/>
          <p:nvPr/>
        </p:nvSpPr>
        <p:spPr>
          <a:xfrm rot="10800000">
            <a:off x="3250263" y="766144"/>
            <a:ext cx="2592288" cy="3672408"/>
          </a:xfrm>
          <a:prstGeom prst="triangle">
            <a:avLst/>
          </a:prstGeom>
          <a:solidFill>
            <a:srgbClr val="00259B">
              <a:alpha val="45000"/>
            </a:srgbClr>
          </a:solidFill>
          <a:ln w="31750" cap="flat" cmpd="sng" algn="ctr">
            <a:solidFill>
              <a:srgbClr val="0025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nl-NL" kern="0" smtClean="0">
              <a:solidFill>
                <a:prstClr val="white"/>
              </a:solidFill>
              <a:cs typeface="Arial"/>
            </a:endParaRPr>
          </a:p>
        </p:txBody>
      </p:sp>
      <p:sp>
        <p:nvSpPr>
          <p:cNvPr id="9" name="Gelijkbenige driehoek 14"/>
          <p:cNvSpPr/>
          <p:nvPr/>
        </p:nvSpPr>
        <p:spPr>
          <a:xfrm rot="10800000">
            <a:off x="6346607" y="766145"/>
            <a:ext cx="2592288" cy="3672408"/>
          </a:xfrm>
          <a:prstGeom prst="triangle">
            <a:avLst/>
          </a:prstGeom>
          <a:solidFill>
            <a:srgbClr val="00259B">
              <a:alpha val="45000"/>
            </a:srgbClr>
          </a:solidFill>
          <a:ln w="31750" cap="flat" cmpd="sng" algn="ctr">
            <a:solidFill>
              <a:srgbClr val="00259B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nl-NL" kern="0" smtClean="0">
              <a:solidFill>
                <a:prstClr val="white"/>
              </a:solidFill>
              <a:cs typeface="Arial"/>
            </a:endParaRPr>
          </a:p>
        </p:txBody>
      </p:sp>
      <p:sp>
        <p:nvSpPr>
          <p:cNvPr id="10" name="Text Box 35"/>
          <p:cNvSpPr txBox="1">
            <a:spLocks noChangeArrowheads="1"/>
          </p:cNvSpPr>
          <p:nvPr/>
        </p:nvSpPr>
        <p:spPr bwMode="auto">
          <a:xfrm>
            <a:off x="1522071" y="323122"/>
            <a:ext cx="7776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Disaster               </a:t>
            </a:r>
            <a:r>
              <a:rPr lang="nl-NL" sz="2000" b="1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Many</a:t>
            </a:r>
            <a:r>
              <a:rPr lang="nl-NL" sz="2000" b="1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nl-NL" sz="2000" b="1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Customers</a:t>
            </a:r>
            <a:r>
              <a:rPr lang="nl-NL" sz="2000" b="1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               </a:t>
            </a:r>
            <a:r>
              <a:rPr lang="nl-NL" sz="2000" b="1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Much</a:t>
            </a:r>
            <a:r>
              <a:rPr lang="nl-NL" sz="2000" b="1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nl-NL" sz="2000" b="1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Influence</a:t>
            </a:r>
            <a:endParaRPr lang="nl-NL" sz="2000" b="1" i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Box 35"/>
          <p:cNvSpPr txBox="1">
            <a:spLocks noChangeArrowheads="1"/>
          </p:cNvSpPr>
          <p:nvPr/>
        </p:nvSpPr>
        <p:spPr bwMode="auto">
          <a:xfrm>
            <a:off x="1522071" y="4604758"/>
            <a:ext cx="7776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Incident                 Few </a:t>
            </a:r>
            <a:r>
              <a:rPr lang="nl-NL" sz="2000" b="1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Customers</a:t>
            </a:r>
            <a:r>
              <a:rPr lang="nl-NL" sz="2000" b="1" i="1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                Little </a:t>
            </a:r>
            <a:r>
              <a:rPr lang="nl-NL" sz="2000" b="1" i="1" dirty="0" err="1" smtClean="0">
                <a:solidFill>
                  <a:srgbClr val="0000CC"/>
                </a:solidFill>
                <a:latin typeface="Arial" charset="0"/>
                <a:cs typeface="Arial" charset="0"/>
              </a:rPr>
              <a:t>Influence</a:t>
            </a:r>
            <a:endParaRPr lang="nl-NL" sz="2000" b="1" i="1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 Box 35"/>
          <p:cNvSpPr txBox="1">
            <a:spLocks noChangeArrowheads="1"/>
          </p:cNvSpPr>
          <p:nvPr/>
        </p:nvSpPr>
        <p:spPr bwMode="auto">
          <a:xfrm>
            <a:off x="1006101" y="1514094"/>
            <a:ext cx="814881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     CMT                     </a:t>
            </a:r>
            <a:r>
              <a:rPr lang="nl-NL" sz="20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Customers</a:t>
            </a:r>
            <a:r>
              <a:rPr lang="nl-NL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                    </a:t>
            </a:r>
            <a:r>
              <a:rPr lang="nl-NL" sz="2000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Authorities</a:t>
            </a:r>
            <a:endParaRPr lang="nl-NL" sz="2000" b="1" i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nl-NL" sz="20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nl-NL" sz="2000" b="1" i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        IMT</a:t>
            </a:r>
            <a:endParaRPr lang="nl-NL" sz="20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nl-NL" sz="2000" b="1" i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</a:t>
            </a:r>
            <a:r>
              <a:rPr lang="nl-NL" sz="16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Breakdown Services</a:t>
            </a:r>
            <a:endParaRPr lang="nl-NL" sz="16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 rot="16200000">
            <a:off x="-750705" y="2265033"/>
            <a:ext cx="23836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8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SEVERITY</a:t>
            </a:r>
            <a:endParaRPr lang="nl-NL" sz="28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hthoek 2"/>
          <p:cNvSpPr/>
          <p:nvPr/>
        </p:nvSpPr>
        <p:spPr>
          <a:xfrm>
            <a:off x="310318" y="3790480"/>
            <a:ext cx="261611" cy="576065"/>
          </a:xfrm>
          <a:prstGeom prst="rect">
            <a:avLst/>
          </a:prstGeom>
          <a:solidFill>
            <a:srgbClr val="FF0000">
              <a:alpha val="45000"/>
            </a:srgbClr>
          </a:solidFill>
          <a:ln w="317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nl-NL" kern="0" smtClean="0">
              <a:solidFill>
                <a:prstClr val="white"/>
              </a:solidFill>
              <a:cs typeface="Arial"/>
            </a:endParaRPr>
          </a:p>
        </p:txBody>
      </p:sp>
      <p:sp>
        <p:nvSpPr>
          <p:cNvPr id="15" name="PIJL-RECHTS 3"/>
          <p:cNvSpPr/>
          <p:nvPr/>
        </p:nvSpPr>
        <p:spPr>
          <a:xfrm rot="16200000">
            <a:off x="-27695" y="973352"/>
            <a:ext cx="890859" cy="476444"/>
          </a:xfrm>
          <a:prstGeom prst="rightArrow">
            <a:avLst/>
          </a:prstGeom>
          <a:solidFill>
            <a:srgbClr val="FF0000">
              <a:alpha val="45000"/>
            </a:srgbClr>
          </a:solidFill>
          <a:ln w="317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nl-NL" kern="0" smtClean="0">
              <a:solidFill>
                <a:prstClr val="whit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45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38" y="-16452"/>
            <a:ext cx="219475" cy="5761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080592" y="0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Business Continuity Management Water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Utility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Tekstvak 16"/>
          <p:cNvSpPr txBox="1"/>
          <p:nvPr/>
        </p:nvSpPr>
        <p:spPr>
          <a:xfrm>
            <a:off x="1585144" y="1583978"/>
            <a:ext cx="19442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2162326" y="2792810"/>
            <a:ext cx="1620837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61208" y="2852321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natural disasters, diseases &amp;  pandemics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2559201" y="2159397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 flipV="1">
            <a:off x="2559201" y="3672285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413395" y="1050006"/>
            <a:ext cx="1622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sset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maintenance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r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einvestments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414066" y="2792810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61008" y="2972454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alfunction &amp; failure of assets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810941" y="2159397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auto">
          <a:xfrm flipV="1">
            <a:off x="810941" y="3672285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959343" y="2792810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961830" y="2928988"/>
            <a:ext cx="16557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interdependency power, IT, chemicals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AutoShape 17"/>
          <p:cNvSpPr>
            <a:spLocks noChangeArrowheads="1"/>
          </p:cNvSpPr>
          <p:nvPr/>
        </p:nvSpPr>
        <p:spPr bwMode="auto">
          <a:xfrm>
            <a:off x="4356218" y="2159397"/>
            <a:ext cx="865188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AutoShape 29"/>
          <p:cNvSpPr>
            <a:spLocks noChangeArrowheads="1"/>
          </p:cNvSpPr>
          <p:nvPr/>
        </p:nvSpPr>
        <p:spPr bwMode="auto">
          <a:xfrm flipV="1">
            <a:off x="4356218" y="3672285"/>
            <a:ext cx="865188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5722938" y="2792810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689600" y="2880122"/>
            <a:ext cx="1727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intentional, (cyber) crime, terrorism, sabotage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6119813" y="2159397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AutoShape 29"/>
          <p:cNvSpPr>
            <a:spLocks noChangeArrowheads="1"/>
          </p:cNvSpPr>
          <p:nvPr/>
        </p:nvSpPr>
        <p:spPr bwMode="auto">
          <a:xfrm flipV="1">
            <a:off x="6119813" y="3672285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7452122" y="2793306"/>
            <a:ext cx="1622425" cy="720725"/>
          </a:xfrm>
          <a:prstGeom prst="ellipse">
            <a:avLst/>
          </a:prstGeom>
          <a:solidFill>
            <a:srgbClr val="FFCC99">
              <a:alpha val="50195"/>
            </a:srgbClr>
          </a:solidFill>
          <a:ln w="1905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7416800" y="2935874"/>
            <a:ext cx="1727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a</a:t>
            </a:r>
            <a:r>
              <a:rPr 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ccidents, fire, traffic etc.</a:t>
            </a:r>
            <a:endParaRPr lang="en-US" sz="1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AutoShape 17"/>
          <p:cNvSpPr>
            <a:spLocks noChangeArrowheads="1"/>
          </p:cNvSpPr>
          <p:nvPr/>
        </p:nvSpPr>
        <p:spPr bwMode="auto">
          <a:xfrm>
            <a:off x="7848997" y="2159893"/>
            <a:ext cx="865187" cy="50482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00259B">
              <a:lumMod val="60000"/>
              <a:lumOff val="40000"/>
              <a:alpha val="50000"/>
            </a:srgbClr>
          </a:solidFill>
          <a:ln w="19050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9" name="AutoShape 29"/>
          <p:cNvSpPr>
            <a:spLocks noChangeArrowheads="1"/>
          </p:cNvSpPr>
          <p:nvPr/>
        </p:nvSpPr>
        <p:spPr bwMode="auto">
          <a:xfrm flipV="1">
            <a:off x="7848997" y="3672781"/>
            <a:ext cx="865187" cy="503237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>
              <a:alpha val="50195"/>
            </a:srgbClr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Text Box 36"/>
          <p:cNvSpPr txBox="1">
            <a:spLocks noChangeArrowheads="1"/>
          </p:cNvSpPr>
          <p:nvPr/>
        </p:nvSpPr>
        <p:spPr bwMode="auto">
          <a:xfrm>
            <a:off x="2194967" y="1040864"/>
            <a:ext cx="16224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reallocation of assets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resilience 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building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Text Box 36"/>
          <p:cNvSpPr txBox="1">
            <a:spLocks noChangeArrowheads="1"/>
          </p:cNvSpPr>
          <p:nvPr/>
        </p:nvSpPr>
        <p:spPr bwMode="auto">
          <a:xfrm>
            <a:off x="3866801" y="1045625"/>
            <a:ext cx="1622425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power back up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IT infrastructure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s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torage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redundancy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5665997" y="1009432"/>
            <a:ext cx="17508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s</a:t>
            </a: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ecurity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c</a:t>
            </a: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yber security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awareness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7447568" y="994859"/>
            <a:ext cx="1622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safety management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t</a:t>
            </a: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raining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200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awareness</a:t>
            </a:r>
            <a:endParaRPr lang="en-US" sz="1200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30" y="4248125"/>
            <a:ext cx="1102838" cy="1555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443" y="4248125"/>
            <a:ext cx="1103472" cy="15546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076" y="4243904"/>
            <a:ext cx="1103472" cy="155461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670" y="4243903"/>
            <a:ext cx="1103472" cy="155461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8664" y="4243903"/>
            <a:ext cx="1103472" cy="1554615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 bwMode="auto">
          <a:xfrm>
            <a:off x="353829" y="5039379"/>
            <a:ext cx="701103" cy="741917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0" name="Explosion 2 39"/>
          <p:cNvSpPr/>
          <p:nvPr/>
        </p:nvSpPr>
        <p:spPr bwMode="auto">
          <a:xfrm>
            <a:off x="2306835" y="4233242"/>
            <a:ext cx="701103" cy="741917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" name="Explosion 2 40"/>
          <p:cNvSpPr/>
          <p:nvPr/>
        </p:nvSpPr>
        <p:spPr bwMode="auto">
          <a:xfrm>
            <a:off x="3968124" y="4729610"/>
            <a:ext cx="701103" cy="741917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2" name="Explosion 2 41"/>
          <p:cNvSpPr/>
          <p:nvPr/>
        </p:nvSpPr>
        <p:spPr bwMode="auto">
          <a:xfrm>
            <a:off x="5815041" y="4520258"/>
            <a:ext cx="701103" cy="741917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3" name="Explosion 2 42"/>
          <p:cNvSpPr/>
          <p:nvPr/>
        </p:nvSpPr>
        <p:spPr bwMode="auto">
          <a:xfrm>
            <a:off x="7345363" y="5021210"/>
            <a:ext cx="701103" cy="741917"/>
          </a:xfrm>
          <a:prstGeom prst="irregularSeal2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67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21" y="185959"/>
            <a:ext cx="219475" cy="5761219"/>
          </a:xfrm>
          <a:prstGeom prst="rect">
            <a:avLst/>
          </a:prstGeom>
        </p:spPr>
      </p:pic>
      <p:sp>
        <p:nvSpPr>
          <p:cNvPr id="5" name="Tijdelijke aanduiding voor dianummer 5"/>
          <p:cNvSpPr txBox="1">
            <a:spLocks noGrp="1"/>
          </p:cNvSpPr>
          <p:nvPr/>
        </p:nvSpPr>
        <p:spPr bwMode="auto">
          <a:xfrm>
            <a:off x="8815065" y="5582053"/>
            <a:ext cx="4651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640D07F1-AB7F-4319-B1DF-A996657227CE}" type="slidenum">
              <a:rPr lang="nl-NL" sz="1000" b="1">
                <a:solidFill>
                  <a:srgbClr val="00259B"/>
                </a:solidFill>
                <a:latin typeface="Verdana" pitchFamily="34" charset="0"/>
                <a:cs typeface="Arial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l-NL" sz="1000" b="1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7" name="Oval 2"/>
          <p:cNvSpPr>
            <a:spLocks noChangeArrowheads="1"/>
          </p:cNvSpPr>
          <p:nvPr/>
        </p:nvSpPr>
        <p:spPr bwMode="auto">
          <a:xfrm>
            <a:off x="1503040" y="3566127"/>
            <a:ext cx="5976938" cy="1584325"/>
          </a:xfrm>
          <a:prstGeom prst="ellipse">
            <a:avLst/>
          </a:prstGeom>
          <a:solidFill>
            <a:srgbClr val="BABABA">
              <a:alpha val="50195"/>
            </a:srgbClr>
          </a:solidFill>
          <a:ln w="9525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nl-NL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1534789" y="1910116"/>
            <a:ext cx="5976938" cy="1584325"/>
          </a:xfrm>
          <a:prstGeom prst="ellipse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nl-NL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1503040" y="253361"/>
            <a:ext cx="5976938" cy="1584325"/>
          </a:xfrm>
          <a:prstGeom prst="ellipse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nl-NL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3903340" y="2558064"/>
            <a:ext cx="1209675" cy="392113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Operational</a:t>
            </a: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Leader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90603" y="2165952"/>
            <a:ext cx="187325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1600" b="1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Incident Management Team</a:t>
            </a:r>
            <a:endParaRPr lang="nl-NL" sz="1600" b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592190" y="365603"/>
            <a:ext cx="187325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1600" b="1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Crisis Management Team</a:t>
            </a:r>
            <a:endParaRPr lang="nl-NL" sz="1600" b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999803" y="470502"/>
            <a:ext cx="417512" cy="1439862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vert="eaVert" wrap="none" lIns="91437" tIns="45718" rIns="91437" bIns="45718" anchor="ctr"/>
          <a:lstStyle/>
          <a:p>
            <a:pPr algn="ctr" defTabSz="914400">
              <a:defRPr/>
            </a:pPr>
            <a:r>
              <a:rPr lang="nl-NL" sz="900" b="1" kern="0" dirty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Strategic</a:t>
            </a:r>
            <a:endParaRPr lang="en-GB" sz="900" b="1" kern="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999803" y="1910364"/>
            <a:ext cx="417512" cy="1655763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vert="eaVert" wrap="none" lIns="91437" tIns="45718" rIns="91437" bIns="45718" anchor="ctr"/>
          <a:lstStyle/>
          <a:p>
            <a:pPr algn="ctr" defTabSz="914400">
              <a:defRPr/>
            </a:pPr>
            <a:r>
              <a:rPr lang="nl-NL" sz="900" b="1" kern="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Tactical</a:t>
            </a:r>
            <a:endParaRPr lang="en-GB" sz="900" b="1" kern="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999803" y="3566127"/>
            <a:ext cx="417512" cy="1439862"/>
          </a:xfrm>
          <a:prstGeom prst="rect">
            <a:avLst/>
          </a:prstGeom>
          <a:solidFill>
            <a:srgbClr val="99CC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vert="eaVert" wrap="none" lIns="91437" tIns="45718" rIns="91437" bIns="45718" anchor="ctr"/>
          <a:lstStyle/>
          <a:p>
            <a:pPr algn="ctr" defTabSz="914400">
              <a:defRPr/>
            </a:pPr>
            <a:r>
              <a:rPr lang="en-GB" sz="900" b="1" kern="0" dirty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Operational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83903" y="470502"/>
            <a:ext cx="71437" cy="5054599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nl-NL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580703" y="133406"/>
            <a:ext cx="92233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dirty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Level</a:t>
            </a:r>
            <a:endParaRPr lang="nl-NL" sz="1600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94978" y="255806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>
                <a:solidFill>
                  <a:srgbClr val="00259B"/>
                </a:solidFill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08142" y="414236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 dirty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9103" y="5190139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>
                <a:solidFill>
                  <a:srgbClr val="00259B"/>
                </a:solidFill>
                <a:latin typeface="Verdana" pitchFamily="34" charset="0"/>
                <a:cs typeface="Arial" charset="0"/>
              </a:rPr>
              <a:t>0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508142" y="996857"/>
            <a:ext cx="228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400">
                <a:solidFill>
                  <a:srgbClr val="00259B"/>
                </a:solidFill>
                <a:latin typeface="Verdana" pitchFamily="34" charset="0"/>
                <a:cs typeface="Arial" charset="0"/>
              </a:rPr>
              <a:t>3</a:t>
            </a: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2093590" y="869857"/>
            <a:ext cx="1123950" cy="392112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Strategic </a:t>
            </a: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3879529" y="757144"/>
            <a:ext cx="1231900" cy="392113"/>
          </a:xfrm>
          <a:prstGeom prst="rect">
            <a:avLst/>
          </a:prstGeom>
          <a:noFill/>
          <a:ln w="9525">
            <a:solidFill>
              <a:srgbClr val="00259B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Crisis Manager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2093591" y="2742140"/>
            <a:ext cx="1123950" cy="392112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Tactical</a:t>
            </a: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</a:t>
            </a: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7624440" y="470502"/>
            <a:ext cx="838200" cy="792162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nl-NL" sz="2000" kern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4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7624440" y="1262664"/>
            <a:ext cx="838200" cy="720725"/>
          </a:xfrm>
          <a:prstGeom prst="rect">
            <a:avLst/>
          </a:prstGeom>
          <a:solidFill>
            <a:srgbClr val="FF00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defTabSz="914400">
              <a:defRPr/>
            </a:pPr>
            <a:r>
              <a:rPr lang="nl-NL" sz="2000" kern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3</a:t>
            </a: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7624440" y="1981802"/>
            <a:ext cx="838200" cy="792162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nl-NL" sz="2000" kern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7605340" y="133406"/>
            <a:ext cx="882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7" tIns="45718" rIns="91437" bIns="45718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1600" dirty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Level</a:t>
            </a:r>
            <a:endParaRPr lang="nl-NL" sz="1600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0" name="Rectangle 25"/>
          <p:cNvSpPr>
            <a:spLocks noChangeArrowheads="1"/>
          </p:cNvSpPr>
          <p:nvPr/>
        </p:nvSpPr>
        <p:spPr bwMode="auto">
          <a:xfrm>
            <a:off x="3590603" y="3750277"/>
            <a:ext cx="187325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1600" b="1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Breakdown Service</a:t>
            </a:r>
            <a:endParaRPr lang="nl-NL" sz="1600" b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31" name="AutoShape 26"/>
          <p:cNvSpPr>
            <a:spLocks noChangeArrowheads="1"/>
          </p:cNvSpPr>
          <p:nvPr/>
        </p:nvSpPr>
        <p:spPr bwMode="auto">
          <a:xfrm rot="5400000">
            <a:off x="1984846" y="3687571"/>
            <a:ext cx="1196975" cy="287338"/>
          </a:xfrm>
          <a:prstGeom prst="leftRightArrow">
            <a:avLst>
              <a:gd name="adj1" fmla="val 50000"/>
              <a:gd name="adj2" fmla="val 83315"/>
            </a:avLst>
          </a:prstGeom>
          <a:solidFill>
            <a:srgbClr val="00CCFF"/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kern="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escalation</a:t>
            </a:r>
            <a:endParaRPr lang="nl-NL" sz="800" kern="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2" name="AutoShape 27"/>
          <p:cNvSpPr>
            <a:spLocks noChangeArrowheads="1"/>
          </p:cNvSpPr>
          <p:nvPr/>
        </p:nvSpPr>
        <p:spPr bwMode="auto">
          <a:xfrm rot="5400000">
            <a:off x="1984846" y="1960371"/>
            <a:ext cx="1196975" cy="287338"/>
          </a:xfrm>
          <a:prstGeom prst="leftRightArrow">
            <a:avLst>
              <a:gd name="adj1" fmla="val 50000"/>
              <a:gd name="adj2" fmla="val 83315"/>
            </a:avLst>
          </a:prstGeom>
          <a:solidFill>
            <a:srgbClr val="00CCFF"/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kern="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escalation</a:t>
            </a:r>
            <a:endParaRPr lang="nl-NL" sz="800" kern="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431627" y="5623008"/>
            <a:ext cx="8623002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7" tIns="45718" rIns="91437" bIns="45718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Utility</a:t>
            </a:r>
            <a:r>
              <a:rPr lang="nl-NL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							     </a:t>
            </a:r>
            <a:r>
              <a:rPr lang="nl-NL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Authorities</a:t>
            </a:r>
            <a:endParaRPr lang="nl-NL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34" name="AutoShape 29"/>
          <p:cNvSpPr>
            <a:spLocks noChangeArrowheads="1"/>
          </p:cNvSpPr>
          <p:nvPr/>
        </p:nvSpPr>
        <p:spPr bwMode="auto">
          <a:xfrm>
            <a:off x="6256015" y="2111977"/>
            <a:ext cx="1584325" cy="230187"/>
          </a:xfrm>
          <a:prstGeom prst="leftRightArrow">
            <a:avLst>
              <a:gd name="adj1" fmla="val 50000"/>
              <a:gd name="adj2" fmla="val 165856"/>
            </a:avLst>
          </a:prstGeom>
          <a:solidFill>
            <a:srgbClr val="FF9B09"/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kern="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notification</a:t>
            </a:r>
            <a:endParaRPr lang="nl-NL" sz="800" kern="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7624440" y="2773964"/>
            <a:ext cx="838200" cy="793750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nl-NL" sz="2000" kern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6" name="Rectangle 31"/>
          <p:cNvSpPr>
            <a:spLocks noChangeArrowheads="1"/>
          </p:cNvSpPr>
          <p:nvPr/>
        </p:nvSpPr>
        <p:spPr bwMode="auto">
          <a:xfrm>
            <a:off x="7624440" y="3566127"/>
            <a:ext cx="838200" cy="792162"/>
          </a:xfrm>
          <a:prstGeom prst="rect">
            <a:avLst/>
          </a:prstGeom>
          <a:solidFill>
            <a:srgbClr val="FFCC00">
              <a:alpha val="50195"/>
            </a:srgbClr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spcBef>
                <a:spcPct val="50000"/>
              </a:spcBef>
              <a:defRPr/>
            </a:pPr>
            <a:r>
              <a:rPr lang="nl-NL" sz="2000" kern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0</a:t>
            </a:r>
          </a:p>
        </p:txBody>
      </p:sp>
      <p:sp>
        <p:nvSpPr>
          <p:cNvPr id="37" name="AutoShape 32"/>
          <p:cNvSpPr>
            <a:spLocks noChangeArrowheads="1"/>
          </p:cNvSpPr>
          <p:nvPr/>
        </p:nvSpPr>
        <p:spPr bwMode="auto">
          <a:xfrm>
            <a:off x="6256015" y="816577"/>
            <a:ext cx="1576388" cy="230187"/>
          </a:xfrm>
          <a:prstGeom prst="leftRightArrow">
            <a:avLst>
              <a:gd name="adj1" fmla="val 50000"/>
              <a:gd name="adj2" fmla="val 165025"/>
            </a:avLst>
          </a:prstGeom>
          <a:solidFill>
            <a:srgbClr val="FF9B09"/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kern="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notification</a:t>
            </a:r>
            <a:endParaRPr lang="nl-NL" sz="800" kern="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2655565" y="4429727"/>
            <a:ext cx="647700" cy="431800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Dist</a:t>
            </a:r>
          </a:p>
        </p:txBody>
      </p:sp>
      <p:sp>
        <p:nvSpPr>
          <p:cNvPr id="39" name="Rectangle 34"/>
          <p:cNvSpPr>
            <a:spLocks noChangeArrowheads="1"/>
          </p:cNvSpPr>
          <p:nvPr/>
        </p:nvSpPr>
        <p:spPr bwMode="auto">
          <a:xfrm>
            <a:off x="3374703" y="4429727"/>
            <a:ext cx="647700" cy="431800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Prod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4095428" y="4429727"/>
            <a:ext cx="647700" cy="431800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Comm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4816153" y="4429727"/>
            <a:ext cx="647700" cy="431800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</a:t>
            </a:r>
          </a:p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Water</a:t>
            </a:r>
          </a:p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Quality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42" name="Rectangle 37"/>
          <p:cNvSpPr>
            <a:spLocks noChangeArrowheads="1"/>
          </p:cNvSpPr>
          <p:nvPr/>
        </p:nvSpPr>
        <p:spPr bwMode="auto">
          <a:xfrm>
            <a:off x="5535290" y="4431314"/>
            <a:ext cx="647700" cy="431800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Guard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IT</a:t>
            </a:r>
          </a:p>
        </p:txBody>
      </p:sp>
      <p:sp>
        <p:nvSpPr>
          <p:cNvPr id="43" name="Rectangle 38"/>
          <p:cNvSpPr>
            <a:spLocks noChangeArrowheads="1"/>
          </p:cNvSpPr>
          <p:nvPr/>
        </p:nvSpPr>
        <p:spPr bwMode="auto">
          <a:xfrm>
            <a:off x="5390828" y="1065913"/>
            <a:ext cx="1368970" cy="392111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Information  Manager</a:t>
            </a:r>
          </a:p>
          <a:p>
            <a:pPr algn="ctr" defTabSz="914400">
              <a:defRPr/>
            </a:pP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7044209" y="4512277"/>
            <a:ext cx="358775" cy="358775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defTabSz="914400">
              <a:defRPr/>
            </a:pPr>
            <a:endParaRPr lang="en-GB" sz="900" kern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7479978" y="4599332"/>
            <a:ext cx="1440060" cy="807911"/>
          </a:xfrm>
          <a:prstGeom prst="rect">
            <a:avLst/>
          </a:prstGeom>
          <a:noFill/>
          <a:ln w="9525" algn="ctr">
            <a:noFill/>
            <a:prstDash val="dash"/>
            <a:miter lim="800000"/>
            <a:headEnd/>
            <a:tailEnd/>
          </a:ln>
        </p:spPr>
        <p:txBody>
          <a:bodyPr wrap="square" lIns="91437" tIns="0" rIns="91437" bIns="45718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90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Consigned</a:t>
            </a:r>
            <a:endParaRPr lang="nl-NL" sz="90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nl-NL" sz="900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90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Not</a:t>
            </a:r>
            <a:r>
              <a:rPr lang="nl-NL" sz="900" dirty="0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 </a:t>
            </a:r>
            <a:r>
              <a:rPr lang="nl-NL" sz="900" dirty="0" err="1" smtClean="0">
                <a:solidFill>
                  <a:srgbClr val="00259B"/>
                </a:solidFill>
                <a:latin typeface="Verdana" pitchFamily="34" charset="0"/>
                <a:cs typeface="Arial" charset="0"/>
              </a:rPr>
              <a:t>Consigned</a:t>
            </a:r>
            <a:endParaRPr lang="nl-NL" sz="900" dirty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nl-NL" sz="900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6" name="Rectangle 41"/>
          <p:cNvSpPr>
            <a:spLocks noChangeArrowheads="1"/>
          </p:cNvSpPr>
          <p:nvPr/>
        </p:nvSpPr>
        <p:spPr bwMode="auto">
          <a:xfrm>
            <a:off x="7039446" y="4934452"/>
            <a:ext cx="368300" cy="358775"/>
          </a:xfrm>
          <a:prstGeom prst="rect">
            <a:avLst/>
          </a:prstGeom>
          <a:noFill/>
          <a:ln w="9525">
            <a:solidFill>
              <a:srgbClr val="00259B"/>
            </a:solidFill>
            <a:prstDash val="dash"/>
            <a:miter lim="800000"/>
            <a:headEnd/>
            <a:tailEnd/>
          </a:ln>
        </p:spPr>
        <p:txBody>
          <a:bodyPr wrap="none" lIns="91437" tIns="45718" rIns="91437" bIns="45718" anchor="ctr"/>
          <a:lstStyle/>
          <a:p>
            <a:pPr algn="ctr" defTabSz="914400">
              <a:defRPr/>
            </a:pPr>
            <a:endParaRPr lang="en-GB" sz="900" kern="0" smtClean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47" name="AutoShape 43"/>
          <p:cNvSpPr>
            <a:spLocks noChangeArrowheads="1"/>
          </p:cNvSpPr>
          <p:nvPr/>
        </p:nvSpPr>
        <p:spPr bwMode="auto">
          <a:xfrm rot="5400000">
            <a:off x="5247159" y="3566921"/>
            <a:ext cx="1152525" cy="287337"/>
          </a:xfrm>
          <a:prstGeom prst="leftArrow">
            <a:avLst>
              <a:gd name="adj1" fmla="val 53593"/>
              <a:gd name="adj2" fmla="val 81020"/>
            </a:avLst>
          </a:prstGeom>
          <a:solidFill>
            <a:srgbClr val="00259B"/>
          </a:solidFill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kern="0" smtClean="0">
                <a:solidFill>
                  <a:srgbClr val="00259B"/>
                </a:solidFill>
                <a:latin typeface="Arial" charset="0"/>
                <a:cs typeface="Arial" charset="0"/>
              </a:rPr>
              <a:t>Leveren deelnemers</a:t>
            </a:r>
          </a:p>
        </p:txBody>
      </p:sp>
      <p:sp>
        <p:nvSpPr>
          <p:cNvPr id="48" name="Rectangle 44"/>
          <p:cNvSpPr>
            <a:spLocks noChangeArrowheads="1"/>
          </p:cNvSpPr>
          <p:nvPr/>
        </p:nvSpPr>
        <p:spPr bwMode="auto">
          <a:xfrm>
            <a:off x="3879528" y="1261969"/>
            <a:ext cx="1209675" cy="392113"/>
          </a:xfrm>
          <a:prstGeom prst="rect">
            <a:avLst/>
          </a:prstGeom>
          <a:noFill/>
          <a:ln w="9525">
            <a:solidFill>
              <a:srgbClr val="00259B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r>
              <a:rPr lang="nl-NL" sz="800" b="1" kern="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Concern </a:t>
            </a:r>
            <a:r>
              <a:rPr lang="nl-NL" sz="800" b="1" kern="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Spokesman</a:t>
            </a:r>
            <a:endParaRPr lang="nl-NL" sz="800" b="1" kern="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Rechthoek 19"/>
          <p:cNvSpPr/>
          <p:nvPr/>
        </p:nvSpPr>
        <p:spPr>
          <a:xfrm>
            <a:off x="859456" y="1007765"/>
            <a:ext cx="8208963" cy="459818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r>
              <a:rPr lang="en-GB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Breakdown Service 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Focussed to solve the malfunction</a:t>
            </a:r>
          </a:p>
          <a:p>
            <a:pPr marL="800100" lvl="1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r>
              <a:rPr lang="en-GB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Incident Management Team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Event driven</a:t>
            </a: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Coordinates </a:t>
            </a: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utility departments </a:t>
            </a:r>
            <a:r>
              <a:rPr lang="en-GB" sz="1600" dirty="0">
                <a:solidFill>
                  <a:srgbClr val="00259B"/>
                </a:solidFill>
                <a:latin typeface="Arial" charset="0"/>
                <a:cs typeface="Arial" charset="0"/>
              </a:rPr>
              <a:t>to solve </a:t>
            </a: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the issue</a:t>
            </a:r>
            <a:endParaRPr lang="en-GB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Coordinates the </a:t>
            </a: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internal communication</a:t>
            </a:r>
            <a:endParaRPr lang="en-GB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marL="800100" lvl="1" indent="-342900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defRPr/>
            </a:pPr>
            <a:r>
              <a:rPr lang="en-GB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Crisis Management Team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Consequence driven</a:t>
            </a: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Manages the interest </a:t>
            </a:r>
            <a:r>
              <a:rPr lang="en-GB" sz="1600" dirty="0">
                <a:solidFill>
                  <a:srgbClr val="00259B"/>
                </a:solidFill>
                <a:latin typeface="Arial" charset="0"/>
                <a:cs typeface="Arial" charset="0"/>
              </a:rPr>
              <a:t>&amp;</a:t>
            </a: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concerns of stakeholders</a:t>
            </a: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Communicates with Authorities</a:t>
            </a:r>
          </a:p>
          <a:p>
            <a:pPr marL="800100" lvl="1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panose="020B0604020202020204" pitchFamily="34" charset="0"/>
              <a:buChar char="•"/>
              <a:defRPr/>
            </a:pPr>
            <a:r>
              <a:rPr lang="en-GB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Concern Spokesman</a:t>
            </a:r>
            <a:endParaRPr lang="en-GB" sz="24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59456" y="0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Consigned teams in the “hot stage”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4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59456" y="0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Training &amp; Exercising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Afbeelding 10" descr="pict 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3292491"/>
            <a:ext cx="356393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Afbeelding 8" descr="pict 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19475" y="720741"/>
            <a:ext cx="456088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Afbeelding 9" descr="pict 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592403"/>
            <a:ext cx="4948238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461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4" name="Afbeelding 2" descr="Vitenskaart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-27384"/>
            <a:ext cx="4607324" cy="5220940"/>
          </a:xfrm>
          <a:prstGeom prst="rect">
            <a:avLst/>
          </a:prstGeom>
        </p:spPr>
      </p:pic>
      <p:sp>
        <p:nvSpPr>
          <p:cNvPr id="5" name="Tekstvak 1"/>
          <p:cNvSpPr txBox="1"/>
          <p:nvPr/>
        </p:nvSpPr>
        <p:spPr>
          <a:xfrm>
            <a:off x="5780088" y="6624795"/>
            <a:ext cx="10081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nl-NL" sz="800" dirty="0" smtClean="0">
                <a:solidFill>
                  <a:srgbClr val="1F497D"/>
                </a:solidFill>
                <a:latin typeface="Verdana"/>
                <a:ea typeface="Segoe UI" panose="020B0502040204020203" pitchFamily="34" charset="0"/>
                <a:cs typeface="Verdana"/>
              </a:rPr>
              <a:t>Cijfers 2015</a:t>
            </a:r>
            <a:endParaRPr lang="nl-NL" sz="800" dirty="0">
              <a:solidFill>
                <a:srgbClr val="1F497D"/>
              </a:solidFill>
              <a:latin typeface="Verdana"/>
              <a:ea typeface="Segoe UI" panose="020B0502040204020203" pitchFamily="34" charset="0"/>
              <a:cs typeface="Verdan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8" y="433561"/>
            <a:ext cx="5724030" cy="224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59456" y="0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Training &amp; Exercising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11" name="Afbeelding 9" descr="pict 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2434074"/>
            <a:ext cx="5364162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Afbeelding 8" descr="pict 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4499"/>
            <a:ext cx="6011863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140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74400" y="577932"/>
            <a:ext cx="8688387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indent="-179388" defTabSz="914400" eaLnBrk="0" fontAlgn="base" hangingPunct="0">
              <a:spcBef>
                <a:spcPts val="100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3 liters per person per day</a:t>
            </a: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30.000 bottles (5 l) for quick first aid</a:t>
            </a: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Pooling Contract between all 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Water 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Utilities</a:t>
            </a: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Capacity </a:t>
            </a: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</a:rPr>
              <a:t>= 2,7 million people (16% population)</a:t>
            </a:r>
          </a:p>
          <a:p>
            <a:pPr marL="179388" indent="-179388"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charset="0"/>
              <a:buChar char="•"/>
              <a:defRPr/>
            </a:pPr>
            <a:endParaRPr lang="en-US" sz="2000" dirty="0" smtClean="0">
              <a:solidFill>
                <a:srgbClr val="00259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9388" indent="-179388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charset="0"/>
              <a:buChar char="•"/>
              <a:defRPr/>
            </a:pPr>
            <a:endParaRPr lang="en-US" sz="1600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2306124"/>
            <a:ext cx="2539042" cy="338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584" y="2306124"/>
            <a:ext cx="5081024" cy="338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827088" y="1943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Last straw: Emergency Drinking Water Supply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10035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Steps to be taken for a water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utility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088" y="873635"/>
            <a:ext cx="77057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Define your own key-assets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 what’s threatening those key-assets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Assess your vulnerability and resilience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Define your most important risk scenario’s end rank them in a “heat map”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Scale the heat map with rational scales or expert judgement (Monte Carlo Methodology)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 (per scenario):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Can we accept the risk? (define your own risk appetite)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Can we avoid the risk? (pro-action measures)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Can we mitigate or insure the risk? (prevention measures)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Can we monitor and repress the risk? (crisis management)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Can we fast enough recover to normal operation?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9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have to make your own considerations for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prortionality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!</a:t>
            </a:r>
          </a:p>
          <a:p>
            <a:pPr marL="9525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Reducing risks costs money and resources, and needs awareness of your staff…</a:t>
            </a:r>
          </a:p>
          <a:p>
            <a:pPr marL="62865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55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10035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Cyber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Security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9" name="Rechthoek 3"/>
          <p:cNvSpPr/>
          <p:nvPr/>
        </p:nvSpPr>
        <p:spPr>
          <a:xfrm>
            <a:off x="1505082" y="698048"/>
            <a:ext cx="7488832" cy="4824536"/>
          </a:xfrm>
          <a:prstGeom prst="rect">
            <a:avLst/>
          </a:prstGeom>
          <a:gradFill flip="none" rotWithShape="0">
            <a:gsLst>
              <a:gs pos="0">
                <a:srgbClr val="FF3399">
                  <a:alpha val="75000"/>
                </a:srgbClr>
              </a:gs>
              <a:gs pos="25000">
                <a:srgbClr val="FF6633">
                  <a:alpha val="75000"/>
                </a:srgbClr>
              </a:gs>
              <a:gs pos="50000">
                <a:srgbClr val="FFFF00">
                  <a:alpha val="75000"/>
                </a:srgbClr>
              </a:gs>
              <a:gs pos="75000">
                <a:srgbClr val="01A78F">
                  <a:alpha val="75000"/>
                </a:srgbClr>
              </a:gs>
              <a:gs pos="100000">
                <a:srgbClr val="3366FF">
                  <a:alpha val="7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25400" cap="flat" cmpd="sng" algn="ctr">
            <a:noFill/>
            <a:prstDash val="solid"/>
          </a:ln>
          <a:effectLst>
            <a:innerShdw blurRad="63500" dist="88900" dir="8100000">
              <a:prstClr val="black"/>
            </a:innerShdw>
          </a:effectLst>
        </p:spPr>
        <p:txBody>
          <a:bodyPr anchor="ctr"/>
          <a:lstStyle/>
          <a:p>
            <a:pPr algn="ctr" defTabSz="914400">
              <a:defRPr/>
            </a:pPr>
            <a:endParaRPr lang="en-GB" kern="0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10" name="Tekstvak 4"/>
          <p:cNvSpPr txBox="1">
            <a:spLocks noChangeArrowheads="1"/>
          </p:cNvSpPr>
          <p:nvPr/>
        </p:nvSpPr>
        <p:spPr bwMode="auto">
          <a:xfrm>
            <a:off x="28707" y="1031132"/>
            <a:ext cx="1368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Extreme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High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Medium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Low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Negligible</a:t>
            </a:r>
            <a:endParaRPr lang="en-US" sz="1600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kstvak 5"/>
          <p:cNvSpPr txBox="1">
            <a:spLocks noChangeArrowheads="1"/>
          </p:cNvSpPr>
          <p:nvPr/>
        </p:nvSpPr>
        <p:spPr bwMode="auto">
          <a:xfrm>
            <a:off x="1505082" y="5556360"/>
            <a:ext cx="7667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     Remote          Unlikely           Possible           Likely           Probable	</a:t>
            </a:r>
            <a:endParaRPr lang="en-US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Afbeelding 6" descr="secworld-cybercrime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9694" y="3074452"/>
            <a:ext cx="144145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kstvak 4"/>
          <p:cNvSpPr txBox="1">
            <a:spLocks noChangeArrowheads="1"/>
          </p:cNvSpPr>
          <p:nvPr/>
        </p:nvSpPr>
        <p:spPr bwMode="auto">
          <a:xfrm>
            <a:off x="35223" y="1031132"/>
            <a:ext cx="13684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Extreme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High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Medium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Low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00259B"/>
              </a:solidFill>
              <a:latin typeface="Arial" charset="0"/>
              <a:cs typeface="Arial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Negligible</a:t>
            </a:r>
            <a:endParaRPr lang="en-US" sz="1600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Tekstvak 18"/>
          <p:cNvSpPr txBox="1"/>
          <p:nvPr/>
        </p:nvSpPr>
        <p:spPr>
          <a:xfrm rot="16200000">
            <a:off x="-293050" y="2800846"/>
            <a:ext cx="118814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Impact </a:t>
            </a:r>
            <a:r>
              <a:rPr lang="nl-NL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Wingdings" pitchFamily="2" charset="2"/>
              </a:rPr>
              <a:t></a:t>
            </a:r>
            <a:endParaRPr lang="en-GB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5" name="Tekstvak 5"/>
          <p:cNvSpPr txBox="1">
            <a:spLocks noChangeArrowheads="1"/>
          </p:cNvSpPr>
          <p:nvPr/>
        </p:nvSpPr>
        <p:spPr bwMode="auto">
          <a:xfrm>
            <a:off x="6863784" y="876410"/>
            <a:ext cx="20459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err="1" smtClean="0">
                <a:solidFill>
                  <a:srgbClr val="00259B"/>
                </a:solidFill>
                <a:latin typeface="Arial" charset="0"/>
                <a:cs typeface="Arial" charset="0"/>
              </a:rPr>
              <a:t>Vitens</a:t>
            </a:r>
            <a:r>
              <a:rPr lang="en-US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	</a:t>
            </a:r>
            <a:endParaRPr lang="en-US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723" y="107381"/>
            <a:ext cx="6349893" cy="5806402"/>
          </a:xfrm>
          <a:prstGeom prst="rect">
            <a:avLst/>
          </a:prstGeom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674401" y="577933"/>
            <a:ext cx="2878004" cy="181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9388" indent="-179388" defTabSz="914400" eaLnBrk="0" fontAlgn="base" hangingPunct="0">
              <a:spcBef>
                <a:spcPts val="1000"/>
              </a:spcBef>
              <a:spcAft>
                <a:spcPct val="0"/>
              </a:spcAft>
              <a:defRPr/>
            </a:pPr>
            <a:endParaRPr lang="en-US" sz="800" b="1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ISO 27000</a:t>
            </a: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ISA 99</a:t>
            </a:r>
          </a:p>
          <a:p>
            <a:pPr marL="180975" indent="-180975"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</a:pPr>
            <a:r>
              <a:rPr lang="en-US" sz="1600" kern="0" dirty="0" smtClean="0">
                <a:solidFill>
                  <a:srgbClr val="000000"/>
                </a:solidFill>
                <a:latin typeface="Arial"/>
                <a:cs typeface="Arial"/>
              </a:rPr>
              <a:t>NIST Framework</a:t>
            </a:r>
            <a:endParaRPr lang="en-US" sz="16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79388" indent="-179388" defTabSz="91440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charset="0"/>
              <a:buChar char="•"/>
              <a:defRPr/>
            </a:pPr>
            <a:endParaRPr lang="en-US" sz="2000" dirty="0" smtClean="0">
              <a:solidFill>
                <a:srgbClr val="00259B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79388" indent="-179388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5000"/>
              <a:buFont typeface="Arial" charset="0"/>
              <a:buChar char="•"/>
              <a:defRPr/>
            </a:pPr>
            <a:endParaRPr lang="en-US" sz="1600" dirty="0">
              <a:solidFill>
                <a:srgbClr val="00259B"/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01" y="4692366"/>
            <a:ext cx="1170583" cy="10960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01" y="1843380"/>
            <a:ext cx="1136570" cy="10897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5542" t="15713" r="15172" b="15458"/>
          <a:stretch/>
        </p:blipFill>
        <p:spPr>
          <a:xfrm>
            <a:off x="617260" y="3160277"/>
            <a:ext cx="1314814" cy="123189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827088" y="10035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Cyber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Security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1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10035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lvl="0" defTabSz="914400"/>
            <a:r>
              <a:rPr lang="en-US" kern="0" dirty="0" smtClean="0">
                <a:latin typeface="Arial"/>
                <a:cs typeface="Arial"/>
              </a:rPr>
              <a:t>Cyber Security Risks </a:t>
            </a:r>
            <a:r>
              <a:rPr lang="en-US" kern="0" dirty="0">
                <a:latin typeface="Arial"/>
                <a:cs typeface="Arial"/>
              </a:rPr>
              <a:t>and </a:t>
            </a:r>
            <a:r>
              <a:rPr lang="en-US" kern="0" dirty="0" smtClean="0">
                <a:latin typeface="Arial"/>
                <a:cs typeface="Arial"/>
              </a:rPr>
              <a:t>Challenges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088" y="873635"/>
            <a:ext cx="77057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Lots of (inter) connectivity. The ‘air-gap’ is a myth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Numerous systems out in the field on unmanned remote locations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Legacy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Unpatchable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(Windows) systems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 anti-virus, no hardening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Weak authentication (e.g. no or weak passwords only)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Unsecure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protocols (e.g. Modbus, OPC-DA, clear-text protocols)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Increasing COTS systems and networks (e.g. Windows, Linux, Ethernet)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Remote access management (e.g. RDP, VNC, SSH)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devices, e.g. smart meters and data collection using cloud services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Lots of outsourced work and contractors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7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10035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Cyber Security Approach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088" y="873635"/>
            <a:ext cx="77057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Integrated safety, physical and cyber security approach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Enforce a basic cyber secure environment and ‘hygiene’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Enforce strict network separations, zones and conduits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Clear distinctions between office automation and process control systems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2-factor authentication unless absolute not possible due to operational restrictions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Anti-malware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Hardening of all systems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Logging, monitoring and intrusions detection (e.g. 24x7 Security Operations Centre)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Asset, Patch, Change and Incident management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Penetration testing and red team exercises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Threat intelligence</a:t>
            </a:r>
          </a:p>
        </p:txBody>
      </p:sp>
    </p:spTree>
    <p:extLst>
      <p:ext uri="{BB962C8B-B14F-4D97-AF65-F5344CB8AC3E}">
        <p14:creationId xmlns:p14="http://schemas.microsoft.com/office/powerpoint/2010/main" val="178794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10035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Panelists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088" y="873635"/>
            <a:ext cx="77057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William De Angelis (ISO at CILE)  New European NIS Directive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Cecil McMaster (CIO at NYCPD)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Thierry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Witkowicz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(Vice President Veolia) Resilience &amp; Smart Cities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Alexandra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Cristóvāo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(Director at EPAL) Corporate Sustainability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Jim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Lochhead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(CEO at Denver Water)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8831" y="1610990"/>
            <a:ext cx="8019369" cy="72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rgbClr val="053747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Crisis Management &amp; Resilience Building Challenges</a:t>
            </a:r>
            <a:b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68313" y="2619101"/>
            <a:ext cx="5471839" cy="197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defRPr>
                <a:solidFill>
                  <a:srgbClr val="4FA8D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Eric </a:t>
            </a: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Adamse</a:t>
            </a:r>
            <a:endParaRPr kumimoji="0" lang="en-GB" sz="1600" b="0" i="0" u="none" strike="noStrike" kern="0" cap="none" spc="0" normalizeH="0" baseline="0" noProof="0" dirty="0" smtClean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kern="0" dirty="0" smtClean="0">
                <a:solidFill>
                  <a:srgbClr val="053747"/>
                </a:solidFill>
                <a:latin typeface="Arial"/>
              </a:rPr>
              <a:t>Corporate Security Manager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Vitens</a:t>
            </a:r>
            <a:r>
              <a:rPr kumimoji="0" lang="en-GB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</a:rPr>
              <a:t> Water Utility, The Netherlands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 smtClean="0">
              <a:ln>
                <a:noFill/>
              </a:ln>
              <a:solidFill>
                <a:srgbClr val="4FA8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 smtClean="0">
                <a:latin typeface="Arial"/>
              </a:rPr>
              <a:t>AMWA 2018 Executive Management Conference &amp; Workshop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4FA8DA"/>
              </a:solidFill>
              <a:effectLst/>
              <a:uLnTx/>
              <a:uFillTx/>
              <a:latin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dirty="0" smtClean="0">
                <a:latin typeface="Arial"/>
              </a:rPr>
              <a:t>San Francisco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A8DA"/>
                </a:solidFill>
                <a:effectLst/>
                <a:uLnTx/>
                <a:uFillTx/>
                <a:latin typeface="Arial"/>
              </a:rPr>
              <a:t>, US,  October 14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4FA8DA"/>
                </a:solidFill>
                <a:effectLst/>
                <a:uLnTx/>
                <a:uFillTx/>
                <a:latin typeface="Arial"/>
              </a:rPr>
              <a:t> to 17</a:t>
            </a:r>
            <a:r>
              <a:rPr lang="en-GB" sz="1400" kern="0" dirty="0" smtClean="0">
                <a:latin typeface="Arial"/>
              </a:rPr>
              <a:t>, </a:t>
            </a: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A8DA"/>
                </a:solidFill>
                <a:effectLst/>
                <a:uLnTx/>
                <a:uFillTx/>
                <a:latin typeface="Arial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6258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004" y="68138"/>
            <a:ext cx="4554854" cy="578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827088" y="5700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Risk Mitigation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27088" y="1379098"/>
            <a:ext cx="8065392" cy="200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considerations for risk mitigation should be based on a decent risk assessment !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lvl="0" indent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			</a:t>
            </a: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400">
              <a:buNone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Risk = f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89803" y="2062562"/>
            <a:ext cx="5943010" cy="200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 defTabSz="914400">
              <a:buNone/>
            </a:pPr>
            <a:r>
              <a:rPr kumimoji="0" lang="en-US" sz="9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           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150392" y="1860986"/>
            <a:ext cx="3708170" cy="185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defTabSz="914400">
              <a:buNone/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914400">
              <a:buNone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key-assets definitions</a:t>
            </a:r>
            <a:endParaRPr lang="en-US" sz="2400" kern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defTabSz="914400">
              <a:buNone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threat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analysis</a:t>
            </a:r>
          </a:p>
          <a:p>
            <a:pPr defTabSz="914400">
              <a:buNone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cs typeface="Arial"/>
              </a:rPr>
              <a:t>vulnerability 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assessments</a:t>
            </a:r>
          </a:p>
          <a:p>
            <a:pPr marL="180975" marR="0" lvl="0" indent="-180975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45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827088" y="-3008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Risk Assessment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Vitens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(Step 1)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3132138" y="789055"/>
            <a:ext cx="2736850" cy="2663825"/>
          </a:xfrm>
          <a:prstGeom prst="ellipse">
            <a:avLst/>
          </a:prstGeom>
          <a:solidFill>
            <a:srgbClr val="0000FF">
              <a:alpha val="44705"/>
            </a:srgbClr>
          </a:solidFill>
          <a:ln w="31750" algn="ctr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08400" y="1581218"/>
            <a:ext cx="1655763" cy="46196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Asset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11560" y="-3355"/>
            <a:ext cx="215528" cy="5760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868988" y="284602"/>
            <a:ext cx="3462102" cy="20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GB" sz="1200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Staff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Product Quality &amp; Availability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Belongings (physical assets &amp; €)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Information &amp; IT-assets</a:t>
            </a:r>
          </a:p>
          <a:p>
            <a:pPr defTabSz="914400"/>
            <a:endParaRPr lang="en-GB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54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827088" y="-3008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Risk Assessment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Vitens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(Step 2)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268538" y="2300355"/>
            <a:ext cx="2736850" cy="2663825"/>
          </a:xfrm>
          <a:prstGeom prst="ellipse">
            <a:avLst/>
          </a:prstGeom>
          <a:solidFill>
            <a:srgbClr val="FF0000">
              <a:alpha val="45097"/>
            </a:srgbClr>
          </a:solidFill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3132138" y="789055"/>
            <a:ext cx="2736850" cy="2663825"/>
          </a:xfrm>
          <a:prstGeom prst="ellipse">
            <a:avLst/>
          </a:prstGeom>
          <a:solidFill>
            <a:srgbClr val="0000FF">
              <a:alpha val="44705"/>
            </a:srgbClr>
          </a:solidFill>
          <a:ln w="31750" algn="ctr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08400" y="1581218"/>
            <a:ext cx="1655763" cy="46196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Asset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771775" y="3525905"/>
            <a:ext cx="1366838" cy="4603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Threat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11560" y="-3355"/>
            <a:ext cx="215528" cy="5760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18316" y="2732949"/>
            <a:ext cx="341864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US" sz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Malfunction of assets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  <a:sym typeface="Wingdings" pitchFamily="2" charset="2"/>
            </a:endParaRP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Pandemics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Flooding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Wild fire &amp; drought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Hurricanes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Loss of Power &amp; Telecommunication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Lack of Fuels and Chemicals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Chemical Fire and Nuclear Fallout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Terrorism (contamination of water)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Crime &amp; Cybercrime (OA &amp; PA)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Fraud &amp; Bribery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Accidents</a:t>
            </a:r>
            <a:endParaRPr lang="en-US" sz="1200" dirty="0">
              <a:solidFill>
                <a:srgbClr val="00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868988" y="284602"/>
            <a:ext cx="3462102" cy="20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GB" sz="1200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Staff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Product Quality &amp; Availability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Belongings (physical assets &amp; €)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Information &amp; IT-assets</a:t>
            </a:r>
          </a:p>
          <a:p>
            <a:pPr defTabSz="914400"/>
            <a:endParaRPr lang="en-GB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10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827088" y="-3008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Risk Assessment Vitens (Step 3)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268538" y="2300355"/>
            <a:ext cx="2736850" cy="2663825"/>
          </a:xfrm>
          <a:prstGeom prst="ellipse">
            <a:avLst/>
          </a:prstGeom>
          <a:solidFill>
            <a:srgbClr val="FF0000">
              <a:alpha val="45097"/>
            </a:srgbClr>
          </a:solidFill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3132138" y="789055"/>
            <a:ext cx="2736850" cy="2663825"/>
          </a:xfrm>
          <a:prstGeom prst="ellipse">
            <a:avLst/>
          </a:prstGeom>
          <a:solidFill>
            <a:srgbClr val="0000FF">
              <a:alpha val="44705"/>
            </a:srgbClr>
          </a:solidFill>
          <a:ln w="31750" algn="ctr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08400" y="1581218"/>
            <a:ext cx="1655763" cy="46196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Asset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771775" y="3525905"/>
            <a:ext cx="1366838" cy="4603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Threat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11560" y="-3355"/>
            <a:ext cx="215528" cy="5760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4140200" y="2373380"/>
            <a:ext cx="2736850" cy="2663825"/>
          </a:xfrm>
          <a:prstGeom prst="ellipse">
            <a:avLst/>
          </a:prstGeom>
          <a:solidFill>
            <a:srgbClr val="00FF00">
              <a:alpha val="45097"/>
            </a:srgbClr>
          </a:solidFill>
          <a:ln w="3175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572000" y="3525905"/>
            <a:ext cx="2232025" cy="4603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Vulnerability</a:t>
            </a:r>
            <a:endParaRPr lang="en-US" sz="2400" b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948265" y="2155129"/>
            <a:ext cx="2195736" cy="36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0" indent="0" defTabSz="914400">
              <a:buSzPct val="85000"/>
              <a:buFont typeface="Arial" pitchFamily="34" charset="0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Inadequate: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Assets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Redundancy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Staff &amp; Skills &amp; Awareness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Organization (RACI)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Security &amp; Safety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Crisis management</a:t>
            </a:r>
          </a:p>
          <a:p>
            <a:pPr defTabSz="914400">
              <a:buSzPct val="85000"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Procedures and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guidelines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18316" y="2732949"/>
            <a:ext cx="341864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US" sz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Malfunction of assets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  <a:sym typeface="Wingdings" pitchFamily="2" charset="2"/>
            </a:endParaRP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Pandemics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Flooding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Wild fire &amp; drought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Hurricanes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Loss of Power &amp; Telecommunication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Lack of Fuels and Chemicals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Chemical Fire and Nuclear Fallout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Terrorism (contamination of water)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Crime &amp; Cybercrime (OA &amp; PA)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Fraud &amp; Bribery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Accidents</a:t>
            </a:r>
            <a:endParaRPr lang="en-US" sz="1200" dirty="0">
              <a:solidFill>
                <a:srgbClr val="00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868988" y="284602"/>
            <a:ext cx="3462102" cy="20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GB" sz="1200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Staff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Product Quality &amp; Availability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Belongings (physical assets &amp; €)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Information &amp; IT-assets</a:t>
            </a:r>
          </a:p>
          <a:p>
            <a:pPr defTabSz="914400"/>
            <a:endParaRPr lang="en-GB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138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922" t="21042" r="1507" b="56257"/>
          <a:stretch/>
        </p:blipFill>
        <p:spPr>
          <a:xfrm>
            <a:off x="139148" y="5913783"/>
            <a:ext cx="6990559" cy="9243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384"/>
          <a:stretch/>
        </p:blipFill>
        <p:spPr>
          <a:xfrm>
            <a:off x="7154593" y="6023113"/>
            <a:ext cx="1828023" cy="81500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827088" y="-3008"/>
            <a:ext cx="7705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053747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53747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Risk Assessment Vitens (Step 3)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53747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2268538" y="2300355"/>
            <a:ext cx="2736850" cy="2663825"/>
          </a:xfrm>
          <a:prstGeom prst="ellipse">
            <a:avLst/>
          </a:prstGeom>
          <a:solidFill>
            <a:srgbClr val="FF0000">
              <a:alpha val="45097"/>
            </a:srgbClr>
          </a:solidFill>
          <a:ln w="317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3132138" y="789055"/>
            <a:ext cx="2736850" cy="2663825"/>
          </a:xfrm>
          <a:prstGeom prst="ellipse">
            <a:avLst/>
          </a:prstGeom>
          <a:solidFill>
            <a:srgbClr val="0000FF">
              <a:alpha val="44705"/>
            </a:srgbClr>
          </a:solidFill>
          <a:ln w="31750" algn="ctr">
            <a:solidFill>
              <a:srgbClr val="00259B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defRPr/>
            </a:pPr>
            <a:endParaRPr lang="en-US" kern="0" smtClean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708400" y="1581218"/>
            <a:ext cx="1655763" cy="461962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Asset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2771775" y="3525905"/>
            <a:ext cx="1366838" cy="4603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nl-NL" sz="2400" b="1">
                <a:solidFill>
                  <a:srgbClr val="00259B"/>
                </a:solidFill>
                <a:latin typeface="Arial" charset="0"/>
                <a:cs typeface="Arial" charset="0"/>
              </a:rPr>
              <a:t>Threat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611560" y="-3355"/>
            <a:ext cx="215528" cy="57606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4140200" y="2373380"/>
            <a:ext cx="2736850" cy="2663825"/>
          </a:xfrm>
          <a:prstGeom prst="ellipse">
            <a:avLst/>
          </a:prstGeom>
          <a:solidFill>
            <a:srgbClr val="00FF00">
              <a:alpha val="45097"/>
            </a:srgbClr>
          </a:solidFill>
          <a:ln w="31750" algn="ctr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4572000" y="3525905"/>
            <a:ext cx="2232025" cy="46037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259B"/>
                </a:solidFill>
                <a:latin typeface="Arial" charset="0"/>
                <a:cs typeface="Arial" charset="0"/>
              </a:rPr>
              <a:t>Vulnerability</a:t>
            </a:r>
            <a:endParaRPr lang="en-US" sz="2400" b="1" dirty="0">
              <a:solidFill>
                <a:srgbClr val="00259B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948265" y="2155129"/>
            <a:ext cx="2195736" cy="362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</a:t>
            </a:r>
            <a:r>
              <a:rPr lang="en-US" sz="1200" kern="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0" indent="0" defTabSz="914400">
              <a:buSzPct val="85000"/>
              <a:buFont typeface="Arial" pitchFamily="34" charset="0"/>
              <a:buNone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Inadequate: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Assets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Redundancy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Staff &amp; Skills &amp; Awareness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Organization (RACI)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Security &amp; Safety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Crisis management</a:t>
            </a:r>
          </a:p>
          <a:p>
            <a:pPr defTabSz="914400">
              <a:buSzPct val="85000"/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Procedures and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guidelines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218316" y="2732949"/>
            <a:ext cx="341864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US" sz="1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Malfunction of assets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  <a:sym typeface="Wingdings" pitchFamily="2" charset="2"/>
            </a:endParaRP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Pandemics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Flooding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Wild fire &amp; drought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Hurricanes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Loss of Power &amp; Telecommunication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Lack of Fuels and Chemicals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Chemical Fire and Nuclear Fallout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Terrorism (contamination of water)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Crime &amp; Cybercrime (OA &amp; PA)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Fraud &amp; Bribery</a:t>
            </a:r>
          </a:p>
          <a:p>
            <a:pPr defTabSz="914400">
              <a:buSzPct val="85000"/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  <a:sym typeface="Wingdings" pitchFamily="2" charset="2"/>
              </a:rPr>
              <a:t>Accidents</a:t>
            </a:r>
            <a:endParaRPr lang="en-US" sz="1200" dirty="0">
              <a:solidFill>
                <a:srgbClr val="000000"/>
              </a:solidFill>
              <a:latin typeface="Arial"/>
              <a:cs typeface="Arial"/>
              <a:sym typeface="Wingdings" pitchFamily="2" charset="2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5868988" y="284602"/>
            <a:ext cx="3462102" cy="20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2pPr>
            <a:lvl3pPr marL="11144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5811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28825" indent="-2000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4860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432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004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57625" indent="-200025" algn="l" rtl="0" fontAlgn="base">
              <a:spcBef>
                <a:spcPct val="20000"/>
              </a:spcBef>
              <a:spcAft>
                <a:spcPct val="0"/>
              </a:spcAft>
              <a:buClr>
                <a:srgbClr val="0081AD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defTabSz="914400">
              <a:buFont typeface="Arial" pitchFamily="34" charset="0"/>
              <a:buNone/>
            </a:pP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For </a:t>
            </a:r>
            <a:r>
              <a:rPr lang="en-GB" sz="1200" kern="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Vitens</a:t>
            </a:r>
            <a:r>
              <a:rPr lang="en-GB" sz="12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: 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Staff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Product Quality &amp; Availability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Belongings (physical assets &amp; €)</a:t>
            </a:r>
          </a:p>
          <a:p>
            <a:pPr defTabSz="914400"/>
            <a:r>
              <a:rPr lang="en-GB" sz="1200" kern="0" dirty="0" smtClean="0">
                <a:solidFill>
                  <a:srgbClr val="000000"/>
                </a:solidFill>
                <a:latin typeface="Arial"/>
                <a:cs typeface="Arial"/>
              </a:rPr>
              <a:t>Information &amp; IT-assets</a:t>
            </a:r>
          </a:p>
          <a:p>
            <a:pPr defTabSz="914400"/>
            <a:endParaRPr lang="en-GB" kern="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482" y="2650588"/>
            <a:ext cx="871804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1534</TotalTime>
  <Words>1491</Words>
  <Application>Microsoft Office PowerPoint</Application>
  <PresentationFormat>On-screen Show (4:3)</PresentationFormat>
  <Paragraphs>497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Segoe UI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Vitens N.V.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Adamse, Eric</dc:creator>
  <cp:lastModifiedBy>Adamse, Eric</cp:lastModifiedBy>
  <cp:revision>34</cp:revision>
  <dcterms:created xsi:type="dcterms:W3CDTF">2018-10-16T11:01:59Z</dcterms:created>
  <dcterms:modified xsi:type="dcterms:W3CDTF">2018-10-17T12:36:27Z</dcterms:modified>
</cp:coreProperties>
</file>