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26" r:id="rId2"/>
    <p:sldId id="532" r:id="rId3"/>
    <p:sldId id="454" r:id="rId4"/>
    <p:sldId id="529" r:id="rId5"/>
    <p:sldId id="434" r:id="rId6"/>
    <p:sldId id="530" r:id="rId7"/>
    <p:sldId id="463" r:id="rId8"/>
    <p:sldId id="531" r:id="rId9"/>
    <p:sldId id="452" r:id="rId10"/>
    <p:sldId id="432" r:id="rId11"/>
    <p:sldId id="533" r:id="rId12"/>
    <p:sldId id="468" r:id="rId13"/>
    <p:sldId id="469" r:id="rId14"/>
    <p:sldId id="539" r:id="rId15"/>
    <p:sldId id="534" r:id="rId16"/>
    <p:sldId id="535" r:id="rId17"/>
    <p:sldId id="537" r:id="rId18"/>
    <p:sldId id="459" r:id="rId19"/>
    <p:sldId id="487" r:id="rId20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2B684FA-37D0-4619-B1A7-FA53F53F1690}">
          <p14:sldIdLst>
            <p14:sldId id="426"/>
          </p14:sldIdLst>
        </p14:section>
        <p14:section name="Section sans titre" id="{718401CF-8758-4741-ACE5-FFE19686D1EE}">
          <p14:sldIdLst>
            <p14:sldId id="532"/>
            <p14:sldId id="454"/>
            <p14:sldId id="529"/>
            <p14:sldId id="434"/>
            <p14:sldId id="530"/>
            <p14:sldId id="463"/>
            <p14:sldId id="531"/>
            <p14:sldId id="452"/>
            <p14:sldId id="432"/>
            <p14:sldId id="533"/>
            <p14:sldId id="468"/>
            <p14:sldId id="469"/>
            <p14:sldId id="539"/>
            <p14:sldId id="534"/>
            <p14:sldId id="535"/>
            <p14:sldId id="537"/>
            <p14:sldId id="459"/>
            <p14:sldId id="4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73"/>
    <a:srgbClr val="9E5B4B"/>
    <a:srgbClr val="F2F2F2"/>
    <a:srgbClr val="FF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2520" autoAdjust="0"/>
  </p:normalViewPr>
  <p:slideViewPr>
    <p:cSldViewPr snapToGrid="0">
      <p:cViewPr varScale="1">
        <p:scale>
          <a:sx n="68" d="100"/>
          <a:sy n="68" d="100"/>
        </p:scale>
        <p:origin x="648" y="24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9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98020-654E-4260-BBE2-32247C7BB4F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FBE62C9-684D-416F-897B-E8B2C24ABCDF}">
      <dgm:prSet phldrT="[Texte]"/>
      <dgm:spPr/>
      <dgm:t>
        <a:bodyPr/>
        <a:lstStyle/>
        <a:p>
          <a:r>
            <a:rPr lang="en-US" dirty="0"/>
            <a:t>Improving national cyber security capabilities</a:t>
          </a:r>
          <a:endParaRPr lang="fr-FR" dirty="0"/>
        </a:p>
      </dgm:t>
    </dgm:pt>
    <dgm:pt modelId="{23DF3630-8DCC-4A7F-B87E-9B241742ECF1}" type="parTrans" cxnId="{79312E64-08DB-4B89-9497-7B368E90C8F4}">
      <dgm:prSet/>
      <dgm:spPr/>
      <dgm:t>
        <a:bodyPr/>
        <a:lstStyle/>
        <a:p>
          <a:endParaRPr lang="fr-FR"/>
        </a:p>
      </dgm:t>
    </dgm:pt>
    <dgm:pt modelId="{CC9F69BC-B817-408B-923F-F253609B5FD8}" type="sibTrans" cxnId="{79312E64-08DB-4B89-9497-7B368E90C8F4}">
      <dgm:prSet/>
      <dgm:spPr/>
      <dgm:t>
        <a:bodyPr/>
        <a:lstStyle/>
        <a:p>
          <a:endParaRPr lang="fr-FR"/>
        </a:p>
      </dgm:t>
    </dgm:pt>
    <dgm:pt modelId="{E407292A-B689-43D0-AE11-B2CC8279D508}">
      <dgm:prSet/>
      <dgm:spPr/>
      <dgm:t>
        <a:bodyPr/>
        <a:lstStyle/>
        <a:p>
          <a:r>
            <a:rPr lang="en-US" dirty="0"/>
            <a:t>Increasing cooperation between EU member states</a:t>
          </a:r>
          <a:endParaRPr lang="fr-FR" dirty="0"/>
        </a:p>
      </dgm:t>
    </dgm:pt>
    <dgm:pt modelId="{ECD62FDB-5B0E-4DF8-BCBD-21F118C1D80F}" type="parTrans" cxnId="{40F33207-85B1-4D64-BF84-71EF2F75783A}">
      <dgm:prSet/>
      <dgm:spPr/>
      <dgm:t>
        <a:bodyPr/>
        <a:lstStyle/>
        <a:p>
          <a:endParaRPr lang="fr-FR"/>
        </a:p>
      </dgm:t>
    </dgm:pt>
    <dgm:pt modelId="{DB9949F1-B930-4AE2-A236-755AAC7751B3}" type="sibTrans" cxnId="{40F33207-85B1-4D64-BF84-71EF2F75783A}">
      <dgm:prSet/>
      <dgm:spPr/>
      <dgm:t>
        <a:bodyPr/>
        <a:lstStyle/>
        <a:p>
          <a:endParaRPr lang="fr-FR"/>
        </a:p>
      </dgm:t>
    </dgm:pt>
    <dgm:pt modelId="{A987C119-C877-4371-8A12-22F12E94C096}">
      <dgm:prSet/>
      <dgm:spPr/>
      <dgm:t>
        <a:bodyPr/>
        <a:lstStyle/>
        <a:p>
          <a:r>
            <a:rPr lang="en-US" dirty="0"/>
            <a:t>“Appropriate and proportionate” security measures (OSE and DSP) </a:t>
          </a:r>
          <a:endParaRPr lang="fr-FR" dirty="0"/>
        </a:p>
      </dgm:t>
    </dgm:pt>
    <dgm:pt modelId="{23FEBEAF-0DDE-4D5B-A80D-AECBDEE80AAB}" type="parTrans" cxnId="{597955BB-61A8-4FFE-9050-3CFB516F0203}">
      <dgm:prSet/>
      <dgm:spPr/>
      <dgm:t>
        <a:bodyPr/>
        <a:lstStyle/>
        <a:p>
          <a:endParaRPr lang="fr-FR"/>
        </a:p>
      </dgm:t>
    </dgm:pt>
    <dgm:pt modelId="{25C8D300-FAAD-45A1-B896-0BD837E29982}" type="sibTrans" cxnId="{597955BB-61A8-4FFE-9050-3CFB516F0203}">
      <dgm:prSet/>
      <dgm:spPr/>
      <dgm:t>
        <a:bodyPr/>
        <a:lstStyle/>
        <a:p>
          <a:endParaRPr lang="fr-FR"/>
        </a:p>
      </dgm:t>
    </dgm:pt>
    <dgm:pt modelId="{41D58330-0BE8-4989-8427-04DD3DEBD961}" type="pres">
      <dgm:prSet presAssocID="{31098020-654E-4260-BBE2-32247C7BB4FA}" presName="Name0" presStyleCnt="0">
        <dgm:presLayoutVars>
          <dgm:chMax val="7"/>
          <dgm:chPref val="7"/>
          <dgm:dir/>
        </dgm:presLayoutVars>
      </dgm:prSet>
      <dgm:spPr/>
    </dgm:pt>
    <dgm:pt modelId="{439D9F3A-586E-4207-909E-9D60F0A843F3}" type="pres">
      <dgm:prSet presAssocID="{31098020-654E-4260-BBE2-32247C7BB4FA}" presName="Name1" presStyleCnt="0"/>
      <dgm:spPr/>
    </dgm:pt>
    <dgm:pt modelId="{0ECA37EB-D975-4394-AE9F-10BA3FC4E37B}" type="pres">
      <dgm:prSet presAssocID="{31098020-654E-4260-BBE2-32247C7BB4FA}" presName="cycle" presStyleCnt="0"/>
      <dgm:spPr/>
    </dgm:pt>
    <dgm:pt modelId="{C1BB0108-E059-4D26-949D-81D00EE30D40}" type="pres">
      <dgm:prSet presAssocID="{31098020-654E-4260-BBE2-32247C7BB4FA}" presName="srcNode" presStyleLbl="node1" presStyleIdx="0" presStyleCnt="3"/>
      <dgm:spPr/>
    </dgm:pt>
    <dgm:pt modelId="{A54E908A-8691-45D1-9D46-3AC878D84FFA}" type="pres">
      <dgm:prSet presAssocID="{31098020-654E-4260-BBE2-32247C7BB4FA}" presName="conn" presStyleLbl="parChTrans1D2" presStyleIdx="0" presStyleCnt="1"/>
      <dgm:spPr/>
    </dgm:pt>
    <dgm:pt modelId="{E7B0C5AE-C264-41CA-BBD6-ADF8EBEC5FCC}" type="pres">
      <dgm:prSet presAssocID="{31098020-654E-4260-BBE2-32247C7BB4FA}" presName="extraNode" presStyleLbl="node1" presStyleIdx="0" presStyleCnt="3"/>
      <dgm:spPr/>
    </dgm:pt>
    <dgm:pt modelId="{9E0DC29C-31AD-4273-9CF7-702F6A8DEA13}" type="pres">
      <dgm:prSet presAssocID="{31098020-654E-4260-BBE2-32247C7BB4FA}" presName="dstNode" presStyleLbl="node1" presStyleIdx="0" presStyleCnt="3"/>
      <dgm:spPr/>
    </dgm:pt>
    <dgm:pt modelId="{D055F539-F1BE-4369-B8EE-137A7E0DC67D}" type="pres">
      <dgm:prSet presAssocID="{FFBE62C9-684D-416F-897B-E8B2C24ABCDF}" presName="text_1" presStyleLbl="node1" presStyleIdx="0" presStyleCnt="3">
        <dgm:presLayoutVars>
          <dgm:bulletEnabled val="1"/>
        </dgm:presLayoutVars>
      </dgm:prSet>
      <dgm:spPr/>
    </dgm:pt>
    <dgm:pt modelId="{B980C359-A011-4DB0-829B-0463EAE153A9}" type="pres">
      <dgm:prSet presAssocID="{FFBE62C9-684D-416F-897B-E8B2C24ABCDF}" presName="accent_1" presStyleCnt="0"/>
      <dgm:spPr/>
    </dgm:pt>
    <dgm:pt modelId="{1D1861D6-9B8B-4CB1-96C7-24F7155A179F}" type="pres">
      <dgm:prSet presAssocID="{FFBE62C9-684D-416F-897B-E8B2C24ABCDF}" presName="accentRepeatNode" presStyleLbl="solidFgAcc1" presStyleIdx="0" presStyleCnt="3"/>
      <dgm:spPr/>
    </dgm:pt>
    <dgm:pt modelId="{8493486A-B9B0-4FCD-A83A-99EBC1E25093}" type="pres">
      <dgm:prSet presAssocID="{E407292A-B689-43D0-AE11-B2CC8279D508}" presName="text_2" presStyleLbl="node1" presStyleIdx="1" presStyleCnt="3">
        <dgm:presLayoutVars>
          <dgm:bulletEnabled val="1"/>
        </dgm:presLayoutVars>
      </dgm:prSet>
      <dgm:spPr/>
    </dgm:pt>
    <dgm:pt modelId="{51EBB6EB-3512-4A27-8437-97704614442C}" type="pres">
      <dgm:prSet presAssocID="{E407292A-B689-43D0-AE11-B2CC8279D508}" presName="accent_2" presStyleCnt="0"/>
      <dgm:spPr/>
    </dgm:pt>
    <dgm:pt modelId="{7B61F7DC-3592-4A06-AD3A-1861C6021ECB}" type="pres">
      <dgm:prSet presAssocID="{E407292A-B689-43D0-AE11-B2CC8279D508}" presName="accentRepeatNode" presStyleLbl="solidFgAcc1" presStyleIdx="1" presStyleCnt="3"/>
      <dgm:spPr/>
    </dgm:pt>
    <dgm:pt modelId="{BC4178ED-DE02-4129-858D-355ABC9B26F3}" type="pres">
      <dgm:prSet presAssocID="{A987C119-C877-4371-8A12-22F12E94C096}" presName="text_3" presStyleLbl="node1" presStyleIdx="2" presStyleCnt="3">
        <dgm:presLayoutVars>
          <dgm:bulletEnabled val="1"/>
        </dgm:presLayoutVars>
      </dgm:prSet>
      <dgm:spPr/>
    </dgm:pt>
    <dgm:pt modelId="{12FEA4D5-3AF7-480D-B00B-A2B8E6A7FD4B}" type="pres">
      <dgm:prSet presAssocID="{A987C119-C877-4371-8A12-22F12E94C096}" presName="accent_3" presStyleCnt="0"/>
      <dgm:spPr/>
    </dgm:pt>
    <dgm:pt modelId="{AB722306-FD87-4BB7-BAC3-8E70656D5FC5}" type="pres">
      <dgm:prSet presAssocID="{A987C119-C877-4371-8A12-22F12E94C096}" presName="accentRepeatNode" presStyleLbl="solidFgAcc1" presStyleIdx="2" presStyleCnt="3"/>
      <dgm:spPr/>
    </dgm:pt>
  </dgm:ptLst>
  <dgm:cxnLst>
    <dgm:cxn modelId="{9F2EFB04-CF12-41FD-B73F-90F9F7B3D8C3}" type="presOf" srcId="{A987C119-C877-4371-8A12-22F12E94C096}" destId="{BC4178ED-DE02-4129-858D-355ABC9B26F3}" srcOrd="0" destOrd="0" presId="urn:microsoft.com/office/officeart/2008/layout/VerticalCurvedList"/>
    <dgm:cxn modelId="{40F33207-85B1-4D64-BF84-71EF2F75783A}" srcId="{31098020-654E-4260-BBE2-32247C7BB4FA}" destId="{E407292A-B689-43D0-AE11-B2CC8279D508}" srcOrd="1" destOrd="0" parTransId="{ECD62FDB-5B0E-4DF8-BCBD-21F118C1D80F}" sibTransId="{DB9949F1-B930-4AE2-A236-755AAC7751B3}"/>
    <dgm:cxn modelId="{5E4C2418-48D4-4074-B390-2D0C621D228E}" type="presOf" srcId="{FFBE62C9-684D-416F-897B-E8B2C24ABCDF}" destId="{D055F539-F1BE-4369-B8EE-137A7E0DC67D}" srcOrd="0" destOrd="0" presId="urn:microsoft.com/office/officeart/2008/layout/VerticalCurvedList"/>
    <dgm:cxn modelId="{79312E64-08DB-4B89-9497-7B368E90C8F4}" srcId="{31098020-654E-4260-BBE2-32247C7BB4FA}" destId="{FFBE62C9-684D-416F-897B-E8B2C24ABCDF}" srcOrd="0" destOrd="0" parTransId="{23DF3630-8DCC-4A7F-B87E-9B241742ECF1}" sibTransId="{CC9F69BC-B817-408B-923F-F253609B5FD8}"/>
    <dgm:cxn modelId="{9E619049-6C8C-404E-A8F9-D0121C63EA9F}" type="presOf" srcId="{E407292A-B689-43D0-AE11-B2CC8279D508}" destId="{8493486A-B9B0-4FCD-A83A-99EBC1E25093}" srcOrd="0" destOrd="0" presId="urn:microsoft.com/office/officeart/2008/layout/VerticalCurvedList"/>
    <dgm:cxn modelId="{9E46EA59-1DB2-49D1-A454-FD05EC795FD3}" type="presOf" srcId="{CC9F69BC-B817-408B-923F-F253609B5FD8}" destId="{A54E908A-8691-45D1-9D46-3AC878D84FFA}" srcOrd="0" destOrd="0" presId="urn:microsoft.com/office/officeart/2008/layout/VerticalCurvedList"/>
    <dgm:cxn modelId="{597955BB-61A8-4FFE-9050-3CFB516F0203}" srcId="{31098020-654E-4260-BBE2-32247C7BB4FA}" destId="{A987C119-C877-4371-8A12-22F12E94C096}" srcOrd="2" destOrd="0" parTransId="{23FEBEAF-0DDE-4D5B-A80D-AECBDEE80AAB}" sibTransId="{25C8D300-FAAD-45A1-B896-0BD837E29982}"/>
    <dgm:cxn modelId="{AFC177F8-CFF9-481C-BF0A-616496355001}" type="presOf" srcId="{31098020-654E-4260-BBE2-32247C7BB4FA}" destId="{41D58330-0BE8-4989-8427-04DD3DEBD961}" srcOrd="0" destOrd="0" presId="urn:microsoft.com/office/officeart/2008/layout/VerticalCurvedList"/>
    <dgm:cxn modelId="{95937F1F-B07E-4F42-99A0-7429BA736B87}" type="presParOf" srcId="{41D58330-0BE8-4989-8427-04DD3DEBD961}" destId="{439D9F3A-586E-4207-909E-9D60F0A843F3}" srcOrd="0" destOrd="0" presId="urn:microsoft.com/office/officeart/2008/layout/VerticalCurvedList"/>
    <dgm:cxn modelId="{A380A198-D815-4B01-904A-1F378D0B36F7}" type="presParOf" srcId="{439D9F3A-586E-4207-909E-9D60F0A843F3}" destId="{0ECA37EB-D975-4394-AE9F-10BA3FC4E37B}" srcOrd="0" destOrd="0" presId="urn:microsoft.com/office/officeart/2008/layout/VerticalCurvedList"/>
    <dgm:cxn modelId="{C265D25E-9474-40BA-9747-E1B14FD2B810}" type="presParOf" srcId="{0ECA37EB-D975-4394-AE9F-10BA3FC4E37B}" destId="{C1BB0108-E059-4D26-949D-81D00EE30D40}" srcOrd="0" destOrd="0" presId="urn:microsoft.com/office/officeart/2008/layout/VerticalCurvedList"/>
    <dgm:cxn modelId="{D9B4E9A2-2882-4331-B2F2-9DB7DBDBC2F7}" type="presParOf" srcId="{0ECA37EB-D975-4394-AE9F-10BA3FC4E37B}" destId="{A54E908A-8691-45D1-9D46-3AC878D84FFA}" srcOrd="1" destOrd="0" presId="urn:microsoft.com/office/officeart/2008/layout/VerticalCurvedList"/>
    <dgm:cxn modelId="{F36491B2-8268-486D-B297-D70CF3D8403E}" type="presParOf" srcId="{0ECA37EB-D975-4394-AE9F-10BA3FC4E37B}" destId="{E7B0C5AE-C264-41CA-BBD6-ADF8EBEC5FCC}" srcOrd="2" destOrd="0" presId="urn:microsoft.com/office/officeart/2008/layout/VerticalCurvedList"/>
    <dgm:cxn modelId="{14F69FC5-B370-49DD-B8CD-07BEEF46C7B4}" type="presParOf" srcId="{0ECA37EB-D975-4394-AE9F-10BA3FC4E37B}" destId="{9E0DC29C-31AD-4273-9CF7-702F6A8DEA13}" srcOrd="3" destOrd="0" presId="urn:microsoft.com/office/officeart/2008/layout/VerticalCurvedList"/>
    <dgm:cxn modelId="{D8BE3243-8EF6-4A24-B690-E55B34A24733}" type="presParOf" srcId="{439D9F3A-586E-4207-909E-9D60F0A843F3}" destId="{D055F539-F1BE-4369-B8EE-137A7E0DC67D}" srcOrd="1" destOrd="0" presId="urn:microsoft.com/office/officeart/2008/layout/VerticalCurvedList"/>
    <dgm:cxn modelId="{D51C2D54-FD68-438B-9634-5FF503018FDF}" type="presParOf" srcId="{439D9F3A-586E-4207-909E-9D60F0A843F3}" destId="{B980C359-A011-4DB0-829B-0463EAE153A9}" srcOrd="2" destOrd="0" presId="urn:microsoft.com/office/officeart/2008/layout/VerticalCurvedList"/>
    <dgm:cxn modelId="{5B795ED3-A6DD-4973-91C6-CE9F7744AD4C}" type="presParOf" srcId="{B980C359-A011-4DB0-829B-0463EAE153A9}" destId="{1D1861D6-9B8B-4CB1-96C7-24F7155A179F}" srcOrd="0" destOrd="0" presId="urn:microsoft.com/office/officeart/2008/layout/VerticalCurvedList"/>
    <dgm:cxn modelId="{1632E8CE-98FD-4E48-AC36-85534764492B}" type="presParOf" srcId="{439D9F3A-586E-4207-909E-9D60F0A843F3}" destId="{8493486A-B9B0-4FCD-A83A-99EBC1E25093}" srcOrd="3" destOrd="0" presId="urn:microsoft.com/office/officeart/2008/layout/VerticalCurvedList"/>
    <dgm:cxn modelId="{1F8E7123-6D81-4E5D-B881-05D1EC878B16}" type="presParOf" srcId="{439D9F3A-586E-4207-909E-9D60F0A843F3}" destId="{51EBB6EB-3512-4A27-8437-97704614442C}" srcOrd="4" destOrd="0" presId="urn:microsoft.com/office/officeart/2008/layout/VerticalCurvedList"/>
    <dgm:cxn modelId="{F6E986C1-1108-4CD2-A094-EEC90F89F2B9}" type="presParOf" srcId="{51EBB6EB-3512-4A27-8437-97704614442C}" destId="{7B61F7DC-3592-4A06-AD3A-1861C6021ECB}" srcOrd="0" destOrd="0" presId="urn:microsoft.com/office/officeart/2008/layout/VerticalCurvedList"/>
    <dgm:cxn modelId="{8051CF46-0170-4127-923D-A30BB1FC2A43}" type="presParOf" srcId="{439D9F3A-586E-4207-909E-9D60F0A843F3}" destId="{BC4178ED-DE02-4129-858D-355ABC9B26F3}" srcOrd="5" destOrd="0" presId="urn:microsoft.com/office/officeart/2008/layout/VerticalCurvedList"/>
    <dgm:cxn modelId="{86A5C62D-261C-442E-835B-8B9F785038AB}" type="presParOf" srcId="{439D9F3A-586E-4207-909E-9D60F0A843F3}" destId="{12FEA4D5-3AF7-480D-B00B-A2B8E6A7FD4B}" srcOrd="6" destOrd="0" presId="urn:microsoft.com/office/officeart/2008/layout/VerticalCurvedList"/>
    <dgm:cxn modelId="{A8887842-86CD-4AE0-864D-7CCD6E9FF672}" type="presParOf" srcId="{12FEA4D5-3AF7-480D-B00B-A2B8E6A7FD4B}" destId="{AB722306-FD87-4BB7-BAC3-8E70656D5FC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7C78A0-9ADA-471E-A190-EC0E98BD817F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AD1D2605-C7BA-4681-8064-CB06CAB47152}">
      <dgm:prSet phldrT="[Texte]" custT="1"/>
      <dgm:spPr/>
      <dgm:t>
        <a:bodyPr/>
        <a:lstStyle/>
        <a:p>
          <a:pPr algn="l"/>
          <a:r>
            <a:rPr lang="fr-BE" sz="3200" dirty="0"/>
            <a:t>                                      Business </a:t>
          </a:r>
          <a:r>
            <a:rPr lang="fr-BE" sz="3200" dirty="0" err="1"/>
            <a:t>process</a:t>
          </a:r>
          <a:r>
            <a:rPr lang="fr-BE" sz="3200" dirty="0"/>
            <a:t>   </a:t>
          </a:r>
        </a:p>
      </dgm:t>
    </dgm:pt>
    <dgm:pt modelId="{7C39B904-24A3-42C2-AB70-7104ADFDC85C}" type="parTrans" cxnId="{194BF6CD-7EBE-4671-9414-27F2ECDBB448}">
      <dgm:prSet/>
      <dgm:spPr/>
      <dgm:t>
        <a:bodyPr/>
        <a:lstStyle/>
        <a:p>
          <a:endParaRPr lang="fr-BE"/>
        </a:p>
      </dgm:t>
    </dgm:pt>
    <dgm:pt modelId="{F7CC1B29-2DCA-44A0-A655-EE6030BA3345}" type="sibTrans" cxnId="{194BF6CD-7EBE-4671-9414-27F2ECDBB448}">
      <dgm:prSet/>
      <dgm:spPr/>
      <dgm:t>
        <a:bodyPr/>
        <a:lstStyle/>
        <a:p>
          <a:endParaRPr lang="fr-BE"/>
        </a:p>
      </dgm:t>
    </dgm:pt>
    <dgm:pt modelId="{AE5FEA27-F496-4E4A-9B04-9058C5DEA051}">
      <dgm:prSet phldrT="[Texte]" custT="1"/>
      <dgm:spPr/>
      <dgm:t>
        <a:bodyPr/>
        <a:lstStyle/>
        <a:p>
          <a:pPr algn="l"/>
          <a:r>
            <a:rPr lang="fr-BE" sz="3200" dirty="0"/>
            <a:t>                                  Information</a:t>
          </a:r>
        </a:p>
      </dgm:t>
    </dgm:pt>
    <dgm:pt modelId="{70F5D1B2-2C7C-4ABD-9500-D3F64AA999B1}" type="parTrans" cxnId="{1C66F562-BA20-42AA-AA41-09DD3052F779}">
      <dgm:prSet/>
      <dgm:spPr/>
      <dgm:t>
        <a:bodyPr/>
        <a:lstStyle/>
        <a:p>
          <a:endParaRPr lang="fr-BE"/>
        </a:p>
      </dgm:t>
    </dgm:pt>
    <dgm:pt modelId="{AE53A690-FC90-4D5A-A4D8-B1BB8B8D62C1}" type="sibTrans" cxnId="{1C66F562-BA20-42AA-AA41-09DD3052F779}">
      <dgm:prSet/>
      <dgm:spPr/>
      <dgm:t>
        <a:bodyPr/>
        <a:lstStyle/>
        <a:p>
          <a:endParaRPr lang="fr-BE"/>
        </a:p>
      </dgm:t>
    </dgm:pt>
    <dgm:pt modelId="{51FD0908-56EE-4C3A-933C-5E692D3543CE}">
      <dgm:prSet phldrT="[Texte]" custT="1"/>
      <dgm:spPr/>
      <dgm:t>
        <a:bodyPr/>
        <a:lstStyle/>
        <a:p>
          <a:pPr algn="l"/>
          <a:r>
            <a:rPr lang="fr-BE" sz="3200" dirty="0"/>
            <a:t>                                            Services</a:t>
          </a:r>
        </a:p>
      </dgm:t>
    </dgm:pt>
    <dgm:pt modelId="{197CC88D-6EFC-420C-9492-F33A21CB9F4D}" type="sibTrans" cxnId="{795A1AF0-3F8E-4E99-B82D-684DC3C3B33A}">
      <dgm:prSet/>
      <dgm:spPr/>
      <dgm:t>
        <a:bodyPr/>
        <a:lstStyle/>
        <a:p>
          <a:endParaRPr lang="fr-BE"/>
        </a:p>
      </dgm:t>
    </dgm:pt>
    <dgm:pt modelId="{A940E367-E8F4-4B20-B307-55FAF036FB5D}" type="parTrans" cxnId="{795A1AF0-3F8E-4E99-B82D-684DC3C3B33A}">
      <dgm:prSet/>
      <dgm:spPr/>
      <dgm:t>
        <a:bodyPr/>
        <a:lstStyle/>
        <a:p>
          <a:endParaRPr lang="fr-BE"/>
        </a:p>
      </dgm:t>
    </dgm:pt>
    <dgm:pt modelId="{681875A0-5D4F-4A8C-A4D5-1218AA3DE1EC}">
      <dgm:prSet phldrT="[Texte]" custT="1"/>
      <dgm:spPr/>
      <dgm:t>
        <a:bodyPr/>
        <a:lstStyle/>
        <a:p>
          <a:pPr algn="l"/>
          <a:r>
            <a:rPr lang="fr-BE" sz="3200" dirty="0"/>
            <a:t>                                       Infrastructure</a:t>
          </a:r>
        </a:p>
      </dgm:t>
    </dgm:pt>
    <dgm:pt modelId="{C7009590-FBCE-474F-89E6-1E90D0FB0D54}" type="parTrans" cxnId="{2284DEC0-794E-42DC-833E-5B1400E5218E}">
      <dgm:prSet/>
      <dgm:spPr/>
      <dgm:t>
        <a:bodyPr/>
        <a:lstStyle/>
        <a:p>
          <a:endParaRPr lang="fr-BE"/>
        </a:p>
      </dgm:t>
    </dgm:pt>
    <dgm:pt modelId="{9A8E2347-9339-4868-88BB-ED04D8DCFCBD}" type="sibTrans" cxnId="{2284DEC0-794E-42DC-833E-5B1400E5218E}">
      <dgm:prSet/>
      <dgm:spPr/>
      <dgm:t>
        <a:bodyPr/>
        <a:lstStyle/>
        <a:p>
          <a:endParaRPr lang="fr-BE"/>
        </a:p>
      </dgm:t>
    </dgm:pt>
    <dgm:pt modelId="{6BF34577-B5A3-44C8-993B-B1B75182A18E}">
      <dgm:prSet phldrT="[Texte]" custT="1"/>
      <dgm:spPr/>
      <dgm:t>
        <a:bodyPr/>
        <a:lstStyle/>
        <a:p>
          <a:pPr algn="l"/>
          <a:r>
            <a:rPr lang="fr-BE" sz="3200" dirty="0"/>
            <a:t>                                       Applications</a:t>
          </a:r>
        </a:p>
      </dgm:t>
    </dgm:pt>
    <dgm:pt modelId="{38CE5EA4-F6B4-4639-AC41-02E264409414}" type="parTrans" cxnId="{5CA47F23-AB33-4CDE-BED3-73B2AA2C424B}">
      <dgm:prSet/>
      <dgm:spPr/>
      <dgm:t>
        <a:bodyPr/>
        <a:lstStyle/>
        <a:p>
          <a:endParaRPr lang="fr-BE"/>
        </a:p>
      </dgm:t>
    </dgm:pt>
    <dgm:pt modelId="{E7E73A8E-4E65-420C-B234-E346597CB212}" type="sibTrans" cxnId="{5CA47F23-AB33-4CDE-BED3-73B2AA2C424B}">
      <dgm:prSet/>
      <dgm:spPr/>
      <dgm:t>
        <a:bodyPr/>
        <a:lstStyle/>
        <a:p>
          <a:endParaRPr lang="fr-BE"/>
        </a:p>
      </dgm:t>
    </dgm:pt>
    <dgm:pt modelId="{1B8775FC-77DE-461A-A9CD-F596A83E8B8C}" type="pres">
      <dgm:prSet presAssocID="{7D7C78A0-9ADA-471E-A190-EC0E98BD817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A1467E-F452-4D0D-89DB-3CF6B53C538F}" type="pres">
      <dgm:prSet presAssocID="{AD1D2605-C7BA-4681-8064-CB06CAB47152}" presName="vertOne" presStyleCnt="0"/>
      <dgm:spPr/>
    </dgm:pt>
    <dgm:pt modelId="{E4E5D83E-B0C9-418E-A416-7E2EFAC46749}" type="pres">
      <dgm:prSet presAssocID="{AD1D2605-C7BA-4681-8064-CB06CAB47152}" presName="txOne" presStyleLbl="node0" presStyleIdx="0" presStyleCnt="1" custScaleX="100098">
        <dgm:presLayoutVars>
          <dgm:chPref val="3"/>
        </dgm:presLayoutVars>
      </dgm:prSet>
      <dgm:spPr/>
    </dgm:pt>
    <dgm:pt modelId="{83DB73F4-786C-44D2-B559-1706712B8E83}" type="pres">
      <dgm:prSet presAssocID="{AD1D2605-C7BA-4681-8064-CB06CAB47152}" presName="parTransOne" presStyleCnt="0"/>
      <dgm:spPr/>
    </dgm:pt>
    <dgm:pt modelId="{3FE8EF40-528F-42B1-9C11-6B62631B2A2F}" type="pres">
      <dgm:prSet presAssocID="{AD1D2605-C7BA-4681-8064-CB06CAB47152}" presName="horzOne" presStyleCnt="0"/>
      <dgm:spPr/>
    </dgm:pt>
    <dgm:pt modelId="{47D450EE-3996-4AB3-96AF-F2FE2860290D}" type="pres">
      <dgm:prSet presAssocID="{AE5FEA27-F496-4E4A-9B04-9058C5DEA051}" presName="vertTwo" presStyleCnt="0"/>
      <dgm:spPr/>
    </dgm:pt>
    <dgm:pt modelId="{FF199DD1-E776-453E-88F6-A659DCC55393}" type="pres">
      <dgm:prSet presAssocID="{AE5FEA27-F496-4E4A-9B04-9058C5DEA051}" presName="txTwo" presStyleLbl="node2" presStyleIdx="0" presStyleCnt="1" custLinFactNeighborX="188" custLinFactNeighborY="-33534">
        <dgm:presLayoutVars>
          <dgm:chPref val="3"/>
        </dgm:presLayoutVars>
      </dgm:prSet>
      <dgm:spPr/>
    </dgm:pt>
    <dgm:pt modelId="{F085023D-E376-456A-B07E-FFB54478B845}" type="pres">
      <dgm:prSet presAssocID="{AE5FEA27-F496-4E4A-9B04-9058C5DEA051}" presName="parTransTwo" presStyleCnt="0"/>
      <dgm:spPr/>
    </dgm:pt>
    <dgm:pt modelId="{868F0701-219C-4A15-BB45-C8A692B77BCE}" type="pres">
      <dgm:prSet presAssocID="{AE5FEA27-F496-4E4A-9B04-9058C5DEA051}" presName="horzTwo" presStyleCnt="0"/>
      <dgm:spPr/>
    </dgm:pt>
    <dgm:pt modelId="{0DC1D0E8-D629-4F9C-960A-FF9FDF5CBDD5}" type="pres">
      <dgm:prSet presAssocID="{51FD0908-56EE-4C3A-933C-5E692D3543CE}" presName="vertThree" presStyleCnt="0"/>
      <dgm:spPr/>
    </dgm:pt>
    <dgm:pt modelId="{120CD28B-8C74-443B-8067-CF77B4C4E81A}" type="pres">
      <dgm:prSet presAssocID="{51FD0908-56EE-4C3A-933C-5E692D3543CE}" presName="txThree" presStyleLbl="node3" presStyleIdx="0" presStyleCnt="1" custLinFactNeighborX="646" custLinFactNeighborY="-33534">
        <dgm:presLayoutVars>
          <dgm:chPref val="3"/>
        </dgm:presLayoutVars>
      </dgm:prSet>
      <dgm:spPr/>
    </dgm:pt>
    <dgm:pt modelId="{C98094A5-04E6-4D85-B811-66FA052972BA}" type="pres">
      <dgm:prSet presAssocID="{51FD0908-56EE-4C3A-933C-5E692D3543CE}" presName="parTransThree" presStyleCnt="0"/>
      <dgm:spPr/>
    </dgm:pt>
    <dgm:pt modelId="{75A04DB2-796B-4FFB-8EA5-5A19C230869B}" type="pres">
      <dgm:prSet presAssocID="{51FD0908-56EE-4C3A-933C-5E692D3543CE}" presName="horzThree" presStyleCnt="0"/>
      <dgm:spPr/>
    </dgm:pt>
    <dgm:pt modelId="{0FB92F14-D4B4-4454-9F73-4CB60921BB76}" type="pres">
      <dgm:prSet presAssocID="{6BF34577-B5A3-44C8-993B-B1B75182A18E}" presName="vertFour" presStyleCnt="0">
        <dgm:presLayoutVars>
          <dgm:chPref val="3"/>
        </dgm:presLayoutVars>
      </dgm:prSet>
      <dgm:spPr/>
    </dgm:pt>
    <dgm:pt modelId="{725A5E10-2A77-4C7F-A7A9-90C5285EE4C2}" type="pres">
      <dgm:prSet presAssocID="{6BF34577-B5A3-44C8-993B-B1B75182A18E}" presName="txFour" presStyleLbl="node4" presStyleIdx="0" presStyleCnt="2" custLinFactNeighborX="646" custLinFactNeighborY="-33534">
        <dgm:presLayoutVars>
          <dgm:chPref val="3"/>
        </dgm:presLayoutVars>
      </dgm:prSet>
      <dgm:spPr/>
    </dgm:pt>
    <dgm:pt modelId="{14391582-C59F-4740-87C7-6CA188A2318E}" type="pres">
      <dgm:prSet presAssocID="{6BF34577-B5A3-44C8-993B-B1B75182A18E}" presName="parTransFour" presStyleCnt="0"/>
      <dgm:spPr/>
    </dgm:pt>
    <dgm:pt modelId="{CE31F88F-7DC9-47E1-9F6B-283C2251DFCE}" type="pres">
      <dgm:prSet presAssocID="{6BF34577-B5A3-44C8-993B-B1B75182A18E}" presName="horzFour" presStyleCnt="0"/>
      <dgm:spPr/>
    </dgm:pt>
    <dgm:pt modelId="{3F39F6C5-DD96-4B13-BE29-6AE52A6D2C91}" type="pres">
      <dgm:prSet presAssocID="{681875A0-5D4F-4A8C-A4D5-1218AA3DE1EC}" presName="vertFour" presStyleCnt="0">
        <dgm:presLayoutVars>
          <dgm:chPref val="3"/>
        </dgm:presLayoutVars>
      </dgm:prSet>
      <dgm:spPr/>
    </dgm:pt>
    <dgm:pt modelId="{2CD03806-E87B-4600-BD72-0E402763F7C7}" type="pres">
      <dgm:prSet presAssocID="{681875A0-5D4F-4A8C-A4D5-1218AA3DE1EC}" presName="txFour" presStyleLbl="node4" presStyleIdx="1" presStyleCnt="2" custLinFactNeighborX="294" custLinFactNeighborY="-5428">
        <dgm:presLayoutVars>
          <dgm:chPref val="3"/>
        </dgm:presLayoutVars>
      </dgm:prSet>
      <dgm:spPr/>
    </dgm:pt>
    <dgm:pt modelId="{BA776E56-2DDB-4625-9535-07F759B531F5}" type="pres">
      <dgm:prSet presAssocID="{681875A0-5D4F-4A8C-A4D5-1218AA3DE1EC}" presName="horzFour" presStyleCnt="0"/>
      <dgm:spPr/>
    </dgm:pt>
  </dgm:ptLst>
  <dgm:cxnLst>
    <dgm:cxn modelId="{9EC70920-6D19-4652-853E-57785B3EADA4}" type="presOf" srcId="{681875A0-5D4F-4A8C-A4D5-1218AA3DE1EC}" destId="{2CD03806-E87B-4600-BD72-0E402763F7C7}" srcOrd="0" destOrd="0" presId="urn:microsoft.com/office/officeart/2005/8/layout/hierarchy4"/>
    <dgm:cxn modelId="{5CA47F23-AB33-4CDE-BED3-73B2AA2C424B}" srcId="{51FD0908-56EE-4C3A-933C-5E692D3543CE}" destId="{6BF34577-B5A3-44C8-993B-B1B75182A18E}" srcOrd="0" destOrd="0" parTransId="{38CE5EA4-F6B4-4639-AC41-02E264409414}" sibTransId="{E7E73A8E-4E65-420C-B234-E346597CB212}"/>
    <dgm:cxn modelId="{6FD1763C-5B42-4C57-9D32-1BD0D0180137}" type="presOf" srcId="{6BF34577-B5A3-44C8-993B-B1B75182A18E}" destId="{725A5E10-2A77-4C7F-A7A9-90C5285EE4C2}" srcOrd="0" destOrd="0" presId="urn:microsoft.com/office/officeart/2005/8/layout/hierarchy4"/>
    <dgm:cxn modelId="{1C66F562-BA20-42AA-AA41-09DD3052F779}" srcId="{AD1D2605-C7BA-4681-8064-CB06CAB47152}" destId="{AE5FEA27-F496-4E4A-9B04-9058C5DEA051}" srcOrd="0" destOrd="0" parTransId="{70F5D1B2-2C7C-4ABD-9500-D3F64AA999B1}" sibTransId="{AE53A690-FC90-4D5A-A4D8-B1BB8B8D62C1}"/>
    <dgm:cxn modelId="{0B391D76-C61F-44E2-9250-8207AA3E81E3}" type="presOf" srcId="{51FD0908-56EE-4C3A-933C-5E692D3543CE}" destId="{120CD28B-8C74-443B-8067-CF77B4C4E81A}" srcOrd="0" destOrd="0" presId="urn:microsoft.com/office/officeart/2005/8/layout/hierarchy4"/>
    <dgm:cxn modelId="{EC245699-F57E-4F4E-87AB-CB60297D9475}" type="presOf" srcId="{7D7C78A0-9ADA-471E-A190-EC0E98BD817F}" destId="{1B8775FC-77DE-461A-A9CD-F596A83E8B8C}" srcOrd="0" destOrd="0" presId="urn:microsoft.com/office/officeart/2005/8/layout/hierarchy4"/>
    <dgm:cxn modelId="{2284DEC0-794E-42DC-833E-5B1400E5218E}" srcId="{6BF34577-B5A3-44C8-993B-B1B75182A18E}" destId="{681875A0-5D4F-4A8C-A4D5-1218AA3DE1EC}" srcOrd="0" destOrd="0" parTransId="{C7009590-FBCE-474F-89E6-1E90D0FB0D54}" sibTransId="{9A8E2347-9339-4868-88BB-ED04D8DCFCBD}"/>
    <dgm:cxn modelId="{194BF6CD-7EBE-4671-9414-27F2ECDBB448}" srcId="{7D7C78A0-9ADA-471E-A190-EC0E98BD817F}" destId="{AD1D2605-C7BA-4681-8064-CB06CAB47152}" srcOrd="0" destOrd="0" parTransId="{7C39B904-24A3-42C2-AB70-7104ADFDC85C}" sibTransId="{F7CC1B29-2DCA-44A0-A655-EE6030BA3345}"/>
    <dgm:cxn modelId="{CC50D5CF-A109-4F1D-8959-37D8B9D12653}" type="presOf" srcId="{AD1D2605-C7BA-4681-8064-CB06CAB47152}" destId="{E4E5D83E-B0C9-418E-A416-7E2EFAC46749}" srcOrd="0" destOrd="0" presId="urn:microsoft.com/office/officeart/2005/8/layout/hierarchy4"/>
    <dgm:cxn modelId="{795A1AF0-3F8E-4E99-B82D-684DC3C3B33A}" srcId="{AE5FEA27-F496-4E4A-9B04-9058C5DEA051}" destId="{51FD0908-56EE-4C3A-933C-5E692D3543CE}" srcOrd="0" destOrd="0" parTransId="{A940E367-E8F4-4B20-B307-55FAF036FB5D}" sibTransId="{197CC88D-6EFC-420C-9492-F33A21CB9F4D}"/>
    <dgm:cxn modelId="{8CAA62F0-AEE9-4599-8018-A4D3ADFBF3D4}" type="presOf" srcId="{AE5FEA27-F496-4E4A-9B04-9058C5DEA051}" destId="{FF199DD1-E776-453E-88F6-A659DCC55393}" srcOrd="0" destOrd="0" presId="urn:microsoft.com/office/officeart/2005/8/layout/hierarchy4"/>
    <dgm:cxn modelId="{BCE14997-45D3-4DDD-B363-1749AF352F95}" type="presParOf" srcId="{1B8775FC-77DE-461A-A9CD-F596A83E8B8C}" destId="{C5A1467E-F452-4D0D-89DB-3CF6B53C538F}" srcOrd="0" destOrd="0" presId="urn:microsoft.com/office/officeart/2005/8/layout/hierarchy4"/>
    <dgm:cxn modelId="{8780A389-5EE3-4ACD-B49C-4223F1084F65}" type="presParOf" srcId="{C5A1467E-F452-4D0D-89DB-3CF6B53C538F}" destId="{E4E5D83E-B0C9-418E-A416-7E2EFAC46749}" srcOrd="0" destOrd="0" presId="urn:microsoft.com/office/officeart/2005/8/layout/hierarchy4"/>
    <dgm:cxn modelId="{FFB52D8E-4327-485F-81C6-2092744F7874}" type="presParOf" srcId="{C5A1467E-F452-4D0D-89DB-3CF6B53C538F}" destId="{83DB73F4-786C-44D2-B559-1706712B8E83}" srcOrd="1" destOrd="0" presId="urn:microsoft.com/office/officeart/2005/8/layout/hierarchy4"/>
    <dgm:cxn modelId="{DB8384B7-7055-409D-A66C-82B7F86309F5}" type="presParOf" srcId="{C5A1467E-F452-4D0D-89DB-3CF6B53C538F}" destId="{3FE8EF40-528F-42B1-9C11-6B62631B2A2F}" srcOrd="2" destOrd="0" presId="urn:microsoft.com/office/officeart/2005/8/layout/hierarchy4"/>
    <dgm:cxn modelId="{7C4F978B-78CA-49F8-BB18-8C86C3FC2CE7}" type="presParOf" srcId="{3FE8EF40-528F-42B1-9C11-6B62631B2A2F}" destId="{47D450EE-3996-4AB3-96AF-F2FE2860290D}" srcOrd="0" destOrd="0" presId="urn:microsoft.com/office/officeart/2005/8/layout/hierarchy4"/>
    <dgm:cxn modelId="{EAC4410E-4232-4411-9468-6F01A7BA3A29}" type="presParOf" srcId="{47D450EE-3996-4AB3-96AF-F2FE2860290D}" destId="{FF199DD1-E776-453E-88F6-A659DCC55393}" srcOrd="0" destOrd="0" presId="urn:microsoft.com/office/officeart/2005/8/layout/hierarchy4"/>
    <dgm:cxn modelId="{3BD384FA-26AC-4D52-AA33-84EBC6A7EB0E}" type="presParOf" srcId="{47D450EE-3996-4AB3-96AF-F2FE2860290D}" destId="{F085023D-E376-456A-B07E-FFB54478B845}" srcOrd="1" destOrd="0" presId="urn:microsoft.com/office/officeart/2005/8/layout/hierarchy4"/>
    <dgm:cxn modelId="{A3CFF832-3050-442B-B202-CD208A7AB0A1}" type="presParOf" srcId="{47D450EE-3996-4AB3-96AF-F2FE2860290D}" destId="{868F0701-219C-4A15-BB45-C8A692B77BCE}" srcOrd="2" destOrd="0" presId="urn:microsoft.com/office/officeart/2005/8/layout/hierarchy4"/>
    <dgm:cxn modelId="{8A915F2F-41BA-4B69-BF6F-3C89C5FBE065}" type="presParOf" srcId="{868F0701-219C-4A15-BB45-C8A692B77BCE}" destId="{0DC1D0E8-D629-4F9C-960A-FF9FDF5CBDD5}" srcOrd="0" destOrd="0" presId="urn:microsoft.com/office/officeart/2005/8/layout/hierarchy4"/>
    <dgm:cxn modelId="{E03D6994-75E5-4E23-A127-DC25FA65264A}" type="presParOf" srcId="{0DC1D0E8-D629-4F9C-960A-FF9FDF5CBDD5}" destId="{120CD28B-8C74-443B-8067-CF77B4C4E81A}" srcOrd="0" destOrd="0" presId="urn:microsoft.com/office/officeart/2005/8/layout/hierarchy4"/>
    <dgm:cxn modelId="{1158329E-7AEF-4A57-B1B0-E0A2307ADCE5}" type="presParOf" srcId="{0DC1D0E8-D629-4F9C-960A-FF9FDF5CBDD5}" destId="{C98094A5-04E6-4D85-B811-66FA052972BA}" srcOrd="1" destOrd="0" presId="urn:microsoft.com/office/officeart/2005/8/layout/hierarchy4"/>
    <dgm:cxn modelId="{C6B72850-EFBE-433C-AD34-855C502E9804}" type="presParOf" srcId="{0DC1D0E8-D629-4F9C-960A-FF9FDF5CBDD5}" destId="{75A04DB2-796B-4FFB-8EA5-5A19C230869B}" srcOrd="2" destOrd="0" presId="urn:microsoft.com/office/officeart/2005/8/layout/hierarchy4"/>
    <dgm:cxn modelId="{B3AD6995-B478-4D5F-BC11-2B70D5B17FD3}" type="presParOf" srcId="{75A04DB2-796B-4FFB-8EA5-5A19C230869B}" destId="{0FB92F14-D4B4-4454-9F73-4CB60921BB76}" srcOrd="0" destOrd="0" presId="urn:microsoft.com/office/officeart/2005/8/layout/hierarchy4"/>
    <dgm:cxn modelId="{7896985A-096B-41FC-A020-75AF6521661D}" type="presParOf" srcId="{0FB92F14-D4B4-4454-9F73-4CB60921BB76}" destId="{725A5E10-2A77-4C7F-A7A9-90C5285EE4C2}" srcOrd="0" destOrd="0" presId="urn:microsoft.com/office/officeart/2005/8/layout/hierarchy4"/>
    <dgm:cxn modelId="{46D257E2-CED5-4135-A4B8-BB9DEE95954A}" type="presParOf" srcId="{0FB92F14-D4B4-4454-9F73-4CB60921BB76}" destId="{14391582-C59F-4740-87C7-6CA188A2318E}" srcOrd="1" destOrd="0" presId="urn:microsoft.com/office/officeart/2005/8/layout/hierarchy4"/>
    <dgm:cxn modelId="{EFFC25DB-3909-4A9F-9B94-596C5BD523DE}" type="presParOf" srcId="{0FB92F14-D4B4-4454-9F73-4CB60921BB76}" destId="{CE31F88F-7DC9-47E1-9F6B-283C2251DFCE}" srcOrd="2" destOrd="0" presId="urn:microsoft.com/office/officeart/2005/8/layout/hierarchy4"/>
    <dgm:cxn modelId="{49DDC829-8F88-480C-AD56-D050BEA78EB6}" type="presParOf" srcId="{CE31F88F-7DC9-47E1-9F6B-283C2251DFCE}" destId="{3F39F6C5-DD96-4B13-BE29-6AE52A6D2C91}" srcOrd="0" destOrd="0" presId="urn:microsoft.com/office/officeart/2005/8/layout/hierarchy4"/>
    <dgm:cxn modelId="{12B7E538-5421-407B-A507-23131DAC2331}" type="presParOf" srcId="{3F39F6C5-DD96-4B13-BE29-6AE52A6D2C91}" destId="{2CD03806-E87B-4600-BD72-0E402763F7C7}" srcOrd="0" destOrd="0" presId="urn:microsoft.com/office/officeart/2005/8/layout/hierarchy4"/>
    <dgm:cxn modelId="{02D8C323-A49B-4485-A579-F6DED3C35836}" type="presParOf" srcId="{3F39F6C5-DD96-4B13-BE29-6AE52A6D2C91}" destId="{BA776E56-2DDB-4625-9535-07F759B531F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E908A-8691-45D1-9D46-3AC878D84FFA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5F539-F1BE-4369-B8EE-137A7E0DC67D}">
      <dsp:nvSpPr>
        <dsp:cNvPr id="0" name=""/>
        <dsp:cNvSpPr/>
      </dsp:nvSpPr>
      <dsp:spPr>
        <a:xfrm>
          <a:off x="604289" y="435133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Improving national cyber security capabilities</a:t>
          </a:r>
          <a:endParaRPr lang="fr-FR" sz="2600" kern="1200" dirty="0"/>
        </a:p>
      </dsp:txBody>
      <dsp:txXfrm>
        <a:off x="604289" y="435133"/>
        <a:ext cx="9851585" cy="870267"/>
      </dsp:txXfrm>
    </dsp:sp>
    <dsp:sp modelId="{1D1861D6-9B8B-4CB1-96C7-24F7155A179F}">
      <dsp:nvSpPr>
        <dsp:cNvPr id="0" name=""/>
        <dsp:cNvSpPr/>
      </dsp:nvSpPr>
      <dsp:spPr>
        <a:xfrm>
          <a:off x="60372" y="326350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3486A-B9B0-4FCD-A83A-99EBC1E25093}">
      <dsp:nvSpPr>
        <dsp:cNvPr id="0" name=""/>
        <dsp:cNvSpPr/>
      </dsp:nvSpPr>
      <dsp:spPr>
        <a:xfrm>
          <a:off x="920631" y="1740535"/>
          <a:ext cx="9535243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Increasing cooperation between EU member states</a:t>
          </a:r>
          <a:endParaRPr lang="fr-FR" sz="2600" kern="1200" dirty="0"/>
        </a:p>
      </dsp:txBody>
      <dsp:txXfrm>
        <a:off x="920631" y="1740535"/>
        <a:ext cx="9535243" cy="870267"/>
      </dsp:txXfrm>
    </dsp:sp>
    <dsp:sp modelId="{7B61F7DC-3592-4A06-AD3A-1861C6021ECB}">
      <dsp:nvSpPr>
        <dsp:cNvPr id="0" name=""/>
        <dsp:cNvSpPr/>
      </dsp:nvSpPr>
      <dsp:spPr>
        <a:xfrm>
          <a:off x="376714" y="1631751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4178ED-DE02-4129-858D-355ABC9B26F3}">
      <dsp:nvSpPr>
        <dsp:cNvPr id="0" name=""/>
        <dsp:cNvSpPr/>
      </dsp:nvSpPr>
      <dsp:spPr>
        <a:xfrm>
          <a:off x="604289" y="3045936"/>
          <a:ext cx="9851585" cy="870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77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“Appropriate and proportionate” security measures (OSE and DSP) </a:t>
          </a:r>
          <a:endParaRPr lang="fr-FR" sz="2600" kern="1200" dirty="0"/>
        </a:p>
      </dsp:txBody>
      <dsp:txXfrm>
        <a:off x="604289" y="3045936"/>
        <a:ext cx="9851585" cy="870267"/>
      </dsp:txXfrm>
    </dsp:sp>
    <dsp:sp modelId="{AB722306-FD87-4BB7-BAC3-8E70656D5FC5}">
      <dsp:nvSpPr>
        <dsp:cNvPr id="0" name=""/>
        <dsp:cNvSpPr/>
      </dsp:nvSpPr>
      <dsp:spPr>
        <a:xfrm>
          <a:off x="60372" y="2937153"/>
          <a:ext cx="1087834" cy="108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E5D83E-B0C9-418E-A416-7E2EFAC46749}">
      <dsp:nvSpPr>
        <dsp:cNvPr id="0" name=""/>
        <dsp:cNvSpPr/>
      </dsp:nvSpPr>
      <dsp:spPr>
        <a:xfrm>
          <a:off x="5349" y="609"/>
          <a:ext cx="10962101" cy="885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kern="1200" dirty="0"/>
            <a:t>                                      Business </a:t>
          </a:r>
          <a:r>
            <a:rPr lang="fr-BE" sz="3200" kern="1200" dirty="0" err="1"/>
            <a:t>process</a:t>
          </a:r>
          <a:r>
            <a:rPr lang="fr-BE" sz="3200" kern="1200" dirty="0"/>
            <a:t>   </a:t>
          </a:r>
        </a:p>
      </dsp:txBody>
      <dsp:txXfrm>
        <a:off x="31294" y="26554"/>
        <a:ext cx="10910211" cy="833935"/>
      </dsp:txXfrm>
    </dsp:sp>
    <dsp:sp modelId="{FF199DD1-E776-453E-88F6-A659DCC55393}">
      <dsp:nvSpPr>
        <dsp:cNvPr id="0" name=""/>
        <dsp:cNvSpPr/>
      </dsp:nvSpPr>
      <dsp:spPr>
        <a:xfrm>
          <a:off x="21431" y="960619"/>
          <a:ext cx="10951368" cy="885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kern="1200" dirty="0"/>
            <a:t>                                  Information</a:t>
          </a:r>
        </a:p>
      </dsp:txBody>
      <dsp:txXfrm>
        <a:off x="47376" y="986564"/>
        <a:ext cx="10899478" cy="833935"/>
      </dsp:txXfrm>
    </dsp:sp>
    <dsp:sp modelId="{120CD28B-8C74-443B-8067-CF77B4C4E81A}">
      <dsp:nvSpPr>
        <dsp:cNvPr id="0" name=""/>
        <dsp:cNvSpPr/>
      </dsp:nvSpPr>
      <dsp:spPr>
        <a:xfrm>
          <a:off x="21431" y="1958058"/>
          <a:ext cx="10951368" cy="885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kern="1200" dirty="0"/>
            <a:t>                                            Services</a:t>
          </a:r>
        </a:p>
      </dsp:txBody>
      <dsp:txXfrm>
        <a:off x="47376" y="1984003"/>
        <a:ext cx="10899478" cy="833935"/>
      </dsp:txXfrm>
    </dsp:sp>
    <dsp:sp modelId="{725A5E10-2A77-4C7F-A7A9-90C5285EE4C2}">
      <dsp:nvSpPr>
        <dsp:cNvPr id="0" name=""/>
        <dsp:cNvSpPr/>
      </dsp:nvSpPr>
      <dsp:spPr>
        <a:xfrm>
          <a:off x="21431" y="2955497"/>
          <a:ext cx="10951368" cy="885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kern="1200" dirty="0"/>
            <a:t>                                       Applications</a:t>
          </a:r>
        </a:p>
      </dsp:txBody>
      <dsp:txXfrm>
        <a:off x="47376" y="2981442"/>
        <a:ext cx="10899478" cy="833935"/>
      </dsp:txXfrm>
    </dsp:sp>
    <dsp:sp modelId="{2CD03806-E87B-4600-BD72-0E402763F7C7}">
      <dsp:nvSpPr>
        <dsp:cNvPr id="0" name=""/>
        <dsp:cNvSpPr/>
      </dsp:nvSpPr>
      <dsp:spPr>
        <a:xfrm>
          <a:off x="21431" y="3942282"/>
          <a:ext cx="10951368" cy="885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kern="1200" dirty="0"/>
            <a:t>                                       Infrastructure</a:t>
          </a:r>
        </a:p>
      </dsp:txBody>
      <dsp:txXfrm>
        <a:off x="47376" y="3968227"/>
        <a:ext cx="10899478" cy="833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00F3DC-860A-4750-A848-E5519B8E8736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93997E-4E19-4771-9AD6-216444E69BB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58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3997E-4E19-4771-9AD6-216444E69BB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88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8C8F03-673D-457D-9DC8-2DBA60BC17B9}" type="slidenum">
              <a:rPr lang="fr-BE" smtClean="0"/>
              <a:pPr>
                <a:defRPr/>
              </a:pPr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9031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CB87-9D6F-4991-AFF4-895E7EC1FD31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DAD6-9195-4A1A-B1EB-4C73C863A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33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CB87-9D6F-4991-AFF4-895E7EC1FD31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DAD6-9195-4A1A-B1EB-4C73C863A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10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CB87-9D6F-4991-AFF4-895E7EC1FD31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DAD6-9195-4A1A-B1EB-4C73C863A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058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5360" y="1287805"/>
            <a:ext cx="11521280" cy="4301436"/>
          </a:xfrm>
          <a:prstGeom prst="rect">
            <a:avLst/>
          </a:prstGeom>
        </p:spPr>
        <p:txBody>
          <a:bodyPr/>
          <a:lstStyle>
            <a:lvl1pPr marL="162000" indent="-216000">
              <a:buClrTx/>
              <a:buSzPct val="100000"/>
              <a:buFont typeface="Arial"/>
              <a:buChar char="•"/>
              <a:defRPr sz="3200" b="0" strike="noStrike" normalizeH="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 Narrow"/>
                <a:cs typeface="Arial Narrow"/>
              </a:defRPr>
            </a:lvl1pPr>
            <a:lvl2pPr marL="756000" indent="-342000" algn="l">
              <a:spcBef>
                <a:spcPts val="672"/>
              </a:spcBef>
              <a:buClr>
                <a:schemeClr val="accent2"/>
              </a:buClr>
              <a:buSzPct val="100000"/>
              <a:buFont typeface="Lucida Grande"/>
              <a:buChar char="&gt;"/>
              <a:defRPr u="none" cap="none" spc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2pPr>
            <a:lvl3pPr marL="1072800" indent="-180000">
              <a:buClr>
                <a:schemeClr val="accent1"/>
              </a:buClr>
              <a:defRPr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 marL="1422000" indent="-194400">
              <a:buClr>
                <a:schemeClr val="accent3"/>
              </a:buClr>
              <a:buFont typeface="Arial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4pPr>
            <a:lvl5pPr marL="1771200" indent="-180000">
              <a:buClr>
                <a:schemeClr val="accent4"/>
              </a:buClr>
              <a:buFont typeface="Arial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nl-BE" dirty="0"/>
              <a:t>Click to edit Master text 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360" y="274639"/>
            <a:ext cx="11521280" cy="836754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rgbClr val="00599A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0614C-AF43-DC47-8EA3-A6DC9684FA16}" type="slidenum">
              <a:rPr lang="en-US" altLang="en-US"/>
              <a:pPr>
                <a:defRPr/>
              </a:pPr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5561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38369" y="14189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52668" y="188741"/>
            <a:ext cx="11310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5B9BD5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E2A1B0AF-2E78-4EC3-B068-70DEDBFF6F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651" y="1114097"/>
            <a:ext cx="11357273" cy="4689804"/>
          </a:xfrm>
          <a:prstGeom prst="rect">
            <a:avLst/>
          </a:prstGeom>
        </p:spPr>
        <p:txBody>
          <a:bodyPr/>
          <a:lstStyle>
            <a:lvl1pPr marL="228600" indent="-360000">
              <a:lnSpc>
                <a:spcPct val="100000"/>
              </a:lnSpc>
              <a:buClr>
                <a:srgbClr val="5B9BD5"/>
              </a:buClr>
              <a:buFont typeface="Wingdings" panose="05000000000000000000" pitchFamily="2" charset="2"/>
              <a:buChar char="§"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</a:defRPr>
            </a:lvl1pPr>
            <a:lvl2pPr marL="685800" indent="-324000">
              <a:lnSpc>
                <a:spcPct val="100000"/>
              </a:lnSpc>
              <a:buFont typeface="Segoe UI Light" panose="020B0502040204020203" pitchFamily="34" charset="0"/>
              <a:buChar char="‒"/>
              <a:defRPr sz="2000" baseline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</a:defRPr>
            </a:lvl2pPr>
            <a:lvl3pPr>
              <a:lnSpc>
                <a:spcPct val="100000"/>
              </a:lnSpc>
              <a:defRPr sz="1800" baseline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</a:defRPr>
            </a:lvl3pPr>
            <a:lvl4pPr>
              <a:lnSpc>
                <a:spcPct val="100000"/>
              </a:lnSpc>
              <a:defRPr sz="1600" baseline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</a:defRPr>
            </a:lvl4pPr>
            <a:lvl5pPr>
              <a:lnSpc>
                <a:spcPct val="100000"/>
              </a:lnSpc>
              <a:defRPr sz="1600" baseline="0">
                <a:solidFill>
                  <a:schemeClr val="bg2">
                    <a:lumMod val="25000"/>
                  </a:schemeClr>
                </a:solidFill>
                <a:latin typeface="Segoe UI Light" panose="020B0502040204020203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FDF0D92-E5C6-4BBA-996F-06AEE9906B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7" y="6338933"/>
            <a:ext cx="410435" cy="409857"/>
          </a:xfrm>
          <a:prstGeom prst="rect">
            <a:avLst/>
          </a:prstGeom>
        </p:spPr>
      </p:pic>
      <p:pic>
        <p:nvPicPr>
          <p:cNvPr id="1026" name="Picture 2" descr="RÃ©sultat de recherche d'images pour &quot;opinum&quot;">
            <a:extLst>
              <a:ext uri="{FF2B5EF4-FFF2-40B4-BE49-F238E27FC236}">
                <a16:creationId xmlns:a16="http://schemas.microsoft.com/office/drawing/2014/main" id="{6BD3C885-6682-4A3B-8E8F-9C6FF461C6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9" y="6234083"/>
            <a:ext cx="1618532" cy="61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1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58000">
                <a:schemeClr val="accent5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Bef>
                <a:spcPts val="1200"/>
              </a:spcBef>
            </a:pPr>
            <a:endParaRPr lang="en-US" sz="1800" dirty="0">
              <a:solidFill>
                <a:srgbClr val="FFFFFF"/>
              </a:solidFill>
              <a:latin typeface="Amsi Pro Regular"/>
              <a:cs typeface="Amsi Pro Regula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9295" y="6356362"/>
            <a:ext cx="391223" cy="365125"/>
          </a:xfrm>
        </p:spPr>
        <p:txBody>
          <a:bodyPr/>
          <a:lstStyle/>
          <a:p>
            <a:fld id="{930F68AE-F22E-A74C-A37C-BFE3562AA2C7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8492" y="6356362"/>
            <a:ext cx="97821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60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/>
          </p:nvPr>
        </p:nvSpPr>
        <p:spPr>
          <a:xfrm>
            <a:off x="609600" y="1600201"/>
            <a:ext cx="10972800" cy="4525962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</a:lvl1pPr>
            <a:lvl2pPr marL="742950" lvl="1" indent="-285750">
              <a:buClr>
                <a:srgbClr val="26ADEF"/>
              </a:buClr>
              <a:buFont typeface="Arial"/>
              <a:buChar char="•"/>
            </a:lvl2pPr>
            <a:lvl4pPr marL="1371600" lvl="3" indent="0">
              <a:buNone/>
              <a:defRPr lang="en-US" i="1" dirty="0"/>
            </a:lvl4pPr>
            <a:lvl5pPr lvl="4">
              <a:defRPr lang="en-US" dirty="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13 juillet 2015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ICT Control SA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DF6E55C1-B740-4DE5-915E-C3BAACEF97D0}" type="slidenum">
              <a:t>‹N°›</a:t>
            </a:fld>
            <a:endParaRPr lang="en-US" dirty="0"/>
          </a:p>
        </p:txBody>
      </p:sp>
      <p:sp>
        <p:nvSpPr>
          <p:cNvPr id="6" name="Title 15"/>
          <p:cNvSpPr>
            <a:spLocks noGrp="1"/>
          </p:cNvSpPr>
          <p:nvPr>
            <p:ph type="title" idx="1"/>
          </p:nvPr>
        </p:nvSpPr>
        <p:spPr>
          <a:xfrm>
            <a:off x="609600" y="540000"/>
            <a:ext cx="10972800" cy="490066"/>
          </a:xfrm>
          <a:prstGeom prst="rect">
            <a:avLst/>
          </a:prstGeom>
        </p:spPr>
        <p:txBody>
          <a:bodyPr vert="horz" rtlCol="0"/>
          <a:lstStyle>
            <a:lvl1pPr lvl="0">
              <a:defRPr lang="en-US" sz="2800" dirty="0">
                <a:solidFill>
                  <a:srgbClr val="26ADEF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idx="2"/>
          </p:nvPr>
        </p:nvSpPr>
        <p:spPr>
          <a:xfrm>
            <a:off x="609600" y="332656"/>
            <a:ext cx="10972800" cy="288057"/>
          </a:xfrm>
          <a:prstGeom prst="rect">
            <a:avLst/>
          </a:prstGeom>
        </p:spPr>
        <p:txBody>
          <a:bodyPr vert="horz" rtlCol="0"/>
          <a:lstStyle>
            <a:lvl1pPr marL="0" lvl="0" indent="0" algn="ctr">
              <a:buNone/>
              <a:defRPr lang="en-US" sz="1400" cap="all" baseline="0" dirty="0">
                <a:latin typeface="AvantGarde CondMedium"/>
              </a:defRPr>
            </a:lvl1pPr>
          </a:lstStyle>
          <a:p>
            <a:pPr lvl="0"/>
            <a:r>
              <a:rPr lang="en-US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203585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CB87-9D6F-4991-AFF4-895E7EC1FD31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DAD6-9195-4A1A-B1EB-4C73C863A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55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CB87-9D6F-4991-AFF4-895E7EC1FD31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DAD6-9195-4A1A-B1EB-4C73C863A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674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CB87-9D6F-4991-AFF4-895E7EC1FD31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DAD6-9195-4A1A-B1EB-4C73C863A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677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CB87-9D6F-4991-AFF4-895E7EC1FD31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DAD6-9195-4A1A-B1EB-4C73C863A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26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CB87-9D6F-4991-AFF4-895E7EC1FD31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DAD6-9195-4A1A-B1EB-4C73C863A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52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CB87-9D6F-4991-AFF4-895E7EC1FD31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DAD6-9195-4A1A-B1EB-4C73C863A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38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CB87-9D6F-4991-AFF4-895E7EC1FD31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DAD6-9195-4A1A-B1EB-4C73C863A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10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CB87-9D6F-4991-AFF4-895E7EC1FD31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6DAD6-9195-4A1A-B1EB-4C73C863A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76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ECB87-9D6F-4991-AFF4-895E7EC1FD31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6DAD6-9195-4A1A-B1EB-4C73C863A8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28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75" r:id="rId13"/>
    <p:sldLayoutId id="2147483676" r:id="rId14"/>
    <p:sldLayoutId id="214748367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microsoft.com/office/2007/relationships/hdphoto" Target="../media/hdphoto1.wdp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35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46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image" Target="../media/image40.png"/><Relationship Id="rId38" Type="http://schemas.openxmlformats.org/officeDocument/2006/relationships/image" Target="../media/image45.jpe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4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43.jpe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notesSlide" Target="../notesSlides/notesSlide3.xml"/><Relationship Id="rId44" Type="http://schemas.openxmlformats.org/officeDocument/2006/relationships/image" Target="../media/image4.wmf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slideLayout" Target="../slideLayouts/slideLayout6.xml"/><Relationship Id="rId35" Type="http://schemas.openxmlformats.org/officeDocument/2006/relationships/image" Target="../media/image42.jpeg"/><Relationship Id="rId43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hyperlink" Target="https://www.enisa.europa.eu/topics/critical-information-infrastructures-and-services/cii/nis-directive" TargetMode="External"/><Relationship Id="rId7" Type="http://schemas.openxmlformats.org/officeDocument/2006/relationships/hyperlink" Target="https://securitymadein.lu/tools/monarc/" TargetMode="External"/><Relationship Id="rId2" Type="http://schemas.openxmlformats.org/officeDocument/2006/relationships/hyperlink" Target="https://circabc.europa.eu/sd/a/c5748d89-82a9-4a40-bd51-44292329ed99/reference_document_security_measures_OES(0)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ses.lu/monarc.html" TargetMode="External"/><Relationship Id="rId5" Type="http://schemas.openxmlformats.org/officeDocument/2006/relationships/hyperlink" Target="https://www.europa.eu/rapid/press-release_MEMO-18-3651_en.pdf" TargetMode="External"/><Relationship Id="rId4" Type="http://schemas.openxmlformats.org/officeDocument/2006/relationships/hyperlink" Target="https://www.ccb.belgium.be/fr/actualit&#233;/cadre-pour-la-s&#233;curit&#233;-des-r&#233;seaux-et-des-syst&#232;mes-dinformation-pour-la-s&#233;curit&#233;-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428" y="3904015"/>
            <a:ext cx="6469065" cy="2427120"/>
          </a:xfrm>
        </p:spPr>
        <p:txBody>
          <a:bodyPr anchor="t">
            <a:normAutofit/>
          </a:bodyPr>
          <a:lstStyle/>
          <a:p>
            <a:r>
              <a:rPr lang="en-GB" sz="4200" dirty="0">
                <a:solidFill>
                  <a:schemeClr val="accent1">
                    <a:lumMod val="50000"/>
                  </a:schemeClr>
                </a:solidFill>
                <a:latin typeface="AvantGarde CondMedium"/>
              </a:rPr>
              <a:t>EU Cybersecurity strategy</a:t>
            </a:r>
            <a:br>
              <a:rPr lang="en-GB" sz="4200" dirty="0">
                <a:solidFill>
                  <a:schemeClr val="accent1">
                    <a:lumMod val="50000"/>
                  </a:schemeClr>
                </a:solidFill>
                <a:latin typeface="AvantGarde CondMedium"/>
              </a:rPr>
            </a:br>
            <a:r>
              <a:rPr lang="en-GB" sz="4200" dirty="0">
                <a:solidFill>
                  <a:schemeClr val="accent1">
                    <a:lumMod val="50000"/>
                  </a:schemeClr>
                </a:solidFill>
                <a:latin typeface="AvantGarde CondMedium"/>
              </a:rPr>
              <a:t>N.I.S. Directive</a:t>
            </a:r>
            <a:br>
              <a:rPr lang="en-GB" sz="4200" dirty="0">
                <a:solidFill>
                  <a:schemeClr val="accent1">
                    <a:lumMod val="50000"/>
                  </a:schemeClr>
                </a:solidFill>
                <a:latin typeface="AvantGarde CondMedium"/>
              </a:rPr>
            </a:br>
            <a:br>
              <a:rPr lang="en-GB" sz="4200" dirty="0">
                <a:solidFill>
                  <a:schemeClr val="accent1">
                    <a:lumMod val="50000"/>
                  </a:schemeClr>
                </a:solidFill>
                <a:latin typeface="AvantGarde CondMedium"/>
              </a:rPr>
            </a:br>
            <a:r>
              <a:rPr lang="en-GB" sz="4200" dirty="0">
                <a:solidFill>
                  <a:schemeClr val="accent1">
                    <a:lumMod val="50000"/>
                  </a:schemeClr>
                </a:solidFill>
                <a:latin typeface="AvantGarde CondMedium"/>
              </a:rPr>
              <a:t>C.I.L.E. compliance guidance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320" y="330359"/>
            <a:ext cx="4758891" cy="1655762"/>
          </a:xfrm>
        </p:spPr>
        <p:txBody>
          <a:bodyPr anchor="b">
            <a:normAutofit/>
          </a:bodyPr>
          <a:lstStyle/>
          <a:p>
            <a:pPr algn="l"/>
            <a:r>
              <a:rPr lang="fr-FR"/>
              <a:t>William De Angelis</a:t>
            </a:r>
          </a:p>
        </p:txBody>
      </p:sp>
      <p:cxnSp>
        <p:nvCxnSpPr>
          <p:cNvPr id="22" name="Straight Arrow Connector 18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9789C095-EA86-402A-A0B3-697FE0C051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63" r="27437"/>
          <a:stretch/>
        </p:blipFill>
        <p:spPr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943C02D-86AB-4E42-B57F-92ED577E750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8" y="125107"/>
            <a:ext cx="1095425" cy="1128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690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17A6B43A-0277-4BB3-8EE7-EE0F521E2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6" y="-495501"/>
            <a:ext cx="9947142" cy="74603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3BFD0FB-E103-4711-BF45-1A6BA13AC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8843">
            <a:off x="8590246" y="3754941"/>
            <a:ext cx="673928" cy="6693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202F66D-8129-4AB1-A454-5546259F6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86234">
            <a:off x="8490235" y="3404742"/>
            <a:ext cx="1326266" cy="32151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8632643-096F-4840-AC5E-4BB905DCC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9663">
            <a:off x="1629125" y="2091832"/>
            <a:ext cx="2206345" cy="7746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017E08F-8093-400A-8F2E-B58A08D95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70678">
            <a:off x="3781358" y="1789081"/>
            <a:ext cx="793780" cy="62926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777AB88-2525-4265-89F9-11AC8CECE8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73" y="633769"/>
            <a:ext cx="1394358" cy="98381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F991A62-F962-448B-8F73-7361CC611B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1568" y="47688"/>
            <a:ext cx="1558483" cy="88647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EDDAEE4-C29C-4313-926D-3B90A89D49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5513" y="2116627"/>
            <a:ext cx="637971" cy="637971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70E1034C-D625-4DB4-A547-C8E78E429518}"/>
              </a:ext>
            </a:extLst>
          </p:cNvPr>
          <p:cNvSpPr/>
          <p:nvPr/>
        </p:nvSpPr>
        <p:spPr>
          <a:xfrm rot="21442506">
            <a:off x="5816292" y="1073446"/>
            <a:ext cx="1305754" cy="3222680"/>
          </a:xfrm>
          <a:prstGeom prst="ellipse">
            <a:avLst/>
          </a:prstGeom>
          <a:solidFill>
            <a:schemeClr val="bg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7DF2C5F-57AA-4F9C-80AA-09A4517CC6D3}"/>
              </a:ext>
            </a:extLst>
          </p:cNvPr>
          <p:cNvSpPr txBox="1"/>
          <p:nvPr/>
        </p:nvSpPr>
        <p:spPr>
          <a:xfrm>
            <a:off x="6119352" y="1164838"/>
            <a:ext cx="73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OSE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7298712-40E0-4C91-8209-BB31C9CC9DD2}"/>
              </a:ext>
            </a:extLst>
          </p:cNvPr>
          <p:cNvSpPr txBox="1"/>
          <p:nvPr/>
        </p:nvSpPr>
        <p:spPr>
          <a:xfrm rot="20609243">
            <a:off x="3901859" y="2363672"/>
            <a:ext cx="808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dirty="0"/>
              <a:t>CSRIT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9618CA2-9E5B-41CD-930B-11F9F5B29BD8}"/>
              </a:ext>
            </a:extLst>
          </p:cNvPr>
          <p:cNvSpPr txBox="1"/>
          <p:nvPr/>
        </p:nvSpPr>
        <p:spPr>
          <a:xfrm rot="20681275">
            <a:off x="1518063" y="1859427"/>
            <a:ext cx="21813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dirty="0"/>
              <a:t>Autorité nationale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159DA03-989E-4A48-A407-7C19826FC119}"/>
              </a:ext>
            </a:extLst>
          </p:cNvPr>
          <p:cNvSpPr txBox="1"/>
          <p:nvPr/>
        </p:nvSpPr>
        <p:spPr>
          <a:xfrm rot="580364">
            <a:off x="7933689" y="4415413"/>
            <a:ext cx="14366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dirty="0"/>
              <a:t>Accréditation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D2560FFA-4FD3-48F4-A421-3A55BA87D8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522115">
            <a:off x="4406476" y="2869188"/>
            <a:ext cx="720360" cy="730978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DCA293C-E866-4E79-A8AF-6E5CE3C93477}"/>
              </a:ext>
            </a:extLst>
          </p:cNvPr>
          <p:cNvSpPr txBox="1"/>
          <p:nvPr/>
        </p:nvSpPr>
        <p:spPr>
          <a:xfrm rot="20512395">
            <a:off x="4562141" y="3512606"/>
            <a:ext cx="7596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E" dirty="0"/>
              <a:t>CRCW</a:t>
            </a: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76763D5C-DBE7-4E71-825B-46F91715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051" y="-421369"/>
            <a:ext cx="4237501" cy="1249586"/>
          </a:xfrm>
        </p:spPr>
        <p:txBody>
          <a:bodyPr>
            <a:noAutofit/>
          </a:bodyPr>
          <a:lstStyle/>
          <a:p>
            <a:r>
              <a:rPr lang="fr-FR" sz="3600" dirty="0" err="1"/>
              <a:t>Belgium</a:t>
            </a:r>
            <a:r>
              <a:rPr lang="fr-FR" sz="3600" dirty="0"/>
              <a:t> </a:t>
            </a:r>
            <a:r>
              <a:rPr lang="fr-FR" sz="3600" dirty="0" err="1"/>
              <a:t>Ecosystem</a:t>
            </a:r>
            <a:endParaRPr lang="fr-BE" sz="3600" dirty="0"/>
          </a:p>
        </p:txBody>
      </p:sp>
      <p:sp>
        <p:nvSpPr>
          <p:cNvPr id="35" name="Flèche : gauche 34">
            <a:extLst>
              <a:ext uri="{FF2B5EF4-FFF2-40B4-BE49-F238E27FC236}">
                <a16:creationId xmlns:a16="http://schemas.microsoft.com/office/drawing/2014/main" id="{92749FD1-9099-4F04-9BB3-4E77568B0CD7}"/>
              </a:ext>
            </a:extLst>
          </p:cNvPr>
          <p:cNvSpPr/>
          <p:nvPr/>
        </p:nvSpPr>
        <p:spPr>
          <a:xfrm>
            <a:off x="4620390" y="2328530"/>
            <a:ext cx="1388958" cy="1686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EFFEBB3-42FE-4774-BA47-8A592CC5DC89}"/>
              </a:ext>
            </a:extLst>
          </p:cNvPr>
          <p:cNvSpPr txBox="1"/>
          <p:nvPr/>
        </p:nvSpPr>
        <p:spPr>
          <a:xfrm>
            <a:off x="4941988" y="194252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38" name="Flèche : gauche 37">
            <a:extLst>
              <a:ext uri="{FF2B5EF4-FFF2-40B4-BE49-F238E27FC236}">
                <a16:creationId xmlns:a16="http://schemas.microsoft.com/office/drawing/2014/main" id="{843314B5-F52A-4646-A817-666658359DD1}"/>
              </a:ext>
            </a:extLst>
          </p:cNvPr>
          <p:cNvSpPr/>
          <p:nvPr/>
        </p:nvSpPr>
        <p:spPr>
          <a:xfrm rot="1329858">
            <a:off x="7074942" y="3539245"/>
            <a:ext cx="1487050" cy="2410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201E99A-FD23-4825-8CFF-2658B8A7ACC2}"/>
              </a:ext>
            </a:extLst>
          </p:cNvPr>
          <p:cNvSpPr txBox="1"/>
          <p:nvPr/>
        </p:nvSpPr>
        <p:spPr>
          <a:xfrm rot="1210806">
            <a:off x="7591360" y="3268985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Audit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FA3B1A5-2949-493A-A551-50D2515B0B5D}"/>
              </a:ext>
            </a:extLst>
          </p:cNvPr>
          <p:cNvSpPr txBox="1"/>
          <p:nvPr/>
        </p:nvSpPr>
        <p:spPr>
          <a:xfrm rot="1210806">
            <a:off x="7105716" y="3723026"/>
            <a:ext cx="133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Certification</a:t>
            </a:r>
          </a:p>
        </p:txBody>
      </p:sp>
      <p:sp>
        <p:nvSpPr>
          <p:cNvPr id="42" name="Flèche : gauche 41">
            <a:extLst>
              <a:ext uri="{FF2B5EF4-FFF2-40B4-BE49-F238E27FC236}">
                <a16:creationId xmlns:a16="http://schemas.microsoft.com/office/drawing/2014/main" id="{64192350-3AA4-4BE7-A8F2-16E0C20EED3F}"/>
              </a:ext>
            </a:extLst>
          </p:cNvPr>
          <p:cNvSpPr/>
          <p:nvPr/>
        </p:nvSpPr>
        <p:spPr>
          <a:xfrm rot="1567715">
            <a:off x="2945671" y="3023837"/>
            <a:ext cx="1487050" cy="197632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780FEC7-049E-4EC6-B28C-68211FCF6217}"/>
              </a:ext>
            </a:extLst>
          </p:cNvPr>
          <p:cNvSpPr txBox="1"/>
          <p:nvPr/>
        </p:nvSpPr>
        <p:spPr>
          <a:xfrm rot="1582787">
            <a:off x="3567686" y="3373703"/>
            <a:ext cx="116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OSE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6812933-F2DC-4355-890C-029367443F1F}"/>
              </a:ext>
            </a:extLst>
          </p:cNvPr>
          <p:cNvSpPr txBox="1"/>
          <p:nvPr/>
        </p:nvSpPr>
        <p:spPr>
          <a:xfrm>
            <a:off x="80244" y="5986303"/>
            <a:ext cx="6188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Incident Notification to CSIRT national (CCB)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External</a:t>
            </a:r>
            <a:r>
              <a:rPr lang="fr-FR" sz="1600" dirty="0"/>
              <a:t> audit </a:t>
            </a:r>
            <a:r>
              <a:rPr lang="fr-FR" sz="1600" dirty="0" err="1"/>
              <a:t>every</a:t>
            </a:r>
            <a:r>
              <a:rPr lang="fr-FR" sz="1600" dirty="0"/>
              <a:t> 3 </a:t>
            </a:r>
            <a:r>
              <a:rPr lang="fr-FR" sz="1600" dirty="0" err="1"/>
              <a:t>year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OSE : operators of essential services </a:t>
            </a:r>
            <a:r>
              <a:rPr lang="fr-FR" sz="1600" dirty="0" err="1"/>
              <a:t>identified</a:t>
            </a:r>
            <a:r>
              <a:rPr lang="fr-FR" sz="1600" dirty="0"/>
              <a:t> by CCB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09AC4BA8-5B1B-4FAF-A411-55F65CACD74E}"/>
              </a:ext>
            </a:extLst>
          </p:cNvPr>
          <p:cNvSpPr txBox="1"/>
          <p:nvPr/>
        </p:nvSpPr>
        <p:spPr>
          <a:xfrm>
            <a:off x="1882468" y="843847"/>
            <a:ext cx="2660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NIS </a:t>
            </a:r>
            <a:r>
              <a:rPr lang="fr-BE" b="1" dirty="0" err="1"/>
              <a:t>Cooperation</a:t>
            </a:r>
            <a:r>
              <a:rPr lang="fr-BE" b="1" dirty="0"/>
              <a:t> Group</a:t>
            </a:r>
            <a:endParaRPr lang="fr-BE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DA0309F-93B8-441E-B1D5-7E33F213DE9F}"/>
              </a:ext>
            </a:extLst>
          </p:cNvPr>
          <p:cNvSpPr txBox="1"/>
          <p:nvPr/>
        </p:nvSpPr>
        <p:spPr>
          <a:xfrm>
            <a:off x="80245" y="5104282"/>
            <a:ext cx="515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Computer Emergency </a:t>
            </a:r>
            <a:r>
              <a:rPr lang="fr-FR" sz="1600" dirty="0" err="1"/>
              <a:t>Response</a:t>
            </a:r>
            <a:r>
              <a:rPr lang="fr-FR" sz="1600" dirty="0"/>
              <a:t> Team (CERT) </a:t>
            </a:r>
          </a:p>
          <a:p>
            <a:r>
              <a:rPr lang="fr-FR" sz="1600" dirty="0"/>
              <a:t>Computer Security Incident </a:t>
            </a:r>
            <a:r>
              <a:rPr lang="fr-FR" sz="1600" dirty="0" err="1"/>
              <a:t>Response</a:t>
            </a:r>
            <a:r>
              <a:rPr lang="fr-FR" sz="1600" dirty="0"/>
              <a:t> team (</a:t>
            </a:r>
            <a:r>
              <a:rPr lang="fr-FR" sz="1600" b="1" dirty="0"/>
              <a:t>CSIRT</a:t>
            </a:r>
            <a:r>
              <a:rPr lang="fr-FR" sz="1600" dirty="0"/>
              <a:t>)</a:t>
            </a:r>
            <a:endParaRPr lang="fr-BE" sz="1600" dirty="0"/>
          </a:p>
        </p:txBody>
      </p:sp>
      <p:sp>
        <p:nvSpPr>
          <p:cNvPr id="31" name="Flèche : gauche 30">
            <a:extLst>
              <a:ext uri="{FF2B5EF4-FFF2-40B4-BE49-F238E27FC236}">
                <a16:creationId xmlns:a16="http://schemas.microsoft.com/office/drawing/2014/main" id="{B05D9DC4-D5BF-4EE0-A899-1A729012A191}"/>
              </a:ext>
            </a:extLst>
          </p:cNvPr>
          <p:cNvSpPr/>
          <p:nvPr/>
        </p:nvSpPr>
        <p:spPr>
          <a:xfrm rot="12183166">
            <a:off x="793873" y="1689551"/>
            <a:ext cx="995765" cy="19449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Flèche : gauche 31">
            <a:extLst>
              <a:ext uri="{FF2B5EF4-FFF2-40B4-BE49-F238E27FC236}">
                <a16:creationId xmlns:a16="http://schemas.microsoft.com/office/drawing/2014/main" id="{C8A47E47-3117-4183-9104-5FC6119FE8DF}"/>
              </a:ext>
            </a:extLst>
          </p:cNvPr>
          <p:cNvSpPr/>
          <p:nvPr/>
        </p:nvSpPr>
        <p:spPr>
          <a:xfrm rot="17032684">
            <a:off x="2509369" y="1366112"/>
            <a:ext cx="617972" cy="1997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6" name="Flèche : gauche 45">
            <a:extLst>
              <a:ext uri="{FF2B5EF4-FFF2-40B4-BE49-F238E27FC236}">
                <a16:creationId xmlns:a16="http://schemas.microsoft.com/office/drawing/2014/main" id="{7A05C9E9-6E2A-4391-BCF6-EE4C4E8CCD04}"/>
              </a:ext>
            </a:extLst>
          </p:cNvPr>
          <p:cNvSpPr/>
          <p:nvPr/>
        </p:nvSpPr>
        <p:spPr>
          <a:xfrm rot="19789165">
            <a:off x="5004208" y="2758754"/>
            <a:ext cx="1163806" cy="179803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D0D8D10-374F-49C2-A85C-585709F9DC23}"/>
              </a:ext>
            </a:extLst>
          </p:cNvPr>
          <p:cNvSpPr txBox="1"/>
          <p:nvPr/>
        </p:nvSpPr>
        <p:spPr>
          <a:xfrm rot="21117873">
            <a:off x="4999455" y="2418304"/>
            <a:ext cx="9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/>
              <a:t>Incident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B9DC8F12-8D3C-4D27-8D8B-7D50507A80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6270" y="217595"/>
            <a:ext cx="3934477" cy="16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7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1239D3-C081-40E9-9F72-5C089751F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173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Article 19 </a:t>
            </a:r>
            <a:r>
              <a:rPr lang="en-US" dirty="0" err="1"/>
              <a:t>Standardisation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Encourage the use of </a:t>
            </a:r>
            <a:r>
              <a:rPr lang="en-US" dirty="0">
                <a:highlight>
                  <a:srgbClr val="FFFF00"/>
                </a:highlight>
              </a:rPr>
              <a:t>European or internationally accepted standards </a:t>
            </a:r>
            <a:r>
              <a:rPr lang="en-US" dirty="0"/>
              <a:t>and specifications relevant to the security of network and information systems.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Article 21 </a:t>
            </a:r>
            <a:r>
              <a:rPr lang="en-US" dirty="0">
                <a:highlight>
                  <a:srgbClr val="FFFF00"/>
                </a:highlight>
              </a:rPr>
              <a:t>Penalties</a:t>
            </a:r>
            <a:r>
              <a:rPr lang="en-US" dirty="0"/>
              <a:t> applicable to infringements of national provisions adopted pursuant to this Directive and shall take all measures necessary to ensure that they are implemented. The penalties provided for </a:t>
            </a:r>
            <a:r>
              <a:rPr lang="en-US" dirty="0">
                <a:highlight>
                  <a:srgbClr val="FFFF00"/>
                </a:highlight>
              </a:rPr>
              <a:t>shall be effective, proportionate and dissuasive</a:t>
            </a:r>
            <a:r>
              <a:rPr lang="en-US" dirty="0"/>
              <a:t>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4B950E-4388-45AE-818B-A754F04464D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51631"/>
            <a:ext cx="676275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209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387069E-EF83-4077-9BCA-CF606E07E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6" y="1121395"/>
            <a:ext cx="2865475" cy="30135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6456177-D2F3-4C2B-B3BC-8E3EDF649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725" y="747460"/>
            <a:ext cx="4384040" cy="27400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8F9733E-537A-46E5-8A03-26318BF6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4) Standard et norme : ISO27001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362052-2D18-44D3-BF22-A5275B178F2E}"/>
              </a:ext>
            </a:extLst>
          </p:cNvPr>
          <p:cNvSpPr/>
          <p:nvPr/>
        </p:nvSpPr>
        <p:spPr>
          <a:xfrm>
            <a:off x="657346" y="3367087"/>
            <a:ext cx="678730" cy="763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8D483-B854-44D8-818B-EC38460930F6}"/>
              </a:ext>
            </a:extLst>
          </p:cNvPr>
          <p:cNvSpPr/>
          <p:nvPr/>
        </p:nvSpPr>
        <p:spPr>
          <a:xfrm>
            <a:off x="11108592" y="1443872"/>
            <a:ext cx="678730" cy="3231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FEEB219-B7F3-462F-9ADC-E6FAC3A18C5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51631"/>
            <a:ext cx="6762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E4EA07-A251-4E49-9ED0-2DEF9F3FAA5C}"/>
              </a:ext>
            </a:extLst>
          </p:cNvPr>
          <p:cNvSpPr/>
          <p:nvPr/>
        </p:nvSpPr>
        <p:spPr>
          <a:xfrm>
            <a:off x="5733405" y="3619715"/>
            <a:ext cx="645859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Source : NIS </a:t>
            </a:r>
            <a:r>
              <a:rPr lang="fr-BE" dirty="0" err="1"/>
              <a:t>Cooperation</a:t>
            </a:r>
            <a:r>
              <a:rPr lang="fr-BE" dirty="0"/>
              <a:t> Group </a:t>
            </a:r>
            <a:r>
              <a:rPr lang="fr-BE" dirty="0" err="1"/>
              <a:t>members</a:t>
            </a:r>
            <a:r>
              <a:rPr lang="fr-BE" dirty="0"/>
              <a:t>. </a:t>
            </a:r>
          </a:p>
          <a:p>
            <a:r>
              <a:rPr lang="fr-BE" dirty="0"/>
              <a:t>Building </a:t>
            </a:r>
            <a:r>
              <a:rPr lang="fr-BE" dirty="0" err="1"/>
              <a:t>upon</a:t>
            </a:r>
            <a:r>
              <a:rPr lang="fr-BE" dirty="0"/>
              <a:t> </a:t>
            </a:r>
            <a:r>
              <a:rPr lang="fr-BE" dirty="0" err="1"/>
              <a:t>answers</a:t>
            </a:r>
            <a:r>
              <a:rPr lang="fr-BE" dirty="0"/>
              <a:t> </a:t>
            </a:r>
            <a:r>
              <a:rPr lang="fr-BE" dirty="0" err="1"/>
              <a:t>provided</a:t>
            </a:r>
            <a:r>
              <a:rPr lang="fr-BE" dirty="0"/>
              <a:t> by the </a:t>
            </a:r>
            <a:r>
              <a:rPr lang="fr-BE" dirty="0" err="1"/>
              <a:t>Member</a:t>
            </a:r>
            <a:r>
              <a:rPr lang="fr-BE" dirty="0"/>
              <a:t> States </a:t>
            </a:r>
            <a:r>
              <a:rPr lang="fr-BE" dirty="0" err="1"/>
              <a:t>ENISA’s</a:t>
            </a:r>
            <a:r>
              <a:rPr lang="fr-BE" dirty="0"/>
              <a:t> questionnaire, the Group </a:t>
            </a:r>
            <a:r>
              <a:rPr lang="fr-BE" dirty="0" err="1"/>
              <a:t>acknowledged</a:t>
            </a:r>
            <a:r>
              <a:rPr lang="fr-BE" dirty="0"/>
              <a:t>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Member</a:t>
            </a:r>
            <a:r>
              <a:rPr lang="fr-BE" dirty="0"/>
              <a:t> States </a:t>
            </a:r>
            <a:r>
              <a:rPr lang="fr-BE" dirty="0" err="1"/>
              <a:t>may</a:t>
            </a:r>
            <a:r>
              <a:rPr lang="fr-BE" dirty="0"/>
              <a:t> </a:t>
            </a:r>
            <a:r>
              <a:rPr lang="fr-BE" dirty="0" err="1"/>
              <a:t>wish</a:t>
            </a:r>
            <a:r>
              <a:rPr lang="fr-BE" dirty="0"/>
              <a:t> to use  </a:t>
            </a:r>
            <a:r>
              <a:rPr lang="fr-BE" dirty="0" err="1"/>
              <a:t>different</a:t>
            </a:r>
            <a:r>
              <a:rPr lang="fr-BE" dirty="0"/>
              <a:t>  sources  or  control  </a:t>
            </a:r>
            <a:r>
              <a:rPr lang="fr-BE" dirty="0" err="1"/>
              <a:t>frameworks</a:t>
            </a:r>
            <a:r>
              <a:rPr lang="fr-BE" dirty="0"/>
              <a:t>  for  </a:t>
            </a:r>
            <a:r>
              <a:rPr lang="fr-BE" dirty="0" err="1"/>
              <a:t>security</a:t>
            </a:r>
            <a:r>
              <a:rPr lang="fr-BE" dirty="0"/>
              <a:t>  </a:t>
            </a:r>
            <a:r>
              <a:rPr lang="fr-BE" dirty="0" err="1"/>
              <a:t>measures</a:t>
            </a:r>
            <a:r>
              <a:rPr lang="fr-BE" dirty="0"/>
              <a:t> 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European</a:t>
            </a:r>
            <a:r>
              <a:rPr lang="fr-BE" dirty="0"/>
              <a:t> or International standards (e.g. </a:t>
            </a:r>
            <a:r>
              <a:rPr lang="fr-BE" dirty="0">
                <a:highlight>
                  <a:srgbClr val="FFFF00"/>
                </a:highlight>
              </a:rPr>
              <a:t>ISO 27.000)</a:t>
            </a:r>
            <a:r>
              <a:rPr lang="fr-BE" dirty="0"/>
              <a:t>6  to </a:t>
            </a:r>
            <a:r>
              <a:rPr lang="fr-BE" dirty="0" err="1"/>
              <a:t>existing</a:t>
            </a:r>
            <a:r>
              <a:rPr lang="fr-BE" dirty="0"/>
              <a:t> or new sets of   </a:t>
            </a:r>
            <a:r>
              <a:rPr lang="fr-BE" dirty="0" err="1"/>
              <a:t>security</a:t>
            </a:r>
            <a:r>
              <a:rPr lang="fr-BE" dirty="0"/>
              <a:t>   </a:t>
            </a:r>
            <a:r>
              <a:rPr lang="fr-BE" dirty="0" err="1"/>
              <a:t>measures</a:t>
            </a:r>
            <a:r>
              <a:rPr lang="fr-BE" dirty="0"/>
              <a:t>   (e.g.   </a:t>
            </a:r>
            <a:r>
              <a:rPr lang="fr-BE" dirty="0" err="1">
                <a:highlight>
                  <a:srgbClr val="FFFF00"/>
                </a:highlight>
              </a:rPr>
              <a:t>France’s</a:t>
            </a:r>
            <a:r>
              <a:rPr lang="fr-BE" dirty="0">
                <a:highlight>
                  <a:srgbClr val="FFFF00"/>
                </a:highlight>
              </a:rPr>
              <a:t>   </a:t>
            </a:r>
            <a:r>
              <a:rPr lang="fr-BE" dirty="0" err="1">
                <a:highlight>
                  <a:srgbClr val="FFFF00"/>
                </a:highlight>
              </a:rPr>
              <a:t>cybersecurity</a:t>
            </a:r>
            <a:r>
              <a:rPr lang="fr-BE" dirty="0">
                <a:highlight>
                  <a:srgbClr val="FFFF00"/>
                </a:highlight>
              </a:rPr>
              <a:t> </a:t>
            </a:r>
            <a:r>
              <a:rPr lang="fr-BE" dirty="0" err="1">
                <a:highlight>
                  <a:srgbClr val="FFFF00"/>
                </a:highlight>
              </a:rPr>
              <a:t>measures</a:t>
            </a:r>
            <a:r>
              <a:rPr lang="fr-BE" dirty="0">
                <a:highlight>
                  <a:srgbClr val="FFFF00"/>
                </a:highlight>
              </a:rPr>
              <a:t>   for   OES,   </a:t>
            </a:r>
            <a:r>
              <a:rPr lang="fr-BE" dirty="0" err="1">
                <a:highlight>
                  <a:srgbClr val="FFFF00"/>
                </a:highlight>
              </a:rPr>
              <a:t>Germany’s</a:t>
            </a:r>
            <a:r>
              <a:rPr lang="fr-BE" dirty="0">
                <a:highlight>
                  <a:srgbClr val="FFFF00"/>
                </a:highlight>
              </a:rPr>
              <a:t>   IT-</a:t>
            </a:r>
            <a:r>
              <a:rPr lang="fr-BE" dirty="0" err="1">
                <a:highlight>
                  <a:srgbClr val="FFFF00"/>
                </a:highlight>
              </a:rPr>
              <a:t>Grundschutz</a:t>
            </a:r>
            <a:r>
              <a:rPr lang="fr-BE" dirty="0">
                <a:highlight>
                  <a:srgbClr val="FFFF00"/>
                </a:highlight>
              </a:rPr>
              <a:t>,   </a:t>
            </a:r>
            <a:r>
              <a:rPr lang="fr-BE" dirty="0" err="1">
                <a:highlight>
                  <a:srgbClr val="FFFF00"/>
                </a:highlight>
              </a:rPr>
              <a:t>Spain’s</a:t>
            </a:r>
            <a:r>
              <a:rPr lang="fr-BE" dirty="0">
                <a:highlight>
                  <a:srgbClr val="FFFF00"/>
                </a:highlight>
              </a:rPr>
              <a:t>   National   Security Framework, </a:t>
            </a:r>
            <a:r>
              <a:rPr lang="fr-BE" dirty="0"/>
              <a:t>etc.). </a:t>
            </a:r>
          </a:p>
          <a:p>
            <a:r>
              <a:rPr lang="en-US" dirty="0"/>
              <a:t>6 Article 19 of the NIS Directive “Encourage the use of European and internationally accepted standards and specifications relevant to the security of Network and Information Systems”.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45397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7">
            <a:extLst>
              <a:ext uri="{FF2B5EF4-FFF2-40B4-BE49-F238E27FC236}">
                <a16:creationId xmlns:a16="http://schemas.microsoft.com/office/drawing/2014/main" id="{ACAFFC0F-2AEE-4847-AEC8-22C094429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87" y="1400869"/>
            <a:ext cx="7407743" cy="4686962"/>
          </a:xfrm>
          <a:prstGeom prst="rect">
            <a:avLst/>
          </a:prstGeom>
        </p:spPr>
      </p:pic>
      <p:sp>
        <p:nvSpPr>
          <p:cNvPr id="5" name="Titre 5">
            <a:extLst>
              <a:ext uri="{FF2B5EF4-FFF2-40B4-BE49-F238E27FC236}">
                <a16:creationId xmlns:a16="http://schemas.microsoft.com/office/drawing/2014/main" id="{76D34CD3-D949-45C8-95B4-31BFE8E5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ISO 27002:2013 control blocks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BB2FAFF2-A254-4095-A3A9-D7E59379E82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423430" y="90769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fr-LU" dirty="0"/>
              <a:t>114 Exigences de sécurité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718F766-4EC5-4523-B3AF-81437ABB608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51631"/>
            <a:ext cx="6762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èche : courbe vers le bas 1">
            <a:extLst>
              <a:ext uri="{FF2B5EF4-FFF2-40B4-BE49-F238E27FC236}">
                <a16:creationId xmlns:a16="http://schemas.microsoft.com/office/drawing/2014/main" id="{8F3071DE-A46C-4350-87D3-F1478BE36375}"/>
              </a:ext>
            </a:extLst>
          </p:cNvPr>
          <p:cNvSpPr/>
          <p:nvPr/>
        </p:nvSpPr>
        <p:spPr>
          <a:xfrm>
            <a:off x="9306855" y="3988661"/>
            <a:ext cx="1088010" cy="348791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" name="Flèche : courbe vers le haut 2">
            <a:extLst>
              <a:ext uri="{FF2B5EF4-FFF2-40B4-BE49-F238E27FC236}">
                <a16:creationId xmlns:a16="http://schemas.microsoft.com/office/drawing/2014/main" id="{CDBB7347-55FF-4188-A4DD-88E18114A5F9}"/>
              </a:ext>
            </a:extLst>
          </p:cNvPr>
          <p:cNvSpPr/>
          <p:nvPr/>
        </p:nvSpPr>
        <p:spPr>
          <a:xfrm>
            <a:off x="9278574" y="4975981"/>
            <a:ext cx="1116291" cy="273377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F63AEA2-7A3E-4F9D-BE2F-BF16B0D3BAE3}"/>
              </a:ext>
            </a:extLst>
          </p:cNvPr>
          <p:cNvSpPr txBox="1"/>
          <p:nvPr/>
        </p:nvSpPr>
        <p:spPr>
          <a:xfrm>
            <a:off x="9953077" y="4415657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Art14.2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0BEF5C-CFD8-43CD-A108-9F9803263C13}"/>
              </a:ext>
            </a:extLst>
          </p:cNvPr>
          <p:cNvSpPr/>
          <p:nvPr/>
        </p:nvSpPr>
        <p:spPr>
          <a:xfrm>
            <a:off x="323653" y="6080029"/>
            <a:ext cx="11544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Art14.2 : les OSE prennent les </a:t>
            </a:r>
            <a:r>
              <a:rPr lang="fr-FR" dirty="0">
                <a:solidFill>
                  <a:srgbClr val="0000FF"/>
                </a:solidFill>
              </a:rPr>
              <a:t>mesures appropriées </a:t>
            </a:r>
            <a:r>
              <a:rPr lang="fr-FR" dirty="0"/>
              <a:t>en vue de prévenir </a:t>
            </a:r>
            <a:r>
              <a:rPr lang="fr-FR" dirty="0">
                <a:highlight>
                  <a:srgbClr val="FFFF00"/>
                </a:highlight>
              </a:rPr>
              <a:t>les incidents </a:t>
            </a:r>
            <a:r>
              <a:rPr lang="fr-FR" dirty="0"/>
              <a:t>qui compromettent la SRI utilisés pour la fourniture de ces services essentiels ou d'en limiter l'impact, en vue d'assurer la </a:t>
            </a:r>
            <a:r>
              <a:rPr lang="fr-FR" dirty="0">
                <a:highlight>
                  <a:srgbClr val="FFFF00"/>
                </a:highlight>
              </a:rPr>
              <a:t>continuité de ces services. 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AE2702F-5538-4140-95C9-D8058CA70871}"/>
              </a:ext>
            </a:extLst>
          </p:cNvPr>
          <p:cNvCxnSpPr/>
          <p:nvPr/>
        </p:nvCxnSpPr>
        <p:spPr>
          <a:xfrm flipV="1">
            <a:off x="4540102" y="1277031"/>
            <a:ext cx="5986131" cy="4810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934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6E3A89E9-6B2C-4FAF-9438-ED54D9D34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000000"/>
                </a:solidFill>
              </a:rPr>
              <a:t>NIS </a:t>
            </a:r>
            <a:r>
              <a:rPr lang="fr-BE" dirty="0" err="1">
                <a:solidFill>
                  <a:srgbClr val="000000"/>
                </a:solidFill>
              </a:rPr>
              <a:t>Implementation</a:t>
            </a:r>
            <a:endParaRPr lang="fr-BE" dirty="0">
              <a:solidFill>
                <a:srgbClr val="000000"/>
              </a:solidFill>
            </a:endParaRPr>
          </a:p>
        </p:txBody>
      </p:sp>
      <p:pic>
        <p:nvPicPr>
          <p:cNvPr id="20" name="Espace réservé du contenu 4" descr="Une image contenant équipement électronique, clavier&#10;&#10;Description générée avec un niveau de confiance très élevé">
            <a:extLst>
              <a:ext uri="{FF2B5EF4-FFF2-40B4-BE49-F238E27FC236}">
                <a16:creationId xmlns:a16="http://schemas.microsoft.com/office/drawing/2014/main" id="{B994CB13-86FE-412C-BF2D-044C3E04F1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r="30784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127CA32-3ABD-49FF-82AC-0920246C80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662" y="365125"/>
            <a:ext cx="676275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061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25" y="-1135622"/>
            <a:ext cx="8115249" cy="1128921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83370" y="2083359"/>
            <a:ext cx="4212946" cy="880147"/>
            <a:chOff x="1720389" y="2219234"/>
            <a:chExt cx="4257984" cy="880376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389" y="2219234"/>
              <a:ext cx="4257984" cy="880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665103" y="2336256"/>
              <a:ext cx="2537774" cy="646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599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Information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85696" y="1140690"/>
            <a:ext cx="4210621" cy="870587"/>
            <a:chOff x="1720388" y="982945"/>
            <a:chExt cx="4257985" cy="870814"/>
          </a:xfrm>
        </p:grpSpPr>
        <p:pic>
          <p:nvPicPr>
            <p:cNvPr id="6" name="Picture 5" descr="http://t0.gstatic.com/images?q=tbn:ANd9GcR_BAWnqH9N0eFkhdUSX34hGu2N5kMyg1RGM70NFGJpkWk-5RLkOA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388" y="982945"/>
              <a:ext cx="4257985" cy="870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228354" y="1095186"/>
              <a:ext cx="3362058" cy="646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599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Business Process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85693" y="3058464"/>
            <a:ext cx="4210622" cy="893568"/>
            <a:chOff x="1731179" y="3514615"/>
            <a:chExt cx="4247194" cy="893801"/>
          </a:xfrm>
        </p:grpSpPr>
        <p:pic>
          <p:nvPicPr>
            <p:cNvPr id="9" name="Picture 11" descr="http://vahmine.com/wp-content/uploads/2012/02/IT-services-980x416.jpg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179" y="3514615"/>
              <a:ext cx="4247194" cy="89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023135" y="3648540"/>
              <a:ext cx="17102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599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Services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85696" y="5095226"/>
            <a:ext cx="4210621" cy="885362"/>
            <a:chOff x="1718068" y="5221315"/>
            <a:chExt cx="4238907" cy="885593"/>
          </a:xfrm>
        </p:grpSpPr>
        <p:pic>
          <p:nvPicPr>
            <p:cNvPr id="12" name="Picture 13" descr="https://encrypted-tbn3.gstatic.com/images?q=tbn:ANd9GcTtA-q8eHhEmnndFg8FOKN5g00fRI_xW0Vm5WLi957ys7k6r5Jh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068" y="5221315"/>
              <a:ext cx="4238907" cy="885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491231" y="5340946"/>
              <a:ext cx="27612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599" dirty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Infrastructure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66985" y="4041161"/>
            <a:ext cx="4229331" cy="935650"/>
            <a:chOff x="1594684" y="4281074"/>
            <a:chExt cx="4230433" cy="935894"/>
          </a:xfrm>
        </p:grpSpPr>
        <p:pic>
          <p:nvPicPr>
            <p:cNvPr id="15" name="Picture 17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4684" y="4281074"/>
              <a:ext cx="4230433" cy="935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491231" y="4425855"/>
              <a:ext cx="24832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599" dirty="0"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Applications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943" y="28069"/>
            <a:ext cx="825083" cy="499735"/>
          </a:xfrm>
          <a:prstGeom prst="rect">
            <a:avLst/>
          </a:prstGeom>
          <a:effectLst>
            <a:reflection blurRad="1270000" stA="12000" endPos="0" dist="50800" dir="5400000" sy="-100000" algn="bl" rotWithShape="0"/>
          </a:effectLst>
        </p:spPr>
      </p:pic>
      <p:grpSp>
        <p:nvGrpSpPr>
          <p:cNvPr id="22" name="Group 21"/>
          <p:cNvGrpSpPr/>
          <p:nvPr/>
        </p:nvGrpSpPr>
        <p:grpSpPr>
          <a:xfrm>
            <a:off x="3151485" y="4493819"/>
            <a:ext cx="7096753" cy="1486769"/>
            <a:chOff x="3160765" y="4595969"/>
            <a:chExt cx="8143632" cy="1487156"/>
          </a:xfrm>
        </p:grpSpPr>
        <p:sp>
          <p:nvSpPr>
            <p:cNvPr id="17" name="Rectangle 16"/>
            <p:cNvSpPr/>
            <p:nvPr/>
          </p:nvSpPr>
          <p:spPr>
            <a:xfrm>
              <a:off x="3160765" y="4595969"/>
              <a:ext cx="8143632" cy="1487156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799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85584" y="4607882"/>
              <a:ext cx="1417241" cy="369332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fr-BE" sz="1799" dirty="0">
                  <a:solidFill>
                    <a:srgbClr val="FF0000"/>
                  </a:solidFill>
                </a:rPr>
                <a:t>IT Security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98882" y="1401782"/>
            <a:ext cx="7912375" cy="4677357"/>
            <a:chOff x="2998074" y="1401253"/>
            <a:chExt cx="8989610" cy="4678575"/>
          </a:xfrm>
        </p:grpSpPr>
        <p:sp>
          <p:nvSpPr>
            <p:cNvPr id="20" name="Rectangle 19"/>
            <p:cNvSpPr/>
            <p:nvPr/>
          </p:nvSpPr>
          <p:spPr>
            <a:xfrm>
              <a:off x="2998074" y="1401253"/>
              <a:ext cx="8989610" cy="46785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1799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140326" y="1436677"/>
              <a:ext cx="17900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799" dirty="0">
                  <a:solidFill>
                    <a:srgbClr val="FF0000"/>
                  </a:solidFill>
                </a:rPr>
                <a:t>Enterprise Information  </a:t>
              </a:r>
            </a:p>
            <a:p>
              <a:pPr algn="ctr"/>
              <a:r>
                <a:rPr lang="fr-BE" sz="1799" dirty="0">
                  <a:solidFill>
                    <a:srgbClr val="FF0000"/>
                  </a:solidFill>
                </a:rPr>
                <a:t>Security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8375966" y="5663641"/>
            <a:ext cx="18231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chemeClr val="bg1">
                    <a:lumMod val="75000"/>
                  </a:schemeClr>
                </a:solidFill>
              </a:rPr>
              <a:t>© Copyright ICTC.EU 2017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672758" y="428956"/>
            <a:ext cx="32384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Enterprise </a:t>
            </a:r>
            <a:r>
              <a:rPr lang="fr-BE" b="1" dirty="0" err="1"/>
              <a:t>Arhitecture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402281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1"/>
          </p:nvPr>
        </p:nvSpPr>
        <p:spPr>
          <a:xfrm>
            <a:off x="631097" y="81714"/>
            <a:ext cx="10972800" cy="490066"/>
          </a:xfrm>
        </p:spPr>
        <p:txBody>
          <a:bodyPr>
            <a:normAutofit/>
          </a:bodyPr>
          <a:lstStyle/>
          <a:p>
            <a:r>
              <a:rPr lang="en-US" dirty="0"/>
              <a:t>Protect the Crown Jewel !</a:t>
            </a:r>
            <a:endParaRPr lang="en-GB" dirty="0"/>
          </a:p>
        </p:txBody>
      </p:sp>
      <p:graphicFrame>
        <p:nvGraphicFramePr>
          <p:cNvPr id="27" name="Espace réservé du contenu 26"/>
          <p:cNvGraphicFramePr>
            <a:graphicFrameLocks noGrp="1"/>
          </p:cNvGraphicFramePr>
          <p:nvPr>
            <p:ph/>
            <p:extLst/>
          </p:nvPr>
        </p:nvGraphicFramePr>
        <p:xfrm>
          <a:off x="609600" y="1763252"/>
          <a:ext cx="10972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Ellipse 23"/>
          <p:cNvSpPr/>
          <p:nvPr/>
        </p:nvSpPr>
        <p:spPr>
          <a:xfrm>
            <a:off x="1905000" y="1991852"/>
            <a:ext cx="1066800" cy="457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Ellipse 24"/>
          <p:cNvSpPr/>
          <p:nvPr/>
        </p:nvSpPr>
        <p:spPr>
          <a:xfrm>
            <a:off x="685800" y="1991852"/>
            <a:ext cx="1066800" cy="457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Organigramme : Disque magnétique 6"/>
          <p:cNvSpPr/>
          <p:nvPr/>
        </p:nvSpPr>
        <p:spPr>
          <a:xfrm>
            <a:off x="1726883" y="2849022"/>
            <a:ext cx="685800" cy="5334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6" name="Organigramme : Disque magnétique 25"/>
          <p:cNvSpPr/>
          <p:nvPr/>
        </p:nvSpPr>
        <p:spPr>
          <a:xfrm>
            <a:off x="2705100" y="2982452"/>
            <a:ext cx="685800" cy="5334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" name="Organigramme : Disque magnétique 29"/>
          <p:cNvSpPr/>
          <p:nvPr/>
        </p:nvSpPr>
        <p:spPr>
          <a:xfrm>
            <a:off x="1879283" y="3001422"/>
            <a:ext cx="685800" cy="5334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1" name="Organigramme : Disque magnétique 30"/>
          <p:cNvSpPr/>
          <p:nvPr/>
        </p:nvSpPr>
        <p:spPr>
          <a:xfrm>
            <a:off x="898398" y="2982452"/>
            <a:ext cx="685800" cy="5334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Organigramme : Multidocument 14"/>
          <p:cNvSpPr/>
          <p:nvPr/>
        </p:nvSpPr>
        <p:spPr>
          <a:xfrm>
            <a:off x="1927098" y="3933586"/>
            <a:ext cx="778002" cy="609600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Organigramme : Document 15"/>
          <p:cNvSpPr/>
          <p:nvPr/>
        </p:nvSpPr>
        <p:spPr>
          <a:xfrm>
            <a:off x="2950274" y="3977703"/>
            <a:ext cx="533400" cy="52136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1" name="Organigramme : Stockage interne 40"/>
          <p:cNvSpPr/>
          <p:nvPr/>
        </p:nvSpPr>
        <p:spPr>
          <a:xfrm>
            <a:off x="1004316" y="4811252"/>
            <a:ext cx="713232" cy="609600"/>
          </a:xfrm>
          <a:prstGeom prst="flowChartInternalStorag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2" name="Organigramme : Stockage interne 41"/>
          <p:cNvSpPr/>
          <p:nvPr/>
        </p:nvSpPr>
        <p:spPr>
          <a:xfrm>
            <a:off x="1156716" y="4963652"/>
            <a:ext cx="713232" cy="609600"/>
          </a:xfrm>
          <a:prstGeom prst="flowChartInternalStorag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3" name="Organigramme : Stockage interne 42"/>
          <p:cNvSpPr/>
          <p:nvPr/>
        </p:nvSpPr>
        <p:spPr>
          <a:xfrm>
            <a:off x="2407920" y="4892103"/>
            <a:ext cx="713232" cy="609600"/>
          </a:xfrm>
          <a:prstGeom prst="flowChartInternalStorag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7" name="Image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7246" y="5838586"/>
            <a:ext cx="522544" cy="712298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1397" y="5956013"/>
            <a:ext cx="835341" cy="421492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097" y="5783674"/>
            <a:ext cx="556950" cy="759199"/>
          </a:xfrm>
          <a:prstGeom prst="rect">
            <a:avLst/>
          </a:prstGeom>
        </p:spPr>
      </p:pic>
      <p:cxnSp>
        <p:nvCxnSpPr>
          <p:cNvPr id="59" name="Connecteur droit 58"/>
          <p:cNvCxnSpPr>
            <a:stCxn id="24" idx="4"/>
            <a:endCxn id="7" idx="1"/>
          </p:cNvCxnSpPr>
          <p:nvPr/>
        </p:nvCxnSpPr>
        <p:spPr>
          <a:xfrm flipH="1">
            <a:off x="2069783" y="2449052"/>
            <a:ext cx="368617" cy="39997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H="1">
            <a:off x="1453992" y="2363970"/>
            <a:ext cx="537307" cy="61848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Connecteur droit 60"/>
          <p:cNvCxnSpPr>
            <a:endCxn id="31" idx="1"/>
          </p:cNvCxnSpPr>
          <p:nvPr/>
        </p:nvCxnSpPr>
        <p:spPr>
          <a:xfrm>
            <a:off x="1216106" y="2421870"/>
            <a:ext cx="25192" cy="56058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>
            <a:off x="2721770" y="2431288"/>
            <a:ext cx="173830" cy="55116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1372934" y="3511918"/>
            <a:ext cx="618365" cy="53733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Connecteur droit 64"/>
          <p:cNvCxnSpPr>
            <a:endCxn id="15" idx="0"/>
          </p:cNvCxnSpPr>
          <p:nvPr/>
        </p:nvCxnSpPr>
        <p:spPr>
          <a:xfrm flipH="1">
            <a:off x="2369623" y="3502136"/>
            <a:ext cx="7344" cy="43145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1701166" y="4506452"/>
            <a:ext cx="368617" cy="39997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Connecteur droit 74"/>
          <p:cNvCxnSpPr>
            <a:endCxn id="16" idx="0"/>
          </p:cNvCxnSpPr>
          <p:nvPr/>
        </p:nvCxnSpPr>
        <p:spPr>
          <a:xfrm>
            <a:off x="3127716" y="3515171"/>
            <a:ext cx="89258" cy="4625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48" idx="0"/>
          </p:cNvCxnSpPr>
          <p:nvPr/>
        </p:nvCxnSpPr>
        <p:spPr>
          <a:xfrm flipH="1" flipV="1">
            <a:off x="1861379" y="5550466"/>
            <a:ext cx="567689" cy="40554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endCxn id="47" idx="0"/>
          </p:cNvCxnSpPr>
          <p:nvPr/>
        </p:nvCxnSpPr>
        <p:spPr>
          <a:xfrm>
            <a:off x="1682516" y="5572476"/>
            <a:ext cx="6002" cy="26611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flipV="1">
            <a:off x="1795272" y="4488346"/>
            <a:ext cx="1210388" cy="49194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7" name="Image 9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818" y="5893512"/>
            <a:ext cx="556950" cy="759199"/>
          </a:xfrm>
          <a:prstGeom prst="rect">
            <a:avLst/>
          </a:prstGeom>
        </p:spPr>
      </p:pic>
      <p:cxnSp>
        <p:nvCxnSpPr>
          <p:cNvPr id="98" name="Connecteur droit 97"/>
          <p:cNvCxnSpPr>
            <a:endCxn id="97" idx="0"/>
          </p:cNvCxnSpPr>
          <p:nvPr/>
        </p:nvCxnSpPr>
        <p:spPr>
          <a:xfrm flipH="1">
            <a:off x="1101293" y="5550466"/>
            <a:ext cx="349462" cy="34304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 flipH="1">
            <a:off x="2558156" y="5528873"/>
            <a:ext cx="347923" cy="42714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C0942-F73B-43AD-9491-FB4FC50D1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824202"/>
            <a:ext cx="2743200" cy="365125"/>
          </a:xfrm>
        </p:spPr>
        <p:txBody>
          <a:bodyPr/>
          <a:lstStyle/>
          <a:p>
            <a:fld id="{DF6E55C1-B740-4DE5-915E-C3BAACEF97D0}" type="slidenum">
              <a:rPr lang="en-GB" smtClean="0"/>
              <a:t>16</a:t>
            </a:fld>
            <a:endParaRPr lang="en-GB" dirty="0"/>
          </a:p>
        </p:txBody>
      </p:sp>
      <p:pic>
        <p:nvPicPr>
          <p:cNvPr id="1026" name="Picture 2" descr="image00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33" y="1682068"/>
            <a:ext cx="5780314" cy="397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78500" y="755930"/>
            <a:ext cx="6035661" cy="5504883"/>
          </a:xfrm>
          <a:prstGeom prst="rect">
            <a:avLst/>
          </a:prstGeom>
          <a:solidFill>
            <a:srgbClr val="FFC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7581015" y="939938"/>
            <a:ext cx="3561907" cy="37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BPMN </a:t>
            </a:r>
            <a:r>
              <a:rPr lang="fr-BE" b="1" dirty="0" err="1"/>
              <a:t>Modelisation</a:t>
            </a:r>
            <a:r>
              <a:rPr lang="fr-BE" b="1" dirty="0"/>
              <a:t> ARIS</a:t>
            </a:r>
          </a:p>
        </p:txBody>
      </p:sp>
    </p:spTree>
    <p:extLst>
      <p:ext uri="{BB962C8B-B14F-4D97-AF65-F5344CB8AC3E}">
        <p14:creationId xmlns:p14="http://schemas.microsoft.com/office/powerpoint/2010/main" val="1674185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522567" y="1148618"/>
            <a:ext cx="2391275" cy="5592751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927648" y="141541"/>
            <a:ext cx="6120680" cy="906672"/>
          </a:xfrm>
        </p:spPr>
        <p:txBody>
          <a:bodyPr>
            <a:normAutofit/>
          </a:bodyPr>
          <a:lstStyle/>
          <a:p>
            <a:pPr lvl="1" algn="ctr"/>
            <a:r>
              <a:rPr lang="fr-BE" sz="3200" dirty="0"/>
              <a:t>Risk </a:t>
            </a:r>
            <a:r>
              <a:rPr lang="fr-BE" sz="3200" dirty="0" err="1"/>
              <a:t>assessment</a:t>
            </a:r>
            <a:r>
              <a:rPr lang="fr-BE" sz="3200" dirty="0"/>
              <a:t> </a:t>
            </a:r>
            <a:r>
              <a:rPr lang="fr-BE" sz="3200" dirty="0" err="1"/>
              <a:t>tool</a:t>
            </a:r>
            <a:r>
              <a:rPr lang="fr-BE" sz="3200" dirty="0"/>
              <a:t> MONARC.</a:t>
            </a:r>
            <a:endParaRPr lang="fr-LU" sz="32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06163AA-FC05-498A-B3AF-F8F1F0D4B484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2782037" y="4813440"/>
            <a:ext cx="541023" cy="541023"/>
          </a:xfrm>
          <a:prstGeom prst="rect">
            <a:avLst/>
          </a:prstGeom>
        </p:spPr>
      </p:pic>
      <p:pic>
        <p:nvPicPr>
          <p:cNvPr id="8194" name="Picture 2" descr="http://static.commentcamarche.net/www.commentcamarche.net/faq/images/873-windows-logo-s-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375" y="5374759"/>
            <a:ext cx="475511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iconshock.com/img_jpg/SUPERVISTA/networking/jpg/256/router_icon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59" y="5391385"/>
            <a:ext cx="464992" cy="46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r.photos3.fotosearch.com/bthumb/UNC/UNC265/u16188195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281" y="4824087"/>
            <a:ext cx="771954" cy="57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iki.mandriva.com/fr/uploads/e/eb/Drakups-icon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38" y="5379197"/>
            <a:ext cx="534868" cy="5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lecam.ma/SiteV3/GenieClim_fichiers/IconeClim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22" y="4852001"/>
            <a:ext cx="370820" cy="42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>
            <p:custDataLst>
              <p:tags r:id="rId9"/>
            </p:custDataLst>
          </p:nvPr>
        </p:nvSpPr>
        <p:spPr>
          <a:xfrm>
            <a:off x="2777015" y="1449570"/>
            <a:ext cx="2097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400" b="1" dirty="0"/>
              <a:t>AP : Service RH</a:t>
            </a:r>
          </a:p>
        </p:txBody>
      </p:sp>
      <p:pic>
        <p:nvPicPr>
          <p:cNvPr id="38" name="Picture 3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4515082" y="4761419"/>
            <a:ext cx="358945" cy="577962"/>
          </a:xfrm>
          <a:prstGeom prst="rect">
            <a:avLst/>
          </a:prstGeom>
        </p:spPr>
      </p:pic>
      <p:sp>
        <p:nvSpPr>
          <p:cNvPr id="39" name="Rectangle 38"/>
          <p:cNvSpPr/>
          <p:nvPr>
            <p:custDataLst>
              <p:tags r:id="rId11"/>
            </p:custDataLst>
          </p:nvPr>
        </p:nvSpPr>
        <p:spPr>
          <a:xfrm>
            <a:off x="2704393" y="4689929"/>
            <a:ext cx="2304256" cy="1224136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46" name="TextBox 45"/>
          <p:cNvSpPr txBox="1"/>
          <p:nvPr>
            <p:custDataLst>
              <p:tags r:id="rId12"/>
            </p:custDataLst>
          </p:nvPr>
        </p:nvSpPr>
        <p:spPr>
          <a:xfrm>
            <a:off x="2542549" y="4381770"/>
            <a:ext cx="2399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200" b="1" dirty="0"/>
              <a:t>Actifs transversaux </a:t>
            </a:r>
          </a:p>
        </p:txBody>
      </p:sp>
      <p:sp>
        <p:nvSpPr>
          <p:cNvPr id="77" name="TextBox 76"/>
          <p:cNvSpPr txBox="1"/>
          <p:nvPr>
            <p:custDataLst>
              <p:tags r:id="rId13"/>
            </p:custDataLst>
          </p:nvPr>
        </p:nvSpPr>
        <p:spPr>
          <a:xfrm>
            <a:off x="2861335" y="2828755"/>
            <a:ext cx="1857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200" b="1" dirty="0"/>
              <a:t>Coté utilisateur</a:t>
            </a:r>
          </a:p>
        </p:txBody>
      </p:sp>
      <p:sp>
        <p:nvSpPr>
          <p:cNvPr id="90" name="Rectangle 89"/>
          <p:cNvSpPr/>
          <p:nvPr>
            <p:custDataLst>
              <p:tags r:id="rId14"/>
            </p:custDataLst>
          </p:nvPr>
        </p:nvSpPr>
        <p:spPr>
          <a:xfrm>
            <a:off x="2703241" y="3170581"/>
            <a:ext cx="2304255" cy="1174715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cxnSp>
        <p:nvCxnSpPr>
          <p:cNvPr id="93" name="Straight Connector 92"/>
          <p:cNvCxnSpPr>
            <a:stCxn id="43" idx="2"/>
            <a:endCxn id="77" idx="0"/>
          </p:cNvCxnSpPr>
          <p:nvPr>
            <p:custDataLst>
              <p:tags r:id="rId15"/>
            </p:custDataLst>
          </p:nvPr>
        </p:nvCxnSpPr>
        <p:spPr>
          <a:xfrm>
            <a:off x="3786976" y="2487458"/>
            <a:ext cx="3306" cy="341297"/>
          </a:xfrm>
          <a:prstGeom prst="line">
            <a:avLst/>
          </a:prstGeom>
          <a:ln w="95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6" descr="http://www.xn--icne-wqa.com/images/icones/2/2/computer-3.pn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75" y="3177761"/>
            <a:ext cx="498984" cy="49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27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2999554" y="3442531"/>
            <a:ext cx="422069" cy="679603"/>
          </a:xfrm>
          <a:prstGeom prst="rect">
            <a:avLst/>
          </a:prstGeom>
        </p:spPr>
      </p:pic>
      <p:pic>
        <p:nvPicPr>
          <p:cNvPr id="129" name="Picture 6" descr="http://sr.photos3.fotosearch.com/bthumb/UNC/UNC265/u16188195.jp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106" y="3470696"/>
            <a:ext cx="771954" cy="57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>
            <p:custDataLst>
              <p:tags r:id="rId19"/>
            </p:custDataLst>
          </p:nvPr>
        </p:nvSpPr>
        <p:spPr>
          <a:xfrm>
            <a:off x="2542550" y="1412777"/>
            <a:ext cx="2617346" cy="4675081"/>
          </a:xfrm>
          <a:prstGeom prst="rect">
            <a:avLst/>
          </a:prstGeom>
          <a:noFill/>
          <a:ln w="22225">
            <a:solidFill>
              <a:schemeClr val="tx1"/>
            </a:solidFill>
            <a:prstDash val="lgDash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pic>
        <p:nvPicPr>
          <p:cNvPr id="43" name="Picture 2" descr="https://cdn1.iconfinder.com/data/icons/SOPHISTIQUE/web_design/png/256/our_process_2.pn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22" y="1756749"/>
            <a:ext cx="730708" cy="7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goellnerprinting.com/images/resources/software.pn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10" y="3753825"/>
            <a:ext cx="494982" cy="5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://www.xn--icne-wqa.com/images/icones/2/2/computer-3.pn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35" y="5400783"/>
            <a:ext cx="437075" cy="4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>
            <p:custDataLst>
              <p:tags r:id="rId23"/>
            </p:custDataLst>
          </p:nvPr>
        </p:nvSpPr>
        <p:spPr>
          <a:xfrm>
            <a:off x="5285874" y="1170135"/>
            <a:ext cx="1151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b="1" dirty="0"/>
              <a:t>Actif primaire</a:t>
            </a:r>
          </a:p>
        </p:txBody>
      </p:sp>
      <p:cxnSp>
        <p:nvCxnSpPr>
          <p:cNvPr id="26" name="Straight Arrow Connector 25"/>
          <p:cNvCxnSpPr>
            <a:stCxn id="25" idx="3"/>
          </p:cNvCxnSpPr>
          <p:nvPr>
            <p:custDataLst>
              <p:tags r:id="rId24"/>
            </p:custDataLst>
          </p:nvPr>
        </p:nvCxnSpPr>
        <p:spPr>
          <a:xfrm flipV="1">
            <a:off x="6437622" y="1266186"/>
            <a:ext cx="1154698" cy="196337"/>
          </a:xfrm>
          <a:prstGeom prst="straightConnector1">
            <a:avLst/>
          </a:prstGeom>
          <a:ln w="952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>
            <p:custDataLst>
              <p:tags r:id="rId25"/>
            </p:custDataLst>
          </p:nvPr>
        </p:nvSpPr>
        <p:spPr>
          <a:xfrm>
            <a:off x="5285875" y="2949535"/>
            <a:ext cx="141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LU" sz="1600" b="1" dirty="0"/>
              <a:t>Actifs secondaires</a:t>
            </a:r>
          </a:p>
        </p:txBody>
      </p:sp>
      <p:cxnSp>
        <p:nvCxnSpPr>
          <p:cNvPr id="31" name="Straight Arrow Connector 30"/>
          <p:cNvCxnSpPr>
            <a:stCxn id="30" idx="3"/>
          </p:cNvCxnSpPr>
          <p:nvPr>
            <p:custDataLst>
              <p:tags r:id="rId26"/>
            </p:custDataLst>
          </p:nvPr>
        </p:nvCxnSpPr>
        <p:spPr>
          <a:xfrm flipV="1">
            <a:off x="6699662" y="1994280"/>
            <a:ext cx="1124531" cy="1247643"/>
          </a:xfrm>
          <a:prstGeom prst="straightConnector1">
            <a:avLst/>
          </a:prstGeom>
          <a:ln w="952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0" idx="3"/>
          </p:cNvCxnSpPr>
          <p:nvPr>
            <p:custDataLst>
              <p:tags r:id="rId27"/>
            </p:custDataLst>
          </p:nvPr>
        </p:nvCxnSpPr>
        <p:spPr>
          <a:xfrm>
            <a:off x="6699662" y="3241923"/>
            <a:ext cx="980515" cy="955255"/>
          </a:xfrm>
          <a:prstGeom prst="straightConnector1">
            <a:avLst/>
          </a:prstGeom>
          <a:ln w="952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3"/>
          </p:cNvCxnSpPr>
          <p:nvPr>
            <p:custDataLst>
              <p:tags r:id="rId28"/>
            </p:custDataLst>
          </p:nvPr>
        </p:nvCxnSpPr>
        <p:spPr>
          <a:xfrm flipV="1">
            <a:off x="6699662" y="2780928"/>
            <a:ext cx="980515" cy="460994"/>
          </a:xfrm>
          <a:prstGeom prst="straightConnector1">
            <a:avLst/>
          </a:prstGeom>
          <a:ln w="952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5" idx="3"/>
          </p:cNvCxnSpPr>
          <p:nvPr>
            <p:custDataLst>
              <p:tags r:id="rId29"/>
            </p:custDataLst>
          </p:nvPr>
        </p:nvCxnSpPr>
        <p:spPr>
          <a:xfrm>
            <a:off x="6437622" y="1462522"/>
            <a:ext cx="1041800" cy="32762"/>
          </a:xfrm>
          <a:prstGeom prst="straightConnector1">
            <a:avLst/>
          </a:prstGeom>
          <a:ln w="9525"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207569" y="4428454"/>
            <a:ext cx="8280405" cy="19807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lgDashDot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pic>
        <p:nvPicPr>
          <p:cNvPr id="34" name="Image 33">
            <a:extLst>
              <a:ext uri="{FF2B5EF4-FFF2-40B4-BE49-F238E27FC236}">
                <a16:creationId xmlns:a16="http://schemas.microsoft.com/office/drawing/2014/main" id="{F0614380-6AB6-4FDA-BA71-0979D89C5930}"/>
              </a:ext>
            </a:extLst>
          </p:cNvPr>
          <p:cNvPicPr/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51631"/>
            <a:ext cx="676275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608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6EC3D3-B584-48B2-A75D-DA8DF5FC5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BE" dirty="0"/>
              <a:t>Questions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96A6483-229A-4E4E-B3FA-F37A035E2F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51631"/>
            <a:ext cx="676275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174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140A42-52FB-4648-B2E5-1B8AD8EA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Source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481ABA-5EDF-4F1C-BC14-62DC9C174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594"/>
            <a:ext cx="10515600" cy="4772369"/>
          </a:xfrm>
        </p:spPr>
        <p:txBody>
          <a:bodyPr>
            <a:normAutofit lnSpcReduction="10000"/>
          </a:bodyPr>
          <a:lstStyle/>
          <a:p>
            <a:r>
              <a:rPr lang="fr-FR" u="sng" dirty="0">
                <a:hlinkClick r:id="rId2"/>
              </a:rPr>
              <a:t>https://eur-lex.europa.eu/legal-content/FR/TXT/PDF/?uri=CELEX:32016L1148&amp;from=FR</a:t>
            </a:r>
          </a:p>
          <a:p>
            <a:r>
              <a:rPr lang="fr-FR" u="sng" dirty="0">
                <a:hlinkClick r:id="rId2"/>
              </a:rPr>
              <a:t>https://circabc.europa.eu/sd/a/c5748d89-82a9-4a40-bd51-44292329ed99/reference_document_security_measures_OES(0).pdf</a:t>
            </a:r>
            <a:endParaRPr lang="fr-BE" dirty="0"/>
          </a:p>
          <a:p>
            <a:r>
              <a:rPr lang="fr-BE" dirty="0">
                <a:hlinkClick r:id="rId3"/>
              </a:rPr>
              <a:t>https://www.enisa.europa.eu/topics/critical-information-infrastructures-and-services/cii/nis-directive</a:t>
            </a:r>
            <a:endParaRPr lang="fr-BE" dirty="0"/>
          </a:p>
          <a:p>
            <a:r>
              <a:rPr lang="fr-BE" dirty="0">
                <a:hlinkClick r:id="rId4"/>
              </a:rPr>
              <a:t>https://www.ccb.belgium.be/</a:t>
            </a:r>
            <a:r>
              <a:rPr lang="fr-BE" dirty="0" err="1">
                <a:hlinkClick r:id="rId4"/>
              </a:rPr>
              <a:t>fr</a:t>
            </a:r>
            <a:r>
              <a:rPr lang="fr-BE" dirty="0">
                <a:hlinkClick r:id="rId4"/>
              </a:rPr>
              <a:t>/actualité/cadre-pour-la-sécurité-des-réseaux-et-des-systèmes-dinformation-pour-la-sécurité-0</a:t>
            </a:r>
            <a:endParaRPr lang="fr-BE" dirty="0"/>
          </a:p>
          <a:p>
            <a:r>
              <a:rPr lang="en-US" dirty="0">
                <a:hlinkClick r:id="rId5"/>
              </a:rPr>
              <a:t>https://www.europa.eu/rapid/press-release_MEMO-18-3651_en.pdf</a:t>
            </a:r>
            <a:endParaRPr lang="en-US" dirty="0"/>
          </a:p>
          <a:p>
            <a:r>
              <a:rPr lang="en-US" dirty="0">
                <a:hlinkClick r:id="rId6"/>
              </a:rPr>
              <a:t>https://www.cases.lu/monarc.html</a:t>
            </a:r>
            <a:endParaRPr lang="en-US" dirty="0"/>
          </a:p>
          <a:p>
            <a:r>
              <a:rPr lang="en-US" dirty="0">
                <a:hlinkClick r:id="rId7"/>
              </a:rPr>
              <a:t>https://securitymadein.lu/tools/monarc/</a:t>
            </a:r>
            <a:endParaRPr lang="en-US" dirty="0"/>
          </a:p>
          <a:p>
            <a:endParaRPr lang="en-US" dirty="0"/>
          </a:p>
          <a:p>
            <a:endParaRPr lang="fr-BE" dirty="0"/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BB3FA2-97EB-4115-8426-15B87E05022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51631"/>
            <a:ext cx="676275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09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489748"/>
            <a:ext cx="3632200" cy="64633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C.I.L.E. 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8" name="Freeform 203"/>
          <p:cNvSpPr>
            <a:spLocks noChangeAspect="1" noEditPoints="1"/>
          </p:cNvSpPr>
          <p:nvPr/>
        </p:nvSpPr>
        <p:spPr bwMode="auto">
          <a:xfrm>
            <a:off x="1116179" y="2278975"/>
            <a:ext cx="616358" cy="442174"/>
          </a:xfrm>
          <a:custGeom>
            <a:avLst/>
            <a:gdLst>
              <a:gd name="T0" fmla="*/ 32 w 176"/>
              <a:gd name="T1" fmla="*/ 52 h 128"/>
              <a:gd name="T2" fmla="*/ 48 w 176"/>
              <a:gd name="T3" fmla="*/ 52 h 128"/>
              <a:gd name="T4" fmla="*/ 140 w 176"/>
              <a:gd name="T5" fmla="*/ 8 h 128"/>
              <a:gd name="T6" fmla="*/ 36 w 176"/>
              <a:gd name="T7" fmla="*/ 0 h 128"/>
              <a:gd name="T8" fmla="*/ 20 w 176"/>
              <a:gd name="T9" fmla="*/ 24 h 128"/>
              <a:gd name="T10" fmla="*/ 156 w 176"/>
              <a:gd name="T11" fmla="*/ 16 h 128"/>
              <a:gd name="T12" fmla="*/ 20 w 176"/>
              <a:gd name="T13" fmla="*/ 24 h 128"/>
              <a:gd name="T14" fmla="*/ 0 w 176"/>
              <a:gd name="T15" fmla="*/ 40 h 128"/>
              <a:gd name="T16" fmla="*/ 168 w 176"/>
              <a:gd name="T17" fmla="*/ 128 h 128"/>
              <a:gd name="T18" fmla="*/ 168 w 176"/>
              <a:gd name="T19" fmla="*/ 32 h 128"/>
              <a:gd name="T20" fmla="*/ 12 w 176"/>
              <a:gd name="T21" fmla="*/ 48 h 128"/>
              <a:gd name="T22" fmla="*/ 12 w 176"/>
              <a:gd name="T23" fmla="*/ 120 h 128"/>
              <a:gd name="T24" fmla="*/ 16 w 176"/>
              <a:gd name="T25" fmla="*/ 116 h 128"/>
              <a:gd name="T26" fmla="*/ 160 w 176"/>
              <a:gd name="T27" fmla="*/ 116 h 128"/>
              <a:gd name="T28" fmla="*/ 164 w 176"/>
              <a:gd name="T29" fmla="*/ 120 h 128"/>
              <a:gd name="T30" fmla="*/ 152 w 176"/>
              <a:gd name="T31" fmla="*/ 116 h 128"/>
              <a:gd name="T32" fmla="*/ 24 w 176"/>
              <a:gd name="T33" fmla="*/ 116 h 128"/>
              <a:gd name="T34" fmla="*/ 8 w 176"/>
              <a:gd name="T35" fmla="*/ 55 h 128"/>
              <a:gd name="T36" fmla="*/ 23 w 176"/>
              <a:gd name="T37" fmla="*/ 40 h 128"/>
              <a:gd name="T38" fmla="*/ 164 w 176"/>
              <a:gd name="T39" fmla="*/ 56 h 128"/>
              <a:gd name="T40" fmla="*/ 164 w 176"/>
              <a:gd name="T41" fmla="*/ 48 h 128"/>
              <a:gd name="T42" fmla="*/ 168 w 176"/>
              <a:gd name="T43" fmla="*/ 44 h 128"/>
              <a:gd name="T44" fmla="*/ 132 w 176"/>
              <a:gd name="T45" fmla="*/ 104 h 128"/>
              <a:gd name="T46" fmla="*/ 140 w 176"/>
              <a:gd name="T47" fmla="*/ 112 h 128"/>
              <a:gd name="T48" fmla="*/ 88 w 176"/>
              <a:gd name="T49" fmla="*/ 48 h 128"/>
              <a:gd name="T50" fmla="*/ 120 w 176"/>
              <a:gd name="T51" fmla="*/ 80 h 128"/>
              <a:gd name="T52" fmla="*/ 98 w 176"/>
              <a:gd name="T53" fmla="*/ 97 h 128"/>
              <a:gd name="T54" fmla="*/ 90 w 176"/>
              <a:gd name="T55" fmla="*/ 104 h 128"/>
              <a:gd name="T56" fmla="*/ 82 w 176"/>
              <a:gd name="T57" fmla="*/ 99 h 128"/>
              <a:gd name="T58" fmla="*/ 74 w 176"/>
              <a:gd name="T59" fmla="*/ 88 h 128"/>
              <a:gd name="T60" fmla="*/ 86 w 176"/>
              <a:gd name="T61" fmla="*/ 95 h 128"/>
              <a:gd name="T62" fmla="*/ 79 w 176"/>
              <a:gd name="T63" fmla="*/ 79 h 128"/>
              <a:gd name="T64" fmla="*/ 76 w 176"/>
              <a:gd name="T65" fmla="*/ 66 h 128"/>
              <a:gd name="T66" fmla="*/ 86 w 176"/>
              <a:gd name="T67" fmla="*/ 60 h 128"/>
              <a:gd name="T68" fmla="*/ 90 w 176"/>
              <a:gd name="T69" fmla="*/ 60 h 128"/>
              <a:gd name="T70" fmla="*/ 100 w 176"/>
              <a:gd name="T71" fmla="*/ 66 h 128"/>
              <a:gd name="T72" fmla="*/ 93 w 176"/>
              <a:gd name="T73" fmla="*/ 66 h 128"/>
              <a:gd name="T74" fmla="*/ 94 w 176"/>
              <a:gd name="T75" fmla="*/ 77 h 128"/>
              <a:gd name="T76" fmla="*/ 102 w 176"/>
              <a:gd name="T77" fmla="*/ 88 h 128"/>
              <a:gd name="T78" fmla="*/ 92 w 176"/>
              <a:gd name="T79" fmla="*/ 83 h 128"/>
              <a:gd name="T80" fmla="*/ 94 w 176"/>
              <a:gd name="T81" fmla="*/ 94 h 128"/>
              <a:gd name="T82" fmla="*/ 94 w 176"/>
              <a:gd name="T83" fmla="*/ 85 h 128"/>
              <a:gd name="T84" fmla="*/ 83 w 176"/>
              <a:gd name="T85" fmla="*/ 74 h 128"/>
              <a:gd name="T86" fmla="*/ 86 w 176"/>
              <a:gd name="T8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28">
                <a:moveTo>
                  <a:pt x="44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50"/>
                  <a:pt x="32" y="52"/>
                </a:cubicBezTo>
                <a:cubicBezTo>
                  <a:pt x="32" y="54"/>
                  <a:pt x="34" y="56"/>
                  <a:pt x="36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6" y="56"/>
                  <a:pt x="48" y="54"/>
                  <a:pt x="48" y="52"/>
                </a:cubicBezTo>
                <a:cubicBezTo>
                  <a:pt x="48" y="50"/>
                  <a:pt x="46" y="48"/>
                  <a:pt x="44" y="48"/>
                </a:cubicBezTo>
                <a:moveTo>
                  <a:pt x="36" y="8"/>
                </a:moveTo>
                <a:cubicBezTo>
                  <a:pt x="140" y="8"/>
                  <a:pt x="140" y="8"/>
                  <a:pt x="140" y="8"/>
                </a:cubicBezTo>
                <a:cubicBezTo>
                  <a:pt x="142" y="8"/>
                  <a:pt x="144" y="6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moveTo>
                  <a:pt x="20" y="24"/>
                </a:move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2"/>
                  <a:pt x="160" y="20"/>
                </a:cubicBezTo>
                <a:cubicBezTo>
                  <a:pt x="160" y="18"/>
                  <a:pt x="158" y="16"/>
                  <a:pt x="156" y="16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6" y="18"/>
                  <a:pt x="16" y="20"/>
                </a:cubicBezTo>
                <a:cubicBezTo>
                  <a:pt x="16" y="22"/>
                  <a:pt x="18" y="24"/>
                  <a:pt x="20" y="24"/>
                </a:cubicBezTo>
                <a:moveTo>
                  <a:pt x="168" y="32"/>
                </a:moveTo>
                <a:cubicBezTo>
                  <a:pt x="8" y="32"/>
                  <a:pt x="8" y="32"/>
                  <a:pt x="8" y="32"/>
                </a:cubicBezTo>
                <a:cubicBezTo>
                  <a:pt x="4" y="32"/>
                  <a:pt x="0" y="36"/>
                  <a:pt x="0" y="4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4"/>
                  <a:pt x="4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72" y="128"/>
                  <a:pt x="176" y="124"/>
                  <a:pt x="176" y="120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2" y="40"/>
                </a:moveTo>
                <a:cubicBezTo>
                  <a:pt x="14" y="40"/>
                  <a:pt x="16" y="42"/>
                  <a:pt x="16" y="44"/>
                </a:cubicBezTo>
                <a:cubicBezTo>
                  <a:pt x="16" y="46"/>
                  <a:pt x="14" y="48"/>
                  <a:pt x="12" y="48"/>
                </a:cubicBezTo>
                <a:cubicBezTo>
                  <a:pt x="10" y="48"/>
                  <a:pt x="8" y="46"/>
                  <a:pt x="8" y="44"/>
                </a:cubicBezTo>
                <a:cubicBezTo>
                  <a:pt x="8" y="42"/>
                  <a:pt x="10" y="40"/>
                  <a:pt x="12" y="40"/>
                </a:cubicBezTo>
                <a:moveTo>
                  <a:pt x="12" y="120"/>
                </a:moveTo>
                <a:cubicBezTo>
                  <a:pt x="10" y="120"/>
                  <a:pt x="8" y="118"/>
                  <a:pt x="8" y="116"/>
                </a:cubicBezTo>
                <a:cubicBezTo>
                  <a:pt x="8" y="114"/>
                  <a:pt x="10" y="112"/>
                  <a:pt x="12" y="112"/>
                </a:cubicBezTo>
                <a:cubicBezTo>
                  <a:pt x="14" y="112"/>
                  <a:pt x="16" y="114"/>
                  <a:pt x="16" y="116"/>
                </a:cubicBezTo>
                <a:cubicBezTo>
                  <a:pt x="16" y="118"/>
                  <a:pt x="14" y="120"/>
                  <a:pt x="12" y="120"/>
                </a:cubicBezTo>
                <a:moveTo>
                  <a:pt x="164" y="120"/>
                </a:moveTo>
                <a:cubicBezTo>
                  <a:pt x="162" y="120"/>
                  <a:pt x="160" y="118"/>
                  <a:pt x="160" y="116"/>
                </a:cubicBezTo>
                <a:cubicBezTo>
                  <a:pt x="160" y="114"/>
                  <a:pt x="162" y="112"/>
                  <a:pt x="164" y="112"/>
                </a:cubicBezTo>
                <a:cubicBezTo>
                  <a:pt x="166" y="112"/>
                  <a:pt x="168" y="114"/>
                  <a:pt x="168" y="116"/>
                </a:cubicBezTo>
                <a:cubicBezTo>
                  <a:pt x="168" y="118"/>
                  <a:pt x="166" y="120"/>
                  <a:pt x="164" y="120"/>
                </a:cubicBezTo>
                <a:moveTo>
                  <a:pt x="168" y="105"/>
                </a:moveTo>
                <a:cubicBezTo>
                  <a:pt x="167" y="104"/>
                  <a:pt x="165" y="104"/>
                  <a:pt x="164" y="104"/>
                </a:cubicBezTo>
                <a:cubicBezTo>
                  <a:pt x="157" y="104"/>
                  <a:pt x="152" y="109"/>
                  <a:pt x="152" y="116"/>
                </a:cubicBezTo>
                <a:cubicBezTo>
                  <a:pt x="152" y="117"/>
                  <a:pt x="152" y="119"/>
                  <a:pt x="15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4" y="119"/>
                  <a:pt x="24" y="117"/>
                  <a:pt x="24" y="116"/>
                </a:cubicBezTo>
                <a:cubicBezTo>
                  <a:pt x="24" y="109"/>
                  <a:pt x="19" y="104"/>
                  <a:pt x="12" y="104"/>
                </a:cubicBezTo>
                <a:cubicBezTo>
                  <a:pt x="11" y="104"/>
                  <a:pt x="9" y="104"/>
                  <a:pt x="8" y="105"/>
                </a:cubicBezTo>
                <a:cubicBezTo>
                  <a:pt x="8" y="55"/>
                  <a:pt x="8" y="55"/>
                  <a:pt x="8" y="55"/>
                </a:cubicBezTo>
                <a:cubicBezTo>
                  <a:pt x="9" y="56"/>
                  <a:pt x="11" y="56"/>
                  <a:pt x="12" y="56"/>
                </a:cubicBezTo>
                <a:cubicBezTo>
                  <a:pt x="19" y="56"/>
                  <a:pt x="24" y="51"/>
                  <a:pt x="24" y="44"/>
                </a:cubicBezTo>
                <a:cubicBezTo>
                  <a:pt x="24" y="43"/>
                  <a:pt x="24" y="41"/>
                  <a:pt x="23" y="40"/>
                </a:cubicBezTo>
                <a:cubicBezTo>
                  <a:pt x="153" y="40"/>
                  <a:pt x="153" y="40"/>
                  <a:pt x="153" y="40"/>
                </a:cubicBezTo>
                <a:cubicBezTo>
                  <a:pt x="152" y="41"/>
                  <a:pt x="152" y="43"/>
                  <a:pt x="152" y="44"/>
                </a:cubicBezTo>
                <a:cubicBezTo>
                  <a:pt x="152" y="51"/>
                  <a:pt x="157" y="56"/>
                  <a:pt x="164" y="56"/>
                </a:cubicBezTo>
                <a:cubicBezTo>
                  <a:pt x="165" y="56"/>
                  <a:pt x="167" y="56"/>
                  <a:pt x="168" y="55"/>
                </a:cubicBezTo>
                <a:lnTo>
                  <a:pt x="168" y="105"/>
                </a:lnTo>
                <a:close/>
                <a:moveTo>
                  <a:pt x="164" y="48"/>
                </a:moveTo>
                <a:cubicBezTo>
                  <a:pt x="162" y="48"/>
                  <a:pt x="160" y="46"/>
                  <a:pt x="160" y="44"/>
                </a:cubicBezTo>
                <a:cubicBezTo>
                  <a:pt x="160" y="42"/>
                  <a:pt x="162" y="40"/>
                  <a:pt x="164" y="40"/>
                </a:cubicBezTo>
                <a:cubicBezTo>
                  <a:pt x="166" y="40"/>
                  <a:pt x="168" y="42"/>
                  <a:pt x="168" y="44"/>
                </a:cubicBezTo>
                <a:cubicBezTo>
                  <a:pt x="168" y="46"/>
                  <a:pt x="166" y="48"/>
                  <a:pt x="164" y="48"/>
                </a:cubicBezTo>
                <a:moveTo>
                  <a:pt x="140" y="104"/>
                </a:moveTo>
                <a:cubicBezTo>
                  <a:pt x="132" y="104"/>
                  <a:pt x="132" y="104"/>
                  <a:pt x="132" y="104"/>
                </a:cubicBezTo>
                <a:cubicBezTo>
                  <a:pt x="130" y="104"/>
                  <a:pt x="128" y="106"/>
                  <a:pt x="128" y="108"/>
                </a:cubicBezTo>
                <a:cubicBezTo>
                  <a:pt x="128" y="110"/>
                  <a:pt x="130" y="112"/>
                  <a:pt x="132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2" y="112"/>
                  <a:pt x="144" y="110"/>
                  <a:pt x="144" y="108"/>
                </a:cubicBezTo>
                <a:cubicBezTo>
                  <a:pt x="144" y="106"/>
                  <a:pt x="142" y="104"/>
                  <a:pt x="140" y="104"/>
                </a:cubicBezTo>
                <a:moveTo>
                  <a:pt x="88" y="48"/>
                </a:moveTo>
                <a:cubicBezTo>
                  <a:pt x="70" y="48"/>
                  <a:pt x="56" y="62"/>
                  <a:pt x="56" y="80"/>
                </a:cubicBezTo>
                <a:cubicBezTo>
                  <a:pt x="56" y="98"/>
                  <a:pt x="70" y="112"/>
                  <a:pt x="88" y="112"/>
                </a:cubicBezTo>
                <a:cubicBezTo>
                  <a:pt x="106" y="112"/>
                  <a:pt x="120" y="98"/>
                  <a:pt x="120" y="80"/>
                </a:cubicBezTo>
                <a:cubicBezTo>
                  <a:pt x="120" y="62"/>
                  <a:pt x="106" y="48"/>
                  <a:pt x="88" y="48"/>
                </a:cubicBezTo>
                <a:moveTo>
                  <a:pt x="101" y="93"/>
                </a:moveTo>
                <a:cubicBezTo>
                  <a:pt x="100" y="95"/>
                  <a:pt x="99" y="96"/>
                  <a:pt x="98" y="97"/>
                </a:cubicBezTo>
                <a:cubicBezTo>
                  <a:pt x="97" y="98"/>
                  <a:pt x="96" y="99"/>
                  <a:pt x="94" y="99"/>
                </a:cubicBezTo>
                <a:cubicBezTo>
                  <a:pt x="93" y="100"/>
                  <a:pt x="91" y="100"/>
                  <a:pt x="90" y="100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4" y="100"/>
                  <a:pt x="83" y="100"/>
                  <a:pt x="82" y="99"/>
                </a:cubicBezTo>
                <a:cubicBezTo>
                  <a:pt x="80" y="99"/>
                  <a:pt x="79" y="98"/>
                  <a:pt x="77" y="97"/>
                </a:cubicBezTo>
                <a:cubicBezTo>
                  <a:pt x="76" y="96"/>
                  <a:pt x="75" y="94"/>
                  <a:pt x="75" y="93"/>
                </a:cubicBezTo>
                <a:cubicBezTo>
                  <a:pt x="74" y="91"/>
                  <a:pt x="74" y="90"/>
                  <a:pt x="74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90"/>
                  <a:pt x="80" y="92"/>
                  <a:pt x="82" y="93"/>
                </a:cubicBezTo>
                <a:cubicBezTo>
                  <a:pt x="83" y="95"/>
                  <a:pt x="84" y="95"/>
                  <a:pt x="86" y="95"/>
                </a:cubicBezTo>
                <a:cubicBezTo>
                  <a:pt x="86" y="82"/>
                  <a:pt x="86" y="82"/>
                  <a:pt x="86" y="82"/>
                </a:cubicBezTo>
                <a:cubicBezTo>
                  <a:pt x="85" y="82"/>
                  <a:pt x="84" y="81"/>
                  <a:pt x="82" y="81"/>
                </a:cubicBezTo>
                <a:cubicBezTo>
                  <a:pt x="81" y="80"/>
                  <a:pt x="80" y="79"/>
                  <a:pt x="79" y="79"/>
                </a:cubicBezTo>
                <a:cubicBezTo>
                  <a:pt x="77" y="78"/>
                  <a:pt x="76" y="77"/>
                  <a:pt x="76" y="75"/>
                </a:cubicBezTo>
                <a:cubicBezTo>
                  <a:pt x="75" y="74"/>
                  <a:pt x="75" y="72"/>
                  <a:pt x="75" y="70"/>
                </a:cubicBezTo>
                <a:cubicBezTo>
                  <a:pt x="75" y="69"/>
                  <a:pt x="75" y="67"/>
                  <a:pt x="76" y="66"/>
                </a:cubicBezTo>
                <a:cubicBezTo>
                  <a:pt x="76" y="64"/>
                  <a:pt x="77" y="63"/>
                  <a:pt x="78" y="62"/>
                </a:cubicBezTo>
                <a:cubicBezTo>
                  <a:pt x="79" y="61"/>
                  <a:pt x="81" y="61"/>
                  <a:pt x="82" y="60"/>
                </a:cubicBezTo>
                <a:cubicBezTo>
                  <a:pt x="84" y="60"/>
                  <a:pt x="85" y="60"/>
                  <a:pt x="86" y="60"/>
                </a:cubicBezTo>
                <a:cubicBezTo>
                  <a:pt x="86" y="56"/>
                  <a:pt x="86" y="56"/>
                  <a:pt x="86" y="56"/>
                </a:cubicBezTo>
                <a:cubicBezTo>
                  <a:pt x="90" y="56"/>
                  <a:pt x="90" y="56"/>
                  <a:pt x="90" y="56"/>
                </a:cubicBezTo>
                <a:cubicBezTo>
                  <a:pt x="90" y="60"/>
                  <a:pt x="90" y="60"/>
                  <a:pt x="90" y="60"/>
                </a:cubicBezTo>
                <a:cubicBezTo>
                  <a:pt x="91" y="60"/>
                  <a:pt x="92" y="60"/>
                  <a:pt x="94" y="60"/>
                </a:cubicBezTo>
                <a:cubicBezTo>
                  <a:pt x="95" y="61"/>
                  <a:pt x="96" y="61"/>
                  <a:pt x="97" y="62"/>
                </a:cubicBezTo>
                <a:cubicBezTo>
                  <a:pt x="99" y="63"/>
                  <a:pt x="99" y="64"/>
                  <a:pt x="100" y="66"/>
                </a:cubicBezTo>
                <a:cubicBezTo>
                  <a:pt x="101" y="67"/>
                  <a:pt x="101" y="68"/>
                  <a:pt x="101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95" y="68"/>
                  <a:pt x="94" y="67"/>
                  <a:pt x="93" y="66"/>
                </a:cubicBezTo>
                <a:cubicBezTo>
                  <a:pt x="93" y="65"/>
                  <a:pt x="92" y="64"/>
                  <a:pt x="90" y="64"/>
                </a:cubicBezTo>
                <a:cubicBezTo>
                  <a:pt x="90" y="76"/>
                  <a:pt x="90" y="76"/>
                  <a:pt x="90" y="76"/>
                </a:cubicBezTo>
                <a:cubicBezTo>
                  <a:pt x="91" y="76"/>
                  <a:pt x="92" y="77"/>
                  <a:pt x="94" y="77"/>
                </a:cubicBezTo>
                <a:cubicBezTo>
                  <a:pt x="95" y="78"/>
                  <a:pt x="97" y="79"/>
                  <a:pt x="98" y="80"/>
                </a:cubicBezTo>
                <a:cubicBezTo>
                  <a:pt x="99" y="81"/>
                  <a:pt x="100" y="82"/>
                  <a:pt x="101" y="83"/>
                </a:cubicBezTo>
                <a:cubicBezTo>
                  <a:pt x="102" y="84"/>
                  <a:pt x="102" y="86"/>
                  <a:pt x="102" y="88"/>
                </a:cubicBezTo>
                <a:cubicBezTo>
                  <a:pt x="102" y="90"/>
                  <a:pt x="102" y="92"/>
                  <a:pt x="101" y="93"/>
                </a:cubicBezTo>
                <a:moveTo>
                  <a:pt x="94" y="85"/>
                </a:moveTo>
                <a:cubicBezTo>
                  <a:pt x="93" y="84"/>
                  <a:pt x="92" y="84"/>
                  <a:pt x="92" y="83"/>
                </a:cubicBezTo>
                <a:cubicBezTo>
                  <a:pt x="91" y="83"/>
                  <a:pt x="90" y="83"/>
                  <a:pt x="90" y="83"/>
                </a:cubicBezTo>
                <a:cubicBezTo>
                  <a:pt x="90" y="95"/>
                  <a:pt x="90" y="95"/>
                  <a:pt x="90" y="95"/>
                </a:cubicBezTo>
                <a:cubicBezTo>
                  <a:pt x="92" y="95"/>
                  <a:pt x="93" y="95"/>
                  <a:pt x="94" y="94"/>
                </a:cubicBezTo>
                <a:cubicBezTo>
                  <a:pt x="95" y="93"/>
                  <a:pt x="96" y="91"/>
                  <a:pt x="96" y="89"/>
                </a:cubicBezTo>
                <a:cubicBezTo>
                  <a:pt x="96" y="88"/>
                  <a:pt x="96" y="87"/>
                  <a:pt x="95" y="86"/>
                </a:cubicBezTo>
                <a:cubicBezTo>
                  <a:pt x="95" y="86"/>
                  <a:pt x="94" y="85"/>
                  <a:pt x="94" y="85"/>
                </a:cubicBezTo>
                <a:moveTo>
                  <a:pt x="81" y="70"/>
                </a:moveTo>
                <a:cubicBezTo>
                  <a:pt x="81" y="71"/>
                  <a:pt x="81" y="71"/>
                  <a:pt x="81" y="72"/>
                </a:cubicBezTo>
                <a:cubicBezTo>
                  <a:pt x="82" y="73"/>
                  <a:pt x="82" y="73"/>
                  <a:pt x="83" y="74"/>
                </a:cubicBezTo>
                <a:cubicBezTo>
                  <a:pt x="83" y="74"/>
                  <a:pt x="84" y="74"/>
                  <a:pt x="85" y="75"/>
                </a:cubicBezTo>
                <a:cubicBezTo>
                  <a:pt x="85" y="75"/>
                  <a:pt x="86" y="75"/>
                  <a:pt x="86" y="75"/>
                </a:cubicBezTo>
                <a:cubicBezTo>
                  <a:pt x="86" y="64"/>
                  <a:pt x="86" y="64"/>
                  <a:pt x="86" y="64"/>
                </a:cubicBezTo>
                <a:cubicBezTo>
                  <a:pt x="84" y="64"/>
                  <a:pt x="83" y="65"/>
                  <a:pt x="82" y="66"/>
                </a:cubicBezTo>
                <a:cubicBezTo>
                  <a:pt x="81" y="67"/>
                  <a:pt x="81" y="68"/>
                  <a:pt x="81" y="70"/>
                </a:cubicBezTo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79" y="3274088"/>
            <a:ext cx="529200" cy="57222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093381" y="2169276"/>
            <a:ext cx="2295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err="1">
                <a:solidFill>
                  <a:srgbClr val="002060"/>
                </a:solidFill>
              </a:rPr>
              <a:t>TurnOver</a:t>
            </a:r>
            <a:endParaRPr lang="fr-BE" sz="2000" b="1" dirty="0">
              <a:solidFill>
                <a:srgbClr val="002060"/>
              </a:solidFill>
            </a:endParaRPr>
          </a:p>
          <a:p>
            <a:r>
              <a:rPr lang="fr-BE" sz="2800" b="1" dirty="0">
                <a:solidFill>
                  <a:schemeClr val="bg1">
                    <a:lumMod val="50000"/>
                  </a:schemeClr>
                </a:solidFill>
              </a:rPr>
              <a:t>150.000.000€</a:t>
            </a:r>
            <a:r>
              <a:rPr lang="fr-BE" sz="2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093381" y="3170575"/>
            <a:ext cx="1487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002060"/>
                </a:solidFill>
              </a:rPr>
              <a:t>FTE  </a:t>
            </a:r>
          </a:p>
          <a:p>
            <a:r>
              <a:rPr lang="fr-BE" sz="2800" b="1" dirty="0">
                <a:solidFill>
                  <a:schemeClr val="bg1">
                    <a:lumMod val="50000"/>
                  </a:schemeClr>
                </a:solidFill>
              </a:rPr>
              <a:t>380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92" y="2093273"/>
            <a:ext cx="616359" cy="69058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7950209" y="2083376"/>
            <a:ext cx="1561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002060"/>
                </a:solidFill>
              </a:rPr>
              <a:t>Water </a:t>
            </a:r>
            <a:r>
              <a:rPr lang="fr-BE" sz="2000" b="1" dirty="0" err="1">
                <a:solidFill>
                  <a:srgbClr val="002060"/>
                </a:solidFill>
              </a:rPr>
              <a:t>meter</a:t>
            </a:r>
            <a:r>
              <a:rPr lang="fr-BE" sz="2000" b="1" dirty="0">
                <a:solidFill>
                  <a:srgbClr val="002060"/>
                </a:solidFill>
              </a:rPr>
              <a:t>  </a:t>
            </a:r>
          </a:p>
          <a:p>
            <a:r>
              <a:rPr lang="fr-BE" sz="2800" b="1" dirty="0">
                <a:solidFill>
                  <a:schemeClr val="bg1">
                    <a:lumMod val="50000"/>
                  </a:schemeClr>
                </a:solidFill>
              </a:rPr>
              <a:t>252.000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180555" y="4171892"/>
            <a:ext cx="2488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err="1">
                <a:solidFill>
                  <a:srgbClr val="002060"/>
                </a:solidFill>
              </a:rPr>
              <a:t>Customers</a:t>
            </a:r>
            <a:endParaRPr lang="fr-BE" sz="2000" b="1" dirty="0">
              <a:solidFill>
                <a:srgbClr val="002060"/>
              </a:solidFill>
            </a:endParaRPr>
          </a:p>
          <a:p>
            <a:r>
              <a:rPr lang="fr-BE" sz="2800" b="1" dirty="0">
                <a:solidFill>
                  <a:schemeClr val="bg1">
                    <a:lumMod val="50000"/>
                  </a:schemeClr>
                </a:solidFill>
              </a:rPr>
              <a:t>570.000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82" y="4278456"/>
            <a:ext cx="616360" cy="57345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92" y="3311462"/>
            <a:ext cx="616358" cy="491045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7928795" y="3170575"/>
            <a:ext cx="2986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002060"/>
                </a:solidFill>
              </a:rPr>
              <a:t>Production network  </a:t>
            </a:r>
          </a:p>
          <a:p>
            <a:r>
              <a:rPr lang="fr-BE" sz="2000" b="1" dirty="0">
                <a:solidFill>
                  <a:srgbClr val="002060"/>
                </a:solidFill>
              </a:rPr>
              <a:t> </a:t>
            </a:r>
            <a:r>
              <a:rPr lang="fr-BE" sz="2800" b="1" dirty="0">
                <a:solidFill>
                  <a:schemeClr val="bg1">
                    <a:lumMod val="50000"/>
                  </a:schemeClr>
                </a:solidFill>
              </a:rPr>
              <a:t>265 Km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93" y="4271725"/>
            <a:ext cx="616358" cy="70610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7928795" y="4245644"/>
            <a:ext cx="2986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002060"/>
                </a:solidFill>
              </a:rPr>
              <a:t>Distribution network   </a:t>
            </a:r>
          </a:p>
          <a:p>
            <a:r>
              <a:rPr lang="fr-BE" sz="2000" b="1" dirty="0">
                <a:solidFill>
                  <a:srgbClr val="002060"/>
                </a:solidFill>
              </a:rPr>
              <a:t> </a:t>
            </a:r>
            <a:r>
              <a:rPr lang="fr-BE" sz="2800" b="1" dirty="0">
                <a:solidFill>
                  <a:schemeClr val="bg1">
                    <a:lumMod val="50000"/>
                  </a:schemeClr>
                </a:solidFill>
              </a:rPr>
              <a:t>3.300 Km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180555" y="5195017"/>
            <a:ext cx="3402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err="1">
                <a:solidFill>
                  <a:srgbClr val="002060"/>
                </a:solidFill>
              </a:rPr>
              <a:t>Quality</a:t>
            </a:r>
            <a:r>
              <a:rPr lang="fr-BE" sz="2000" b="1" dirty="0">
                <a:solidFill>
                  <a:srgbClr val="002060"/>
                </a:solidFill>
              </a:rPr>
              <a:t> control</a:t>
            </a:r>
          </a:p>
          <a:p>
            <a:r>
              <a:rPr lang="fr-BE" sz="2800" b="1" dirty="0">
                <a:solidFill>
                  <a:schemeClr val="bg1">
                    <a:lumMod val="50000"/>
                  </a:schemeClr>
                </a:solidFill>
              </a:rPr>
              <a:t>17.000/</a:t>
            </a:r>
            <a:r>
              <a:rPr lang="fr-BE" sz="2800" b="1" dirty="0" err="1">
                <a:solidFill>
                  <a:schemeClr val="bg1">
                    <a:lumMod val="50000"/>
                  </a:schemeClr>
                </a:solidFill>
              </a:rPr>
              <a:t>year</a:t>
            </a:r>
            <a:endParaRPr lang="fr-BE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82" y="5257464"/>
            <a:ext cx="616360" cy="706103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7950209" y="5195017"/>
            <a:ext cx="3402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 err="1">
                <a:solidFill>
                  <a:srgbClr val="002060"/>
                </a:solidFill>
              </a:rPr>
              <a:t>Operational</a:t>
            </a:r>
            <a:r>
              <a:rPr lang="fr-BE" sz="2000" b="1" dirty="0">
                <a:solidFill>
                  <a:srgbClr val="002060"/>
                </a:solidFill>
              </a:rPr>
              <a:t> Building</a:t>
            </a:r>
          </a:p>
          <a:p>
            <a:r>
              <a:rPr lang="fr-BE" sz="2800" b="1" dirty="0">
                <a:solidFill>
                  <a:schemeClr val="bg1">
                    <a:lumMod val="50000"/>
                  </a:schemeClr>
                </a:solidFill>
              </a:rPr>
              <a:t>330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51" y="5257464"/>
            <a:ext cx="524099" cy="8309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B99A51-8946-455F-A56B-D05557FC072F}"/>
              </a:ext>
            </a:extLst>
          </p:cNvPr>
          <p:cNvSpPr/>
          <p:nvPr/>
        </p:nvSpPr>
        <p:spPr>
          <a:xfrm>
            <a:off x="584200" y="5929460"/>
            <a:ext cx="2403835" cy="834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7376C-9427-4AEC-99D1-80BF52D0651A}"/>
              </a:ext>
            </a:extLst>
          </p:cNvPr>
          <p:cNvSpPr/>
          <p:nvPr/>
        </p:nvSpPr>
        <p:spPr>
          <a:xfrm>
            <a:off x="584200" y="1228438"/>
            <a:ext cx="10146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800" b="1" dirty="0">
                <a:solidFill>
                  <a:srgbClr val="141414"/>
                </a:solidFill>
                <a:latin typeface="Montserrat"/>
              </a:rPr>
              <a:t>Water Production &amp; Distribution </a:t>
            </a:r>
            <a:r>
              <a:rPr lang="fr-BE" sz="2800" b="1" dirty="0" err="1">
                <a:solidFill>
                  <a:srgbClr val="141414"/>
                </a:solidFill>
                <a:latin typeface="Montserrat"/>
              </a:rPr>
              <a:t>company</a:t>
            </a:r>
            <a:r>
              <a:rPr lang="fr-BE" sz="2800" b="1" dirty="0">
                <a:solidFill>
                  <a:srgbClr val="141414"/>
                </a:solidFill>
                <a:latin typeface="Montserrat"/>
              </a:rPr>
              <a:t> </a:t>
            </a:r>
            <a:r>
              <a:rPr lang="fr-BE" sz="2800" b="1" dirty="0" err="1">
                <a:solidFill>
                  <a:srgbClr val="141414"/>
                </a:solidFill>
                <a:latin typeface="Montserrat"/>
              </a:rPr>
              <a:t>located</a:t>
            </a:r>
            <a:r>
              <a:rPr lang="fr-BE" sz="2800" b="1" dirty="0">
                <a:solidFill>
                  <a:srgbClr val="141414"/>
                </a:solidFill>
                <a:latin typeface="Montserrat"/>
              </a:rPr>
              <a:t> in Liège </a:t>
            </a:r>
            <a:r>
              <a:rPr lang="fr-BE" sz="2800" b="1" dirty="0" err="1">
                <a:solidFill>
                  <a:srgbClr val="141414"/>
                </a:solidFill>
                <a:latin typeface="Montserrat"/>
              </a:rPr>
              <a:t>Belgium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257865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9DDE47-38E9-4271-A9A2-44A2039E6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Directive vs </a:t>
            </a:r>
            <a:r>
              <a:rPr lang="fr-BE" dirty="0" err="1">
                <a:solidFill>
                  <a:schemeClr val="accent1">
                    <a:lumMod val="50000"/>
                  </a:schemeClr>
                </a:solidFill>
              </a:rPr>
              <a:t>Regulation</a:t>
            </a:r>
            <a:r>
              <a:rPr lang="fr-B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6AC94C-4000-4033-9A6D-9D69CE140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EU Directive: (Ex N.I.S.)</a:t>
            </a:r>
          </a:p>
          <a:p>
            <a:r>
              <a:rPr lang="en-US" dirty="0"/>
              <a:t>Applicable to all Member States</a:t>
            </a:r>
          </a:p>
          <a:p>
            <a:r>
              <a:rPr lang="en-US" dirty="0"/>
              <a:t>Sets certain aims, requirements and concrete results that must be achieved in every Member State</a:t>
            </a:r>
          </a:p>
          <a:p>
            <a:r>
              <a:rPr lang="en-US" dirty="0"/>
              <a:t>Sets a process for it to be implemented by Member States</a:t>
            </a:r>
          </a:p>
          <a:p>
            <a:r>
              <a:rPr lang="en-US" dirty="0"/>
              <a:t>National authorities must create or adapt their legislation to meet these aims by the date specified in each given Directive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EU Regulation:  (Ex : G.D.P.R)</a:t>
            </a:r>
          </a:p>
          <a:p>
            <a:r>
              <a:rPr lang="en-US" dirty="0"/>
              <a:t>Immediately applicable and enforceable by law in all Member States</a:t>
            </a:r>
          </a:p>
          <a:p>
            <a:r>
              <a:rPr lang="en-US" dirty="0"/>
              <a:t>As good practice, Member States issue national legislation that defines the competent national authorities, inspection and sanctions on the subject matter.</a:t>
            </a: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80E7E7-34F1-4D26-8FD3-75AEA3B362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51631"/>
            <a:ext cx="676275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16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2AA494-27DC-46DB-97FD-BA45CF3F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676" y="402833"/>
            <a:ext cx="11171548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Common level of network and information systems security</a:t>
            </a:r>
            <a:endParaRPr lang="fr-BE" sz="3600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DE2BF46-3BE0-40AD-93DF-9563623E9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915657"/>
              </p:ext>
            </p:extLst>
          </p:nvPr>
        </p:nvGraphicFramePr>
        <p:xfrm>
          <a:off x="838200" y="190104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5BF1B927-3E77-4254-B69F-FED9C77A1498}"/>
              </a:ext>
            </a:extLst>
          </p:cNvPr>
          <p:cNvSpPr txBox="1"/>
          <p:nvPr/>
        </p:nvSpPr>
        <p:spPr>
          <a:xfrm>
            <a:off x="838200" y="6214075"/>
            <a:ext cx="917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OSE : operators of essential services </a:t>
            </a:r>
          </a:p>
          <a:p>
            <a:r>
              <a:rPr lang="en-US" dirty="0"/>
              <a:t>DSP : Digital service providers</a:t>
            </a:r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F8A63F4-02CC-4E7F-93B2-6FD55BEC5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7418" y="1366886"/>
            <a:ext cx="2807806" cy="2002148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9C54D0B1-375B-41BB-BD47-D99BDE603367}"/>
              </a:ext>
            </a:extLst>
          </p:cNvPr>
          <p:cNvSpPr/>
          <p:nvPr/>
        </p:nvSpPr>
        <p:spPr>
          <a:xfrm>
            <a:off x="1020778" y="4952541"/>
            <a:ext cx="836762" cy="8367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76527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2AAC5-5630-4E2C-AD71-664ADB8A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45" y="190445"/>
            <a:ext cx="10515600" cy="1325563"/>
          </a:xfrm>
        </p:spPr>
        <p:txBody>
          <a:bodyPr/>
          <a:lstStyle/>
          <a:p>
            <a:r>
              <a:rPr lang="fr-BE" dirty="0"/>
              <a:t>Quel Agenda ?</a:t>
            </a:r>
          </a:p>
        </p:txBody>
      </p:sp>
      <p:pic>
        <p:nvPicPr>
          <p:cNvPr id="1026" name="Image 1" descr="image004">
            <a:extLst>
              <a:ext uri="{FF2B5EF4-FFF2-40B4-BE49-F238E27FC236}">
                <a16:creationId xmlns:a16="http://schemas.microsoft.com/office/drawing/2014/main" id="{C255273B-3FF2-4DDF-B3F2-6EB22CA33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29" y="1279724"/>
            <a:ext cx="8476342" cy="475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0C971D3-53DA-4CF9-B2A5-87446AF752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51631"/>
            <a:ext cx="676275" cy="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lèche : haut 2">
            <a:extLst>
              <a:ext uri="{FF2B5EF4-FFF2-40B4-BE49-F238E27FC236}">
                <a16:creationId xmlns:a16="http://schemas.microsoft.com/office/drawing/2014/main" id="{9762B63B-7665-4BF7-931F-14965757B0E6}"/>
              </a:ext>
            </a:extLst>
          </p:cNvPr>
          <p:cNvSpPr/>
          <p:nvPr/>
        </p:nvSpPr>
        <p:spPr>
          <a:xfrm rot="5400000">
            <a:off x="287891" y="3342754"/>
            <a:ext cx="537328" cy="77374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69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B58495-5E29-4BB4-8880-95F40ED77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OSE : Operators of Essential Services 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FAA4B1-A7A7-4E02-8056-BE5F38ECE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87" y="1825625"/>
            <a:ext cx="115384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Directive deems the following sectors essential: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Energy </a:t>
            </a:r>
            <a:r>
              <a:rPr lang="en-US" dirty="0"/>
              <a:t>(electricity, oil and gas) </a:t>
            </a:r>
          </a:p>
          <a:p>
            <a:r>
              <a:rPr lang="en-US" b="1" dirty="0"/>
              <a:t>Transport </a:t>
            </a:r>
            <a:r>
              <a:rPr lang="en-US" dirty="0"/>
              <a:t>(air, rail, water and road) </a:t>
            </a:r>
          </a:p>
          <a:p>
            <a:r>
              <a:rPr lang="fr-BE" b="1" dirty="0"/>
              <a:t>Banking </a:t>
            </a:r>
            <a:r>
              <a:rPr lang="fr-BE" dirty="0"/>
              <a:t>(</a:t>
            </a:r>
            <a:r>
              <a:rPr lang="fr-BE" dirty="0" err="1"/>
              <a:t>credit</a:t>
            </a:r>
            <a:r>
              <a:rPr lang="fr-BE" dirty="0"/>
              <a:t> institutions) </a:t>
            </a:r>
          </a:p>
          <a:p>
            <a:r>
              <a:rPr lang="fr-BE" b="1" dirty="0"/>
              <a:t>Financial </a:t>
            </a:r>
            <a:r>
              <a:rPr lang="fr-BE" b="1" dirty="0" err="1"/>
              <a:t>market</a:t>
            </a:r>
            <a:r>
              <a:rPr lang="fr-BE" b="1" dirty="0"/>
              <a:t> infrastructures </a:t>
            </a:r>
            <a:r>
              <a:rPr lang="fr-BE" dirty="0"/>
              <a:t>(trading venues and central </a:t>
            </a:r>
            <a:r>
              <a:rPr lang="fr-BE" dirty="0" err="1"/>
              <a:t>counterparties</a:t>
            </a:r>
            <a:r>
              <a:rPr lang="fr-BE" dirty="0"/>
              <a:t>) </a:t>
            </a:r>
          </a:p>
          <a:p>
            <a:r>
              <a:rPr lang="fr-BE" b="1" dirty="0" err="1"/>
              <a:t>Health</a:t>
            </a:r>
            <a:r>
              <a:rPr lang="fr-BE" b="1" dirty="0"/>
              <a:t> </a:t>
            </a:r>
            <a:r>
              <a:rPr lang="fr-BE" dirty="0"/>
              <a:t>(</a:t>
            </a:r>
            <a:r>
              <a:rPr lang="fr-BE" dirty="0" err="1"/>
              <a:t>healthcare</a:t>
            </a:r>
            <a:r>
              <a:rPr lang="fr-BE" dirty="0"/>
              <a:t> providers) </a:t>
            </a:r>
          </a:p>
          <a:p>
            <a:r>
              <a:rPr lang="en-US" b="1" dirty="0">
                <a:highlight>
                  <a:srgbClr val="FFFF00"/>
                </a:highlight>
              </a:rPr>
              <a:t>Water </a:t>
            </a:r>
            <a:r>
              <a:rPr lang="en-US" dirty="0">
                <a:highlight>
                  <a:srgbClr val="FFFF00"/>
                </a:highlight>
              </a:rPr>
              <a:t>(drinking water suppliers and distributors) 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29817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D2175-90C5-4D55-8CEE-8A21CB8D5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The directive : 27 articles et 75 </a:t>
            </a:r>
            <a:r>
              <a:rPr lang="fr-BE" dirty="0" err="1"/>
              <a:t>Recitals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A40C23-9A35-4474-A1DC-D150F19F9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763"/>
            <a:ext cx="10515600" cy="475220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600"/>
              </a:spcBef>
            </a:pPr>
            <a:r>
              <a:rPr lang="fr-LU" dirty="0"/>
              <a:t>Article 1 : Champ d’application « Adoption d’une stratégie nationale », coopération internationale et centres de réponses aux incidents…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fr-LU" dirty="0"/>
              <a:t>Article 2 : Traitement des données à caractère personnel (95/46 --&gt; GDPR)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fr-LU" dirty="0"/>
              <a:t>Article 3 : Harmonisation minimale, chaque état membre est libre de faire plus que la « </a:t>
            </a:r>
            <a:r>
              <a:rPr lang="en-GB" dirty="0"/>
              <a:t>Baseline</a:t>
            </a:r>
            <a:r>
              <a:rPr lang="fr-LU" dirty="0"/>
              <a:t> » définie par la </a:t>
            </a:r>
            <a:r>
              <a:rPr lang="fr-LU" sz="2900" dirty="0"/>
              <a:t>directive </a:t>
            </a:r>
            <a:endParaRPr lang="en-GB" sz="2900" dirty="0"/>
          </a:p>
          <a:p>
            <a:pPr>
              <a:spcBef>
                <a:spcPts val="600"/>
              </a:spcBef>
            </a:pPr>
            <a:r>
              <a:rPr lang="fr-LU" sz="2900" dirty="0"/>
              <a:t>Article 4 : Définitions </a:t>
            </a:r>
          </a:p>
          <a:p>
            <a:pPr>
              <a:spcBef>
                <a:spcPts val="600"/>
              </a:spcBef>
            </a:pPr>
            <a:r>
              <a:rPr lang="fr-LU" sz="2900" dirty="0"/>
              <a:t>Article 5 : Identification des opérateurs de services essentiels</a:t>
            </a:r>
            <a:endParaRPr lang="en-GB" sz="2900" dirty="0"/>
          </a:p>
          <a:p>
            <a:pPr>
              <a:spcBef>
                <a:spcPts val="600"/>
              </a:spcBef>
            </a:pPr>
            <a:r>
              <a:rPr lang="fr-LU" sz="2900" dirty="0"/>
              <a:t>Article 6 : Effet disruptif important</a:t>
            </a:r>
            <a:endParaRPr lang="en-GB" sz="2900" dirty="0"/>
          </a:p>
          <a:p>
            <a:pPr>
              <a:spcBef>
                <a:spcPts val="600"/>
              </a:spcBef>
            </a:pPr>
            <a:r>
              <a:rPr lang="fr-LU" sz="2900" dirty="0"/>
              <a:t>Article 7 : Stratégie nationale en matière de sécurité des réseaux et des SI</a:t>
            </a:r>
            <a:endParaRPr lang="en-GB" sz="2900" dirty="0"/>
          </a:p>
          <a:p>
            <a:pPr>
              <a:spcBef>
                <a:spcPts val="600"/>
              </a:spcBef>
            </a:pPr>
            <a:r>
              <a:rPr lang="fr-LU" sz="2900" dirty="0"/>
              <a:t>Article 8 : Autorités nationales compétentes et point de contact unique</a:t>
            </a:r>
            <a:endParaRPr lang="en-GB" sz="2900" dirty="0"/>
          </a:p>
          <a:p>
            <a:pPr>
              <a:spcBef>
                <a:spcPts val="600"/>
              </a:spcBef>
            </a:pPr>
            <a:r>
              <a:rPr lang="fr-LU" sz="2900" dirty="0"/>
              <a:t>Article 9 : Centres de réponse aux incidents (CSIRT)</a:t>
            </a:r>
            <a:endParaRPr lang="en-GB" sz="2900" dirty="0"/>
          </a:p>
          <a:p>
            <a:pPr>
              <a:spcBef>
                <a:spcPts val="600"/>
              </a:spcBef>
            </a:pPr>
            <a:r>
              <a:rPr lang="fr-LU" sz="2900" dirty="0"/>
              <a:t>Articles 10 ...13 : Coopération nationale, réseau CSIRT, coopération internationale</a:t>
            </a:r>
            <a:endParaRPr lang="en-GB" sz="2900" dirty="0"/>
          </a:p>
          <a:p>
            <a:pPr>
              <a:spcBef>
                <a:spcPts val="600"/>
              </a:spcBef>
            </a:pPr>
            <a:r>
              <a:rPr lang="fr-LU" sz="2900" dirty="0">
                <a:solidFill>
                  <a:srgbClr val="00B050"/>
                </a:solidFill>
              </a:rPr>
              <a:t>Article 14 : Exigences de sécurité et notification d'incidents</a:t>
            </a:r>
            <a:endParaRPr lang="en-GB" sz="2900" dirty="0">
              <a:solidFill>
                <a:srgbClr val="00B050"/>
              </a:solidFill>
            </a:endParaRPr>
          </a:p>
          <a:p>
            <a:pPr>
              <a:spcBef>
                <a:spcPts val="600"/>
              </a:spcBef>
            </a:pPr>
            <a:r>
              <a:rPr lang="fr-LU" sz="2900" dirty="0">
                <a:solidFill>
                  <a:srgbClr val="00B050"/>
                </a:solidFill>
              </a:rPr>
              <a:t>Article 15 : </a:t>
            </a:r>
            <a:r>
              <a:rPr lang="fr-FR" sz="2900" dirty="0">
                <a:solidFill>
                  <a:srgbClr val="00B050"/>
                </a:solidFill>
              </a:rPr>
              <a:t>Mise en œuvre et exécution</a:t>
            </a:r>
            <a:endParaRPr lang="fr-LU" sz="2900" dirty="0">
              <a:solidFill>
                <a:srgbClr val="00B050"/>
              </a:solidFill>
            </a:endParaRPr>
          </a:p>
          <a:p>
            <a:pPr>
              <a:spcBef>
                <a:spcPts val="600"/>
              </a:spcBef>
            </a:pPr>
            <a:r>
              <a:rPr lang="fr-LU" sz="2900" dirty="0">
                <a:solidFill>
                  <a:srgbClr val="00B050"/>
                </a:solidFill>
              </a:rPr>
              <a:t>Article 19 :  ... règles sur les sanctions …</a:t>
            </a:r>
          </a:p>
          <a:p>
            <a:pPr>
              <a:spcBef>
                <a:spcPts val="600"/>
              </a:spcBef>
            </a:pPr>
            <a:r>
              <a:rPr lang="fr-LU" sz="2900" dirty="0">
                <a:solidFill>
                  <a:srgbClr val="00B050"/>
                </a:solidFill>
              </a:rPr>
              <a:t>....</a:t>
            </a:r>
          </a:p>
          <a:p>
            <a:pPr>
              <a:spcBef>
                <a:spcPts val="600"/>
              </a:spcBef>
            </a:pPr>
            <a:r>
              <a:rPr lang="en-GB" sz="2900" dirty="0">
                <a:solidFill>
                  <a:srgbClr val="00B050"/>
                </a:solidFill>
              </a:rPr>
              <a:t>Article 21 …. </a:t>
            </a:r>
            <a:r>
              <a:rPr lang="fr-FR" sz="2900" dirty="0">
                <a:solidFill>
                  <a:srgbClr val="00B050"/>
                </a:solidFill>
              </a:rPr>
              <a:t>encourager l'utilisation de normes ...</a:t>
            </a:r>
          </a:p>
          <a:p>
            <a:pPr>
              <a:spcBef>
                <a:spcPts val="600"/>
              </a:spcBef>
            </a:pPr>
            <a:r>
              <a:rPr lang="fr-FR" sz="2900" dirty="0">
                <a:solidFill>
                  <a:srgbClr val="00B050"/>
                </a:solidFill>
              </a:rPr>
              <a:t>….</a:t>
            </a:r>
          </a:p>
          <a:p>
            <a:pPr>
              <a:spcBef>
                <a:spcPts val="600"/>
              </a:spcBef>
            </a:pPr>
            <a:r>
              <a:rPr lang="fr-BE" sz="2900" dirty="0">
                <a:solidFill>
                  <a:srgbClr val="00B050"/>
                </a:solidFill>
              </a:rPr>
              <a:t>Considérant 54 : …service en nuage,  adaptation des contrats </a:t>
            </a:r>
            <a:r>
              <a:rPr lang="fr-FR" sz="2900" dirty="0">
                <a:solidFill>
                  <a:srgbClr val="00B050"/>
                </a:solidFill>
              </a:rPr>
              <a:t>dans le respect des exigences de la présente directive</a:t>
            </a: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988622-4AC3-43C6-849B-C9B81D9059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51631"/>
            <a:ext cx="676275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41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2DF38F-20B5-40B3-8B86-587EC48D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19" y="383979"/>
            <a:ext cx="11114988" cy="1325563"/>
          </a:xfrm>
        </p:spPr>
        <p:txBody>
          <a:bodyPr>
            <a:normAutofit fontScale="90000"/>
          </a:bodyPr>
          <a:lstStyle/>
          <a:p>
            <a:br>
              <a:rPr lang="fr-BE" dirty="0"/>
            </a:br>
            <a:r>
              <a:rPr lang="fr-FR" i="1" dirty="0"/>
              <a:t>Art 14 </a:t>
            </a:r>
            <a:r>
              <a:rPr lang="en-US" b="1" dirty="0"/>
              <a:t>Security requirements and incident notification </a:t>
            </a:r>
            <a:br>
              <a:rPr lang="fr-FR" dirty="0"/>
            </a:b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1582F4-0276-435E-919B-DA51C2030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Member States shall ensure that operators of essential services take </a:t>
            </a:r>
            <a:r>
              <a:rPr lang="en-US" dirty="0">
                <a:highlight>
                  <a:srgbClr val="FFFF00"/>
                </a:highlight>
              </a:rPr>
              <a:t>appropriate and proportionate </a:t>
            </a:r>
            <a:r>
              <a:rPr lang="en-US" dirty="0"/>
              <a:t>technical and </a:t>
            </a:r>
            <a:r>
              <a:rPr lang="en-US" dirty="0" err="1"/>
              <a:t>organisational</a:t>
            </a:r>
            <a:r>
              <a:rPr lang="en-US" dirty="0"/>
              <a:t> measures to manage the </a:t>
            </a:r>
            <a:r>
              <a:rPr lang="en-US" dirty="0">
                <a:highlight>
                  <a:srgbClr val="FFFF00"/>
                </a:highlight>
              </a:rPr>
              <a:t>risks</a:t>
            </a:r>
            <a:r>
              <a:rPr lang="en-US" dirty="0"/>
              <a:t> posed to the security of network and information systems which they use in </a:t>
            </a:r>
            <a:r>
              <a:rPr lang="en-US" dirty="0">
                <a:highlight>
                  <a:srgbClr val="FFFF00"/>
                </a:highlight>
              </a:rPr>
              <a:t>their operations</a:t>
            </a:r>
            <a:r>
              <a:rPr lang="en-US" dirty="0"/>
              <a:t>. Having regard to the </a:t>
            </a:r>
            <a:r>
              <a:rPr lang="en-US" dirty="0">
                <a:highlight>
                  <a:srgbClr val="FFFF00"/>
                </a:highlight>
              </a:rPr>
              <a:t>state of the art</a:t>
            </a:r>
            <a:r>
              <a:rPr lang="en-US" dirty="0"/>
              <a:t>, those measures shall ensure a level of security of network and information systems appropriate to the risk posed. 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Notify,</a:t>
            </a:r>
            <a:r>
              <a:rPr lang="en-US" dirty="0"/>
              <a:t> without undue delay, the competent authority (Notifications shall include information enabling the competent authority or the CSIRT to determine any cross-border impact of the incident. Notification shall not make the notifying party subject to increased liability).</a:t>
            </a:r>
          </a:p>
          <a:p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6A4A00-891A-4B29-81D6-24BEE48294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51631"/>
            <a:ext cx="676275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48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879DB9-DEF1-407C-8919-EEF1CE38D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Art 15 </a:t>
            </a:r>
            <a:r>
              <a:rPr lang="fr-FR" sz="4000" b="1" dirty="0" err="1"/>
              <a:t>Implementation</a:t>
            </a:r>
            <a:r>
              <a:rPr lang="fr-FR" sz="4000" b="1" dirty="0"/>
              <a:t> and </a:t>
            </a:r>
            <a:r>
              <a:rPr lang="fr-FR" sz="4000" b="1" dirty="0" err="1"/>
              <a:t>enforcement</a:t>
            </a:r>
            <a:r>
              <a:rPr lang="fr-FR" sz="4000" b="1" dirty="0"/>
              <a:t> </a:t>
            </a:r>
            <a:endParaRPr lang="fr-BE" sz="40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F37496-A556-4787-8C58-D797CB69C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313"/>
            <a:ext cx="10515600" cy="5392132"/>
          </a:xfrm>
        </p:spPr>
        <p:txBody>
          <a:bodyPr>
            <a:normAutofit/>
          </a:bodyPr>
          <a:lstStyle/>
          <a:p>
            <a:r>
              <a:rPr lang="en-US" dirty="0"/>
              <a:t>Implementation and enforcement </a:t>
            </a:r>
          </a:p>
          <a:p>
            <a:r>
              <a:rPr lang="en-US" dirty="0"/>
              <a:t>1. Member States shall ensure that the </a:t>
            </a:r>
            <a:r>
              <a:rPr lang="en-US" dirty="0">
                <a:highlight>
                  <a:srgbClr val="FFFF00"/>
                </a:highlight>
              </a:rPr>
              <a:t>competent authorities have the necessary powers and means </a:t>
            </a:r>
            <a:r>
              <a:rPr lang="en-US" dirty="0"/>
              <a:t>to assess the compliance of operators of essential services with their obligations under Article 14 and the effects thereof on the security of network and information systems. </a:t>
            </a:r>
          </a:p>
          <a:p>
            <a:pPr marL="0" indent="0">
              <a:buNone/>
            </a:pPr>
            <a:endParaRPr lang="fr-BE" dirty="0">
              <a:highlight>
                <a:srgbClr val="FFFF00"/>
              </a:highlight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B294446-5EA2-434B-8933-78377854CA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351631"/>
            <a:ext cx="676275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754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6527</TotalTime>
  <Words>907</Words>
  <Application>Microsoft Office PowerPoint</Application>
  <PresentationFormat>Grand écran</PresentationFormat>
  <Paragraphs>137</Paragraphs>
  <Slides>19</Slides>
  <Notes>3</Notes>
  <HiddenSlides>1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1" baseType="lpstr">
      <vt:lpstr>Amsi Pro Regular</vt:lpstr>
      <vt:lpstr>Arial</vt:lpstr>
      <vt:lpstr>Arial Narrow</vt:lpstr>
      <vt:lpstr>AvantGarde CondMedium</vt:lpstr>
      <vt:lpstr>Calibri</vt:lpstr>
      <vt:lpstr>Calibri Light</vt:lpstr>
      <vt:lpstr>Lucida Grande</vt:lpstr>
      <vt:lpstr>Montserrat</vt:lpstr>
      <vt:lpstr>Roboto Condensed</vt:lpstr>
      <vt:lpstr>Segoe UI Light</vt:lpstr>
      <vt:lpstr>Wingdings</vt:lpstr>
      <vt:lpstr>Office Theme</vt:lpstr>
      <vt:lpstr>EU Cybersecurity strategy N.I.S. Directive  C.I.L.E. compliance guidance</vt:lpstr>
      <vt:lpstr>C.I.L.E. </vt:lpstr>
      <vt:lpstr>Directive vs Regulation </vt:lpstr>
      <vt:lpstr>Common level of network and information systems security</vt:lpstr>
      <vt:lpstr>Quel Agenda ?</vt:lpstr>
      <vt:lpstr>OSE : Operators of Essential Services </vt:lpstr>
      <vt:lpstr>The directive : 27 articles et 75 Recitals</vt:lpstr>
      <vt:lpstr> Art 14 Security requirements and incident notification  </vt:lpstr>
      <vt:lpstr>Art 15 Implementation and enforcement </vt:lpstr>
      <vt:lpstr>Belgium Ecosystem</vt:lpstr>
      <vt:lpstr>Présentation PowerPoint</vt:lpstr>
      <vt:lpstr>4) Standard et norme : ISO27001</vt:lpstr>
      <vt:lpstr>ISO 27002:2013 control blocks</vt:lpstr>
      <vt:lpstr>NIS Implementation</vt:lpstr>
      <vt:lpstr>Présentation PowerPoint</vt:lpstr>
      <vt:lpstr>Protect the Crown Jewel !</vt:lpstr>
      <vt:lpstr>Risk assessment tool MONARC.</vt:lpstr>
      <vt:lpstr>Présentation PowerPoint</vt:lpstr>
      <vt:lpstr>Source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Georges Ataya</dc:creator>
  <cp:lastModifiedBy>DE ANGELIS William</cp:lastModifiedBy>
  <cp:revision>251</cp:revision>
  <cp:lastPrinted>2018-08-20T09:37:56Z</cp:lastPrinted>
  <dcterms:created xsi:type="dcterms:W3CDTF">2016-06-05T10:45:48Z</dcterms:created>
  <dcterms:modified xsi:type="dcterms:W3CDTF">2018-10-17T20:45:51Z</dcterms:modified>
</cp:coreProperties>
</file>