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81" r:id="rId2"/>
    <p:sldId id="283" r:id="rId3"/>
    <p:sldId id="256" r:id="rId4"/>
    <p:sldId id="277" r:id="rId5"/>
    <p:sldId id="260" r:id="rId6"/>
    <p:sldId id="269" r:id="rId7"/>
    <p:sldId id="273" r:id="rId8"/>
    <p:sldId id="276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50313-295E-4BCB-B627-87A06EFA6BA2}" type="datetimeFigureOut">
              <a:rPr lang="en-US" smtClean="0"/>
              <a:pPr/>
              <a:t>20/10/18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AFE58-88B7-4A66-B772-AE3BA4260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AFE58-88B7-4A66-B772-AE3BA4260F6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AFE58-88B7-4A66-B772-AE3BA4260F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AFE58-88B7-4A66-B772-AE3BA4260F6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BA4-2564-4F12-9651-54A0A49E9C9E}" type="datetimeFigureOut">
              <a:rPr lang="en-US" smtClean="0"/>
              <a:pPr/>
              <a:t>20/10/18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66-5634-499D-A205-573855652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BA4-2564-4F12-9651-54A0A49E9C9E}" type="datetimeFigureOut">
              <a:rPr lang="en-US" smtClean="0"/>
              <a:pPr/>
              <a:t>20/10/18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66-5634-499D-A205-573855652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BA4-2564-4F12-9651-54A0A49E9C9E}" type="datetimeFigureOut">
              <a:rPr lang="en-US" smtClean="0"/>
              <a:pPr/>
              <a:t>20/10/18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66-5634-499D-A205-573855652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lIns="0" tIns="0" rIns="0" bIns="0"/>
          <a:lstStyle>
            <a:lvl1pPr defTabSz="914400"/>
          </a:lstStyle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 defTabSz="914400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 defTabSz="914400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 defTabSz="914400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 defTabSz="914400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Texte niveau 5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 lIns="0" tIns="0" rIns="0" bIns="0"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014883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BA4-2564-4F12-9651-54A0A49E9C9E}" type="datetimeFigureOut">
              <a:rPr lang="en-US" smtClean="0"/>
              <a:pPr/>
              <a:t>20/10/18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66-5634-499D-A205-573855652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BA4-2564-4F12-9651-54A0A49E9C9E}" type="datetimeFigureOut">
              <a:rPr lang="en-US" smtClean="0"/>
              <a:pPr/>
              <a:t>20/10/18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66-5634-499D-A205-573855652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BA4-2564-4F12-9651-54A0A49E9C9E}" type="datetimeFigureOut">
              <a:rPr lang="en-US" smtClean="0"/>
              <a:pPr/>
              <a:t>20/10/18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66-5634-499D-A205-573855652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BA4-2564-4F12-9651-54A0A49E9C9E}" type="datetimeFigureOut">
              <a:rPr lang="en-US" smtClean="0"/>
              <a:pPr/>
              <a:t>20/10/18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66-5634-499D-A205-573855652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BA4-2564-4F12-9651-54A0A49E9C9E}" type="datetimeFigureOut">
              <a:rPr lang="en-US" smtClean="0"/>
              <a:pPr/>
              <a:t>20/10/18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66-5634-499D-A205-573855652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BA4-2564-4F12-9651-54A0A49E9C9E}" type="datetimeFigureOut">
              <a:rPr lang="en-US" smtClean="0"/>
              <a:pPr/>
              <a:t>20/10/18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66-5634-499D-A205-573855652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BA4-2564-4F12-9651-54A0A49E9C9E}" type="datetimeFigureOut">
              <a:rPr lang="en-US" smtClean="0"/>
              <a:pPr/>
              <a:t>20/10/18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66-5634-499D-A205-573855652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BA4-2564-4F12-9651-54A0A49E9C9E}" type="datetimeFigureOut">
              <a:rPr lang="en-US" smtClean="0"/>
              <a:pPr/>
              <a:t>20/10/18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A766-5634-499D-A205-573855652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DBA4-2564-4F12-9651-54A0A49E9C9E}" type="datetimeFigureOut">
              <a:rPr lang="en-US" smtClean="0"/>
              <a:pPr/>
              <a:t>20/10/18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3A766-5634-499D-A205-573855652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hyperlink" Target="https://www.water-technology.net/projects/seine-aval/%23https://www.water-technology.net/projects/seine-aval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1152128" cy="912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395536" y="148478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2018 Executive Resilience Building Forum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555776" y="6093296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W-SMART 2018 International Workshop, </a:t>
            </a:r>
            <a:r>
              <a:rPr lang="it-IT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October</a:t>
            </a:r>
            <a:r>
              <a:rPr lang="it-IT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17, 2018, San Francisco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555776" y="548680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amwa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" y="112868"/>
            <a:ext cx="2580977" cy="120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63053"/>
            <a:ext cx="2220143" cy="4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215"/>
          <p:cNvSpPr>
            <a:spLocks noGrp="1"/>
          </p:cNvSpPr>
          <p:nvPr>
            <p:ph type="subTitle" idx="1"/>
          </p:nvPr>
        </p:nvSpPr>
        <p:spPr>
          <a:xfrm>
            <a:off x="107504" y="2276872"/>
            <a:ext cx="8677472" cy="1440160"/>
          </a:xfrm>
          <a:prstGeom prst="rect">
            <a:avLst/>
          </a:prstGeom>
          <a:gradFill>
            <a:gsLst>
              <a:gs pos="0">
                <a:srgbClr val="98B4E5"/>
              </a:gs>
              <a:gs pos="50000">
                <a:srgbClr val="C0D0ED"/>
              </a:gs>
              <a:gs pos="100000">
                <a:srgbClr val="E0E7F5"/>
              </a:gs>
            </a:gsLst>
            <a:lin ang="5400000"/>
          </a:gradFill>
        </p:spPr>
        <p:txBody>
          <a:bodyPr>
            <a:normAutofit fontScale="75000" lnSpcReduction="20000"/>
          </a:bodyPr>
          <a:lstStyle/>
          <a:p>
            <a:pPr lvl="0" defTabSz="374904">
              <a:defRPr sz="1800"/>
            </a:pPr>
            <a:r>
              <a:rPr sz="656" b="1" i="1" dirty="0"/>
              <a:t> </a:t>
            </a:r>
            <a:r>
              <a:rPr sz="4300" b="1" i="1" dirty="0"/>
              <a:t/>
            </a:r>
            <a:br>
              <a:rPr sz="4300" b="1" i="1" dirty="0"/>
            </a:br>
            <a:r>
              <a:rPr sz="4300" b="1" i="1" dirty="0" smtClean="0">
                <a:solidFill>
                  <a:srgbClr val="FF0000"/>
                </a:solidFill>
              </a:rPr>
              <a:t>“</a:t>
            </a:r>
            <a:r>
              <a:rPr sz="4300" b="1" i="1" dirty="0">
                <a:solidFill>
                  <a:srgbClr val="FF0000"/>
                </a:solidFill>
              </a:rPr>
              <a:t>W- SMART</a:t>
            </a:r>
            <a:r>
              <a:rPr sz="4300" b="1" i="1" dirty="0" smtClean="0">
                <a:solidFill>
                  <a:srgbClr val="FF0000"/>
                </a:solidFill>
              </a:rPr>
              <a:t>”</a:t>
            </a:r>
            <a:r>
              <a:rPr lang="fr-FR" sz="4300" b="1" i="1" dirty="0" smtClean="0">
                <a:solidFill>
                  <a:srgbClr val="FF0000"/>
                </a:solidFill>
              </a:rPr>
              <a:t> R&amp;D Center</a:t>
            </a:r>
            <a:r>
              <a:rPr sz="4300" b="1" i="1" dirty="0">
                <a:solidFill>
                  <a:srgbClr val="FF0000"/>
                </a:solidFill>
              </a:rPr>
              <a:t/>
            </a:r>
            <a:br>
              <a:rPr sz="4300" b="1" i="1" dirty="0">
                <a:solidFill>
                  <a:srgbClr val="FF0000"/>
                </a:solidFill>
              </a:rPr>
            </a:br>
            <a:r>
              <a:rPr sz="3600" b="1" i="1" dirty="0" smtClean="0">
                <a:solidFill>
                  <a:srgbClr val="FF0000"/>
                </a:solidFill>
              </a:rPr>
              <a:t>University </a:t>
            </a:r>
            <a:r>
              <a:rPr sz="3600" b="1" i="1" dirty="0">
                <a:solidFill>
                  <a:srgbClr val="FF0000"/>
                </a:solidFill>
              </a:rPr>
              <a:t>Industry Collaborative Research </a:t>
            </a:r>
            <a:r>
              <a:rPr sz="3600" b="1" i="1" dirty="0" smtClean="0">
                <a:solidFill>
                  <a:srgbClr val="FF0000"/>
                </a:solidFill>
              </a:rPr>
              <a:t>&amp;</a:t>
            </a:r>
            <a:r>
              <a:rPr lang="fr-FR" sz="3600" b="1" i="1" dirty="0" smtClean="0">
                <a:solidFill>
                  <a:srgbClr val="FF0000"/>
                </a:solidFill>
              </a:rPr>
              <a:t> </a:t>
            </a:r>
            <a:r>
              <a:rPr sz="3600" b="1" i="1" dirty="0" smtClean="0">
                <a:solidFill>
                  <a:srgbClr val="FF0000"/>
                </a:solidFill>
              </a:rPr>
              <a:t>Development</a:t>
            </a:r>
            <a:r>
              <a:rPr sz="3600" b="1" i="1" dirty="0" smtClean="0">
                <a:solidFill>
                  <a:srgbClr val="0070C0"/>
                </a:solidFill>
              </a:rPr>
              <a:t> </a:t>
            </a:r>
            <a:r>
              <a:rPr sz="4300" b="1" i="1" dirty="0">
                <a:solidFill>
                  <a:srgbClr val="0070C0"/>
                </a:solidFill>
              </a:rPr>
              <a:t/>
            </a:r>
            <a:br>
              <a:rPr sz="4300" b="1" i="1" dirty="0">
                <a:solidFill>
                  <a:srgbClr val="0070C0"/>
                </a:solidFill>
              </a:rPr>
            </a:br>
            <a:r>
              <a:rPr lang="fr-FR" sz="4300" b="1" i="1" dirty="0" smtClean="0">
                <a:solidFill>
                  <a:srgbClr val="0070C0"/>
                </a:solidFill>
              </a:rPr>
              <a:t>@</a:t>
            </a:r>
            <a:r>
              <a:rPr sz="4300" b="1" i="1" dirty="0" smtClean="0">
                <a:solidFill>
                  <a:srgbClr val="0070C0"/>
                </a:solidFill>
              </a:rPr>
              <a:t>University </a:t>
            </a:r>
            <a:r>
              <a:rPr lang="fr-FR" sz="4300" b="1" i="1" smtClean="0">
                <a:solidFill>
                  <a:srgbClr val="0070C0"/>
                </a:solidFill>
              </a:rPr>
              <a:t>of </a:t>
            </a:r>
            <a:r>
              <a:rPr sz="4300" b="1" i="1" smtClean="0">
                <a:solidFill>
                  <a:srgbClr val="0070C0"/>
                </a:solidFill>
              </a:rPr>
              <a:t>Lille</a:t>
            </a:r>
            <a:r>
              <a:rPr sz="4300" b="1" i="1" dirty="0">
                <a:solidFill>
                  <a:srgbClr val="0070C0"/>
                </a:solidFill>
              </a:rPr>
              <a:t>-</a:t>
            </a:r>
            <a:r>
              <a:rPr sz="4300" b="1" i="1" dirty="0" smtClean="0">
                <a:solidFill>
                  <a:srgbClr val="0070C0"/>
                </a:solidFill>
              </a:rPr>
              <a:t>1</a:t>
            </a:r>
            <a:endParaRPr lang="fr-FR" sz="4300" b="1" i="1" dirty="0" smtClean="0">
              <a:solidFill>
                <a:srgbClr val="0070C0"/>
              </a:solidFill>
            </a:endParaRPr>
          </a:p>
        </p:txBody>
      </p:sp>
      <p:pic>
        <p:nvPicPr>
          <p:cNvPr id="13" name="image18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3528" y="3717032"/>
            <a:ext cx="2850950" cy="2232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181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87824" y="3429000"/>
            <a:ext cx="5738224" cy="2482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75589" y="4563466"/>
            <a:ext cx="4116492" cy="369332"/>
          </a:xfrm>
          <a:prstGeom prst="rect">
            <a:avLst/>
          </a:prstGeom>
          <a:solidFill>
            <a:srgbClr val="EBF1D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fr-FR" sz="2400" b="1" dirty="0" err="1" smtClean="0"/>
              <a:t>University</a:t>
            </a:r>
            <a:r>
              <a:rPr lang="fr-FR" sz="2400" b="1" dirty="0" smtClean="0"/>
              <a:t> of Lille </a:t>
            </a:r>
            <a:r>
              <a:rPr sz="2400" b="1" dirty="0" smtClean="0"/>
              <a:t>Small </a:t>
            </a:r>
            <a:r>
              <a:rPr lang="fr-FR" sz="2400" b="1" dirty="0"/>
              <a:t>T</a:t>
            </a:r>
            <a:r>
              <a:rPr sz="2400" b="1" dirty="0" smtClean="0"/>
              <a:t>own:</a:t>
            </a:r>
            <a:endParaRPr sz="2400" b="1" dirty="0"/>
          </a:p>
        </p:txBody>
      </p:sp>
      <p:pic>
        <p:nvPicPr>
          <p:cNvPr id="134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203" y="1171855"/>
            <a:ext cx="3919878" cy="332367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42"/>
          <p:cNvSpPr/>
          <p:nvPr/>
        </p:nvSpPr>
        <p:spPr>
          <a:xfrm>
            <a:off x="228378" y="4932798"/>
            <a:ext cx="3373015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254000" indent="-254000" defTabSz="914400">
              <a:lnSpc>
                <a:spcPct val="150000"/>
              </a:lnSpc>
              <a:buSzPct val="100000"/>
              <a:buFont typeface="Arial"/>
              <a:buChar char="•"/>
            </a:pPr>
            <a:r>
              <a:rPr lang="fr-FR" b="1" dirty="0" smtClean="0">
                <a:latin typeface="Arial"/>
                <a:ea typeface="Arial"/>
                <a:cs typeface="Arial"/>
                <a:sym typeface="Arial"/>
              </a:rPr>
              <a:t>24,000 People</a:t>
            </a:r>
            <a:r>
              <a:rPr lang="fr-FR" b="1" dirty="0">
                <a:latin typeface="Arial"/>
                <a:ea typeface="Arial"/>
                <a:cs typeface="Arial"/>
                <a:sym typeface="Arial"/>
              </a:rPr>
              <a:t>; 140 Building </a:t>
            </a:r>
            <a:endParaRPr lang="fr-FR" b="1" dirty="0" smtClean="0">
              <a:latin typeface="Arial"/>
              <a:ea typeface="Arial"/>
              <a:cs typeface="Arial"/>
              <a:sym typeface="Arial"/>
            </a:endParaRPr>
          </a:p>
          <a:p>
            <a:pPr marL="254000" lvl="0" indent="-254000" defTabSz="914400">
              <a:lnSpc>
                <a:spcPct val="150000"/>
              </a:lnSpc>
              <a:buSzPct val="100000"/>
              <a:buFont typeface="Arial"/>
              <a:buChar char="•"/>
            </a:pPr>
            <a:r>
              <a:rPr b="1" dirty="0" smtClean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-FR" b="1" dirty="0" smtClean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dirty="0" smtClean="0">
                <a:latin typeface="Arial"/>
                <a:ea typeface="Arial"/>
                <a:cs typeface="Arial"/>
                <a:sym typeface="Arial"/>
              </a:rPr>
              <a:t> Kms networks</a:t>
            </a:r>
            <a:r>
              <a:rPr lang="fr-FR" b="1" dirty="0" smtClean="0">
                <a:latin typeface="Arial"/>
                <a:ea typeface="Arial"/>
                <a:cs typeface="Arial"/>
                <a:sym typeface="Arial"/>
              </a:rPr>
              <a:t>; 50 </a:t>
            </a:r>
            <a:r>
              <a:rPr lang="fr-FR" b="1" dirty="0" err="1" smtClean="0">
                <a:latin typeface="Arial"/>
                <a:ea typeface="Arial"/>
                <a:cs typeface="Arial"/>
                <a:sym typeface="Arial"/>
              </a:rPr>
              <a:t>Year</a:t>
            </a:r>
            <a:r>
              <a:rPr lang="fr-FR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254000" indent="-254000" defTabSz="914400">
              <a:lnSpc>
                <a:spcPct val="150000"/>
              </a:lnSpc>
              <a:buSzPct val="100000"/>
              <a:buFont typeface="Arial"/>
              <a:buChar char="•"/>
            </a:pPr>
            <a:r>
              <a:rPr b="1" dirty="0" smtClean="0">
                <a:latin typeface="Arial"/>
                <a:ea typeface="Arial"/>
                <a:cs typeface="Arial"/>
                <a:sym typeface="Arial"/>
              </a:rPr>
              <a:t>250 valves</a:t>
            </a:r>
            <a:r>
              <a:rPr lang="fr-FR" b="1" dirty="0">
                <a:latin typeface="Arial"/>
                <a:ea typeface="Arial"/>
                <a:cs typeface="Arial"/>
                <a:sym typeface="Arial"/>
              </a:rPr>
              <a:t>; 49 </a:t>
            </a:r>
            <a:r>
              <a:rPr lang="fr-FR" b="1" dirty="0" smtClean="0">
                <a:latin typeface="Arial"/>
                <a:ea typeface="Arial"/>
                <a:cs typeface="Arial"/>
                <a:sym typeface="Arial"/>
              </a:rPr>
              <a:t>hydrants</a:t>
            </a:r>
          </a:p>
          <a:p>
            <a:pPr marL="254000" indent="-254000" defTabSz="914400">
              <a:lnSpc>
                <a:spcPct val="150000"/>
              </a:lnSpc>
              <a:buSzPct val="100000"/>
              <a:buFont typeface="Arial"/>
              <a:buChar char="•"/>
            </a:pPr>
            <a:r>
              <a:rPr lang="fr-FR" b="1" dirty="0" smtClean="0">
                <a:latin typeface="Arial"/>
                <a:ea typeface="Arial"/>
                <a:cs typeface="Arial"/>
                <a:sym typeface="Arial"/>
              </a:rPr>
              <a:t>140 Building; </a:t>
            </a:r>
            <a:r>
              <a:rPr lang="fr-FR" b="1" dirty="0">
                <a:latin typeface="Arial"/>
                <a:ea typeface="Arial"/>
                <a:cs typeface="Arial"/>
                <a:sym typeface="Arial"/>
              </a:rPr>
              <a:t>95 AMR</a:t>
            </a:r>
          </a:p>
          <a:p>
            <a:pPr marL="254000" lvl="0" indent="-254000" defTabSz="914400">
              <a:lnSpc>
                <a:spcPct val="150000"/>
              </a:lnSpc>
              <a:buSzPct val="100000"/>
              <a:buFont typeface="Arial"/>
              <a:buChar char="•"/>
            </a:pPr>
            <a:endParaRPr lang="fr-FR" sz="1600" dirty="0" smtClean="0">
              <a:latin typeface="Arial"/>
              <a:ea typeface="Arial"/>
              <a:cs typeface="Arial"/>
              <a:sym typeface="Arial"/>
            </a:endParaRPr>
          </a:p>
          <a:p>
            <a:pPr marL="254000" lvl="0" indent="-254000" defTabSz="914400">
              <a:lnSpc>
                <a:spcPct val="150000"/>
              </a:lnSpc>
              <a:buSzPct val="100000"/>
              <a:buFont typeface="Arial"/>
              <a:buChar char="•"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23"/>
          <p:cNvSpPr/>
          <p:nvPr/>
        </p:nvSpPr>
        <p:spPr>
          <a:xfrm>
            <a:off x="472203" y="279303"/>
            <a:ext cx="8240563" cy="861774"/>
          </a:xfrm>
          <a:prstGeom prst="rect">
            <a:avLst/>
          </a:prstGeom>
          <a:solidFill>
            <a:srgbClr val="8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S</a:t>
            </a:r>
            <a:r>
              <a:rPr lang="fr-FR" sz="2800" b="1" dirty="0" smtClean="0">
                <a:solidFill>
                  <a:srgbClr val="FFFFFF"/>
                </a:solidFill>
              </a:rPr>
              <a:t>UNRISE</a:t>
            </a:r>
            <a:r>
              <a:rPr sz="2800" b="1" dirty="0" smtClean="0">
                <a:solidFill>
                  <a:srgbClr val="FFFFFF"/>
                </a:solidFill>
              </a:rPr>
              <a:t>: </a:t>
            </a:r>
            <a:r>
              <a:rPr lang="fr-FR" sz="2800" b="1" dirty="0" err="1" smtClean="0">
                <a:solidFill>
                  <a:srgbClr val="FFFFFF"/>
                </a:solidFill>
              </a:rPr>
              <a:t>Turning</a:t>
            </a:r>
            <a:r>
              <a:rPr lang="fr-FR" sz="2800" b="1" dirty="0" smtClean="0">
                <a:solidFill>
                  <a:srgbClr val="FFFFFF"/>
                </a:solidFill>
              </a:rPr>
              <a:t> </a:t>
            </a:r>
            <a:r>
              <a:rPr lang="fr-FR" sz="2800" b="1" dirty="0" err="1" smtClean="0">
                <a:solidFill>
                  <a:srgbClr val="FFFFFF"/>
                </a:solidFill>
              </a:rPr>
              <a:t>University</a:t>
            </a:r>
            <a:r>
              <a:rPr lang="fr-FR" sz="2800" b="1" dirty="0" smtClean="0">
                <a:solidFill>
                  <a:srgbClr val="FFFFFF"/>
                </a:solidFill>
              </a:rPr>
              <a:t> Campus </a:t>
            </a:r>
            <a:r>
              <a:rPr lang="fr-FR" sz="2800" b="1" dirty="0" err="1" smtClean="0">
                <a:solidFill>
                  <a:srgbClr val="FFFFFF"/>
                </a:solidFill>
              </a:rPr>
              <a:t>into</a:t>
            </a:r>
            <a:r>
              <a:rPr lang="fr-FR"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smtClean="0">
                <a:solidFill>
                  <a:srgbClr val="FFFFFF"/>
                </a:solidFill>
              </a:rPr>
              <a:t>Smart </a:t>
            </a:r>
            <a:r>
              <a:rPr sz="2800" b="1" dirty="0">
                <a:solidFill>
                  <a:srgbClr val="FFFFFF"/>
                </a:solidFill>
              </a:rPr>
              <a:t>City </a:t>
            </a:r>
            <a:r>
              <a:rPr sz="2800" b="1" dirty="0" smtClean="0">
                <a:solidFill>
                  <a:srgbClr val="FFFFFF"/>
                </a:solidFill>
              </a:rPr>
              <a:t>Demonstrat</a:t>
            </a:r>
            <a:r>
              <a:rPr lang="fr-FR" sz="2800" b="1" dirty="0" smtClean="0">
                <a:solidFill>
                  <a:srgbClr val="FFFFFF"/>
                </a:solidFill>
              </a:rPr>
              <a:t>ion Site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237" y="1171855"/>
            <a:ext cx="4708493" cy="45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67162" y="5913236"/>
            <a:ext cx="39456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05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597" y="5030300"/>
            <a:ext cx="2260519" cy="176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47864" y="5733256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EU-FP7 Sponsored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SW4EU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179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 descr="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4032448" cy="3024336"/>
          </a:xfrm>
          <a:prstGeom prst="rect">
            <a:avLst/>
          </a:prstGeom>
          <a:noFill/>
        </p:spPr>
      </p:pic>
      <p:pic>
        <p:nvPicPr>
          <p:cNvPr id="1025" name="Immagine 4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212976"/>
            <a:ext cx="4032448" cy="302433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4716016" y="260648"/>
            <a:ext cx="3960440" cy="153888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I-WWTP-COM</a:t>
            </a:r>
          </a:p>
          <a:p>
            <a:pPr algn="ctr"/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Intelligence based Waste Water Treatment Process - Control &amp; Optimization Management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123077" y="6165304"/>
            <a:ext cx="54066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Seine-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Aval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Wastewater Treatment Plant in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Achères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 https://www.water-technology.net/projects/seine-aval/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139952" y="2060848"/>
            <a:ext cx="48965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1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Feasibility</a:t>
            </a:r>
            <a:r>
              <a:rPr lang="fr-CA" sz="21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100" b="1" dirty="0" err="1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fr-CA" sz="21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ssessment</a:t>
            </a:r>
            <a:r>
              <a:rPr lang="fr-CA" sz="21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AI </a:t>
            </a:r>
            <a:r>
              <a:rPr lang="fr-CA" sz="2100" b="1" dirty="0" err="1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fr-CA" sz="21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lgorithm</a:t>
            </a:r>
            <a:r>
              <a:rPr lang="fr-CA" sz="21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100" b="1" dirty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fr-CA" sz="21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pplication 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</a:t>
            </a:r>
            <a:r>
              <a:rPr lang="fr-CA" sz="2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control and </a:t>
            </a:r>
            <a:r>
              <a:rPr lang="fr-CA" sz="2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optimization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management of </a:t>
            </a:r>
            <a:r>
              <a:rPr lang="fr-CA" sz="2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tertiary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treatment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</a:t>
            </a:r>
            <a:r>
              <a:rPr lang="fr-CA" sz="2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achieve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CA" sz="21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Energy</a:t>
            </a:r>
            <a:r>
              <a:rPr lang="fr-CA" sz="21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1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Opt</a:t>
            </a:r>
            <a:r>
              <a:rPr lang="fr-CA" sz="21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&amp; </a:t>
            </a:r>
            <a:r>
              <a:rPr lang="fr-CA" sz="21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Cost</a:t>
            </a:r>
            <a:r>
              <a:rPr lang="fr-CA" sz="21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Efficient TSS </a:t>
            </a:r>
            <a:r>
              <a:rPr lang="fr-CA" sz="2100" b="1" dirty="0" err="1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fr-CA" sz="21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emoval</a:t>
            </a:r>
            <a:r>
              <a:rPr lang="fr-CA" sz="21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dry and </a:t>
            </a:r>
            <a:r>
              <a:rPr lang="fr-CA" sz="2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rainy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configurations </a:t>
            </a:r>
            <a:r>
              <a:rPr lang="fr-CA" sz="2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CA" sz="2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phosporus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removal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control (i. </a:t>
            </a:r>
            <a:r>
              <a:rPr lang="fr-CA" sz="2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biological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nitrogen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removal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lvl="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CA" sz="21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Optimization</a:t>
            </a:r>
            <a:r>
              <a:rPr lang="fr-CA" sz="21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fr-CA" sz="2100" b="1" dirty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fr-CA" sz="21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osage </a:t>
            </a:r>
            <a:r>
              <a:rPr lang="fr-CA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</a:t>
            </a:r>
            <a:r>
              <a:rPr lang="fr-CA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chemical</a:t>
            </a:r>
            <a:r>
              <a:rPr lang="fr-CA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products</a:t>
            </a:r>
            <a:r>
              <a:rPr lang="fr-CA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during</a:t>
            </a:r>
            <a:r>
              <a:rPr lang="fr-CA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Physico-</a:t>
            </a:r>
            <a:r>
              <a:rPr lang="fr-CA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chemical</a:t>
            </a:r>
            <a:r>
              <a:rPr lang="fr-CA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settling</a:t>
            </a:r>
            <a:r>
              <a:rPr lang="fr-CA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 the Seine Aval </a:t>
            </a:r>
            <a:r>
              <a:rPr lang="fr-CA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clarifloculation</a:t>
            </a:r>
            <a:r>
              <a:rPr lang="fr-CA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1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</a:t>
            </a:r>
            <a:r>
              <a:rPr lang="fr-C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1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 based Application </a:t>
            </a:r>
            <a:r>
              <a:rPr lang="en-US" sz="2100" b="1" dirty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en-US" sz="21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evelopment </a:t>
            </a:r>
            <a:r>
              <a:rPr lang="en-US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the Process Control &amp; Optimization </a:t>
            </a:r>
            <a:r>
              <a:rPr lang="en-US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Management using off-line </a:t>
            </a:r>
            <a:r>
              <a:rPr lang="en-US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simulations of operational scenarios with field data </a:t>
            </a:r>
            <a:r>
              <a:rPr lang="en-US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(Seine</a:t>
            </a:r>
            <a:r>
              <a:rPr lang="en-US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1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Aval</a:t>
            </a:r>
            <a:r>
              <a:rPr lang="en-US" sz="2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WWTP).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332656"/>
            <a:ext cx="7200800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Seine-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Aval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Process</a:t>
            </a:r>
          </a:p>
          <a:p>
            <a:pPr algn="ctr"/>
            <a:r>
              <a:rPr lang="fr-C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(Achères, Yvelines)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628799"/>
            <a:ext cx="7131949" cy="4946589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3131840" y="2276872"/>
            <a:ext cx="3888431" cy="1850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7020272" y="3068960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2339752" y="3068960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308304" y="31409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267744" y="31409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4368" y="1988840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TSS; COD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34290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QC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16530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Process Efficiency = TSS </a:t>
            </a:r>
            <a:r>
              <a:rPr lang="en-US" sz="2400" b="1" dirty="0" smtClean="0"/>
              <a:t>Reduction </a:t>
            </a:r>
            <a:r>
              <a:rPr lang="en-US" sz="2400" b="1" dirty="0" smtClean="0"/>
              <a:t>Vs. Chemical Dosage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404664"/>
            <a:ext cx="8352928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Phase 0 – Concept Demo-illustration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71500" indent="-571500" algn="just">
              <a:spcBef>
                <a:spcPct val="20000"/>
              </a:spcBef>
              <a:buFont typeface="+mj-lt"/>
              <a:buAutoNum type="romanUcPeriod"/>
            </a:pPr>
            <a:r>
              <a:rPr lang="fr-CA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CA" sz="28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Statistical</a:t>
            </a:r>
            <a:r>
              <a:rPr lang="fr-CA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8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off-line</a:t>
            </a:r>
            <a:r>
              <a:rPr lang="fr-CA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Effluent Data </a:t>
            </a:r>
            <a:r>
              <a:rPr lang="fr-CA" sz="2800" b="1" dirty="0" err="1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fr-CA" sz="28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nalysis</a:t>
            </a:r>
            <a:r>
              <a:rPr lang="fr-CA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the </a:t>
            </a:r>
            <a:r>
              <a:rPr lang="fr-CA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tertiary</a:t>
            </a:r>
            <a:r>
              <a:rPr lang="fr-C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</a:t>
            </a:r>
            <a:r>
              <a:rPr lang="fr-C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fr-CA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fr-CA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atabase</a:t>
            </a:r>
            <a:r>
              <a:rPr lang="fr-C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effluent input &amp; output </a:t>
            </a:r>
            <a:r>
              <a:rPr lang="fr-CA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parameters</a:t>
            </a:r>
            <a:r>
              <a:rPr lang="fr-CA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fr-CA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spcBef>
                <a:spcPct val="20000"/>
              </a:spcBef>
              <a:buFont typeface="+mj-lt"/>
              <a:buAutoNum type="romanUcPeriod"/>
            </a:pPr>
            <a:endParaRPr lang="fr-CA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71500" lvl="0" indent="-571500" algn="just">
              <a:spcBef>
                <a:spcPct val="20000"/>
              </a:spcBef>
              <a:buFont typeface="+mj-lt"/>
              <a:buAutoNum type="romanUcPeriod"/>
            </a:pPr>
            <a:r>
              <a:rPr lang="fr-C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r>
              <a:rPr lang="fr-CA" sz="2800" b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 </a:t>
            </a:r>
            <a:r>
              <a:rPr lang="fr-CA" sz="2800" b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Application </a:t>
            </a:r>
            <a:r>
              <a:rPr lang="fr-CA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(SVM; ANN) </a:t>
            </a:r>
            <a:r>
              <a:rPr lang="fr-C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</a:t>
            </a:r>
            <a:r>
              <a:rPr lang="fr-CA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Anomaly</a:t>
            </a:r>
            <a:r>
              <a:rPr lang="fr-C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fr-CA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etection</a:t>
            </a:r>
            <a:r>
              <a:rPr lang="fr-C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Output Effluent </a:t>
            </a:r>
            <a:r>
              <a:rPr lang="fr-CA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Quality</a:t>
            </a:r>
            <a:r>
              <a:rPr lang="fr-C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Control (Training &amp; </a:t>
            </a:r>
            <a:r>
              <a:rPr lang="fr-CA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Testing</a:t>
            </a:r>
            <a:r>
              <a:rPr lang="fr-C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285750" lvl="0" indent="-285750" algn="just">
              <a:spcBef>
                <a:spcPct val="20000"/>
              </a:spcBef>
              <a:buFont typeface="+mj-lt"/>
              <a:buAutoNum type="romanUcPeriod"/>
            </a:pPr>
            <a:endParaRPr lang="fr-CA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71500" lvl="0" indent="-571500" algn="just">
              <a:spcBef>
                <a:spcPct val="20000"/>
              </a:spcBef>
              <a:buFont typeface="+mj-lt"/>
              <a:buAutoNum type="romanUcPeriod"/>
            </a:pPr>
            <a:r>
              <a:rPr lang="fr-CA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Statistical Treatment Data </a:t>
            </a:r>
            <a:r>
              <a:rPr lang="en-US" sz="2800" b="1" dirty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nalysis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expected process efficiency (i.e. TSS; COD Reduction) Vs. concentration of treatment parameters – Process database </a:t>
            </a:r>
          </a:p>
          <a:p>
            <a:pPr marL="285750" lvl="0" indent="-285750" algn="just">
              <a:spcBef>
                <a:spcPct val="20000"/>
              </a:spcBef>
              <a:buFont typeface="+mj-lt"/>
              <a:buAutoNum type="romanUcPeriod"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71500" lvl="0" indent="-571500" algn="just">
              <a:spcBef>
                <a:spcPts val="1200"/>
              </a:spcBef>
              <a:buFont typeface="+mj-lt"/>
              <a:buAutoNum type="romanUcPeriod"/>
            </a:pPr>
            <a:r>
              <a:rPr lang="en-US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AI Application </a:t>
            </a:r>
            <a:r>
              <a:rPr lang="en-US" sz="2800" b="1" dirty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</a:t>
            </a:r>
            <a:r>
              <a:rPr lang="en-US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Treatment </a:t>
            </a:r>
            <a:r>
              <a:rPr lang="en-US" sz="2800" b="1" dirty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ptimization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concept demonstration of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feasibility of an AI based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application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an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mated process 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71500" indent="-571500" algn="just">
              <a:spcBef>
                <a:spcPts val="1200"/>
              </a:spcBef>
              <a:buFont typeface="+mj-lt"/>
              <a:buAutoNum type="romanUcPeriod"/>
            </a:pPr>
            <a:r>
              <a:rPr lang="en-US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System Integration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“Beta” site testing planning &amp; performance measures for feasibility assessment (ROI) </a:t>
            </a:r>
            <a:endParaRPr lang="fr-CA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CA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21602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spcBef>
                <a:spcPct val="20000"/>
              </a:spcBef>
              <a:buFont typeface="+mj-lt"/>
              <a:buAutoNum type="romanUcPeriod"/>
            </a:pPr>
            <a:r>
              <a:rPr lang="fr-CA" sz="28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Statistical</a:t>
            </a:r>
            <a:r>
              <a:rPr lang="fr-CA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Data </a:t>
            </a:r>
            <a:r>
              <a:rPr lang="fr-CA" sz="2800" b="1" dirty="0" err="1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fr-CA" sz="28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nalysis</a:t>
            </a:r>
            <a:r>
              <a:rPr lang="fr-CA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</a:t>
            </a:r>
            <a:r>
              <a:rPr lang="fr-CA" sz="2800" b="1" dirty="0" err="1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fr-CA" sz="28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ertiary</a:t>
            </a:r>
            <a:r>
              <a:rPr lang="fr-CA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CA" sz="2800" b="1" dirty="0" err="1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fr-CA" sz="28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rocess</a:t>
            </a:r>
            <a:r>
              <a:rPr lang="fr-CA" sz="2800" b="1" dirty="0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effluent input &amp; output </a:t>
            </a:r>
            <a:r>
              <a:rPr lang="fr-CA" sz="2800" b="1" dirty="0" err="1" smtClean="0">
                <a:solidFill>
                  <a:srgbClr val="33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parameters</a:t>
            </a:r>
            <a:endParaRPr lang="fr-CA" sz="2800" b="1" dirty="0" smtClean="0">
              <a:solidFill>
                <a:srgbClr val="3366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Immagine 1"/>
          <p:cNvPicPr>
            <a:picLocks noChangeAspect="1" noChangeArrowheads="1"/>
          </p:cNvPicPr>
          <p:nvPr/>
        </p:nvPicPr>
        <p:blipFill>
          <a:blip r:embed="rId3" cstate="print"/>
          <a:srcRect l="6358" t="5421" r="7288" b="4999"/>
          <a:stretch>
            <a:fillRect/>
          </a:stretch>
        </p:blipFill>
        <p:spPr bwMode="auto">
          <a:xfrm>
            <a:off x="803548" y="1268760"/>
            <a:ext cx="3624435" cy="2558629"/>
          </a:xfrm>
          <a:prstGeom prst="rect">
            <a:avLst/>
          </a:prstGeom>
          <a:noFill/>
        </p:spPr>
      </p:pic>
      <p:pic>
        <p:nvPicPr>
          <p:cNvPr id="2049" name="Immagine 2"/>
          <p:cNvPicPr>
            <a:picLocks noChangeAspect="1" noChangeArrowheads="1"/>
          </p:cNvPicPr>
          <p:nvPr/>
        </p:nvPicPr>
        <p:blipFill>
          <a:blip r:embed="rId4" cstate="print"/>
          <a:srcRect l="4941" t="5136" r="7060" b="3281"/>
          <a:stretch>
            <a:fillRect/>
          </a:stretch>
        </p:blipFill>
        <p:spPr bwMode="auto">
          <a:xfrm>
            <a:off x="4703998" y="1340768"/>
            <a:ext cx="3594440" cy="2537454"/>
          </a:xfrm>
          <a:prstGeom prst="rect">
            <a:avLst/>
          </a:prstGeo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07704" y="1196752"/>
            <a:ext cx="762000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COD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868144" y="1274857"/>
            <a:ext cx="648072" cy="3539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TSS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513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513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513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" name="Immagine 28"/>
          <p:cNvPicPr/>
          <p:nvPr/>
        </p:nvPicPr>
        <p:blipFill>
          <a:blip r:embed="rId5" cstate="print"/>
          <a:srcRect l="8771" t="5725" r="7814" b="5916"/>
          <a:stretch>
            <a:fillRect/>
          </a:stretch>
        </p:blipFill>
        <p:spPr bwMode="auto">
          <a:xfrm>
            <a:off x="2627784" y="4005064"/>
            <a:ext cx="3744416" cy="2376264"/>
          </a:xfrm>
          <a:prstGeom prst="rect">
            <a:avLst/>
          </a:prstGeom>
          <a:noFill/>
        </p:spPr>
      </p:pic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995936" y="4149080"/>
            <a:ext cx="946486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</a:t>
            </a:r>
            <a:r>
              <a:rPr kumimoji="0" lang="it-IT" sz="1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8"/>
          <p:cNvPicPr>
            <a:picLocks noChangeAspect="1" noChangeArrowheads="1"/>
          </p:cNvPicPr>
          <p:nvPr/>
        </p:nvPicPr>
        <p:blipFill>
          <a:blip r:embed="rId2" cstate="print"/>
          <a:srcRect l="11867" t="59464" r="70973" b="7930"/>
          <a:stretch>
            <a:fillRect/>
          </a:stretch>
        </p:blipFill>
        <p:spPr bwMode="auto">
          <a:xfrm>
            <a:off x="3635896" y="3861048"/>
            <a:ext cx="2088232" cy="2520280"/>
          </a:xfrm>
          <a:prstGeom prst="rect">
            <a:avLst/>
          </a:prstGeom>
          <a:noFill/>
        </p:spPr>
      </p:pic>
      <p:sp>
        <p:nvSpPr>
          <p:cNvPr id="3" name="Flowchart: Alternate Process 17"/>
          <p:cNvSpPr>
            <a:spLocks noChangeArrowheads="1"/>
          </p:cNvSpPr>
          <p:nvPr/>
        </p:nvSpPr>
        <p:spPr bwMode="auto">
          <a:xfrm>
            <a:off x="2555776" y="116632"/>
            <a:ext cx="4464496" cy="1224136"/>
          </a:xfrm>
          <a:prstGeom prst="flowChartAlternateProcess">
            <a:avLst/>
          </a:prstGeom>
          <a:noFill/>
          <a:ln w="25400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Application &amp; Mono-parameter Analysis for Quality Control</a:t>
            </a:r>
            <a:endParaRPr lang="it-IT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</a:pPr>
            <a:r>
              <a:rPr lang="en-US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Statistical tools used to establish Anomaly Severity Thresholds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987824" y="1916832"/>
          <a:ext cx="3608070" cy="1645920"/>
        </p:xfrm>
        <a:graphic>
          <a:graphicData uri="http://schemas.openxmlformats.org/drawingml/2006/table">
            <a:tbl>
              <a:tblPr/>
              <a:tblGrid>
                <a:gridCol w="1628140"/>
                <a:gridCol w="989965"/>
                <a:gridCol w="989965"/>
              </a:tblGrid>
              <a:tr h="18288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Mono-parameter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Analysis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COD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TSS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avg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± 1*STD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Non anomaly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Non anomaly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avg (±1*STD ± 2*STD)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Low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Low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avg (±2*STD ± 3*STD)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Moderate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Moderate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avg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± 3STD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Severe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Severe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412776"/>
            <a:ext cx="7865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Vector used for the definition of the anomaly ranges in mono-parameter analysis</a:t>
            </a: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33056"/>
            <a:ext cx="2736304" cy="2400300"/>
          </a:xfrm>
          <a:prstGeom prst="rect">
            <a:avLst/>
          </a:prstGeom>
          <a:noFill/>
        </p:spPr>
      </p:pic>
      <p:pic>
        <p:nvPicPr>
          <p:cNvPr id="7" name="Immagin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933056"/>
            <a:ext cx="2695699" cy="2408238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1520" y="3573016"/>
            <a:ext cx="4984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SVM Results for the TSS mono-parameter analysis</a:t>
            </a:r>
            <a:endParaRPr lang="it-IT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6309320"/>
            <a:ext cx="475252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Next Phase – Process Optimization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332656"/>
            <a:ext cx="7200800" cy="5847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I-WWTP-COM Network of Beta sites 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980728"/>
            <a:ext cx="8424936" cy="6858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r>
              <a:rPr lang="en-US" sz="2400" b="1" dirty="0" smtClean="0">
                <a:solidFill>
                  <a:srgbClr val="0000FF"/>
                </a:solidFill>
              </a:rPr>
              <a:t>The </a:t>
            </a:r>
            <a:r>
              <a:rPr lang="en-US" sz="2400" b="1" dirty="0">
                <a:solidFill>
                  <a:srgbClr val="0000FF"/>
                </a:solidFill>
              </a:rPr>
              <a:t>I-</a:t>
            </a:r>
            <a:r>
              <a:rPr lang="en-US" sz="2400" b="1" dirty="0" smtClean="0">
                <a:solidFill>
                  <a:srgbClr val="0000FF"/>
                </a:solidFill>
              </a:rPr>
              <a:t>WWTP-COM Network </a:t>
            </a:r>
            <a:r>
              <a:rPr lang="en-US" sz="2400" b="1" dirty="0">
                <a:solidFill>
                  <a:srgbClr val="0000FF"/>
                </a:solidFill>
              </a:rPr>
              <a:t>Purpose: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spcAft>
                <a:spcPts val="1000"/>
              </a:spcAft>
              <a:buFont typeface="Wingdings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Concept Demonstration &amp; </a:t>
            </a:r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</a:rPr>
              <a:t>easibility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Assessment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of AI </a:t>
            </a:r>
            <a:r>
              <a:rPr lang="en-US" sz="2400" dirty="0"/>
              <a:t>based </a:t>
            </a:r>
            <a:r>
              <a:rPr lang="en-US" sz="2400" dirty="0" smtClean="0"/>
              <a:t>algorithms for upgrading and </a:t>
            </a:r>
            <a:r>
              <a:rPr lang="en-US" sz="2400" dirty="0"/>
              <a:t>automating the treatment process control </a:t>
            </a:r>
            <a:r>
              <a:rPr lang="en-US" sz="2400" dirty="0" smtClean="0"/>
              <a:t>to meet performance &amp; QC requirements</a:t>
            </a:r>
            <a:r>
              <a:rPr lang="en-US" sz="2400" dirty="0"/>
              <a:t>. </a:t>
            </a:r>
          </a:p>
          <a:p>
            <a:pPr marL="342900" indent="-342900">
              <a:spcAft>
                <a:spcPts val="10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Leveraging </a:t>
            </a:r>
            <a:r>
              <a:rPr lang="en-US" sz="2400" b="1" dirty="0">
                <a:solidFill>
                  <a:srgbClr val="FF0000"/>
                </a:solidFill>
              </a:rPr>
              <a:t>Experience and Resources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by creating several “Beta” sites </a:t>
            </a:r>
            <a:r>
              <a:rPr lang="en-US" sz="2400" dirty="0" smtClean="0"/>
              <a:t>for </a:t>
            </a:r>
            <a:r>
              <a:rPr lang="en-US" sz="2400" dirty="0"/>
              <a:t>the adaptation, demonstration and pilot testing of </a:t>
            </a:r>
            <a:r>
              <a:rPr lang="en-US" sz="2400" dirty="0" smtClean="0"/>
              <a:t>AI based </a:t>
            </a:r>
            <a:r>
              <a:rPr lang="en-US" sz="2400" dirty="0"/>
              <a:t>Process Control </a:t>
            </a:r>
            <a:r>
              <a:rPr lang="en-US" sz="2400" dirty="0" smtClean="0"/>
              <a:t>customized to </a:t>
            </a:r>
            <a:r>
              <a:rPr lang="en-US" sz="2400" dirty="0"/>
              <a:t>utility needs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Promoting a Network of Local University Centers </a:t>
            </a:r>
            <a:r>
              <a:rPr lang="en-US" sz="2400" dirty="0" smtClean="0"/>
              <a:t>to support AI driven Innovation for the development of the I-WWTP-COM  </a:t>
            </a:r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Current AI Applications </a:t>
            </a:r>
            <a:r>
              <a:rPr lang="en-US" sz="2400" dirty="0" smtClean="0"/>
              <a:t>for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Drinking Water: </a:t>
            </a:r>
            <a:r>
              <a:rPr lang="en-US" sz="2400" dirty="0" smtClean="0"/>
              <a:t>Bio &amp; Flow Anomaly Detection (SW4EU)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Wastewater Treatment</a:t>
            </a:r>
            <a:r>
              <a:rPr lang="en-US" sz="2400" dirty="0" smtClean="0"/>
              <a:t>:  Process Control, Energy Efficiency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Reduced Energy for Sludge </a:t>
            </a:r>
            <a:r>
              <a:rPr lang="en-US" sz="2400" dirty="0" smtClean="0"/>
              <a:t>– AI &amp; Monitoring (MEKOROT)</a:t>
            </a:r>
          </a:p>
          <a:p>
            <a:pPr marL="800100" lvl="1" indent="-342900">
              <a:buFont typeface="Courier New"/>
              <a:buChar char="o"/>
            </a:pPr>
            <a:endParaRPr lang="en-US" sz="1000" dirty="0" smtClean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 smtClean="0"/>
              <a:t> </a:t>
            </a:r>
          </a:p>
          <a:p>
            <a:pPr marL="2628900" lvl="5" indent="-342900">
              <a:buFont typeface="Wingdings" charset="2"/>
              <a:buChar char="Ø"/>
            </a:pPr>
            <a:endParaRPr lang="en-US" sz="2400" dirty="0">
              <a:effectLst/>
            </a:endParaRPr>
          </a:p>
          <a:p>
            <a:pPr marL="342900" indent="-342900">
              <a:buFont typeface="Wingdings" charset="2"/>
              <a:buChar char="Ø"/>
            </a:pPr>
            <a:endParaRPr lang="en-US" sz="24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237312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With our Thanks for SIAAP Leadership &amp; R&amp;D Team 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4777</TotalTime>
  <Words>380</Words>
  <Application>Microsoft Macintosh PowerPoint</Application>
  <PresentationFormat>On-screen Show (4:3)</PresentationFormat>
  <Paragraphs>77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Silvia Tinelli</dc:creator>
  <cp:lastModifiedBy>Ilan Juran</cp:lastModifiedBy>
  <cp:revision>157</cp:revision>
  <dcterms:created xsi:type="dcterms:W3CDTF">2018-10-08T16:33:17Z</dcterms:created>
  <dcterms:modified xsi:type="dcterms:W3CDTF">2018-10-20T12:19:41Z</dcterms:modified>
</cp:coreProperties>
</file>