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99" r:id="rId3"/>
    <p:sldMasterId id="2147483783" r:id="rId4"/>
    <p:sldMasterId id="2147483804" r:id="rId5"/>
    <p:sldMasterId id="2147483813" r:id="rId6"/>
    <p:sldMasterId id="2147483825" r:id="rId7"/>
    <p:sldMasterId id="2147483838" r:id="rId8"/>
    <p:sldMasterId id="2147483852" r:id="rId9"/>
  </p:sldMasterIdLst>
  <p:notesMasterIdLst>
    <p:notesMasterId r:id="rId21"/>
  </p:notesMasterIdLst>
  <p:sldIdLst>
    <p:sldId id="256" r:id="rId10"/>
    <p:sldId id="378" r:id="rId11"/>
    <p:sldId id="273" r:id="rId12"/>
    <p:sldId id="342" r:id="rId13"/>
    <p:sldId id="346" r:id="rId14"/>
    <p:sldId id="337" r:id="rId15"/>
    <p:sldId id="379" r:id="rId16"/>
    <p:sldId id="348" r:id="rId17"/>
    <p:sldId id="380" r:id="rId18"/>
    <p:sldId id="376" r:id="rId19"/>
    <p:sldId id="377" r:id="rId20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RAND, Amaury" initials="DA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8AB4D6"/>
    <a:srgbClr val="99C979"/>
    <a:srgbClr val="81DF81"/>
    <a:srgbClr val="C46CAC"/>
    <a:srgbClr val="D494C3"/>
    <a:srgbClr val="87BF61"/>
    <a:srgbClr val="33CC33"/>
    <a:srgbClr val="FF66CC"/>
    <a:srgbClr val="A2A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53" autoAdjust="0"/>
    <p:restoredTop sz="94660"/>
  </p:normalViewPr>
  <p:slideViewPr>
    <p:cSldViewPr snapToGrid="0">
      <p:cViewPr>
        <p:scale>
          <a:sx n="70" d="100"/>
          <a:sy n="70" d="100"/>
        </p:scale>
        <p:origin x="-2184" y="-1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57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4C1C2-9E34-49D7-908C-ED8BF9CF76C9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CFC5A-100F-44CA-8664-EBCB9B3C8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62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Laurence saura très bien présenter le programme 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008CC-3216-4069-8156-3AB1D4D1518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10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Resilience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positive and </a:t>
            </a:r>
            <a:r>
              <a:rPr lang="fr-FR" dirty="0" err="1" smtClean="0"/>
              <a:t>operationnal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says</a:t>
            </a:r>
            <a:r>
              <a:rPr lang="fr-FR" dirty="0" smtClean="0"/>
              <a:t> to </a:t>
            </a:r>
            <a:r>
              <a:rPr lang="fr-FR" dirty="0" err="1" smtClean="0"/>
              <a:t>residents</a:t>
            </a:r>
            <a:r>
              <a:rPr lang="fr-FR" dirty="0" smtClean="0"/>
              <a:t> and the </a:t>
            </a:r>
            <a:r>
              <a:rPr lang="fr-FR" dirty="0" err="1" smtClean="0"/>
              <a:t>whole</a:t>
            </a:r>
            <a:r>
              <a:rPr lang="fr-FR" dirty="0" smtClean="0"/>
              <a:t> world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whatever</a:t>
            </a:r>
            <a:r>
              <a:rPr lang="fr-FR" dirty="0" smtClean="0"/>
              <a:t>  the challenges are </a:t>
            </a:r>
            <a:r>
              <a:rPr lang="fr-FR" dirty="0" err="1" smtClean="0"/>
              <a:t>tomorrow</a:t>
            </a:r>
            <a:r>
              <a:rPr lang="fr-FR" dirty="0" smtClean="0"/>
              <a:t>, the </a:t>
            </a:r>
            <a:r>
              <a:rPr lang="fr-FR" dirty="0" err="1" smtClean="0"/>
              <a:t>consequences</a:t>
            </a:r>
            <a:r>
              <a:rPr lang="fr-FR" dirty="0" smtClean="0"/>
              <a:t> of </a:t>
            </a:r>
            <a:r>
              <a:rPr lang="fr-FR" dirty="0" err="1" smtClean="0"/>
              <a:t>climate</a:t>
            </a:r>
            <a:r>
              <a:rPr lang="fr-FR" dirty="0" smtClean="0"/>
              <a:t> change, the </a:t>
            </a:r>
            <a:r>
              <a:rPr lang="fr-FR" dirty="0" err="1" smtClean="0"/>
              <a:t>huge</a:t>
            </a:r>
            <a:r>
              <a:rPr lang="fr-FR" dirty="0" smtClean="0"/>
              <a:t> changes </a:t>
            </a:r>
            <a:r>
              <a:rPr lang="fr-FR" dirty="0" err="1" smtClean="0"/>
              <a:t>that</a:t>
            </a:r>
            <a:r>
              <a:rPr lang="fr-FR" dirty="0" smtClean="0"/>
              <a:t> the world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going</a:t>
            </a:r>
            <a:r>
              <a:rPr lang="fr-FR" dirty="0" smtClean="0"/>
              <a:t> to face, </a:t>
            </a:r>
            <a:r>
              <a:rPr lang="fr-FR" dirty="0" err="1" smtClean="0"/>
              <a:t>that</a:t>
            </a:r>
            <a:r>
              <a:rPr lang="fr-FR" dirty="0" smtClean="0"/>
              <a:t> local </a:t>
            </a:r>
            <a:r>
              <a:rPr lang="fr-FR" dirty="0" err="1" smtClean="0"/>
              <a:t>authorities</a:t>
            </a:r>
            <a:r>
              <a:rPr lang="fr-FR" dirty="0" smtClean="0"/>
              <a:t> and </a:t>
            </a:r>
            <a:r>
              <a:rPr lang="fr-FR" dirty="0" err="1" smtClean="0"/>
              <a:t>cities</a:t>
            </a:r>
            <a:r>
              <a:rPr lang="fr-FR" dirty="0" smtClean="0"/>
              <a:t>,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mayors</a:t>
            </a:r>
            <a:r>
              <a:rPr lang="fr-FR" dirty="0" smtClean="0"/>
              <a:t>,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elected</a:t>
            </a:r>
            <a:r>
              <a:rPr lang="fr-FR" dirty="0" smtClean="0"/>
              <a:t> </a:t>
            </a:r>
            <a:r>
              <a:rPr lang="fr-FR" dirty="0" err="1" smtClean="0"/>
              <a:t>offcials</a:t>
            </a:r>
            <a:r>
              <a:rPr lang="fr-FR" dirty="0" smtClean="0"/>
              <a:t>, </a:t>
            </a:r>
            <a:r>
              <a:rPr lang="fr-FR" dirty="0" err="1" smtClean="0"/>
              <a:t>their</a:t>
            </a:r>
            <a:r>
              <a:rPr lang="fr-FR" dirty="0" smtClean="0"/>
              <a:t> civil servants and administrations are </a:t>
            </a:r>
            <a:r>
              <a:rPr lang="fr-FR" dirty="0" err="1" smtClean="0"/>
              <a:t>here</a:t>
            </a:r>
            <a:r>
              <a:rPr lang="fr-FR" dirty="0" smtClean="0"/>
              <a:t> to </a:t>
            </a:r>
            <a:r>
              <a:rPr lang="fr-FR" dirty="0" err="1" smtClean="0"/>
              <a:t>find</a:t>
            </a:r>
            <a:r>
              <a:rPr lang="fr-FR" dirty="0" smtClean="0"/>
              <a:t> </a:t>
            </a:r>
            <a:r>
              <a:rPr lang="fr-FR" dirty="0" err="1" smtClean="0"/>
              <a:t>concrete</a:t>
            </a:r>
            <a:r>
              <a:rPr lang="fr-FR" dirty="0" smtClean="0"/>
              <a:t> and positive solutions for and </a:t>
            </a:r>
            <a:r>
              <a:rPr lang="fr-FR" dirty="0" err="1" smtClean="0"/>
              <a:t>with</a:t>
            </a:r>
            <a:r>
              <a:rPr lang="fr-FR" dirty="0" smtClean="0"/>
              <a:t> the people to </a:t>
            </a:r>
            <a:r>
              <a:rPr lang="fr-FR" dirty="0" err="1" smtClean="0"/>
              <a:t>tackle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century’s</a:t>
            </a:r>
            <a:r>
              <a:rPr lang="fr-FR" dirty="0" smtClean="0"/>
              <a:t> challenges, and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shouldn’t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afraid</a:t>
            </a:r>
            <a:r>
              <a:rPr lang="fr-FR" dirty="0"/>
              <a:t> </a:t>
            </a:r>
            <a:r>
              <a:rPr lang="fr-FR" dirty="0" smtClean="0"/>
              <a:t>about the future.</a:t>
            </a:r>
          </a:p>
          <a:p>
            <a:endParaRPr lang="fr-FR" dirty="0" smtClean="0"/>
          </a:p>
          <a:p>
            <a:r>
              <a:rPr lang="fr-FR" dirty="0" smtClean="0"/>
              <a:t>On the </a:t>
            </a:r>
            <a:r>
              <a:rPr lang="fr-FR" dirty="0" err="1" smtClean="0"/>
              <a:t>contrary</a:t>
            </a:r>
            <a:r>
              <a:rPr lang="fr-FR" dirty="0" smtClean="0"/>
              <a:t> </a:t>
            </a:r>
            <a:r>
              <a:rPr lang="fr-FR" dirty="0" err="1" smtClean="0"/>
              <a:t>resilience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best </a:t>
            </a:r>
            <a:r>
              <a:rPr lang="fr-FR" dirty="0" err="1" smtClean="0"/>
              <a:t>hope</a:t>
            </a:r>
            <a:r>
              <a:rPr lang="fr-FR" dirty="0" smtClean="0"/>
              <a:t> for the future, the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promising</a:t>
            </a:r>
            <a:r>
              <a:rPr lang="fr-FR" dirty="0" smtClean="0"/>
              <a:t> </a:t>
            </a:r>
            <a:r>
              <a:rPr lang="fr-FR" dirty="0" err="1" smtClean="0"/>
              <a:t>hope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008CC-3216-4069-8156-3AB1D4D1518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8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NUL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NUL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63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33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124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7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7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73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89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56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66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52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7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014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73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77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59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up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 userDrawn="1"/>
        </p:nvSpPr>
        <p:spPr>
          <a:xfrm>
            <a:off x="11630282" y="173801"/>
            <a:ext cx="377447" cy="366063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AE28F1-3FAD-4CD3-A0F6-EC1E3D0744B3}" type="slidenum">
              <a:rPr lang="en-US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15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115648" cy="754912"/>
          </a:xfrm>
          <a:prstGeom prst="rect">
            <a:avLst/>
          </a:prstGeom>
        </p:spPr>
        <p:txBody>
          <a:bodyPr lIns="91430" tIns="45718" rIns="914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0" tIns="45718" rIns="91430" bIns="45718"/>
          <a:lstStyle/>
          <a:p>
            <a:fld id="{D19ADB12-DDD7-49D4-A223-4D20AE5BC2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0" tIns="45718" rIns="91430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45280" y="4"/>
            <a:ext cx="546720" cy="365125"/>
          </a:xfrm>
          <a:prstGeom prst="rect">
            <a:avLst/>
          </a:prstGeom>
        </p:spPr>
        <p:txBody>
          <a:bodyPr lIns="91430" tIns="45718" rIns="91430" bIns="45718"/>
          <a:lstStyle/>
          <a:p>
            <a:fld id="{56A04700-3D77-4A53-98ED-90ED4FE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1921147" y="1317661"/>
            <a:ext cx="8349708" cy="4572776"/>
          </a:xfrm>
          <a:prstGeom prst="rect">
            <a:avLst/>
          </a:prstGeom>
        </p:spPr>
        <p:txBody>
          <a:bodyPr lIns="91430" tIns="45718" rIns="91430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5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" y="6391282"/>
            <a:ext cx="12192000" cy="4667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8" rIns="9143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375980" y="6391276"/>
            <a:ext cx="2743200" cy="4667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0AE2F-877C-4EBB-AA84-5EED305A0003}" type="slidenum">
              <a:rPr lang="en-US" sz="11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Gotham Book" panose="02000604040000020004" pitchFamily="50" charset="0"/>
              </a:rPr>
              <a:pPr/>
              <a:t>‹N°›</a:t>
            </a:fld>
            <a:endParaRPr lang="en-US" sz="1100" b="1" dirty="0">
              <a:solidFill>
                <a:prstClr val="black">
                  <a:lumMod val="75000"/>
                  <a:lumOff val="25000"/>
                </a:prstClr>
              </a:solidFill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13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49" y="1178119"/>
            <a:ext cx="11830051" cy="5051044"/>
          </a:xfrm>
          <a:prstGeom prst="rect">
            <a:avLst/>
          </a:prstGeom>
        </p:spPr>
        <p:txBody>
          <a:bodyPr lIns="91430" tIns="45718" rIns="91430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95309" y="1"/>
            <a:ext cx="11796667" cy="94268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8588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up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 userDrawn="1"/>
        </p:nvSpPr>
        <p:spPr>
          <a:xfrm>
            <a:off x="11630276" y="173795"/>
            <a:ext cx="377446" cy="36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AE28F1-3FAD-4CD3-A0F6-EC1E3D0744B3}" type="slidenum">
              <a:rPr lang="en-US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9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doc id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11105627" y="16396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McK Date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3446923" y="6519402"/>
            <a:ext cx="530011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defRPr/>
            </a:pPr>
            <a:r>
              <a:rPr lang="en-US" sz="1428" dirty="0" smtClean="0">
                <a:solidFill>
                  <a:srgbClr val="000000"/>
                </a:solidFill>
                <a:latin typeface="Calibri"/>
              </a:rPr>
              <a:t>Date</a:t>
            </a:r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11622333" y="6385910"/>
            <a:ext cx="377446" cy="36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AE28F1-3FAD-4CD3-A0F6-EC1E3D0744B3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61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129824" cy="7655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3660" y="1385278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385278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C86E21FA-5608-4C34-BAE2-AD62DE36C0D1}" type="datetime1">
              <a:rPr lang="en-US" sz="1800" smtClean="0">
                <a:solidFill>
                  <a:prstClr val="black">
                    <a:tint val="75000"/>
                  </a:prstClr>
                </a:solidFill>
              </a:rPr>
              <a:pPr defTabSz="914400"/>
              <a:t>11/6/2019</a:t>
            </a:fld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45280" y="1"/>
            <a:ext cx="54672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A04700-3D77-4A53-98ED-90ED4FEE1E56}" type="slidenum">
              <a:rPr lang="en-US" sz="1800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5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586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115648" cy="7549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9ADB12-DDD7-49D4-A223-4D20AE5BC2AC}" type="datetime1">
              <a:rPr lang="en-US" sz="1800" smtClean="0">
                <a:solidFill>
                  <a:prstClr val="black">
                    <a:tint val="75000"/>
                  </a:prstClr>
                </a:solidFill>
              </a:rPr>
              <a:pPr defTabSz="914400"/>
              <a:t>11/6/2019</a:t>
            </a:fld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45280" y="1"/>
            <a:ext cx="54672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A04700-3D77-4A53-98ED-90ED4FEE1E56}" type="slidenum">
              <a:rPr lang="en-US" sz="1800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1921147" y="1317661"/>
            <a:ext cx="8349708" cy="45727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88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49" y="1178116"/>
            <a:ext cx="11830051" cy="50510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95309" y="1"/>
            <a:ext cx="11796667" cy="94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669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" y="6391276"/>
            <a:ext cx="12192000" cy="4667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375980" y="6391276"/>
            <a:ext cx="2743200" cy="466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0AE2F-877C-4EBB-AA84-5EED305A0003}" type="slidenum">
              <a:rPr lang="en-US" sz="10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Gotham Book" panose="02000604040000020004" pitchFamily="50" charset="0"/>
              </a:rPr>
              <a:pPr/>
              <a:t>‹N°›</a:t>
            </a:fld>
            <a:endParaRPr lang="en-US" sz="1000" b="1" dirty="0">
              <a:solidFill>
                <a:prstClr val="black">
                  <a:lumMod val="75000"/>
                  <a:lumOff val="25000"/>
                </a:prstClr>
              </a:solidFill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98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ight Photo Title Slide: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74521"/>
            <a:ext cx="8104717" cy="1603375"/>
          </a:xfrm>
          <a:prstGeom prst="rect">
            <a:avLst/>
          </a:prstGeom>
        </p:spPr>
        <p:txBody>
          <a:bodyPr/>
          <a:lstStyle>
            <a:lvl1pPr>
              <a:lnSpc>
                <a:spcPts val="4000"/>
              </a:lnSpc>
              <a:defRPr sz="36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1" y="3476626"/>
            <a:ext cx="8079319" cy="1104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329184"/>
          <a:lstStyle>
            <a:lvl1pPr marL="457200" indent="0"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Insert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753600" y="0"/>
            <a:ext cx="24384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 smtClean="0"/>
              <a:t>Do not type in this box. Placeholder for logo and graphics artwork. This type will not display in presentation mode. 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375083"/>
            <a:ext cx="2889251" cy="182880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Month Day,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2953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up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 userDrawn="1"/>
        </p:nvSpPr>
        <p:spPr>
          <a:xfrm>
            <a:off x="11630276" y="173795"/>
            <a:ext cx="377446" cy="36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AE28F1-3FAD-4CD3-A0F6-EC1E3D0744B3}" type="slidenum">
              <a:rPr lang="en-US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120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doc id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11105627" y="16396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McK Date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3446923" y="6519402"/>
            <a:ext cx="5300112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defRPr/>
            </a:pPr>
            <a:r>
              <a:rPr lang="en-US" sz="1428" dirty="0" smtClean="0">
                <a:solidFill>
                  <a:srgbClr val="000000"/>
                </a:solidFill>
                <a:latin typeface="Calibri"/>
              </a:rPr>
              <a:t>Date</a:t>
            </a:r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11622333" y="6385910"/>
            <a:ext cx="377446" cy="36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AE28F1-3FAD-4CD3-A0F6-EC1E3D0744B3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80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129824" cy="7655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3660" y="1385278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385278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C86E21FA-5608-4C34-BAE2-AD62DE36C0D1}" type="datetime1">
              <a:rPr lang="en-US" sz="1800" smtClean="0">
                <a:solidFill>
                  <a:prstClr val="black">
                    <a:tint val="75000"/>
                  </a:prstClr>
                </a:solidFill>
              </a:rPr>
              <a:pPr defTabSz="914400"/>
              <a:t>11/6/2019</a:t>
            </a:fld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45280" y="1"/>
            <a:ext cx="54672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A04700-3D77-4A53-98ED-90ED4FEE1E56}" type="slidenum">
              <a:rPr lang="en-US" sz="1800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0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115648" cy="7549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9ADB12-DDD7-49D4-A223-4D20AE5BC2AC}" type="datetime1">
              <a:rPr lang="en-US" sz="1800" smtClean="0">
                <a:solidFill>
                  <a:prstClr val="black">
                    <a:tint val="75000"/>
                  </a:prstClr>
                </a:solidFill>
              </a:rPr>
              <a:pPr defTabSz="914400"/>
              <a:t>11/6/2019</a:t>
            </a:fld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45280" y="1"/>
            <a:ext cx="54672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A04700-3D77-4A53-98ED-90ED4FEE1E56}" type="slidenum">
              <a:rPr lang="en-US" sz="1800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1921147" y="1317661"/>
            <a:ext cx="8349708" cy="45727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70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49" y="1178116"/>
            <a:ext cx="11830051" cy="50510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95309" y="1"/>
            <a:ext cx="11796667" cy="94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437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" y="6391276"/>
            <a:ext cx="12192000" cy="4667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375980" y="6391276"/>
            <a:ext cx="2743200" cy="466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0AE2F-877C-4EBB-AA84-5EED305A0003}" type="slidenum">
              <a:rPr lang="en-US" sz="10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Gotham Book" panose="02000604040000020004" pitchFamily="50" charset="0"/>
              </a:rPr>
              <a:pPr/>
              <a:t>‹N°›</a:t>
            </a:fld>
            <a:endParaRPr lang="en-US" sz="1000" b="1" dirty="0">
              <a:solidFill>
                <a:prstClr val="black">
                  <a:lumMod val="75000"/>
                  <a:lumOff val="25000"/>
                </a:prstClr>
              </a:solidFill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64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617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ight Photo Title Slide: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74521"/>
            <a:ext cx="8104717" cy="1603375"/>
          </a:xfrm>
          <a:prstGeom prst="rect">
            <a:avLst/>
          </a:prstGeom>
        </p:spPr>
        <p:txBody>
          <a:bodyPr/>
          <a:lstStyle>
            <a:lvl1pPr>
              <a:lnSpc>
                <a:spcPts val="4000"/>
              </a:lnSpc>
              <a:defRPr sz="36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1" y="3476626"/>
            <a:ext cx="8079319" cy="1104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329184"/>
          <a:lstStyle>
            <a:lvl1pPr marL="457200" indent="0"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Insert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753600" y="0"/>
            <a:ext cx="24384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 smtClean="0"/>
              <a:t>Do not type in this box. Placeholder for logo and graphics artwork. This type will not display in presentation mode. 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375083"/>
            <a:ext cx="2889251" cy="182880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Month Day,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3462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15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99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68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545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583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97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853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817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3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192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71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74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49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2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803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476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421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636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193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61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8945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767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740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480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" y="6391282"/>
            <a:ext cx="12192000" cy="4667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8" rIns="9143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375980" y="6391276"/>
            <a:ext cx="2743200" cy="4667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0AE2F-877C-4EBB-AA84-5EED305A0003}" type="slidenum">
              <a:rPr lang="en-US" sz="11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Gotham Book" panose="02000604040000020004" pitchFamily="50" charset="0"/>
              </a:rPr>
              <a:pPr/>
              <a:t>‹N°›</a:t>
            </a:fld>
            <a:endParaRPr lang="en-US" sz="1100" b="1" dirty="0">
              <a:solidFill>
                <a:prstClr val="black">
                  <a:lumMod val="75000"/>
                  <a:lumOff val="25000"/>
                </a:prstClr>
              </a:solidFill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157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295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724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B3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395700" y="332656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>
                <a:solidFill>
                  <a:prstClr val="white"/>
                </a:solidFill>
                <a:latin typeface="Bitter" charset="0"/>
                <a:ea typeface="Bitter" charset="0"/>
                <a:cs typeface="Bitter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8767820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e Tree Wh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7" cy="6857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22291"/>
            <a:ext cx="1944216" cy="552154"/>
          </a:xfrm>
          <a:prstGeom prst="rect">
            <a:avLst/>
          </a:prstGeom>
        </p:spPr>
      </p:pic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120336" y="630932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fld id="{140B7D12-645A-874D-8D3A-4017F2C3F842}" type="slidenum">
              <a:rPr lang="en-US" smtClean="0">
                <a:solidFill>
                  <a:srgbClr val="44546A"/>
                </a:solidFill>
              </a:rPr>
              <a:pPr/>
              <a:t>‹N°›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724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e Tree How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22291"/>
            <a:ext cx="1944216" cy="552154"/>
          </a:xfrm>
          <a:prstGeom prst="rect">
            <a:avLst/>
          </a:prstGeom>
        </p:spPr>
      </p:pic>
      <p:sp>
        <p:nvSpPr>
          <p:cNvPr id="1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120336" y="630932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fld id="{140B7D12-645A-874D-8D3A-4017F2C3F842}" type="slidenum">
              <a:rPr lang="en-US" smtClean="0">
                <a:solidFill>
                  <a:srgbClr val="44546A"/>
                </a:solidFill>
              </a:rPr>
              <a:pPr/>
              <a:t>‹N°›</a:t>
            </a:fld>
            <a:endParaRPr lang="en-US" dirty="0">
              <a:solidFill>
                <a:srgbClr val="44546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2191999" cy="68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535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e Tree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65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22291"/>
            <a:ext cx="1944216" cy="552154"/>
          </a:xfrm>
          <a:prstGeom prst="rect">
            <a:avLst/>
          </a:prstGeom>
        </p:spPr>
      </p:pic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120336" y="630932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fld id="{140B7D12-645A-874D-8D3A-4017F2C3F842}" type="slidenum">
              <a:rPr lang="en-US" smtClean="0">
                <a:solidFill>
                  <a:srgbClr val="44546A"/>
                </a:solidFill>
              </a:rPr>
              <a:pPr/>
              <a:t>‹N°›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71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867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22291"/>
            <a:ext cx="1944216" cy="55215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548680"/>
          </a:xfrm>
          <a:prstGeom prst="rect">
            <a:avLst/>
          </a:prstGeom>
          <a:solidFill>
            <a:srgbClr val="4CB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120336" y="630932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fld id="{140B7D12-645A-874D-8D3A-4017F2C3F842}" type="slidenum">
              <a:rPr lang="en-US" smtClean="0">
                <a:solidFill>
                  <a:srgbClr val="44546A"/>
                </a:solidFill>
              </a:rPr>
              <a:pPr/>
              <a:t>‹N°›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88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7D12-645A-874D-8D3A-4017F2C3F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08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7D12-645A-874D-8D3A-4017F2C3F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366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7D12-645A-874D-8D3A-4017F2C3F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828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7D12-645A-874D-8D3A-4017F2C3F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689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735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40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avec fond bleu anthraci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0C5EE01-F973-4120-91B8-34CAA765D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0079" y="1795927"/>
            <a:ext cx="3600000" cy="3240000"/>
          </a:xfrm>
        </p:spPr>
        <p:txBody>
          <a:bodyPr anchor="t"/>
          <a:lstStyle>
            <a:lvl1pPr algn="l">
              <a:lnSpc>
                <a:spcPct val="115000"/>
              </a:lnSpc>
              <a:defRPr sz="20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0018" y="2526858"/>
            <a:ext cx="7740000" cy="1440000"/>
          </a:xfrm>
        </p:spPr>
        <p:txBody>
          <a:bodyPr anchor="t"/>
          <a:lstStyle>
            <a:lvl1pPr marL="0" indent="0" algn="l">
              <a:lnSpc>
                <a:spcPct val="135000"/>
              </a:lnSpc>
              <a:buNone/>
              <a:defRPr sz="29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xmlns="" id="{1804ABAE-D1B5-49C1-BC81-DA26BA5386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90017" y="4125600"/>
            <a:ext cx="7740000" cy="72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035648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24" y="948136"/>
            <a:ext cx="10800000" cy="373459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7F3F-1EDE-4745-A5D2-567409094208}" type="datetime1">
              <a:rPr lang="fr-FR" smtClean="0">
                <a:solidFill>
                  <a:srgbClr val="071F32"/>
                </a:solidFill>
              </a:rPr>
              <a:pPr/>
              <a:t>06/11/2019</a:t>
            </a:fld>
            <a:endParaRPr lang="fr-FR">
              <a:solidFill>
                <a:srgbClr val="071F32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071F32"/>
                </a:solidFill>
              </a:rPr>
              <a:t>A VELO ! </a:t>
            </a:r>
            <a:endParaRPr lang="fr-FR">
              <a:solidFill>
                <a:srgbClr val="071F32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>
                <a:solidFill>
                  <a:srgbClr val="071F32"/>
                </a:solidFill>
              </a:rPr>
              <a:pPr/>
              <a:t>‹N°›</a:t>
            </a:fld>
            <a:endParaRPr lang="fr-FR">
              <a:solidFill>
                <a:srgbClr val="071F32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8C7A5F77-9A92-46CF-AF0E-296CA94F0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324" y="1814400"/>
            <a:ext cx="10800000" cy="3960000"/>
          </a:xfrm>
        </p:spPr>
        <p:txBody>
          <a:bodyPr/>
          <a:lstStyle>
            <a:lvl1pPr>
              <a:lnSpc>
                <a:spcPct val="130000"/>
              </a:lnSpc>
              <a:defRPr sz="1400"/>
            </a:lvl1pPr>
            <a:lvl2pPr marL="0" indent="179388">
              <a:lnSpc>
                <a:spcPct val="130000"/>
              </a:lnSpc>
              <a:defRPr sz="1400"/>
            </a:lvl2pPr>
            <a:lvl3pPr marL="216000" indent="109538">
              <a:lnSpc>
                <a:spcPct val="130000"/>
              </a:lnSpc>
              <a:spcBef>
                <a:spcPts val="300"/>
              </a:spcBef>
              <a:defRPr sz="1400">
                <a:solidFill>
                  <a:schemeClr val="tx1"/>
                </a:solidFill>
              </a:defRPr>
            </a:lvl3pPr>
            <a:lvl4pPr marL="360000" indent="126000">
              <a:lnSpc>
                <a:spcPct val="130000"/>
              </a:lnSpc>
              <a:spcBef>
                <a:spcPts val="300"/>
              </a:spcBef>
              <a:defRPr sz="1400">
                <a:solidFill>
                  <a:schemeClr val="tx1"/>
                </a:solidFill>
              </a:defRPr>
            </a:lvl4pPr>
            <a:lvl5pPr marL="360000" indent="0">
              <a:lnSpc>
                <a:spcPct val="130000"/>
              </a:lnSpc>
              <a:spcBef>
                <a:spcPts val="3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F48ADC4-A9D9-4DF3-8EBA-2466D4B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1853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24" y="948136"/>
            <a:ext cx="10800000" cy="373459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9ADF-6F71-461D-98DE-018E3AC30781}" type="datetime1">
              <a:rPr lang="fr-FR" smtClean="0">
                <a:solidFill>
                  <a:srgbClr val="071F32"/>
                </a:solidFill>
              </a:rPr>
              <a:pPr/>
              <a:t>06/11/2019</a:t>
            </a:fld>
            <a:endParaRPr lang="fr-FR">
              <a:solidFill>
                <a:srgbClr val="071F32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071F32"/>
                </a:solidFill>
              </a:rPr>
              <a:t>A VELO ! </a:t>
            </a:r>
            <a:endParaRPr lang="fr-FR">
              <a:solidFill>
                <a:srgbClr val="071F32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>
                <a:solidFill>
                  <a:srgbClr val="071F32"/>
                </a:solidFill>
              </a:rPr>
              <a:pPr/>
              <a:t>‹N°›</a:t>
            </a:fld>
            <a:endParaRPr lang="fr-FR">
              <a:solidFill>
                <a:srgbClr val="071F32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8C7A5F77-9A92-46CF-AF0E-296CA94F0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5131" y="1814400"/>
            <a:ext cx="4625193" cy="39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F48ADC4-A9D9-4DF3-8EBA-2466D4B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xmlns="" id="{9244C946-C589-4599-A34B-208F47A016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4000" y="1938338"/>
            <a:ext cx="5952544" cy="42264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98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4258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424" y="948136"/>
            <a:ext cx="10800000" cy="373459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3E8B-9AB3-4CC0-B503-BB511071A495}" type="datetime1">
              <a:rPr lang="fr-FR" smtClean="0">
                <a:solidFill>
                  <a:srgbClr val="071F32"/>
                </a:solidFill>
              </a:rPr>
              <a:pPr/>
              <a:t>06/11/2019</a:t>
            </a:fld>
            <a:endParaRPr lang="fr-FR">
              <a:solidFill>
                <a:srgbClr val="071F32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071F32"/>
                </a:solidFill>
              </a:rPr>
              <a:t>A VELO ! </a:t>
            </a:r>
            <a:endParaRPr lang="fr-FR">
              <a:solidFill>
                <a:srgbClr val="071F32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>
                <a:solidFill>
                  <a:srgbClr val="071F32"/>
                </a:solidFill>
              </a:rPr>
              <a:pPr/>
              <a:t>‹N°›</a:t>
            </a:fld>
            <a:endParaRPr lang="fr-FR">
              <a:solidFill>
                <a:srgbClr val="071F32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8C7A5F77-9A92-46CF-AF0E-296CA94F0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324" y="1814400"/>
            <a:ext cx="4625193" cy="39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F48ADC4-A9D9-4DF3-8EBA-2466D4B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xmlns="" id="{9244C946-C589-4599-A34B-208F47A016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750719" y="1911943"/>
            <a:ext cx="5760000" cy="425279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9486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424" y="948136"/>
            <a:ext cx="10800000" cy="373459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D107-65FD-4640-A386-93925D1D7BDE}" type="datetime1">
              <a:rPr lang="fr-FR" smtClean="0">
                <a:solidFill>
                  <a:srgbClr val="071F32"/>
                </a:solidFill>
              </a:rPr>
              <a:pPr/>
              <a:t>06/11/2019</a:t>
            </a:fld>
            <a:endParaRPr lang="fr-FR">
              <a:solidFill>
                <a:srgbClr val="071F32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071F32"/>
                </a:solidFill>
              </a:rPr>
              <a:t>A VELO ! </a:t>
            </a:r>
            <a:endParaRPr lang="fr-FR">
              <a:solidFill>
                <a:srgbClr val="071F32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>
                <a:solidFill>
                  <a:srgbClr val="071F32"/>
                </a:solidFill>
              </a:rPr>
              <a:pPr/>
              <a:t>‹N°›</a:t>
            </a:fld>
            <a:endParaRPr lang="fr-FR">
              <a:solidFill>
                <a:srgbClr val="071F32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8C7A5F77-9A92-46CF-AF0E-296CA94F0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324" y="1814400"/>
            <a:ext cx="6840000" cy="39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F48ADC4-A9D9-4DF3-8EBA-2466D4B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graphique 3">
            <a:extLst>
              <a:ext uri="{FF2B5EF4-FFF2-40B4-BE49-F238E27FC236}">
                <a16:creationId xmlns:a16="http://schemas.microsoft.com/office/drawing/2014/main" xmlns="" id="{624FC36B-7B77-472F-B353-E017AF19247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719373" y="1814400"/>
            <a:ext cx="3780000" cy="39592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13088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424" y="948136"/>
            <a:ext cx="10800000" cy="373459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9B1D-E3E2-4CCC-B329-655C66954BD5}" type="datetime1">
              <a:rPr lang="fr-FR" smtClean="0">
                <a:solidFill>
                  <a:srgbClr val="071F32"/>
                </a:solidFill>
              </a:rPr>
              <a:pPr/>
              <a:t>06/11/2019</a:t>
            </a:fld>
            <a:endParaRPr lang="fr-FR">
              <a:solidFill>
                <a:srgbClr val="071F32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071F32"/>
                </a:solidFill>
              </a:rPr>
              <a:t>A VELO ! </a:t>
            </a:r>
            <a:endParaRPr lang="fr-FR">
              <a:solidFill>
                <a:srgbClr val="071F32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>
                <a:solidFill>
                  <a:srgbClr val="071F32"/>
                </a:solidFill>
              </a:rPr>
              <a:pPr/>
              <a:t>‹N°›</a:t>
            </a:fld>
            <a:endParaRPr lang="fr-FR">
              <a:solidFill>
                <a:srgbClr val="071F32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8C7A5F77-9A92-46CF-AF0E-296CA94F0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1777" y="1814400"/>
            <a:ext cx="5627596" cy="39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F48ADC4-A9D9-4DF3-8EBA-2466D4B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graphique 3">
            <a:extLst>
              <a:ext uri="{FF2B5EF4-FFF2-40B4-BE49-F238E27FC236}">
                <a16:creationId xmlns:a16="http://schemas.microsoft.com/office/drawing/2014/main" xmlns="" id="{624FC36B-7B77-472F-B353-E017AF19247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90324" y="1814400"/>
            <a:ext cx="4004536" cy="39592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6981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24" y="948136"/>
            <a:ext cx="10800000" cy="373459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D5BD-F88E-4055-B19B-5A962B29CD11}" type="datetime1">
              <a:rPr lang="fr-FR" smtClean="0">
                <a:solidFill>
                  <a:srgbClr val="071F32"/>
                </a:solidFill>
              </a:rPr>
              <a:pPr/>
              <a:t>06/11/2019</a:t>
            </a:fld>
            <a:endParaRPr lang="fr-FR">
              <a:solidFill>
                <a:srgbClr val="071F32"/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071F32"/>
                </a:solidFill>
              </a:rPr>
              <a:t>A VELO ! </a:t>
            </a:r>
            <a:endParaRPr lang="fr-FR">
              <a:solidFill>
                <a:srgbClr val="071F32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>
                <a:solidFill>
                  <a:srgbClr val="071F32"/>
                </a:solidFill>
              </a:rPr>
              <a:pPr/>
              <a:t>‹N°›</a:t>
            </a:fld>
            <a:endParaRPr lang="fr-FR">
              <a:solidFill>
                <a:srgbClr val="071F32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8C7A5F77-9A92-46CF-AF0E-296CA94F0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73927" y="1938338"/>
            <a:ext cx="2916000" cy="4090649"/>
          </a:xfrm>
        </p:spPr>
        <p:txBody>
          <a:bodyPr anchor="b"/>
          <a:lstStyle>
            <a:lvl1pPr>
              <a:lnSpc>
                <a:spcPct val="135000"/>
              </a:lnSpc>
              <a:defRPr sz="1200" i="1"/>
            </a:lvl1pPr>
            <a:lvl2pPr>
              <a:lnSpc>
                <a:spcPct val="135000"/>
              </a:lnSpc>
              <a:defRPr sz="1200"/>
            </a:lvl2pPr>
            <a:lvl3pPr>
              <a:lnSpc>
                <a:spcPct val="135000"/>
              </a:lnSpc>
              <a:spcBef>
                <a:spcPts val="300"/>
              </a:spcBef>
              <a:defRPr sz="1200"/>
            </a:lvl3pPr>
            <a:lvl4pPr>
              <a:lnSpc>
                <a:spcPct val="135000"/>
              </a:lnSpc>
              <a:spcBef>
                <a:spcPts val="300"/>
              </a:spcBef>
              <a:defRPr sz="1200"/>
            </a:lvl4pPr>
            <a:lvl5pPr>
              <a:lnSpc>
                <a:spcPct val="135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F48ADC4-A9D9-4DF3-8EBA-2466D4B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xmlns="" id="{9244C946-C589-4599-A34B-208F47A016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4000" y="1938338"/>
            <a:ext cx="7758000" cy="42264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0156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up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 userDrawn="1"/>
        </p:nvSpPr>
        <p:spPr>
          <a:xfrm>
            <a:off x="11630276" y="173795"/>
            <a:ext cx="377446" cy="36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AE28F1-3FAD-4CD3-A0F6-EC1E3D0744B3}" type="slidenum">
              <a:rPr lang="en-US" smtClean="0">
                <a:solidFill>
                  <a:srgbClr val="071F32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dirty="0">
              <a:solidFill>
                <a:srgbClr val="071F3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3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95309" y="1"/>
            <a:ext cx="11796667" cy="94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5461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06" tIns="45718" rIns="91406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06" tIns="45718" rIns="91406" bIns="45718"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6" tIns="45718" rIns="91406" bIns="45718"/>
          <a:lstStyle/>
          <a:p>
            <a:fld id="{1ADF5F39-ECEB-43AB-AFE0-4E24AD24A88D}" type="datetimeFigureOut">
              <a:rPr lang="en-GB" smtClean="0">
                <a:solidFill>
                  <a:srgbClr val="071F32"/>
                </a:solidFill>
              </a:rPr>
              <a:pPr/>
              <a:t>06/11/2019</a:t>
            </a:fld>
            <a:endParaRPr lang="en-GB">
              <a:solidFill>
                <a:srgbClr val="071F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6" tIns="45718" rIns="91406" bIns="45718"/>
          <a:lstStyle/>
          <a:p>
            <a:endParaRPr lang="en-GB">
              <a:solidFill>
                <a:srgbClr val="071F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6" tIns="45718" rIns="91406" bIns="45718"/>
          <a:lstStyle/>
          <a:p>
            <a:fld id="{4DEB3B92-55E5-4E71-9DC6-3F836C04547F}" type="slidenum">
              <a:rPr lang="en-GB" smtClean="0">
                <a:solidFill>
                  <a:srgbClr val="071F32"/>
                </a:solidFill>
              </a:rPr>
              <a:pPr/>
              <a:t>‹N°›</a:t>
            </a:fld>
            <a:endParaRPr lang="en-GB">
              <a:solidFill>
                <a:srgbClr val="071F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460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054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srgbClr val="071F32"/>
                </a:solidFill>
              </a:rPr>
              <a:pPr/>
              <a:t>06/11/2019</a:t>
            </a:fld>
            <a:endParaRPr lang="fr-BE">
              <a:solidFill>
                <a:srgbClr val="071F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071F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srgbClr val="071F32"/>
                </a:solidFill>
              </a:rPr>
              <a:pPr/>
              <a:t>‹N°›</a:t>
            </a:fld>
            <a:endParaRPr lang="fr-BE">
              <a:solidFill>
                <a:srgbClr val="071F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39-ECEB-43AB-AFE0-4E24AD24A88D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3B92-55E5-4E71-9DC6-3F836C0454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21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F5F39-ECEB-43AB-AFE0-4E24AD24A88D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B3B92-55E5-4E71-9DC6-3F836C04547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45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0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chin.Bhoite\Documents\00 Projects\100RC\Received\Brand Guidelines\100RC_Logotype_Full_Color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4517" y="6486913"/>
            <a:ext cx="2774483" cy="17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6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0950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609507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defTabSz="609507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2" algn="l" defTabSz="60950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2" algn="l" defTabSz="609507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90" indent="-304752" algn="l" defTabSz="609507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6" indent="-304752" algn="l" defTabSz="60950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60950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60950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60950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chin.Bhoite\Documents\00 Projects\100RC\Received\Brand Guidelines\100RC_Logotype_Full_Color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4516" y="6486911"/>
            <a:ext cx="2774483" cy="17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98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90" r:id="rId6"/>
    <p:sldLayoutId id="2147483791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chin.Bhoite\Documents\00 Projects\100RC\Received\Brand Guidelines\100RC_Logotype_Full_Color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4516" y="6486911"/>
            <a:ext cx="2774483" cy="17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4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1" r:id="rId6"/>
    <p:sldLayoutId id="2147483812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0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F5F39-ECEB-43AB-AFE0-4E24AD24A8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B3B92-55E5-4E71-9DC6-3F836C0454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1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40B7D12-645A-874D-8D3A-4017F2C3F8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7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1814400"/>
            <a:ext cx="10800000" cy="39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99683" y="6371431"/>
            <a:ext cx="144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15000"/>
              </a:lnSpc>
              <a:defRPr sz="1000" b="0">
                <a:solidFill>
                  <a:schemeClr val="tx1"/>
                </a:solidFill>
              </a:defRPr>
            </a:lvl1pPr>
          </a:lstStyle>
          <a:p>
            <a:pPr defTabSz="914400"/>
            <a:fld id="{CF6C78D0-A5E5-4FFC-89A6-BB8B8738DB23}" type="datetime1">
              <a:rPr lang="fr-FR" smtClean="0">
                <a:solidFill>
                  <a:srgbClr val="071F32"/>
                </a:solidFill>
              </a:rPr>
              <a:pPr defTabSz="914400"/>
              <a:t>06/11/2019</a:t>
            </a:fld>
            <a:endParaRPr lang="fr-FR" dirty="0">
              <a:solidFill>
                <a:srgbClr val="071F32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84800" y="6371431"/>
            <a:ext cx="612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15000"/>
              </a:lnSpc>
              <a:defRPr sz="1000" b="0">
                <a:solidFill>
                  <a:schemeClr val="tx1"/>
                </a:solidFill>
              </a:defRPr>
            </a:lvl1pPr>
          </a:lstStyle>
          <a:p>
            <a:pPr defTabSz="914400"/>
            <a:r>
              <a:rPr lang="fr-FR" smtClean="0">
                <a:solidFill>
                  <a:srgbClr val="071F32"/>
                </a:solidFill>
              </a:rPr>
              <a:t>A VELO ! </a:t>
            </a:r>
            <a:endParaRPr lang="fr-FR" dirty="0">
              <a:solidFill>
                <a:srgbClr val="071F32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896" y="6371431"/>
            <a:ext cx="54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15000"/>
              </a:lnSpc>
              <a:defRPr sz="1000" b="1">
                <a:solidFill>
                  <a:schemeClr val="tx1"/>
                </a:solidFill>
              </a:defRPr>
            </a:lvl1pPr>
          </a:lstStyle>
          <a:p>
            <a:pPr defTabSz="914400"/>
            <a:fld id="{975A587B-5814-4D9B-9598-FE9CB954CB01}" type="slidenum">
              <a:rPr lang="fr-FR" smtClean="0">
                <a:solidFill>
                  <a:srgbClr val="071F32"/>
                </a:solidFill>
              </a:rPr>
              <a:pPr defTabSz="914400"/>
              <a:t>‹N°›</a:t>
            </a:fld>
            <a:endParaRPr lang="fr-FR" dirty="0">
              <a:solidFill>
                <a:srgbClr val="071F32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FD2BF32D-BDA1-4090-A758-37FE33B63A63}"/>
              </a:ext>
            </a:extLst>
          </p:cNvPr>
          <p:cNvCxnSpPr/>
          <p:nvPr/>
        </p:nvCxnSpPr>
        <p:spPr>
          <a:xfrm>
            <a:off x="684000" y="6169816"/>
            <a:ext cx="10821600" cy="0"/>
          </a:xfrm>
          <a:prstGeom prst="line">
            <a:avLst/>
          </a:prstGeom>
          <a:ln w="825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13">
            <a:extLst>
              <a:ext uri="{FF2B5EF4-FFF2-40B4-BE49-F238E27FC236}">
                <a16:creationId xmlns:a16="http://schemas.microsoft.com/office/drawing/2014/main" xmlns="" id="{B7327C09-0257-4B06-AECA-BF07233BEC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4213" y="6272213"/>
            <a:ext cx="1239837" cy="330200"/>
            <a:chOff x="431" y="3951"/>
            <a:chExt cx="781" cy="208"/>
          </a:xfrm>
        </p:grpSpPr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xmlns="" id="{27E2FAAA-F3E9-47AA-B489-E17CCD9737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31" y="3951"/>
              <a:ext cx="781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fr-FR" sz="1800">
                <a:solidFill>
                  <a:srgbClr val="071F32"/>
                </a:solidFill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xmlns="" id="{CEEAF68A-A632-4813-A0AD-A043689CB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1" y="3990"/>
              <a:ext cx="92" cy="130"/>
            </a:xfrm>
            <a:custGeom>
              <a:avLst/>
              <a:gdLst>
                <a:gd name="T0" fmla="*/ 46 w 46"/>
                <a:gd name="T1" fmla="*/ 22 h 64"/>
                <a:gd name="T2" fmla="*/ 24 w 46"/>
                <a:gd name="T3" fmla="*/ 44 h 64"/>
                <a:gd name="T4" fmla="*/ 14 w 46"/>
                <a:gd name="T5" fmla="*/ 44 h 64"/>
                <a:gd name="T6" fmla="*/ 14 w 46"/>
                <a:gd name="T7" fmla="*/ 64 h 64"/>
                <a:gd name="T8" fmla="*/ 0 w 46"/>
                <a:gd name="T9" fmla="*/ 64 h 64"/>
                <a:gd name="T10" fmla="*/ 0 w 46"/>
                <a:gd name="T11" fmla="*/ 0 h 64"/>
                <a:gd name="T12" fmla="*/ 24 w 46"/>
                <a:gd name="T13" fmla="*/ 0 h 64"/>
                <a:gd name="T14" fmla="*/ 46 w 46"/>
                <a:gd name="T15" fmla="*/ 22 h 64"/>
                <a:gd name="T16" fmla="*/ 32 w 46"/>
                <a:gd name="T17" fmla="*/ 22 h 64"/>
                <a:gd name="T18" fmla="*/ 24 w 46"/>
                <a:gd name="T19" fmla="*/ 14 h 64"/>
                <a:gd name="T20" fmla="*/ 14 w 46"/>
                <a:gd name="T21" fmla="*/ 14 h 64"/>
                <a:gd name="T22" fmla="*/ 14 w 46"/>
                <a:gd name="T23" fmla="*/ 30 h 64"/>
                <a:gd name="T24" fmla="*/ 24 w 46"/>
                <a:gd name="T25" fmla="*/ 30 h 64"/>
                <a:gd name="T26" fmla="*/ 32 w 46"/>
                <a:gd name="T27" fmla="*/ 2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64">
                  <a:moveTo>
                    <a:pt x="46" y="22"/>
                  </a:moveTo>
                  <a:cubicBezTo>
                    <a:pt x="46" y="34"/>
                    <a:pt x="36" y="44"/>
                    <a:pt x="2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6" y="0"/>
                    <a:pt x="46" y="10"/>
                    <a:pt x="46" y="22"/>
                  </a:cubicBezTo>
                  <a:close/>
                  <a:moveTo>
                    <a:pt x="32" y="22"/>
                  </a:moveTo>
                  <a:cubicBezTo>
                    <a:pt x="32" y="17"/>
                    <a:pt x="28" y="14"/>
                    <a:pt x="2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8" y="30"/>
                    <a:pt x="32" y="27"/>
                    <a:pt x="32" y="22"/>
                  </a:cubicBezTo>
                  <a:close/>
                </a:path>
              </a:pathLst>
            </a:custGeom>
            <a:solidFill>
              <a:srgbClr val="07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fr-FR" sz="1800">
                <a:solidFill>
                  <a:srgbClr val="071F32"/>
                </a:solidFill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xmlns="" id="{C9CC9FD3-1226-4DFE-BE9A-E671199FCF7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0" y="3990"/>
              <a:ext cx="30" cy="130"/>
            </a:xfrm>
            <a:prstGeom prst="rect">
              <a:avLst/>
            </a:prstGeom>
            <a:solidFill>
              <a:srgbClr val="07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fr-FR" sz="1800">
                <a:solidFill>
                  <a:srgbClr val="071F32"/>
                </a:solidFill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xmlns="" id="{29B0FCAA-4022-470E-94D8-3EB87195C2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36" y="3990"/>
              <a:ext cx="98" cy="130"/>
            </a:xfrm>
            <a:custGeom>
              <a:avLst/>
              <a:gdLst>
                <a:gd name="T0" fmla="*/ 14 w 49"/>
                <a:gd name="T1" fmla="*/ 44 h 64"/>
                <a:gd name="T2" fmla="*/ 14 w 49"/>
                <a:gd name="T3" fmla="*/ 64 h 64"/>
                <a:gd name="T4" fmla="*/ 0 w 49"/>
                <a:gd name="T5" fmla="*/ 64 h 64"/>
                <a:gd name="T6" fmla="*/ 0 w 49"/>
                <a:gd name="T7" fmla="*/ 0 h 64"/>
                <a:gd name="T8" fmla="*/ 25 w 49"/>
                <a:gd name="T9" fmla="*/ 0 h 64"/>
                <a:gd name="T10" fmla="*/ 47 w 49"/>
                <a:gd name="T11" fmla="*/ 22 h 64"/>
                <a:gd name="T12" fmla="*/ 36 w 49"/>
                <a:gd name="T13" fmla="*/ 41 h 64"/>
                <a:gd name="T14" fmla="*/ 49 w 49"/>
                <a:gd name="T15" fmla="*/ 64 h 64"/>
                <a:gd name="T16" fmla="*/ 33 w 49"/>
                <a:gd name="T17" fmla="*/ 64 h 64"/>
                <a:gd name="T18" fmla="*/ 22 w 49"/>
                <a:gd name="T19" fmla="*/ 44 h 64"/>
                <a:gd name="T20" fmla="*/ 14 w 49"/>
                <a:gd name="T21" fmla="*/ 44 h 64"/>
                <a:gd name="T22" fmla="*/ 14 w 49"/>
                <a:gd name="T23" fmla="*/ 31 h 64"/>
                <a:gd name="T24" fmla="*/ 25 w 49"/>
                <a:gd name="T25" fmla="*/ 31 h 64"/>
                <a:gd name="T26" fmla="*/ 32 w 49"/>
                <a:gd name="T27" fmla="*/ 22 h 64"/>
                <a:gd name="T28" fmla="*/ 25 w 49"/>
                <a:gd name="T29" fmla="*/ 14 h 64"/>
                <a:gd name="T30" fmla="*/ 14 w 49"/>
                <a:gd name="T31" fmla="*/ 14 h 64"/>
                <a:gd name="T32" fmla="*/ 14 w 49"/>
                <a:gd name="T33" fmla="*/ 3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64">
                  <a:moveTo>
                    <a:pt x="14" y="4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7" y="0"/>
                    <a:pt x="47" y="10"/>
                    <a:pt x="47" y="22"/>
                  </a:cubicBezTo>
                  <a:cubicBezTo>
                    <a:pt x="47" y="30"/>
                    <a:pt x="43" y="37"/>
                    <a:pt x="36" y="41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22" y="44"/>
                    <a:pt x="22" y="44"/>
                    <a:pt x="22" y="44"/>
                  </a:cubicBezTo>
                  <a:lnTo>
                    <a:pt x="14" y="44"/>
                  </a:lnTo>
                  <a:close/>
                  <a:moveTo>
                    <a:pt x="14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29" y="31"/>
                    <a:pt x="32" y="27"/>
                    <a:pt x="32" y="22"/>
                  </a:cubicBezTo>
                  <a:cubicBezTo>
                    <a:pt x="32" y="18"/>
                    <a:pt x="29" y="14"/>
                    <a:pt x="25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31"/>
                  </a:lnTo>
                  <a:close/>
                </a:path>
              </a:pathLst>
            </a:custGeom>
            <a:solidFill>
              <a:srgbClr val="07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fr-FR" sz="1800">
                <a:solidFill>
                  <a:srgbClr val="071F32"/>
                </a:solidFill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xmlns="" id="{31D3E6D7-4DFA-486A-B8B0-F409F26308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3" y="3990"/>
              <a:ext cx="125" cy="130"/>
            </a:xfrm>
            <a:custGeom>
              <a:avLst/>
              <a:gdLst>
                <a:gd name="T0" fmla="*/ 19 w 62"/>
                <a:gd name="T1" fmla="*/ 53 h 64"/>
                <a:gd name="T2" fmla="*/ 31 w 62"/>
                <a:gd name="T3" fmla="*/ 54 h 64"/>
                <a:gd name="T4" fmla="*/ 42 w 62"/>
                <a:gd name="T5" fmla="*/ 53 h 64"/>
                <a:gd name="T6" fmla="*/ 46 w 62"/>
                <a:gd name="T7" fmla="*/ 64 h 64"/>
                <a:gd name="T8" fmla="*/ 62 w 62"/>
                <a:gd name="T9" fmla="*/ 64 h 64"/>
                <a:gd name="T10" fmla="*/ 40 w 62"/>
                <a:gd name="T11" fmla="*/ 0 h 64"/>
                <a:gd name="T12" fmla="*/ 22 w 62"/>
                <a:gd name="T13" fmla="*/ 0 h 64"/>
                <a:gd name="T14" fmla="*/ 0 w 62"/>
                <a:gd name="T15" fmla="*/ 64 h 64"/>
                <a:gd name="T16" fmla="*/ 16 w 62"/>
                <a:gd name="T17" fmla="*/ 64 h 64"/>
                <a:gd name="T18" fmla="*/ 19 w 62"/>
                <a:gd name="T19" fmla="*/ 53 h 64"/>
                <a:gd name="T20" fmla="*/ 23 w 62"/>
                <a:gd name="T21" fmla="*/ 40 h 64"/>
                <a:gd name="T22" fmla="*/ 31 w 62"/>
                <a:gd name="T23" fmla="*/ 41 h 64"/>
                <a:gd name="T24" fmla="*/ 38 w 62"/>
                <a:gd name="T25" fmla="*/ 40 h 64"/>
                <a:gd name="T26" fmla="*/ 31 w 62"/>
                <a:gd name="T27" fmla="*/ 17 h 64"/>
                <a:gd name="T28" fmla="*/ 23 w 62"/>
                <a:gd name="T29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64">
                  <a:moveTo>
                    <a:pt x="19" y="53"/>
                  </a:moveTo>
                  <a:cubicBezTo>
                    <a:pt x="23" y="54"/>
                    <a:pt x="27" y="54"/>
                    <a:pt x="31" y="54"/>
                  </a:cubicBezTo>
                  <a:cubicBezTo>
                    <a:pt x="35" y="54"/>
                    <a:pt x="39" y="54"/>
                    <a:pt x="42" y="53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9" y="53"/>
                  </a:lnTo>
                  <a:close/>
                  <a:moveTo>
                    <a:pt x="23" y="40"/>
                  </a:moveTo>
                  <a:cubicBezTo>
                    <a:pt x="26" y="41"/>
                    <a:pt x="28" y="41"/>
                    <a:pt x="31" y="41"/>
                  </a:cubicBezTo>
                  <a:cubicBezTo>
                    <a:pt x="33" y="41"/>
                    <a:pt x="36" y="41"/>
                    <a:pt x="38" y="40"/>
                  </a:cubicBezTo>
                  <a:cubicBezTo>
                    <a:pt x="31" y="17"/>
                    <a:pt x="31" y="17"/>
                    <a:pt x="31" y="17"/>
                  </a:cubicBezTo>
                  <a:lnTo>
                    <a:pt x="23" y="40"/>
                  </a:lnTo>
                  <a:close/>
                </a:path>
              </a:pathLst>
            </a:custGeom>
            <a:solidFill>
              <a:srgbClr val="07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fr-FR" sz="1800">
                <a:solidFill>
                  <a:srgbClr val="071F32"/>
                </a:solidFill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xmlns="" id="{6B526F9D-1CDB-40E9-AC84-8A84FB0610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6" y="3988"/>
              <a:ext cx="98" cy="134"/>
            </a:xfrm>
            <a:custGeom>
              <a:avLst/>
              <a:gdLst>
                <a:gd name="T0" fmla="*/ 24 w 49"/>
                <a:gd name="T1" fmla="*/ 14 h 66"/>
                <a:gd name="T2" fmla="*/ 35 w 49"/>
                <a:gd name="T3" fmla="*/ 21 h 66"/>
                <a:gd name="T4" fmla="*/ 47 w 49"/>
                <a:gd name="T5" fmla="*/ 14 h 66"/>
                <a:gd name="T6" fmla="*/ 24 w 49"/>
                <a:gd name="T7" fmla="*/ 0 h 66"/>
                <a:gd name="T8" fmla="*/ 3 w 49"/>
                <a:gd name="T9" fmla="*/ 19 h 66"/>
                <a:gd name="T10" fmla="*/ 21 w 49"/>
                <a:gd name="T11" fmla="*/ 39 h 66"/>
                <a:gd name="T12" fmla="*/ 35 w 49"/>
                <a:gd name="T13" fmla="*/ 47 h 66"/>
                <a:gd name="T14" fmla="*/ 25 w 49"/>
                <a:gd name="T15" fmla="*/ 52 h 66"/>
                <a:gd name="T16" fmla="*/ 12 w 49"/>
                <a:gd name="T17" fmla="*/ 44 h 66"/>
                <a:gd name="T18" fmla="*/ 0 w 49"/>
                <a:gd name="T19" fmla="*/ 50 h 66"/>
                <a:gd name="T20" fmla="*/ 25 w 49"/>
                <a:gd name="T21" fmla="*/ 66 h 66"/>
                <a:gd name="T22" fmla="*/ 49 w 49"/>
                <a:gd name="T23" fmla="*/ 47 h 66"/>
                <a:gd name="T24" fmla="*/ 31 w 49"/>
                <a:gd name="T25" fmla="*/ 28 h 66"/>
                <a:gd name="T26" fmla="*/ 17 w 49"/>
                <a:gd name="T27" fmla="*/ 19 h 66"/>
                <a:gd name="T28" fmla="*/ 24 w 49"/>
                <a:gd name="T2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66">
                  <a:moveTo>
                    <a:pt x="24" y="14"/>
                  </a:moveTo>
                  <a:cubicBezTo>
                    <a:pt x="30" y="14"/>
                    <a:pt x="33" y="17"/>
                    <a:pt x="35" y="21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5" y="10"/>
                    <a:pt x="39" y="0"/>
                    <a:pt x="24" y="0"/>
                  </a:cubicBezTo>
                  <a:cubicBezTo>
                    <a:pt x="13" y="0"/>
                    <a:pt x="3" y="7"/>
                    <a:pt x="3" y="19"/>
                  </a:cubicBezTo>
                  <a:cubicBezTo>
                    <a:pt x="3" y="34"/>
                    <a:pt x="17" y="37"/>
                    <a:pt x="21" y="39"/>
                  </a:cubicBezTo>
                  <a:cubicBezTo>
                    <a:pt x="26" y="40"/>
                    <a:pt x="35" y="41"/>
                    <a:pt x="35" y="47"/>
                  </a:cubicBezTo>
                  <a:cubicBezTo>
                    <a:pt x="35" y="50"/>
                    <a:pt x="31" y="52"/>
                    <a:pt x="25" y="52"/>
                  </a:cubicBezTo>
                  <a:cubicBezTo>
                    <a:pt x="20" y="52"/>
                    <a:pt x="15" y="49"/>
                    <a:pt x="12" y="4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3"/>
                    <a:pt x="8" y="66"/>
                    <a:pt x="25" y="66"/>
                  </a:cubicBezTo>
                  <a:cubicBezTo>
                    <a:pt x="39" y="66"/>
                    <a:pt x="49" y="59"/>
                    <a:pt x="49" y="47"/>
                  </a:cubicBezTo>
                  <a:cubicBezTo>
                    <a:pt x="49" y="37"/>
                    <a:pt x="44" y="31"/>
                    <a:pt x="31" y="28"/>
                  </a:cubicBezTo>
                  <a:cubicBezTo>
                    <a:pt x="21" y="25"/>
                    <a:pt x="17" y="23"/>
                    <a:pt x="17" y="19"/>
                  </a:cubicBezTo>
                  <a:cubicBezTo>
                    <a:pt x="17" y="16"/>
                    <a:pt x="20" y="14"/>
                    <a:pt x="24" y="14"/>
                  </a:cubicBezTo>
                  <a:close/>
                </a:path>
              </a:pathLst>
            </a:custGeom>
            <a:solidFill>
              <a:srgbClr val="07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fr-FR" sz="1800">
                <a:solidFill>
                  <a:srgbClr val="071F32"/>
                </a:solidFill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xmlns="" id="{C931EA2E-7688-42E7-A116-3A2BDC8370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3" y="3949"/>
              <a:ext cx="224" cy="210"/>
            </a:xfrm>
            <a:custGeom>
              <a:avLst/>
              <a:gdLst>
                <a:gd name="T0" fmla="*/ 111 w 112"/>
                <a:gd name="T1" fmla="*/ 62 h 103"/>
                <a:gd name="T2" fmla="*/ 110 w 112"/>
                <a:gd name="T3" fmla="*/ 63 h 103"/>
                <a:gd name="T4" fmla="*/ 61 w 112"/>
                <a:gd name="T5" fmla="*/ 96 h 103"/>
                <a:gd name="T6" fmla="*/ 12 w 112"/>
                <a:gd name="T7" fmla="*/ 63 h 103"/>
                <a:gd name="T8" fmla="*/ 32 w 112"/>
                <a:gd name="T9" fmla="*/ 67 h 103"/>
                <a:gd name="T10" fmla="*/ 60 w 112"/>
                <a:gd name="T11" fmla="*/ 85 h 103"/>
                <a:gd name="T12" fmla="*/ 97 w 112"/>
                <a:gd name="T13" fmla="*/ 41 h 103"/>
                <a:gd name="T14" fmla="*/ 76 w 112"/>
                <a:gd name="T15" fmla="*/ 0 h 103"/>
                <a:gd name="T16" fmla="*/ 21 w 112"/>
                <a:gd name="T17" fmla="*/ 26 h 103"/>
                <a:gd name="T18" fmla="*/ 21 w 112"/>
                <a:gd name="T19" fmla="*/ 27 h 103"/>
                <a:gd name="T20" fmla="*/ 55 w 112"/>
                <a:gd name="T21" fmla="*/ 68 h 103"/>
                <a:gd name="T22" fmla="*/ 58 w 112"/>
                <a:gd name="T23" fmla="*/ 66 h 103"/>
                <a:gd name="T24" fmla="*/ 42 w 112"/>
                <a:gd name="T25" fmla="*/ 26 h 103"/>
                <a:gd name="T26" fmla="*/ 73 w 112"/>
                <a:gd name="T27" fmla="*/ 11 h 103"/>
                <a:gd name="T28" fmla="*/ 88 w 112"/>
                <a:gd name="T29" fmla="*/ 41 h 103"/>
                <a:gd name="T30" fmla="*/ 60 w 112"/>
                <a:gd name="T31" fmla="*/ 78 h 103"/>
                <a:gd name="T32" fmla="*/ 37 w 112"/>
                <a:gd name="T33" fmla="*/ 60 h 103"/>
                <a:gd name="T34" fmla="*/ 1 w 112"/>
                <a:gd name="T35" fmla="*/ 52 h 103"/>
                <a:gd name="T36" fmla="*/ 0 w 112"/>
                <a:gd name="T37" fmla="*/ 53 h 103"/>
                <a:gd name="T38" fmla="*/ 57 w 112"/>
                <a:gd name="T39" fmla="*/ 103 h 103"/>
                <a:gd name="T40" fmla="*/ 110 w 112"/>
                <a:gd name="T41" fmla="*/ 68 h 103"/>
                <a:gd name="T42" fmla="*/ 111 w 112"/>
                <a:gd name="T43" fmla="*/ 6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" h="103">
                  <a:moveTo>
                    <a:pt x="111" y="62"/>
                  </a:moveTo>
                  <a:cubicBezTo>
                    <a:pt x="110" y="62"/>
                    <a:pt x="110" y="62"/>
                    <a:pt x="110" y="63"/>
                  </a:cubicBezTo>
                  <a:cubicBezTo>
                    <a:pt x="100" y="85"/>
                    <a:pt x="81" y="96"/>
                    <a:pt x="61" y="96"/>
                  </a:cubicBezTo>
                  <a:cubicBezTo>
                    <a:pt x="21" y="96"/>
                    <a:pt x="12" y="64"/>
                    <a:pt x="12" y="63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40" y="85"/>
                    <a:pt x="60" y="85"/>
                  </a:cubicBezTo>
                  <a:cubicBezTo>
                    <a:pt x="82" y="85"/>
                    <a:pt x="97" y="63"/>
                    <a:pt x="97" y="41"/>
                  </a:cubicBezTo>
                  <a:cubicBezTo>
                    <a:pt x="97" y="21"/>
                    <a:pt x="88" y="9"/>
                    <a:pt x="76" y="0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7"/>
                    <a:pt x="21" y="27"/>
                  </a:cubicBezTo>
                  <a:cubicBezTo>
                    <a:pt x="52" y="34"/>
                    <a:pt x="57" y="56"/>
                    <a:pt x="55" y="68"/>
                  </a:cubicBezTo>
                  <a:cubicBezTo>
                    <a:pt x="55" y="70"/>
                    <a:pt x="56" y="70"/>
                    <a:pt x="58" y="66"/>
                  </a:cubicBezTo>
                  <a:cubicBezTo>
                    <a:pt x="62" y="54"/>
                    <a:pt x="59" y="36"/>
                    <a:pt x="42" y="26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6" y="14"/>
                    <a:pt x="88" y="22"/>
                    <a:pt x="88" y="41"/>
                  </a:cubicBezTo>
                  <a:cubicBezTo>
                    <a:pt x="88" y="60"/>
                    <a:pt x="77" y="78"/>
                    <a:pt x="60" y="78"/>
                  </a:cubicBezTo>
                  <a:cubicBezTo>
                    <a:pt x="43" y="78"/>
                    <a:pt x="37" y="60"/>
                    <a:pt x="37" y="60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2"/>
                    <a:pt x="0" y="52"/>
                    <a:pt x="0" y="53"/>
                  </a:cubicBezTo>
                  <a:cubicBezTo>
                    <a:pt x="3" y="81"/>
                    <a:pt x="25" y="103"/>
                    <a:pt x="57" y="103"/>
                  </a:cubicBezTo>
                  <a:cubicBezTo>
                    <a:pt x="84" y="103"/>
                    <a:pt x="102" y="89"/>
                    <a:pt x="110" y="68"/>
                  </a:cubicBezTo>
                  <a:cubicBezTo>
                    <a:pt x="112" y="63"/>
                    <a:pt x="111" y="62"/>
                    <a:pt x="111" y="62"/>
                  </a:cubicBezTo>
                  <a:close/>
                </a:path>
              </a:pathLst>
            </a:custGeom>
            <a:solidFill>
              <a:srgbClr val="07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fr-FR" sz="1800">
                <a:solidFill>
                  <a:srgbClr val="071F3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51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hf hdr="0" dt="0"/>
  <p:txStyles>
    <p:titleStyle>
      <a:lvl1pPr algn="l" defTabSz="914400" rtl="0" eaLnBrk="1" latinLnBrk="0" hangingPunct="1">
        <a:lnSpc>
          <a:spcPct val="115000"/>
        </a:lnSpc>
        <a:spcBef>
          <a:spcPct val="0"/>
        </a:spcBef>
        <a:buNone/>
        <a:defRPr sz="2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179388" algn="l" defTabSz="914400" rtl="0" eaLnBrk="1" latinLnBrk="0" hangingPunct="1">
        <a:lnSpc>
          <a:spcPct val="130000"/>
        </a:lnSpc>
        <a:spcBef>
          <a:spcPts val="2400"/>
        </a:spcBef>
        <a:buClr>
          <a:schemeClr val="accent2"/>
        </a:buClr>
        <a:buFont typeface="+mj-lt"/>
        <a:buAutoNum type="arabicPeriod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108000" algn="l" defTabSz="914400" rtl="0" eaLnBrk="1" latinLnBrk="0" hangingPunct="1">
        <a:lnSpc>
          <a:spcPct val="130000"/>
        </a:lnSpc>
        <a:spcBef>
          <a:spcPts val="300"/>
        </a:spcBef>
        <a:buSzPct val="120000"/>
        <a:buFont typeface="Times" panose="02020603050405020304" pitchFamily="18" charset="0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126000" algn="l" defTabSz="914400" rtl="0" eaLnBrk="1" latinLnBrk="0" hangingPunct="1">
        <a:lnSpc>
          <a:spcPct val="130000"/>
        </a:lnSpc>
        <a:spcBef>
          <a:spcPts val="300"/>
        </a:spcBef>
        <a:buFont typeface="Calibri" panose="020F0502020204030204" pitchFamily="34" charset="0"/>
        <a:buChar char="‐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0" algn="l" defTabSz="914400" rtl="0" eaLnBrk="1" latinLnBrk="0" hangingPunct="1">
        <a:lnSpc>
          <a:spcPct val="130000"/>
        </a:lnSpc>
        <a:spcBef>
          <a:spcPts val="3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6.png"/><Relationship Id="rId5" Type="http://schemas.openxmlformats.org/officeDocument/2006/relationships/image" Target="../media/image12.em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90478" y="4447008"/>
            <a:ext cx="10645253" cy="2231376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/>
              </a:rPr>
              <a:t>Paris </a:t>
            </a:r>
            <a:r>
              <a:rPr lang="en-GB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/>
              </a:rPr>
              <a:t>Resilience Strategy and Capacity Building</a:t>
            </a:r>
            <a:endParaRPr lang="en-GB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old"/>
            </a:endParaRPr>
          </a:p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547" y="310519"/>
            <a:ext cx="3820340" cy="14636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249469" y="6400806"/>
            <a:ext cx="1942531" cy="400111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#</a:t>
            </a:r>
            <a:r>
              <a:rPr lang="fr-FR" sz="2000" b="1" dirty="0" err="1">
                <a:solidFill>
                  <a:schemeClr val="bg1"/>
                </a:solidFill>
              </a:rPr>
              <a:t>ResilientParis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6455403"/>
            <a:ext cx="7956644" cy="38471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r>
              <a:rPr lang="it-IT" dirty="0" smtClean="0"/>
              <a:t> </a:t>
            </a:r>
            <a:r>
              <a:rPr lang="it-IT" b="1" dirty="0">
                <a:solidFill>
                  <a:schemeClr val="bg1"/>
                </a:solidFill>
              </a:rPr>
              <a:t>UNESCO Metropolitan “ECO – RISE” R2020 Colloquium </a:t>
            </a:r>
            <a:r>
              <a:rPr lang="fr-FR" b="1" dirty="0" smtClean="0">
                <a:solidFill>
                  <a:schemeClr val="bg1"/>
                </a:solidFill>
              </a:rPr>
              <a:t> – Paris - 11/07/2019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481DB0C-F71D-4E05-91DA-6E17BD39B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29" y="185741"/>
            <a:ext cx="2200831" cy="192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69"/>
            <a:ext cx="12192000" cy="8245078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DCAB00A8-9C46-4F41-8401-FDAF6166B44D}"/>
              </a:ext>
            </a:extLst>
          </p:cNvPr>
          <p:cNvSpPr txBox="1"/>
          <p:nvPr/>
        </p:nvSpPr>
        <p:spPr>
          <a:xfrm>
            <a:off x="0" y="0"/>
            <a:ext cx="6642626" cy="1815882"/>
          </a:xfrm>
          <a:prstGeom prst="rect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31 </a:t>
            </a:r>
          </a:p>
          <a:p>
            <a:pPr defTabSz="914400"/>
            <a:r>
              <a:rPr lang="en-US" sz="2800" dirty="0" smtClean="0">
                <a:solidFill>
                  <a:prstClr val="white"/>
                </a:solidFill>
              </a:rPr>
              <a:t>Build new </a:t>
            </a:r>
            <a:r>
              <a:rPr lang="en-US" sz="2800" dirty="0">
                <a:solidFill>
                  <a:prstClr val="white"/>
                </a:solidFill>
              </a:rPr>
              <a:t>territorial </a:t>
            </a:r>
            <a:r>
              <a:rPr lang="en-US" sz="2800" dirty="0" smtClean="0">
                <a:solidFill>
                  <a:prstClr val="white"/>
                </a:solidFill>
              </a:rPr>
              <a:t>cooperation with </a:t>
            </a:r>
            <a:r>
              <a:rPr lang="en-US" sz="2800" dirty="0" err="1">
                <a:solidFill>
                  <a:prstClr val="white"/>
                </a:solidFill>
              </a:rPr>
              <a:t>peri</a:t>
            </a:r>
            <a:r>
              <a:rPr lang="en-US" sz="2800" dirty="0">
                <a:solidFill>
                  <a:prstClr val="white"/>
                </a:solidFill>
              </a:rPr>
              <a:t>-urban and rural municipalities, around common interests and partnership actions</a:t>
            </a:r>
          </a:p>
        </p:txBody>
      </p:sp>
    </p:spTree>
    <p:extLst>
      <p:ext uri="{BB962C8B-B14F-4D97-AF65-F5344CB8AC3E}">
        <p14:creationId xmlns:p14="http://schemas.microsoft.com/office/powerpoint/2010/main" val="1506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46" r="26999" b="132"/>
          <a:stretch/>
        </p:blipFill>
        <p:spPr>
          <a:xfrm>
            <a:off x="-1076445" y="-1"/>
            <a:ext cx="13268445" cy="6864297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2862" y="6550225"/>
            <a:ext cx="12192001" cy="323163"/>
          </a:xfrm>
          <a:prstGeom prst="rect">
            <a:avLst/>
          </a:prstGeom>
          <a:solidFill>
            <a:srgbClr val="003399"/>
          </a:solidFill>
        </p:spPr>
        <p:txBody>
          <a:bodyPr wrap="square" lIns="91430" tIns="45718" rIns="91430" bIns="45718" rtlCol="0">
            <a:spAutoFit/>
          </a:bodyPr>
          <a:lstStyle/>
          <a:p>
            <a:r>
              <a:rPr lang="en-US" sz="1500" b="1" dirty="0">
                <a:solidFill>
                  <a:prstClr val="white"/>
                </a:solidFill>
                <a:latin typeface="Corbel" panose="020B0503020204020204" pitchFamily="34" charset="0"/>
              </a:rPr>
              <a:t>s</a:t>
            </a:r>
            <a:r>
              <a:rPr lang="en-US" sz="1500" b="1" dirty="0" smtClean="0">
                <a:solidFill>
                  <a:prstClr val="white"/>
                </a:solidFill>
                <a:latin typeface="Corbel" panose="020B0503020204020204" pitchFamily="34" charset="0"/>
              </a:rPr>
              <a:t>ebastien.maire@paris.fr</a:t>
            </a:r>
            <a:endParaRPr lang="en-US" sz="1500" b="1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68609" y="6550225"/>
            <a:ext cx="2112579" cy="323163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r>
              <a:rPr lang="en-US" sz="1500" b="1" dirty="0">
                <a:solidFill>
                  <a:prstClr val="white"/>
                </a:solidFill>
                <a:latin typeface="Corbel" panose="020B0503020204020204" pitchFamily="34" charset="0"/>
              </a:rPr>
              <a:t>#</a:t>
            </a:r>
            <a:r>
              <a:rPr lang="en-US" sz="1500" b="1" dirty="0" err="1">
                <a:solidFill>
                  <a:prstClr val="white"/>
                </a:solidFill>
                <a:latin typeface="Corbel" panose="020B0503020204020204" pitchFamily="34" charset="0"/>
              </a:rPr>
              <a:t>ResilientCities</a:t>
            </a:r>
            <a:endParaRPr lang="en-US" sz="1500" b="1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17" name="Oval 1"/>
          <p:cNvSpPr/>
          <p:nvPr/>
        </p:nvSpPr>
        <p:spPr>
          <a:xfrm>
            <a:off x="2287923" y="755689"/>
            <a:ext cx="5184576" cy="5184576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12" name="Picture 2" descr="C:\Users\Sachin.Bhoite\Documents\00 Projects\100RC\Received\Brand Guidelines\100RC_Circle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3" y="189913"/>
            <a:ext cx="4024131" cy="402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-140824" y="1337629"/>
            <a:ext cx="4421527" cy="1770927"/>
          </a:xfrm>
          <a:prstGeom prst="rect">
            <a:avLst/>
          </a:prstGeom>
        </p:spPr>
        <p:txBody>
          <a:bodyPr vert="horz" lIns="91430" tIns="45718" rIns="91430" bIns="45718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Gotham Medium" panose="02000604030000020004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Arial Unicode MS" panose="020B0604020202020204" pitchFamily="34" charset="-128"/>
                <a:cs typeface="Latha" panose="020B0604020202020204" pitchFamily="34" charset="0"/>
              </a:rPr>
              <a:t>Thank you for 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Arial Unicode MS" panose="020B0604020202020204" pitchFamily="34" charset="-128"/>
                <a:cs typeface="Latha" panose="020B0604020202020204" pitchFamily="34" charset="0"/>
              </a:rPr>
              <a:t>your attention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Arial Unicode MS" panose="020B0604020202020204" pitchFamily="34" charset="-128"/>
                <a:cs typeface="Latha" panose="020B0604020202020204" pitchFamily="34" charset="0"/>
              </a:rPr>
              <a:t/>
            </a:r>
            <a:b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Arial Unicode MS" panose="020B0604020202020204" pitchFamily="34" charset="-128"/>
                <a:cs typeface="Latha" panose="020B0604020202020204" pitchFamily="34" charset="0"/>
              </a:rPr>
            </a:b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Arial Unicode MS" panose="020B0604020202020204" pitchFamily="34" charset="-128"/>
              <a:cs typeface="Latha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7481DB0C-F71D-4E05-91DA-6E17BD39B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338" y="189913"/>
            <a:ext cx="2121388" cy="185725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99" y="694090"/>
            <a:ext cx="4490658" cy="172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00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0153" y="7"/>
            <a:ext cx="5650173" cy="16876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39535"/>
            <a:ext cx="4349632" cy="648072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Gotham Bold"/>
              </a:rPr>
              <a:t>Paris resilience challenges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0027" y="1815152"/>
            <a:ext cx="6260831" cy="5042848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just" defTabSz="914264"/>
            <a:r>
              <a:rPr lang="fr-FR" sz="2800" b="1" dirty="0" err="1">
                <a:solidFill>
                  <a:prstClr val="white"/>
                </a:solidFill>
                <a:latin typeface="Gotham Bold"/>
              </a:rPr>
              <a:t>Inequalities</a:t>
            </a:r>
            <a:r>
              <a:rPr lang="fr-FR" sz="2800" b="1" dirty="0">
                <a:solidFill>
                  <a:prstClr val="white"/>
                </a:solidFill>
                <a:latin typeface="Gotham Bold"/>
              </a:rPr>
              <a:t> and social </a:t>
            </a:r>
            <a:r>
              <a:rPr lang="fr-FR" sz="2800" b="1" dirty="0" err="1">
                <a:solidFill>
                  <a:prstClr val="white"/>
                </a:solidFill>
                <a:latin typeface="Gotham Bold"/>
              </a:rPr>
              <a:t>cohesion</a:t>
            </a:r>
            <a:endParaRPr lang="fr-FR" sz="2800" b="1" dirty="0">
              <a:solidFill>
                <a:prstClr val="white"/>
              </a:solidFill>
              <a:latin typeface="Gotham Bold"/>
            </a:endParaRPr>
          </a:p>
          <a:p>
            <a:pPr marL="514278" indent="-514278" algn="just" defTabSz="914264">
              <a:buFontTx/>
              <a:buAutoNum type="arabicPeriod"/>
            </a:pPr>
            <a:endParaRPr lang="fr-FR" sz="2800" b="1" dirty="0">
              <a:solidFill>
                <a:prstClr val="white"/>
              </a:solidFill>
              <a:latin typeface="Gotham Bold"/>
            </a:endParaRPr>
          </a:p>
          <a:p>
            <a:pPr algn="just" defTabSz="914264"/>
            <a:r>
              <a:rPr lang="fr-FR" sz="2800" b="1" dirty="0" err="1">
                <a:solidFill>
                  <a:prstClr val="white"/>
                </a:solidFill>
                <a:latin typeface="Gotham Bold"/>
              </a:rPr>
              <a:t>Terrorist</a:t>
            </a:r>
            <a:r>
              <a:rPr lang="fr-FR" sz="2800" b="1" dirty="0">
                <a:solidFill>
                  <a:prstClr val="white"/>
                </a:solidFill>
                <a:latin typeface="Gotham Bold"/>
              </a:rPr>
              <a:t> </a:t>
            </a:r>
            <a:r>
              <a:rPr lang="fr-FR" sz="2800" b="1" dirty="0" err="1">
                <a:solidFill>
                  <a:prstClr val="white"/>
                </a:solidFill>
                <a:latin typeface="Gotham Bold"/>
              </a:rPr>
              <a:t>Threat</a:t>
            </a:r>
            <a:endParaRPr lang="fr-FR" sz="2800" b="1" dirty="0">
              <a:solidFill>
                <a:prstClr val="white"/>
              </a:solidFill>
              <a:latin typeface="Gotham Bold"/>
            </a:endParaRPr>
          </a:p>
          <a:p>
            <a:pPr algn="just" defTabSz="914264"/>
            <a:endParaRPr lang="fr-FR" sz="2800" b="1" dirty="0">
              <a:solidFill>
                <a:prstClr val="white"/>
              </a:solidFill>
              <a:latin typeface="Gotham Bold"/>
            </a:endParaRPr>
          </a:p>
          <a:p>
            <a:pPr algn="just" defTabSz="914264"/>
            <a:r>
              <a:rPr lang="fr-FR" sz="2800" b="1" dirty="0" err="1">
                <a:solidFill>
                  <a:prstClr val="white"/>
                </a:solidFill>
                <a:latin typeface="Gotham Bold"/>
              </a:rPr>
              <a:t>Climate</a:t>
            </a:r>
            <a:r>
              <a:rPr lang="fr-FR" sz="2800" b="1" dirty="0">
                <a:solidFill>
                  <a:prstClr val="white"/>
                </a:solidFill>
                <a:latin typeface="Gotham Bold"/>
              </a:rPr>
              <a:t> Change</a:t>
            </a:r>
          </a:p>
          <a:p>
            <a:pPr algn="just" defTabSz="914264"/>
            <a:endParaRPr lang="fr-FR" sz="2800" b="1" dirty="0">
              <a:solidFill>
                <a:prstClr val="white"/>
              </a:solidFill>
              <a:latin typeface="Gotham Bold"/>
            </a:endParaRPr>
          </a:p>
          <a:p>
            <a:pPr algn="just" defTabSz="914264"/>
            <a:r>
              <a:rPr lang="fr-FR" sz="2800" b="1" dirty="0" err="1">
                <a:solidFill>
                  <a:prstClr val="white"/>
                </a:solidFill>
                <a:latin typeface="Gotham Bold"/>
              </a:rPr>
              <a:t>Risks</a:t>
            </a:r>
            <a:r>
              <a:rPr lang="fr-FR" sz="2800" b="1" dirty="0">
                <a:solidFill>
                  <a:prstClr val="white"/>
                </a:solidFill>
                <a:latin typeface="Gotham Bold"/>
              </a:rPr>
              <a:t> </a:t>
            </a:r>
            <a:r>
              <a:rPr lang="fr-FR" sz="2800" b="1" dirty="0" err="1">
                <a:solidFill>
                  <a:prstClr val="white"/>
                </a:solidFill>
                <a:latin typeface="Gotham Bold"/>
              </a:rPr>
              <a:t>related</a:t>
            </a:r>
            <a:r>
              <a:rPr lang="fr-FR" sz="2800" b="1" dirty="0">
                <a:solidFill>
                  <a:prstClr val="white"/>
                </a:solidFill>
                <a:latin typeface="Gotham Bold"/>
              </a:rPr>
              <a:t> to the river</a:t>
            </a:r>
          </a:p>
          <a:p>
            <a:pPr algn="just" defTabSz="914264"/>
            <a:endParaRPr lang="fr-FR" sz="2800" b="1" dirty="0">
              <a:solidFill>
                <a:prstClr val="white"/>
              </a:solidFill>
              <a:latin typeface="Gotham Bold"/>
            </a:endParaRPr>
          </a:p>
          <a:p>
            <a:pPr algn="just" defTabSz="914264"/>
            <a:r>
              <a:rPr lang="fr-FR" sz="2800" b="1" dirty="0">
                <a:solidFill>
                  <a:prstClr val="white"/>
                </a:solidFill>
                <a:latin typeface="Gotham Bold"/>
              </a:rPr>
              <a:t>Air pollution </a:t>
            </a:r>
          </a:p>
          <a:p>
            <a:pPr algn="just" defTabSz="914264"/>
            <a:endParaRPr lang="fr-FR" sz="2800" b="1" dirty="0">
              <a:solidFill>
                <a:prstClr val="white"/>
              </a:solidFill>
              <a:latin typeface="Gotham Bold"/>
            </a:endParaRPr>
          </a:p>
          <a:p>
            <a:pPr algn="just" defTabSz="914264"/>
            <a:r>
              <a:rPr lang="fr-FR" sz="2800" b="1" dirty="0">
                <a:solidFill>
                  <a:prstClr val="white"/>
                </a:solidFill>
                <a:latin typeface="Gotham Bold"/>
              </a:rPr>
              <a:t>Territorial </a:t>
            </a:r>
            <a:r>
              <a:rPr lang="fr-FR" sz="2800" b="1" dirty="0" err="1">
                <a:solidFill>
                  <a:prstClr val="white"/>
                </a:solidFill>
                <a:latin typeface="Gotham Bold"/>
              </a:rPr>
              <a:t>Governance</a:t>
            </a:r>
            <a:endParaRPr lang="fr-FR" sz="2800" dirty="0">
              <a:solidFill>
                <a:prstClr val="white"/>
              </a:solidFill>
              <a:latin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09146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6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BA2149-885D-4A53-B472-72E6B481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9" y="1"/>
            <a:ext cx="5769283" cy="40066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Gotham Bold"/>
              </a:rPr>
              <a:t/>
            </a:r>
            <a:br>
              <a:rPr lang="en-US" sz="8000" b="1" dirty="0">
                <a:solidFill>
                  <a:schemeClr val="bg1"/>
                </a:solidFill>
                <a:latin typeface="Gotham Bold"/>
              </a:rPr>
            </a:b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Pillar </a:t>
            </a:r>
            <a:b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r>
              <a:rPr lang="en-US" sz="13900" dirty="0">
                <a:solidFill>
                  <a:schemeClr val="bg1"/>
                </a:solidFill>
                <a:latin typeface="Gotham" panose="02000804030000020004" pitchFamily="50" charset="0"/>
              </a:rPr>
              <a:t/>
            </a:r>
            <a:br>
              <a:rPr lang="en-US" sz="13900" dirty="0">
                <a:solidFill>
                  <a:schemeClr val="bg1"/>
                </a:solidFill>
                <a:latin typeface="Gotham" panose="02000804030000020004" pitchFamily="50" charset="0"/>
              </a:rPr>
            </a:br>
            <a:r>
              <a:rPr lang="en-US" sz="8800" dirty="0">
                <a:solidFill>
                  <a:schemeClr val="bg1"/>
                </a:solidFill>
                <a:latin typeface="Gotham" panose="02000804030000020004" pitchFamily="50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357D2E3-B6BF-42C2-87D0-462038A4DD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r="12539"/>
          <a:stretch/>
        </p:blipFill>
        <p:spPr>
          <a:xfrm>
            <a:off x="5804455" y="0"/>
            <a:ext cx="638754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9B8369E-2FCA-433B-BE2A-B27F11F50E6E}"/>
              </a:ext>
            </a:extLst>
          </p:cNvPr>
          <p:cNvSpPr/>
          <p:nvPr/>
        </p:nvSpPr>
        <p:spPr>
          <a:xfrm>
            <a:off x="1049872" y="4246748"/>
            <a:ext cx="3760237" cy="2246769"/>
          </a:xfrm>
          <a:prstGeom prst="rect">
            <a:avLst/>
          </a:prstGeom>
        </p:spPr>
        <p:txBody>
          <a:bodyPr wrap="square" lIns="91430" tIns="45718" rIns="91430" bIns="45718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inclusive and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cohesive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city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builds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Parisian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resilient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CAB00A8-9C46-4F41-8401-FDAF6166B44D}"/>
              </a:ext>
            </a:extLst>
          </p:cNvPr>
          <p:cNvSpPr txBox="1"/>
          <p:nvPr/>
        </p:nvSpPr>
        <p:spPr>
          <a:xfrm>
            <a:off x="5804455" y="3714837"/>
            <a:ext cx="6387548" cy="3016208"/>
          </a:xfrm>
          <a:prstGeom prst="rect">
            <a:avLst/>
          </a:prstGeom>
          <a:solidFill>
            <a:srgbClr val="C46CAC"/>
          </a:solidFill>
        </p:spPr>
        <p:txBody>
          <a:bodyPr wrap="square" lIns="91430" tIns="45718" rIns="91430" bIns="45718" rtlCol="0">
            <a:spAutoFit/>
          </a:bodyPr>
          <a:lstStyle/>
          <a:p>
            <a:pPr lvl="0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Goals: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58" indent="-342858">
              <a:buFont typeface="+mj-lt"/>
              <a:buAutoNum type="alphaUcPeriod"/>
            </a:pP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cope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acute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shocks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stresses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58" indent="-342858">
              <a:buFont typeface="+mj-lt"/>
              <a:buAutoNum type="alphaUcPeriod"/>
            </a:pP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58" indent="-342858">
              <a:buFont typeface="+mj-lt"/>
              <a:buAutoNum type="alphaUcPeriod"/>
            </a:pP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conditions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encourage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kindness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neighbours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inclusion at the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neighbourhood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58" indent="-342858">
              <a:buFont typeface="+mj-lt"/>
              <a:buAutoNum type="alphaUcPeriod"/>
            </a:pP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58" indent="-342858">
              <a:buFont typeface="+mj-lt"/>
              <a:buAutoNum type="alphaUcPeriod"/>
            </a:pP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Enable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co-create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city of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tomorrow</a:t>
            </a:r>
            <a:endParaRPr lang="fr-F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58" indent="-342858">
              <a:buFont typeface="+mj-lt"/>
              <a:buAutoNum type="alphaUcPeriod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30F85B-5FE8-4356-82CC-2CF9550A0B5D}"/>
              </a:ext>
            </a:extLst>
          </p:cNvPr>
          <p:cNvSpPr/>
          <p:nvPr/>
        </p:nvSpPr>
        <p:spPr>
          <a:xfrm>
            <a:off x="7" y="0"/>
            <a:ext cx="6083711" cy="6324808"/>
          </a:xfrm>
          <a:prstGeom prst="rect">
            <a:avLst/>
          </a:prstGeom>
        </p:spPr>
        <p:txBody>
          <a:bodyPr wrap="square" lIns="91430" tIns="45718" rIns="91430" bIns="45718">
            <a:spAutoFit/>
          </a:bodyPr>
          <a:lstStyle/>
          <a:p>
            <a:pPr algn="ctr"/>
            <a:endParaRPr lang="en-US" sz="8000" b="1" dirty="0">
              <a:solidFill>
                <a:prstClr val="white"/>
              </a:solidFill>
              <a:latin typeface="Gotham Bold"/>
            </a:endParaRPr>
          </a:p>
          <a:p>
            <a:pPr algn="ctr"/>
            <a:r>
              <a:rPr 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Pillar </a:t>
            </a:r>
            <a:br>
              <a:rPr 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algn="ctr"/>
            <a:endParaRPr lang="en-US" sz="139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6457C6-60B8-439F-9D5E-264E504C4D65}"/>
              </a:ext>
            </a:extLst>
          </p:cNvPr>
          <p:cNvSpPr/>
          <p:nvPr/>
        </p:nvSpPr>
        <p:spPr>
          <a:xfrm>
            <a:off x="862304" y="4481525"/>
            <a:ext cx="4520581" cy="1384995"/>
          </a:xfrm>
          <a:prstGeom prst="rect">
            <a:avLst/>
          </a:prstGeom>
        </p:spPr>
        <p:txBody>
          <a:bodyPr wrap="square" lIns="91430" tIns="45718" rIns="91430" bIns="45718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city built and developed to meet the challenges 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next century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B5E848-DA10-4977-B03F-A8F5AB29A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33" y="1"/>
            <a:ext cx="629616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D38C59-6BC2-4B5F-95F7-0F96A6FDAD6A}"/>
              </a:ext>
            </a:extLst>
          </p:cNvPr>
          <p:cNvSpPr txBox="1"/>
          <p:nvPr/>
        </p:nvSpPr>
        <p:spPr>
          <a:xfrm>
            <a:off x="5895833" y="4248543"/>
            <a:ext cx="6296168" cy="2139045"/>
          </a:xfrm>
          <a:prstGeom prst="rect">
            <a:avLst/>
          </a:prstGeom>
          <a:solidFill>
            <a:srgbClr val="99C979"/>
          </a:solidFill>
        </p:spPr>
        <p:txBody>
          <a:bodyPr wrap="square" lIns="91430" tIns="45718" rIns="91430" bIns="45718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  </a:t>
            </a:r>
            <a:r>
              <a:rPr lang="fr-FR" b="1" dirty="0" smtClean="0">
                <a:solidFill>
                  <a:prstClr val="white"/>
                </a:solidFill>
              </a:rPr>
              <a:t>Goals:</a:t>
            </a:r>
            <a:endParaRPr lang="fr-FR" b="1" dirty="0">
              <a:solidFill>
                <a:prstClr val="white"/>
              </a:solidFill>
            </a:endParaRPr>
          </a:p>
          <a:p>
            <a:endParaRPr lang="fr-FR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58" indent="-342858">
              <a:buFont typeface="+mj-lt"/>
              <a:buAutoNum type="alphaUcPeriod"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Anticipate risks and adapt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</a:t>
            </a:r>
          </a:p>
          <a:p>
            <a:pPr marL="342858" indent="-342858">
              <a:buFont typeface="+mj-lt"/>
              <a:buAutoNum type="alphaUcPeriod"/>
            </a:pPr>
            <a:endParaRPr lang="fr-FR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58" indent="-342858">
              <a:buFont typeface="+mj-lt"/>
              <a:buAutoNum type="alphaUcPeriod"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infrastructure that creates multiple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marL="342858" indent="-342858">
              <a:buFont typeface="+mj-lt"/>
              <a:buAutoNum type="alphaUcPeriod"/>
            </a:pPr>
            <a:endParaRPr lang="fr-FR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58" indent="-342858">
              <a:buFont typeface="+mj-lt"/>
              <a:buAutoNum type="alphaUcPeriod"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resilient urbanism in a dense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</a:t>
            </a:r>
            <a:endParaRPr lang="fr-FR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9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BA2149-885D-4A53-B472-72E6B481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" y="7"/>
            <a:ext cx="5549375" cy="44503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Gotham Bold"/>
              </a:rPr>
              <a:t/>
            </a:r>
            <a:br>
              <a:rPr lang="en-US" sz="7200" b="1" dirty="0">
                <a:solidFill>
                  <a:schemeClr val="bg1"/>
                </a:solidFill>
                <a:latin typeface="Gotham Bold"/>
              </a:rPr>
            </a:br>
            <a:r>
              <a:rPr lang="en-US" sz="7200" b="1" dirty="0">
                <a:solidFill>
                  <a:schemeClr val="bg1"/>
                </a:solidFill>
                <a:latin typeface="Gotham Bold"/>
              </a:rPr>
              <a:t> 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/>
              </a:rPr>
              <a:t>Pillar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/>
              </a:rPr>
              <a:t> </a:t>
            </a:r>
            <a:b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/>
              </a:rPr>
            </a:br>
            <a:r>
              <a:rPr lang="en-US" sz="1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/>
              </a:rPr>
              <a:t>3</a:t>
            </a:r>
            <a:r>
              <a:rPr lang="en-US" sz="13900" dirty="0">
                <a:solidFill>
                  <a:schemeClr val="bg1"/>
                </a:solidFill>
                <a:latin typeface="Gotham" panose="02000804030000020004" pitchFamily="50" charset="0"/>
              </a:rPr>
              <a:t/>
            </a:r>
            <a:br>
              <a:rPr lang="en-US" sz="13900" dirty="0">
                <a:solidFill>
                  <a:schemeClr val="bg1"/>
                </a:solidFill>
                <a:latin typeface="Gotham" panose="02000804030000020004" pitchFamily="50" charset="0"/>
              </a:rPr>
            </a:br>
            <a:r>
              <a:rPr lang="en-US" sz="8800" dirty="0">
                <a:solidFill>
                  <a:schemeClr val="bg1"/>
                </a:solidFill>
                <a:latin typeface="Gotham" panose="02000804030000020004" pitchFamily="50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57D2E3-B6BF-42C2-87D0-462038A4DDF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/>
          <a:stretch/>
        </p:blipFill>
        <p:spPr>
          <a:xfrm>
            <a:off x="5382421" y="-165449"/>
            <a:ext cx="8802806" cy="70234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9B8369E-2FCA-433B-BE2A-B27F11F50E6E}"/>
              </a:ext>
            </a:extLst>
          </p:cNvPr>
          <p:cNvSpPr/>
          <p:nvPr/>
        </p:nvSpPr>
        <p:spPr>
          <a:xfrm>
            <a:off x="436729" y="4121624"/>
            <a:ext cx="4463275" cy="2677656"/>
          </a:xfrm>
          <a:prstGeom prst="rect">
            <a:avLst/>
          </a:prstGeom>
        </p:spPr>
        <p:txBody>
          <a:bodyPr wrap="square" lIns="91430" tIns="45718" rIns="91430" bIns="45718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city in transition that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mobilises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its collective intelligence, adapts its operations, and cooperates with its surrounding territories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5199AE7-5048-46F0-8942-8212FF744CF1}"/>
              </a:ext>
            </a:extLst>
          </p:cNvPr>
          <p:cNvSpPr/>
          <p:nvPr/>
        </p:nvSpPr>
        <p:spPr>
          <a:xfrm>
            <a:off x="5382421" y="4121625"/>
            <a:ext cx="6809579" cy="2385707"/>
          </a:xfrm>
          <a:prstGeom prst="rect">
            <a:avLst/>
          </a:prstGeom>
          <a:solidFill>
            <a:srgbClr val="8AB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>
              <a:defRPr/>
            </a:pPr>
            <a:r>
              <a:rPr lang="fr-FR" b="1" u="sng" dirty="0" smtClean="0">
                <a:solidFill>
                  <a:prstClr val="white"/>
                </a:solidFill>
              </a:rPr>
              <a:t>Goals:</a:t>
            </a:r>
            <a:endParaRPr lang="fr-FR" b="1" u="sng" dirty="0">
              <a:solidFill>
                <a:prstClr val="white"/>
              </a:solidFill>
            </a:endParaRPr>
          </a:p>
          <a:p>
            <a:pPr>
              <a:defRPr/>
            </a:pPr>
            <a:endParaRPr lang="fr-FR" b="1" dirty="0">
              <a:solidFill>
                <a:prstClr val="white"/>
              </a:solidFill>
            </a:endParaRPr>
          </a:p>
          <a:p>
            <a:pPr marL="342858" indent="-342858">
              <a:buFont typeface="+mj-lt"/>
              <a:buAutoNum type="alphaUcPeriod"/>
              <a:defRPr/>
            </a:pPr>
            <a:r>
              <a:rPr lang="fr-FR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Mobilize</a:t>
            </a:r>
            <a:r>
              <a:rPr lang="fr-F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collective intelligence and </a:t>
            </a:r>
            <a:r>
              <a:rPr lang="fr-FR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endParaRPr lang="fr-FR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58" indent="-342858">
              <a:buFont typeface="+mj-lt"/>
              <a:buAutoNum type="alphaUcPeriod"/>
              <a:defRPr/>
            </a:pPr>
            <a:endParaRPr lang="fr-FR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58" indent="-342858">
              <a:buFont typeface="+mj-lt"/>
              <a:buAutoNum type="alphaUcPeriod"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the continuity of the public service and the resilience of the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administration</a:t>
            </a:r>
          </a:p>
          <a:p>
            <a:pPr marL="342858" indent="-342858">
              <a:buFont typeface="+mj-lt"/>
              <a:buAutoNum type="alphaUcPeriod"/>
              <a:defRPr/>
            </a:pPr>
            <a:endParaRPr lang="fr-FR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58" indent="-342858">
              <a:buFont typeface="+mj-lt"/>
              <a:buAutoNum type="alphaUcPeriod"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Cooperate with other territories to initiate transitions</a:t>
            </a:r>
            <a:endParaRPr lang="fr-FR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463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4" y="12321"/>
            <a:ext cx="12215447" cy="8142904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DCAB00A8-9C46-4F41-8401-FDAF6166B44D}"/>
              </a:ext>
            </a:extLst>
          </p:cNvPr>
          <p:cNvSpPr txBox="1"/>
          <p:nvPr/>
        </p:nvSpPr>
        <p:spPr>
          <a:xfrm>
            <a:off x="6084284" y="1"/>
            <a:ext cx="6129185" cy="1815883"/>
          </a:xfrm>
          <a:prstGeom prst="rect">
            <a:avLst/>
          </a:prstGeom>
          <a:solidFill>
            <a:srgbClr val="C46CAC">
              <a:alpha val="80000"/>
            </a:srgbClr>
          </a:solidFill>
        </p:spPr>
        <p:txBody>
          <a:bodyPr wrap="square" lIns="91430" tIns="45718" rIns="91430" bIns="45718" rtlCol="0">
            <a:spAutoFit/>
          </a:bodyPr>
          <a:lstStyle/>
          <a:p>
            <a:r>
              <a:rPr lang="fr-F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1 </a:t>
            </a:r>
          </a:p>
          <a:p>
            <a:r>
              <a:rPr lang="fr-FR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</a:t>
            </a:r>
            <a:r>
              <a:rPr lang="fr-F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</a:t>
            </a:r>
            <a:r>
              <a:rPr lang="fr-F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volunteers</a:t>
            </a:r>
            <a:r>
              <a:rPr lang="fr-F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networks, </a:t>
            </a:r>
            <a:r>
              <a:rPr lang="fr-FR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mobilized</a:t>
            </a:r>
            <a:r>
              <a:rPr lang="fr-F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case of major </a:t>
            </a:r>
            <a:r>
              <a:rPr lang="fr-FR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shock</a:t>
            </a:r>
            <a:r>
              <a:rPr lang="fr-F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</a:t>
            </a:r>
            <a:r>
              <a:rPr lang="fr-FR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</a:t>
            </a:r>
            <a:r>
              <a:rPr lang="fr-F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on a </a:t>
            </a:r>
            <a:r>
              <a:rPr lang="fr-FR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</a:t>
            </a:r>
            <a:r>
              <a:rPr lang="fr-F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basis</a:t>
            </a:r>
          </a:p>
        </p:txBody>
      </p:sp>
    </p:spTree>
    <p:extLst>
      <p:ext uri="{BB962C8B-B14F-4D97-AF65-F5344CB8AC3E}">
        <p14:creationId xmlns:p14="http://schemas.microsoft.com/office/powerpoint/2010/main" val="8515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11" y="4621"/>
            <a:ext cx="10058400" cy="19085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90" y="1733550"/>
            <a:ext cx="6869202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1"/>
            <a:ext cx="12191993" cy="8143048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DCAB00A8-9C46-4F41-8401-FDAF6166B44D}"/>
              </a:ext>
            </a:extLst>
          </p:cNvPr>
          <p:cNvSpPr txBox="1"/>
          <p:nvPr/>
        </p:nvSpPr>
        <p:spPr>
          <a:xfrm>
            <a:off x="7" y="1"/>
            <a:ext cx="6773839" cy="1815878"/>
          </a:xfrm>
          <a:prstGeom prst="rect">
            <a:avLst/>
          </a:prstGeom>
          <a:solidFill>
            <a:srgbClr val="8AB4D6">
              <a:alpha val="67000"/>
            </a:srgbClr>
          </a:solidFill>
        </p:spPr>
        <p:txBody>
          <a:bodyPr wrap="square" lIns="91430" tIns="45718" rIns="91430" bIns="45718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28 </a:t>
            </a:r>
          </a:p>
          <a:p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open-source and multi-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training 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 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resilience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471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DCAB00A8-9C46-4F41-8401-FDAF6166B44D}"/>
              </a:ext>
            </a:extLst>
          </p:cNvPr>
          <p:cNvSpPr txBox="1"/>
          <p:nvPr/>
        </p:nvSpPr>
        <p:spPr>
          <a:xfrm>
            <a:off x="7" y="1"/>
            <a:ext cx="6773839" cy="1815883"/>
          </a:xfrm>
          <a:prstGeom prst="rect">
            <a:avLst/>
          </a:prstGeom>
          <a:solidFill>
            <a:srgbClr val="8AB4D6">
              <a:alpha val="67000"/>
            </a:srgbClr>
          </a:solidFill>
        </p:spPr>
        <p:txBody>
          <a:bodyPr wrap="square" lIns="91430" tIns="45718" rIns="91430" bIns="45718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28 </a:t>
            </a:r>
          </a:p>
          <a:p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Orienting municipal investments, public service contracts and public procurement to resilience through new indicators</a:t>
            </a:r>
          </a:p>
        </p:txBody>
      </p:sp>
    </p:spTree>
    <p:extLst>
      <p:ext uri="{BB962C8B-B14F-4D97-AF65-F5344CB8AC3E}">
        <p14:creationId xmlns:p14="http://schemas.microsoft.com/office/powerpoint/2010/main" val="30089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5_KYdAARUaKu_77rxwMJ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GmJ4KEUk2BKfcOJWMaq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5_KYdAARUaKu_77rxwM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GmJ4KEUk2BKfcOJWMaq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_Arup Blank Slide Master">
  <a:themeElements>
    <a:clrScheme name="100RC Branding Colors">
      <a:dk1>
        <a:sysClr val="windowText" lastClr="000000"/>
      </a:dk1>
      <a:lt1>
        <a:sysClr val="window" lastClr="FFFFFF"/>
      </a:lt1>
      <a:dk2>
        <a:srgbClr val="0294CD"/>
      </a:dk2>
      <a:lt2>
        <a:srgbClr val="FFFFFF"/>
      </a:lt2>
      <a:accent1>
        <a:srgbClr val="D6DF23"/>
      </a:accent1>
      <a:accent2>
        <a:srgbClr val="5DC4BE"/>
      </a:accent2>
      <a:accent3>
        <a:srgbClr val="EE6A6F"/>
      </a:accent3>
      <a:accent4>
        <a:srgbClr val="426470"/>
      </a:accent4>
      <a:accent5>
        <a:srgbClr val="000000"/>
      </a:accent5>
      <a:accent6>
        <a:srgbClr val="000000"/>
      </a:accent6>
      <a:hlink>
        <a:srgbClr val="0563C1"/>
      </a:hlink>
      <a:folHlink>
        <a:srgbClr val="954F72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_Arup Blank Slide Master">
  <a:themeElements>
    <a:clrScheme name="100RC Branding Colors">
      <a:dk1>
        <a:sysClr val="windowText" lastClr="000000"/>
      </a:dk1>
      <a:lt1>
        <a:sysClr val="window" lastClr="FFFFFF"/>
      </a:lt1>
      <a:dk2>
        <a:srgbClr val="0294CD"/>
      </a:dk2>
      <a:lt2>
        <a:srgbClr val="FFFFFF"/>
      </a:lt2>
      <a:accent1>
        <a:srgbClr val="D6DF23"/>
      </a:accent1>
      <a:accent2>
        <a:srgbClr val="5DC4BE"/>
      </a:accent2>
      <a:accent3>
        <a:srgbClr val="EE6A6F"/>
      </a:accent3>
      <a:accent4>
        <a:srgbClr val="426470"/>
      </a:accent4>
      <a:accent5>
        <a:srgbClr val="000000"/>
      </a:accent5>
      <a:accent6>
        <a:srgbClr val="000000"/>
      </a:accent6>
      <a:hlink>
        <a:srgbClr val="0563C1"/>
      </a:hlink>
      <a:folHlink>
        <a:srgbClr val="954F72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Default_Arup Blank Slide Master">
  <a:themeElements>
    <a:clrScheme name="100RC Branding Colors">
      <a:dk1>
        <a:sysClr val="windowText" lastClr="000000"/>
      </a:dk1>
      <a:lt1>
        <a:sysClr val="window" lastClr="FFFFFF"/>
      </a:lt1>
      <a:dk2>
        <a:srgbClr val="0294CD"/>
      </a:dk2>
      <a:lt2>
        <a:srgbClr val="FFFFFF"/>
      </a:lt2>
      <a:accent1>
        <a:srgbClr val="D6DF23"/>
      </a:accent1>
      <a:accent2>
        <a:srgbClr val="5DC4BE"/>
      </a:accent2>
      <a:accent3>
        <a:srgbClr val="EE6A6F"/>
      </a:accent3>
      <a:accent4>
        <a:srgbClr val="426470"/>
      </a:accent4>
      <a:accent5>
        <a:srgbClr val="000000"/>
      </a:accent5>
      <a:accent6>
        <a:srgbClr val="000000"/>
      </a:accent6>
      <a:hlink>
        <a:srgbClr val="0563C1"/>
      </a:hlink>
      <a:folHlink>
        <a:srgbClr val="954F72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ille de Paris - Partie 2">
  <a:themeElements>
    <a:clrScheme name="Personnalisé 2">
      <a:dk1>
        <a:srgbClr val="071F32"/>
      </a:dk1>
      <a:lt1>
        <a:sysClr val="window" lastClr="FFFFFF"/>
      </a:lt1>
      <a:dk2>
        <a:srgbClr val="071F32"/>
      </a:dk2>
      <a:lt2>
        <a:srgbClr val="F0F0F0"/>
      </a:lt2>
      <a:accent1>
        <a:srgbClr val="25DCCC"/>
      </a:accent1>
      <a:accent2>
        <a:srgbClr val="FFCD00"/>
      </a:accent2>
      <a:accent3>
        <a:srgbClr val="FB394A"/>
      </a:accent3>
      <a:accent4>
        <a:srgbClr val="3ECD2E"/>
      </a:accent4>
      <a:accent5>
        <a:srgbClr val="FF3300"/>
      </a:accent5>
      <a:accent6>
        <a:srgbClr val="354BCF"/>
      </a:accent6>
      <a:hlink>
        <a:srgbClr val="31EEF3"/>
      </a:hlink>
      <a:folHlink>
        <a:srgbClr val="F0F0F0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Ville-de-Paris-Template-PowerPoint-v1.potx" id="{32628B6C-A38D-478F-AF03-48F334E5C995}" vid="{F6576B4C-C3EB-4F67-8854-E76B873CFA8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3872</TotalTime>
  <Words>371</Words>
  <Application>Microsoft Office PowerPoint</Application>
  <PresentationFormat>Personnalisé</PresentationFormat>
  <Paragraphs>64</Paragraphs>
  <Slides>11</Slides>
  <Notes>2</Notes>
  <HiddenSlides>0</HiddenSlides>
  <MMClips>0</MMClips>
  <ScaleCrop>false</ScaleCrop>
  <HeadingPairs>
    <vt:vector size="6" baseType="variant">
      <vt:variant>
        <vt:lpstr>Thème</vt:lpstr>
      </vt:variant>
      <vt:variant>
        <vt:i4>9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1" baseType="lpstr">
      <vt:lpstr>Office Theme</vt:lpstr>
      <vt:lpstr>3_Office Theme</vt:lpstr>
      <vt:lpstr>2_Default_Arup Blank Slide Master</vt:lpstr>
      <vt:lpstr>Default_Arup Blank Slide Master</vt:lpstr>
      <vt:lpstr>1_Default_Arup Blank Slide Master</vt:lpstr>
      <vt:lpstr>7_Office Theme</vt:lpstr>
      <vt:lpstr>4_Office Theme</vt:lpstr>
      <vt:lpstr>5_Office Theme</vt:lpstr>
      <vt:lpstr>Ville de Paris - Partie 2</vt:lpstr>
      <vt:lpstr>think-cell Slide</vt:lpstr>
      <vt:lpstr>Présentation PowerPoint</vt:lpstr>
      <vt:lpstr>Paris resilience challenges</vt:lpstr>
      <vt:lpstr> Pillar  1  </vt:lpstr>
      <vt:lpstr>Présentation PowerPoint</vt:lpstr>
      <vt:lpstr>  Pillar  3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Signoux, Martin</dc:creator>
  <cp:lastModifiedBy>Maire, Sebastien</cp:lastModifiedBy>
  <cp:revision>151</cp:revision>
  <dcterms:created xsi:type="dcterms:W3CDTF">2017-10-02T14:36:50Z</dcterms:created>
  <dcterms:modified xsi:type="dcterms:W3CDTF">2019-11-06T16:04:01Z</dcterms:modified>
</cp:coreProperties>
</file>