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319" r:id="rId2"/>
    <p:sldId id="467" r:id="rId3"/>
    <p:sldId id="468" r:id="rId4"/>
    <p:sldId id="325" r:id="rId5"/>
    <p:sldId id="353" r:id="rId6"/>
    <p:sldId id="263" r:id="rId7"/>
    <p:sldId id="258" r:id="rId8"/>
    <p:sldId id="351" r:id="rId9"/>
    <p:sldId id="260" r:id="rId10"/>
    <p:sldId id="264" r:id="rId11"/>
    <p:sldId id="320" r:id="rId12"/>
    <p:sldId id="361" r:id="rId13"/>
    <p:sldId id="352" r:id="rId14"/>
    <p:sldId id="331" r:id="rId15"/>
    <p:sldId id="269" r:id="rId16"/>
    <p:sldId id="356" r:id="rId17"/>
    <p:sldId id="360" r:id="rId18"/>
    <p:sldId id="357" r:id="rId19"/>
    <p:sldId id="271" r:id="rId20"/>
    <p:sldId id="274" r:id="rId21"/>
    <p:sldId id="326" r:id="rId22"/>
    <p:sldId id="272" r:id="rId23"/>
    <p:sldId id="276" r:id="rId24"/>
    <p:sldId id="347" r:id="rId25"/>
    <p:sldId id="277" r:id="rId26"/>
    <p:sldId id="297" r:id="rId27"/>
    <p:sldId id="298" r:id="rId28"/>
    <p:sldId id="330" r:id="rId29"/>
  </p:sldIdLst>
  <p:sldSz cx="15544800" cy="10058400"/>
  <p:notesSz cx="7010400" cy="92964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48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ung, Lan La (DDC)" initials="LLL(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0EC"/>
    <a:srgbClr val="03C182"/>
    <a:srgbClr val="0B8674"/>
    <a:srgbClr val="2DA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87544" autoAdjust="0"/>
  </p:normalViewPr>
  <p:slideViewPr>
    <p:cSldViewPr snapToGrid="0">
      <p:cViewPr varScale="1">
        <p:scale>
          <a:sx n="54" d="100"/>
          <a:sy n="54" d="100"/>
        </p:scale>
        <p:origin x="786" y="48"/>
      </p:cViewPr>
      <p:guideLst>
        <p:guide orient="horz" pos="3168"/>
        <p:guide pos="48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0A860B-4A7A-461F-8ED0-D3D8FC4C21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8072" cy="466031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EE2183-BD3D-4C08-94A6-4CED097003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1169" y="2"/>
            <a:ext cx="3038072" cy="466031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1099F042-F006-4697-A012-1668C5DFB85B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F7388-27E8-4AC4-AD6C-8BF7C8F871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0371"/>
            <a:ext cx="3038072" cy="466029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84460A-2E49-4B3B-9D66-25B7C247CA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1169" y="8830371"/>
            <a:ext cx="3038072" cy="466029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7F84028F-4F12-4F81-AA8E-23FFAB7AC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850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972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344" y="1"/>
            <a:ext cx="3037840" cy="466972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83A5D681-0AD2-448B-A239-32B31E319C68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82675" y="1162050"/>
            <a:ext cx="48450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6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430"/>
            <a:ext cx="3037840" cy="466971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344" y="8829430"/>
            <a:ext cx="3037840" cy="466971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637088DD-2491-4B61-BE2E-05F7CE834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878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2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criteria</a:t>
            </a:r>
          </a:p>
        </p:txBody>
      </p:sp>
    </p:spTree>
    <p:extLst>
      <p:ext uri="{BB962C8B-B14F-4D97-AF65-F5344CB8AC3E}">
        <p14:creationId xmlns:p14="http://schemas.microsoft.com/office/powerpoint/2010/main" val="1651690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912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26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5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68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88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25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13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328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098F0-4084-4BD1-979C-C9E4AE6750D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50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15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896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17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4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NYC recognizes climate change as an existential threat</a:t>
            </a:r>
          </a:p>
          <a:p>
            <a:pPr marL="153550" indent="-153550">
              <a:buFont typeface="Arial" panose="020B0604020202020204" pitchFamily="34" charset="0"/>
              <a:buChar char="•"/>
            </a:pPr>
            <a:r>
              <a:rPr lang="en-US" dirty="0"/>
              <a:t>Sea level rise, stronger storms, more intense rainfalls, flooding</a:t>
            </a:r>
          </a:p>
          <a:p>
            <a:pPr marL="153550" indent="-153550">
              <a:buFont typeface="Arial" panose="020B0604020202020204" pitchFamily="34" charset="0"/>
              <a:buChar char="•"/>
            </a:pPr>
            <a:r>
              <a:rPr lang="en-US" dirty="0"/>
              <a:t>Higher average temperatures, worse air quality</a:t>
            </a:r>
          </a:p>
          <a:p>
            <a:pPr marL="153550" indent="-153550">
              <a:buFont typeface="Arial" panose="020B0604020202020204" pitchFamily="34" charset="0"/>
              <a:buChar char="•"/>
            </a:pPr>
            <a:r>
              <a:rPr lang="en-US" dirty="0"/>
              <a:t>Greater stresses on critical infrastructure</a:t>
            </a:r>
          </a:p>
          <a:p>
            <a:pPr marL="153550" indent="-153550">
              <a:buFont typeface="Arial" panose="020B0604020202020204" pitchFamily="34" charset="0"/>
              <a:buChar char="•"/>
            </a:pPr>
            <a:r>
              <a:rPr lang="en-US" dirty="0"/>
              <a:t>Increased economic and health risks for vulnerable and low-income populations</a:t>
            </a:r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098F0-4084-4BD1-979C-C9E4AE6750D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628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62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33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09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Storm surge from hurricane Sandy</a:t>
            </a:r>
          </a:p>
        </p:txBody>
      </p:sp>
    </p:spTree>
    <p:extLst>
      <p:ext uri="{BB962C8B-B14F-4D97-AF65-F5344CB8AC3E}">
        <p14:creationId xmlns:p14="http://schemas.microsoft.com/office/powerpoint/2010/main" val="1516864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43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11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1646133"/>
            <a:ext cx="1321308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100" y="5282989"/>
            <a:ext cx="116586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B5EC-CE31-4530-AF55-15108A8DD142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FAB2-64B7-4166-8964-9646366DE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6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3E9D-52B0-4694-96BC-58B9D408579E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FAB2-64B7-4166-8964-9646366DE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7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24248" y="535517"/>
            <a:ext cx="335184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706" y="535517"/>
            <a:ext cx="9861233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7C9AC-F44A-46A9-B8B5-6C8C28C5DBA7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FAB2-64B7-4166-8964-9646366DE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8903547"/>
            <a:ext cx="15544800" cy="1154853"/>
          </a:xfrm>
          <a:prstGeom prst="rect">
            <a:avLst/>
          </a:prstGeom>
          <a:gradFill flip="none" rotWithShape="1">
            <a:gsLst>
              <a:gs pos="53000">
                <a:srgbClr val="000FA0"/>
              </a:gs>
              <a:gs pos="95000">
                <a:srgbClr val="FF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60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4534388" y="8903547"/>
            <a:ext cx="1010412" cy="1154853"/>
            <a:chOff x="8547201" y="4552950"/>
            <a:chExt cx="594360" cy="590550"/>
          </a:xfrm>
        </p:grpSpPr>
        <p:sp>
          <p:nvSpPr>
            <p:cNvPr id="16" name="Rectangle 15"/>
            <p:cNvSpPr/>
            <p:nvPr/>
          </p:nvSpPr>
          <p:spPr>
            <a:xfrm>
              <a:off x="8547201" y="4552950"/>
              <a:ext cx="594360" cy="590550"/>
            </a:xfrm>
            <a:prstGeom prst="rect">
              <a:avLst/>
            </a:prstGeom>
            <a:solidFill>
              <a:srgbClr val="071F9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60" dirty="0"/>
            </a:p>
          </p:txBody>
        </p:sp>
        <p:pic>
          <p:nvPicPr>
            <p:cNvPr id="17" name="Picture 16" descr="DDC_notext_white_orange_sml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8700" y="4718050"/>
              <a:ext cx="395556" cy="263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4741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08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9C9E3-0C02-4754-B27D-A6CE0A60F7C3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FAB2-64B7-4166-8964-9646366DE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8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10" y="2507618"/>
            <a:ext cx="1340739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610" y="6731215"/>
            <a:ext cx="1340739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/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3F2B5-0E9F-44B3-B0B5-B96CEE0AD965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FAB2-64B7-4166-8964-9646366DE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0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042E0-6122-4E6E-9B64-E8BEF6C3FAF1}" type="datetime1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FAB2-64B7-4166-8964-9646366DE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4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535519"/>
            <a:ext cx="1340739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69556" y="2465706"/>
            <a:ext cx="6608565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69556" y="3674110"/>
            <a:ext cx="6608565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AEC3F-D160-47BE-AD3B-1EF71A4C8417}" type="datetime1">
              <a:rPr lang="en-US" smtClean="0"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FAB2-64B7-4166-8964-9646366DE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B22C-1EFD-49C4-8D11-F7AAA36DD5BC}" type="datetime1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FAB2-64B7-4166-8964-9646366DE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AA1C-687E-4262-B8B7-5668FD4724DF}" type="datetime1">
              <a:rPr lang="en-US" smtClean="0"/>
              <a:t>11/6/2019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FAB2-64B7-4166-8964-9646366DE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8565" y="1448226"/>
            <a:ext cx="7869555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3BD6-D8A0-46B6-BAA6-C934A753239C}" type="datetime1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FAB2-64B7-4166-8964-9646366DE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4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8565" y="1448226"/>
            <a:ext cx="7869555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5B4C-C22B-4A18-B4C5-DAD515AD1C9C}" type="datetime1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FAB2-64B7-4166-8964-9646366DE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9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705" y="535519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870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3305-9239-491A-B9D6-DA4B23B2B826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9215" y="9322649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851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FFAB2-64B7-4166-8964-9646366DE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2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966434-8278-4162-9D5E-6E8970734B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r="7560"/>
          <a:stretch/>
        </p:blipFill>
        <p:spPr>
          <a:xfrm>
            <a:off x="-1" y="-4025"/>
            <a:ext cx="15544801" cy="10062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433488-0851-4492-94DB-74F860968F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998346"/>
            <a:ext cx="15544799" cy="784669"/>
          </a:xfrm>
        </p:spPr>
        <p:txBody>
          <a:bodyPr>
            <a:normAutofit/>
          </a:bodyPr>
          <a:lstStyle/>
          <a:p>
            <a:r>
              <a:rPr lang="en-US" sz="3600" spc="-19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Lower Manhattan Sea-Level Rise Resilience Building Challenges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24F5AC-A7C9-41E6-A2B3-417B717373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14989"/>
            <a:ext cx="15544800" cy="1134081"/>
          </a:xfrm>
        </p:spPr>
        <p:txBody>
          <a:bodyPr>
            <a:normAutofit/>
          </a:bodyPr>
          <a:lstStyle/>
          <a:p>
            <a:pPr>
              <a:lnSpc>
                <a:spcPts val="1275"/>
              </a:lnSpc>
            </a:pPr>
            <a:endParaRPr lang="en-US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75"/>
              </a:lnSpc>
            </a:pP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Impacts presentation</a:t>
            </a:r>
          </a:p>
          <a:p>
            <a:pPr>
              <a:lnSpc>
                <a:spcPts val="1275"/>
              </a:lnSpc>
            </a:pP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D64C48-C04B-4CE5-96F4-E6EF5C12E61B}"/>
              </a:ext>
            </a:extLst>
          </p:cNvPr>
          <p:cNvSpPr txBox="1"/>
          <p:nvPr/>
        </p:nvSpPr>
        <p:spPr>
          <a:xfrm>
            <a:off x="11728396" y="9165769"/>
            <a:ext cx="3816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Presented by:</a:t>
            </a:r>
          </a:p>
          <a:p>
            <a:r>
              <a:rPr lang="en-US" sz="1050" b="1" dirty="0">
                <a:solidFill>
                  <a:schemeClr val="bg1"/>
                </a:solidFill>
              </a:rPr>
              <a:t>Eric C. Macfarlane, P.E., M.ASCE, ENV-SP</a:t>
            </a:r>
          </a:p>
          <a:p>
            <a:r>
              <a:rPr lang="en-US" sz="1050" b="1" dirty="0">
                <a:solidFill>
                  <a:schemeClr val="bg1"/>
                </a:solidFill>
              </a:rPr>
              <a:t>Deputy Commissioner, Infrastructure Division</a:t>
            </a:r>
          </a:p>
          <a:p>
            <a:r>
              <a:rPr lang="en-US" sz="1050" b="1" dirty="0">
                <a:solidFill>
                  <a:schemeClr val="bg1"/>
                </a:solidFill>
              </a:rPr>
              <a:t>New York City Department of Design + Construction</a:t>
            </a:r>
          </a:p>
        </p:txBody>
      </p:sp>
    </p:spTree>
    <p:extLst>
      <p:ext uri="{BB962C8B-B14F-4D97-AF65-F5344CB8AC3E}">
        <p14:creationId xmlns:p14="http://schemas.microsoft.com/office/powerpoint/2010/main" val="332110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71270"/>
            <a:ext cx="13411200" cy="7543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B04BE8-FB63-4232-995F-DBA6918BAF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0" r="4588" b="16123"/>
          <a:stretch/>
        </p:blipFill>
        <p:spPr>
          <a:xfrm>
            <a:off x="7581008" y="1750024"/>
            <a:ext cx="6997877" cy="6981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CA5989-7CD3-4FEA-B714-4873CF423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Project Goals and Origin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6AFC8A-9C03-4F77-B4D5-11F22C851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705" y="2753088"/>
            <a:ext cx="7315440" cy="63819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Provide a reliable, integrated flood protection system; minimize use of closure structures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endParaRPr lang="en-US" sz="4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Improve waterfront open spaces and access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endParaRPr lang="en-US" sz="4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Achieve implementation milestones and project funding allocations as established by HUD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endParaRPr lang="en-US" sz="4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Respond quickly to the urgent need for increased flood protection and resiliency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1BB924-5AEA-4A05-ABE3-806BE7108EB8}"/>
              </a:ext>
            </a:extLst>
          </p:cNvPr>
          <p:cNvCxnSpPr>
            <a:cxnSpLocks/>
          </p:cNvCxnSpPr>
          <p:nvPr/>
        </p:nvCxnSpPr>
        <p:spPr>
          <a:xfrm>
            <a:off x="631065" y="9408460"/>
            <a:ext cx="14582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0F259F4-ECF9-462F-A499-B8424F0E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8424" y="9528676"/>
            <a:ext cx="41148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SIDE COASTAL RESILIENCY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D0AE99B-E3EA-43EF-AA26-4AB7567BA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50756" y="9528676"/>
            <a:ext cx="192998" cy="365125"/>
          </a:xfrm>
        </p:spPr>
        <p:txBody>
          <a:bodyPr/>
          <a:lstStyle/>
          <a:p>
            <a:fld id="{12BD4C5B-953A-4548-89A1-866D80675CF9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08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A5989-7CD3-4FEA-B714-4873CF423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NYC Panel on Climate Change</a:t>
            </a:r>
            <a:br>
              <a:rPr lang="en-US" sz="3200" dirty="0">
                <a:latin typeface="+mn-lt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Sea-Level Rise (SLR) Projections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1BB924-5AEA-4A05-ABE3-806BE7108EB8}"/>
              </a:ext>
            </a:extLst>
          </p:cNvPr>
          <p:cNvCxnSpPr>
            <a:cxnSpLocks/>
          </p:cNvCxnSpPr>
          <p:nvPr/>
        </p:nvCxnSpPr>
        <p:spPr>
          <a:xfrm>
            <a:off x="631065" y="9408460"/>
            <a:ext cx="14582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0F259F4-ECF9-462F-A499-B8424F0E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8424" y="9528676"/>
            <a:ext cx="41148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SIDE COASTAL RESILIENCY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D0AE99B-E3EA-43EF-AA26-4AB7567BA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50756" y="9528676"/>
            <a:ext cx="192998" cy="365125"/>
          </a:xfrm>
        </p:spPr>
        <p:txBody>
          <a:bodyPr/>
          <a:lstStyle/>
          <a:p>
            <a:fld id="{12BD4C5B-953A-4548-89A1-866D80675CF9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A072B47-CFE7-4BC6-99B8-2365D12A3A5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68704" y="2978598"/>
          <a:ext cx="1347025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7564">
                  <a:extLst>
                    <a:ext uri="{9D8B030D-6E8A-4147-A177-3AD203B41FA5}">
                      <a16:colId xmlns:a16="http://schemas.microsoft.com/office/drawing/2014/main" val="245383915"/>
                    </a:ext>
                  </a:extLst>
                </a:gridCol>
                <a:gridCol w="3367564">
                  <a:extLst>
                    <a:ext uri="{9D8B030D-6E8A-4147-A177-3AD203B41FA5}">
                      <a16:colId xmlns:a16="http://schemas.microsoft.com/office/drawing/2014/main" val="3552604678"/>
                    </a:ext>
                  </a:extLst>
                </a:gridCol>
                <a:gridCol w="3367564">
                  <a:extLst>
                    <a:ext uri="{9D8B030D-6E8A-4147-A177-3AD203B41FA5}">
                      <a16:colId xmlns:a16="http://schemas.microsoft.com/office/drawing/2014/main" val="4143362983"/>
                    </a:ext>
                  </a:extLst>
                </a:gridCol>
                <a:gridCol w="3367564">
                  <a:extLst>
                    <a:ext uri="{9D8B030D-6E8A-4147-A177-3AD203B41FA5}">
                      <a16:colId xmlns:a16="http://schemas.microsoft.com/office/drawing/2014/main" val="19072240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10</a:t>
                      </a:r>
                      <a:r>
                        <a:rPr lang="en-US" sz="3600" baseline="30000" dirty="0"/>
                        <a:t>th</a:t>
                      </a:r>
                      <a:r>
                        <a:rPr lang="en-US" sz="3600" dirty="0"/>
                        <a:t> Percentile (90% chance of exceedance over 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</a:t>
                      </a:r>
                      <a:r>
                        <a:rPr lang="en-US" sz="3600" baseline="30000" dirty="0"/>
                        <a:t>th</a:t>
                      </a:r>
                      <a:r>
                        <a:rPr lang="en-US" sz="3600" dirty="0"/>
                        <a:t> Percentile (Mean or most likely to occur as an average)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90</a:t>
                      </a:r>
                      <a:r>
                        <a:rPr lang="en-US" sz="3600" baseline="30000" dirty="0"/>
                        <a:t>th</a:t>
                      </a:r>
                      <a:r>
                        <a:rPr lang="en-US" sz="3600" dirty="0"/>
                        <a:t> Percentile (10% chance of exceedance over time)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885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2050s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 in (20cm)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16 in (41cm)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30 in (76cm) </a:t>
                      </a:r>
                      <a:r>
                        <a:rPr lang="en-US" sz="3600" baseline="30000" dirty="0"/>
                        <a:t>(*)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23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2100s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15 in (38cm)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36 in (91cm)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aseline="0" dirty="0"/>
                        <a:t>75 in (191cm)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44341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BB3A33A-44F4-4D65-A16E-4581E08170EB}"/>
              </a:ext>
            </a:extLst>
          </p:cNvPr>
          <p:cNvSpPr txBox="1"/>
          <p:nvPr/>
        </p:nvSpPr>
        <p:spPr>
          <a:xfrm>
            <a:off x="1068705" y="7043678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(*) Projection adopted for the ESCR Project Design Criteria</a:t>
            </a:r>
          </a:p>
        </p:txBody>
      </p:sp>
    </p:spTree>
    <p:extLst>
      <p:ext uri="{BB962C8B-B14F-4D97-AF65-F5344CB8AC3E}">
        <p14:creationId xmlns:p14="http://schemas.microsoft.com/office/powerpoint/2010/main" val="217704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AF0D8B-0E71-4395-AD78-8C68747D0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" r="1936" b="8764"/>
          <a:stretch/>
        </p:blipFill>
        <p:spPr>
          <a:xfrm>
            <a:off x="283334" y="785611"/>
            <a:ext cx="14960419" cy="7977657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9724457-5571-4C75-AAE5-28483FF0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8424" y="9528676"/>
            <a:ext cx="41148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SIDE COASTAL RESILIENCY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F3898A7-057B-40AB-B256-B1FEF6FAB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50756" y="9528676"/>
            <a:ext cx="192998" cy="365125"/>
          </a:xfrm>
        </p:spPr>
        <p:txBody>
          <a:bodyPr/>
          <a:lstStyle/>
          <a:p>
            <a:fld id="{12BD4C5B-953A-4548-89A1-866D80675CF9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1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B17E30-E248-407F-A232-D58E46864D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r="7560"/>
          <a:stretch/>
        </p:blipFill>
        <p:spPr>
          <a:xfrm>
            <a:off x="-1" y="-4025"/>
            <a:ext cx="15544801" cy="1006242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1BB924-5AEA-4A05-ABE3-806BE7108EB8}"/>
              </a:ext>
            </a:extLst>
          </p:cNvPr>
          <p:cNvCxnSpPr>
            <a:cxnSpLocks/>
          </p:cNvCxnSpPr>
          <p:nvPr/>
        </p:nvCxnSpPr>
        <p:spPr>
          <a:xfrm>
            <a:off x="631065" y="9408460"/>
            <a:ext cx="145829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25015DA0-C210-44F3-B2DE-6E34E85F2095}"/>
              </a:ext>
            </a:extLst>
          </p:cNvPr>
          <p:cNvSpPr txBox="1">
            <a:spLocks/>
          </p:cNvSpPr>
          <p:nvPr/>
        </p:nvSpPr>
        <p:spPr>
          <a:xfrm>
            <a:off x="1888085" y="4460146"/>
            <a:ext cx="12068860" cy="1134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411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5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10" spc="-19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PROJECT DESCRIPTION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3A69DF1-93DB-488C-9DA1-74861D4CD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8424" y="9528676"/>
            <a:ext cx="41148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SIDE COASTAL RESILIENCY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A686D62-8D94-43E7-A423-8E711F17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50756" y="9528676"/>
            <a:ext cx="192998" cy="365125"/>
          </a:xfrm>
        </p:spPr>
        <p:txBody>
          <a:bodyPr/>
          <a:lstStyle/>
          <a:p>
            <a:fld id="{12BD4C5B-953A-4548-89A1-866D80675CF9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2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80172"/>
          <a:ext cx="9144000" cy="6395197"/>
          <a:chOff x="0" y="480172"/>
          <a:chExt cx="9144000" cy="6395197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04253"/>
            <a:ext cx="13411200" cy="86753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9_01_02_SANDRESM1_PDC Conceptual Resubmission_Presentation.pdf - Adobe Acrobat">
            <a:extLst>
              <a:ext uri="{FF2B5EF4-FFF2-40B4-BE49-F238E27FC236}">
                <a16:creationId xmlns:a16="http://schemas.microsoft.com/office/drawing/2014/main" id="{5C9F34B2-46D3-4F09-8A32-ABD67A42D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13470" r="15673" b="15445"/>
          <a:stretch/>
        </p:blipFill>
        <p:spPr>
          <a:xfrm>
            <a:off x="0" y="577859"/>
            <a:ext cx="15428890" cy="857733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DD5FDC-841F-4F92-9B39-35CE881C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8424" y="9528676"/>
            <a:ext cx="41148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SIDE COASTAL RESILIENCY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51C4AD3-7CC6-4BD6-83A0-4DBB692D6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72068" y="9528676"/>
            <a:ext cx="471686" cy="365125"/>
          </a:xfrm>
        </p:spPr>
        <p:txBody>
          <a:bodyPr/>
          <a:lstStyle/>
          <a:p>
            <a:fld id="{12BD4C5B-953A-4548-89A1-866D80675CF9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A18553-B112-4C89-B494-FDA6FC328B2E}"/>
              </a:ext>
            </a:extLst>
          </p:cNvPr>
          <p:cNvSpPr txBox="1"/>
          <p:nvPr/>
        </p:nvSpPr>
        <p:spPr>
          <a:xfrm>
            <a:off x="253218" y="9155189"/>
            <a:ext cx="469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Grade at esplanade = +8 feet (2,2m)</a:t>
            </a:r>
          </a:p>
          <a:p>
            <a:r>
              <a:rPr lang="en-US" dirty="0"/>
              <a:t>Design Grade at esplanade = +16.5 feet (5m)</a:t>
            </a:r>
          </a:p>
        </p:txBody>
      </p:sp>
    </p:spTree>
    <p:extLst>
      <p:ext uri="{BB962C8B-B14F-4D97-AF65-F5344CB8AC3E}">
        <p14:creationId xmlns:p14="http://schemas.microsoft.com/office/powerpoint/2010/main" val="286005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DD5FDC-841F-4F92-9B39-35CE881C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8424" y="9528676"/>
            <a:ext cx="41148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SIDE COASTAL RESILIENCY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51C4AD3-7CC6-4BD6-83A0-4DBB692D6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72068" y="9528676"/>
            <a:ext cx="471686" cy="365125"/>
          </a:xfrm>
        </p:spPr>
        <p:txBody>
          <a:bodyPr/>
          <a:lstStyle/>
          <a:p>
            <a:fld id="{12BD4C5B-953A-4548-89A1-866D80675CF9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7E219-3063-467A-AF0F-4156DFBD89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b="8764"/>
          <a:stretch/>
        </p:blipFill>
        <p:spPr>
          <a:xfrm>
            <a:off x="321972" y="746975"/>
            <a:ext cx="14921782" cy="77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6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DD5FDC-841F-4F92-9B39-35CE881C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8424" y="9528676"/>
            <a:ext cx="41148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SIDE COASTAL RESILIENCY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51C4AD3-7CC6-4BD6-83A0-4DBB692D6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72068" y="9528676"/>
            <a:ext cx="471686" cy="365125"/>
          </a:xfrm>
        </p:spPr>
        <p:txBody>
          <a:bodyPr/>
          <a:lstStyle/>
          <a:p>
            <a:fld id="{12BD4C5B-953A-4548-89A1-866D80675CF9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1D47AE-8E21-45C9-AF3B-8ADF926A2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" b="8920"/>
          <a:stretch/>
        </p:blipFill>
        <p:spPr>
          <a:xfrm>
            <a:off x="321972" y="746975"/>
            <a:ext cx="14921782" cy="77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80172"/>
          <a:ext cx="9144000" cy="6395197"/>
          <a:chOff x="0" y="480172"/>
          <a:chExt cx="9144000" cy="6395197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04253"/>
            <a:ext cx="13411200" cy="86753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827" b="-95"/>
          <a:stretch/>
        </p:blipFill>
        <p:spPr>
          <a:xfrm>
            <a:off x="4560775" y="1290908"/>
            <a:ext cx="4027560" cy="4958834"/>
          </a:xfrm>
          <a:prstGeom prst="rect">
            <a:avLst/>
          </a:prstGeom>
        </p:spPr>
      </p:pic>
      <p:sp>
        <p:nvSpPr>
          <p:cNvPr id="5" name="Text Placeholder 5"/>
          <p:cNvSpPr txBox="1">
            <a:spLocks/>
          </p:cNvSpPr>
          <p:nvPr/>
        </p:nvSpPr>
        <p:spPr>
          <a:xfrm flipH="1">
            <a:off x="8760143" y="1843675"/>
            <a:ext cx="6500307" cy="52257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2040" b="1" dirty="0">
              <a:solidFill>
                <a:srgbClr val="0066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5325" y="1168040"/>
            <a:ext cx="4795414" cy="731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40" b="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NYC Panel on Climate Change (NPCC) projections:</a:t>
            </a:r>
          </a:p>
          <a:p>
            <a:endParaRPr lang="en-US" sz="2040" b="1" dirty="0">
              <a:solidFill>
                <a:srgbClr val="002F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40" b="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2050s:</a:t>
            </a:r>
            <a:br>
              <a:rPr lang="en-US" sz="2040" b="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40" b="1" dirty="0">
                <a:solidFill>
                  <a:srgbClr val="FF6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</a:t>
            </a:r>
            <a:r>
              <a:rPr lang="en-US" sz="2040" b="1" baseline="30000" dirty="0">
                <a:solidFill>
                  <a:srgbClr val="FF6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40" b="1" dirty="0">
                <a:solidFill>
                  <a:srgbClr val="FF6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(1,7 °C) to 5.7</a:t>
            </a:r>
            <a:r>
              <a:rPr lang="en-US" sz="2040" b="1" baseline="30000" dirty="0">
                <a:solidFill>
                  <a:srgbClr val="FF6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40" b="1" dirty="0">
                <a:solidFill>
                  <a:srgbClr val="FF6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(3,2 °C) increase in average temperature</a:t>
            </a:r>
          </a:p>
          <a:p>
            <a:br>
              <a:rPr lang="en-US" sz="2040" b="1" dirty="0">
                <a:solidFill>
                  <a:srgbClr val="FF6F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40" b="1" dirty="0">
                <a:solidFill>
                  <a:srgbClr val="FF6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days in NYC above 90⁰F (32°C) could triple</a:t>
            </a:r>
          </a:p>
          <a:p>
            <a:br>
              <a:rPr lang="en-US" sz="2040" b="1" dirty="0">
                <a:solidFill>
                  <a:srgbClr val="FF6F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40" b="1" dirty="0">
                <a:solidFill>
                  <a:srgbClr val="FF6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 to 11% increase in average annual precipitation</a:t>
            </a:r>
          </a:p>
          <a:p>
            <a:br>
              <a:rPr lang="en-US" sz="2040" b="1" dirty="0">
                <a:solidFill>
                  <a:srgbClr val="FF6F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40" b="1" dirty="0">
                <a:solidFill>
                  <a:srgbClr val="FF6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levels likely to rise 1-2 feet (0,3m – 0,6m) or more</a:t>
            </a:r>
          </a:p>
          <a:p>
            <a:br>
              <a:rPr lang="en-US" sz="2040" b="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40" b="1" dirty="0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2100:</a:t>
            </a:r>
          </a:p>
          <a:p>
            <a:r>
              <a:rPr lang="en-US" sz="2040" b="1" dirty="0">
                <a:solidFill>
                  <a:srgbClr val="FF6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5.8</a:t>
            </a:r>
            <a:r>
              <a:rPr lang="en-US" sz="2040" b="1" baseline="30000" dirty="0">
                <a:solidFill>
                  <a:srgbClr val="FF6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40" b="1" dirty="0">
                <a:solidFill>
                  <a:srgbClr val="FF6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(3.2 °C) to 10.3</a:t>
            </a:r>
            <a:r>
              <a:rPr lang="en-US" sz="2040" b="1" baseline="30000" dirty="0">
                <a:solidFill>
                  <a:srgbClr val="FF6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40" b="1" dirty="0">
                <a:solidFill>
                  <a:srgbClr val="FF6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(5.7 °C) increase in average temperature</a:t>
            </a:r>
          </a:p>
          <a:p>
            <a:br>
              <a:rPr lang="en-US" sz="2040" b="1" dirty="0">
                <a:solidFill>
                  <a:srgbClr val="FF6F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40" b="1" dirty="0">
                <a:solidFill>
                  <a:srgbClr val="FF6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level rise may exceed 6 feet (1,8m)</a:t>
            </a:r>
          </a:p>
          <a:p>
            <a:endParaRPr lang="en-US" sz="2040" b="1" dirty="0">
              <a:solidFill>
                <a:srgbClr val="002F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9102197"/>
            <a:ext cx="14119858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60" b="1" dirty="0">
                <a:solidFill>
                  <a:prstClr val="white"/>
                </a:solidFill>
                <a:latin typeface="Arial"/>
                <a:cs typeface="Arial"/>
              </a:rPr>
              <a:t>NYC Must Adapt to Climate Change Impacts</a:t>
            </a:r>
            <a:endParaRPr lang="en-US" sz="306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722918" y="1226044"/>
            <a:ext cx="6537532" cy="6562241"/>
            <a:chOff x="5131128" y="361895"/>
            <a:chExt cx="3845607" cy="38601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lum contrast="40000"/>
            </a:blip>
            <a:stretch>
              <a:fillRect/>
            </a:stretch>
          </p:blipFill>
          <p:spPr>
            <a:xfrm>
              <a:off x="5131128" y="361895"/>
              <a:ext cx="3845607" cy="386014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324600" y="3790949"/>
              <a:ext cx="2652135" cy="41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60" dirty="0"/>
            </a:p>
          </p:txBody>
        </p:sp>
      </p:grpSp>
    </p:spTree>
    <p:extLst>
      <p:ext uri="{BB962C8B-B14F-4D97-AF65-F5344CB8AC3E}">
        <p14:creationId xmlns:p14="http://schemas.microsoft.com/office/powerpoint/2010/main" val="1334411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A4E921-CCAF-4FEB-8C32-3D664BCC29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" y="274"/>
            <a:ext cx="15543950" cy="100578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F83D5-6BC0-40B5-AAE4-03D0AAB53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97825" y="9528676"/>
            <a:ext cx="445929" cy="365125"/>
          </a:xfrm>
          <a:solidFill>
            <a:schemeClr val="bg1"/>
          </a:solidFill>
        </p:spPr>
        <p:txBody>
          <a:bodyPr/>
          <a:lstStyle/>
          <a:p>
            <a:fld id="{12BD4C5B-953A-4548-89A1-866D80675CF9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5C6EAD8-0630-486B-AE46-1965F21B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8424" y="9528676"/>
            <a:ext cx="41148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SIDE COASTAL RESILIENCY</a:t>
            </a:r>
          </a:p>
        </p:txBody>
      </p:sp>
    </p:spTree>
    <p:extLst>
      <p:ext uri="{BB962C8B-B14F-4D97-AF65-F5344CB8AC3E}">
        <p14:creationId xmlns:p14="http://schemas.microsoft.com/office/powerpoint/2010/main" val="17890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B17E30-E248-407F-A232-D58E46864D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r="7560"/>
          <a:stretch/>
        </p:blipFill>
        <p:spPr>
          <a:xfrm>
            <a:off x="-1" y="-4025"/>
            <a:ext cx="15544801" cy="1006242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1BB924-5AEA-4A05-ABE3-806BE7108EB8}"/>
              </a:ext>
            </a:extLst>
          </p:cNvPr>
          <p:cNvCxnSpPr>
            <a:cxnSpLocks/>
          </p:cNvCxnSpPr>
          <p:nvPr/>
        </p:nvCxnSpPr>
        <p:spPr>
          <a:xfrm>
            <a:off x="631065" y="9408460"/>
            <a:ext cx="145829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25015DA0-C210-44F3-B2DE-6E34E85F2095}"/>
              </a:ext>
            </a:extLst>
          </p:cNvPr>
          <p:cNvSpPr txBox="1">
            <a:spLocks/>
          </p:cNvSpPr>
          <p:nvPr/>
        </p:nvSpPr>
        <p:spPr>
          <a:xfrm>
            <a:off x="2537138" y="4460146"/>
            <a:ext cx="10663707" cy="1134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411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5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10" spc="-19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DESIGN WALK THROUGH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DD85D6D-5BB1-47EF-B5D6-EDE0CA6C8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8424" y="9528676"/>
            <a:ext cx="41148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SIDE COASTAL RESILIENCY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ECA44EF8-B9B4-47B4-A0E3-6F81DCCC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913224" y="9528676"/>
            <a:ext cx="330530" cy="365125"/>
          </a:xfrm>
        </p:spPr>
        <p:txBody>
          <a:bodyPr/>
          <a:lstStyle/>
          <a:p>
            <a:fld id="{12BD4C5B-953A-4548-89A1-866D80675CF9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9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A4E921-CCAF-4FEB-8C32-3D664BCC29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" y="274"/>
            <a:ext cx="15543950" cy="100578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18FF7-6B7A-4E24-AF7C-3B3CFDDB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97825" y="9528676"/>
            <a:ext cx="445929" cy="365125"/>
          </a:xfrm>
          <a:solidFill>
            <a:schemeClr val="bg1"/>
          </a:solidFill>
        </p:spPr>
        <p:txBody>
          <a:bodyPr/>
          <a:lstStyle/>
          <a:p>
            <a:fld id="{12BD4C5B-953A-4548-89A1-866D80675CF9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BD12EA0-BCEA-4314-9BA4-348C38B6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8424" y="9528676"/>
            <a:ext cx="41148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SIDE COASTAL RESILIENCY</a:t>
            </a:r>
          </a:p>
        </p:txBody>
      </p:sp>
    </p:spTree>
    <p:extLst>
      <p:ext uri="{BB962C8B-B14F-4D97-AF65-F5344CB8AC3E}">
        <p14:creationId xmlns:p14="http://schemas.microsoft.com/office/powerpoint/2010/main" val="85953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A4E921-CCAF-4FEB-8C32-3D664BCC29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" y="274"/>
            <a:ext cx="15543950" cy="100578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B3749-16FB-486E-B111-E993AA16D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97825" y="9528676"/>
            <a:ext cx="445929" cy="365125"/>
          </a:xfrm>
          <a:solidFill>
            <a:schemeClr val="bg1"/>
          </a:solidFill>
        </p:spPr>
        <p:txBody>
          <a:bodyPr/>
          <a:lstStyle/>
          <a:p>
            <a:fld id="{12BD4C5B-953A-4548-89A1-866D80675CF9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834A3E5-A0E2-40D7-A604-B8602119E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8424" y="9528676"/>
            <a:ext cx="41148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SIDE COASTAL RESILIENCY</a:t>
            </a:r>
          </a:p>
        </p:txBody>
      </p:sp>
    </p:spTree>
    <p:extLst>
      <p:ext uri="{BB962C8B-B14F-4D97-AF65-F5344CB8AC3E}">
        <p14:creationId xmlns:p14="http://schemas.microsoft.com/office/powerpoint/2010/main" val="12306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C2EAA0-F233-4F8C-A8F7-A8FE760369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" y="274"/>
            <a:ext cx="15543950" cy="1005785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75AECC3-CC73-4C48-B3E0-AC072DBF5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97825" y="9528676"/>
            <a:ext cx="445929" cy="365125"/>
          </a:xfrm>
          <a:solidFill>
            <a:schemeClr val="bg1"/>
          </a:solidFill>
        </p:spPr>
        <p:txBody>
          <a:bodyPr/>
          <a:lstStyle/>
          <a:p>
            <a:fld id="{12BD4C5B-953A-4548-89A1-866D80675CF9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C24570D-2AF3-44AD-8300-A4FDEDD62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8424" y="9528676"/>
            <a:ext cx="41148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SIDE COASTAL RESILIENCY</a:t>
            </a:r>
          </a:p>
        </p:txBody>
      </p:sp>
    </p:spTree>
    <p:extLst>
      <p:ext uri="{BB962C8B-B14F-4D97-AF65-F5344CB8AC3E}">
        <p14:creationId xmlns:p14="http://schemas.microsoft.com/office/powerpoint/2010/main" val="76318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A4E921-CCAF-4FEB-8C32-3D664BCC29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" y="274"/>
            <a:ext cx="15543950" cy="100578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DC4101-4E59-41DA-A444-6C9CAC08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97825" y="9528676"/>
            <a:ext cx="445929" cy="365125"/>
          </a:xfrm>
          <a:solidFill>
            <a:schemeClr val="bg1"/>
          </a:solidFill>
        </p:spPr>
        <p:txBody>
          <a:bodyPr/>
          <a:lstStyle/>
          <a:p>
            <a:fld id="{12BD4C5B-953A-4548-89A1-866D80675CF9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38B9F28-3146-49E9-BB10-847720AD6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8424" y="9528676"/>
            <a:ext cx="41148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SIDE COASTAL RESILIENCY</a:t>
            </a:r>
          </a:p>
        </p:txBody>
      </p:sp>
    </p:spTree>
    <p:extLst>
      <p:ext uri="{BB962C8B-B14F-4D97-AF65-F5344CB8AC3E}">
        <p14:creationId xmlns:p14="http://schemas.microsoft.com/office/powerpoint/2010/main" val="49509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A4E921-CCAF-4FEB-8C32-3D664BCC29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" y="274"/>
            <a:ext cx="15543950" cy="100578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F367B8-0F57-4288-9917-E2091F63F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97825" y="9528676"/>
            <a:ext cx="445929" cy="365125"/>
          </a:xfrm>
          <a:solidFill>
            <a:schemeClr val="bg1"/>
          </a:solidFill>
        </p:spPr>
        <p:txBody>
          <a:bodyPr/>
          <a:lstStyle/>
          <a:p>
            <a:fld id="{12BD4C5B-953A-4548-89A1-866D80675CF9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B8E5A7C-2DDD-450A-A63B-EC24E1DDE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8424" y="9528676"/>
            <a:ext cx="41148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SIDE COASTAL RESILIENCY</a:t>
            </a:r>
          </a:p>
        </p:txBody>
      </p:sp>
    </p:spTree>
    <p:extLst>
      <p:ext uri="{BB962C8B-B14F-4D97-AF65-F5344CB8AC3E}">
        <p14:creationId xmlns:p14="http://schemas.microsoft.com/office/powerpoint/2010/main" val="337402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A4E921-CCAF-4FEB-8C32-3D664BCC29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" y="274"/>
            <a:ext cx="15543950" cy="100578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09B6D-FE23-421B-9123-870C8A21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97825" y="9528676"/>
            <a:ext cx="445929" cy="365125"/>
          </a:xfrm>
          <a:solidFill>
            <a:schemeClr val="bg1"/>
          </a:solidFill>
        </p:spPr>
        <p:txBody>
          <a:bodyPr/>
          <a:lstStyle/>
          <a:p>
            <a:fld id="{12BD4C5B-953A-4548-89A1-866D80675CF9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C7C0FFB-A877-4775-AB93-9CD789362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8424" y="9528676"/>
            <a:ext cx="41148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SIDE COASTAL RESILIENCY</a:t>
            </a:r>
          </a:p>
        </p:txBody>
      </p:sp>
    </p:spTree>
    <p:extLst>
      <p:ext uri="{BB962C8B-B14F-4D97-AF65-F5344CB8AC3E}">
        <p14:creationId xmlns:p14="http://schemas.microsoft.com/office/powerpoint/2010/main" val="212769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B17E30-E248-407F-A232-D58E46864D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r="7560"/>
          <a:stretch/>
        </p:blipFill>
        <p:spPr>
          <a:xfrm>
            <a:off x="-1" y="-4029"/>
            <a:ext cx="15544801" cy="1006242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1BB924-5AEA-4A05-ABE3-806BE7108EB8}"/>
              </a:ext>
            </a:extLst>
          </p:cNvPr>
          <p:cNvCxnSpPr>
            <a:cxnSpLocks/>
          </p:cNvCxnSpPr>
          <p:nvPr/>
        </p:nvCxnSpPr>
        <p:spPr>
          <a:xfrm>
            <a:off x="631065" y="9408460"/>
            <a:ext cx="145829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25015DA0-C210-44F3-B2DE-6E34E85F2095}"/>
              </a:ext>
            </a:extLst>
          </p:cNvPr>
          <p:cNvSpPr txBox="1">
            <a:spLocks/>
          </p:cNvSpPr>
          <p:nvPr/>
        </p:nvSpPr>
        <p:spPr>
          <a:xfrm>
            <a:off x="7502275" y="3673750"/>
            <a:ext cx="7410949" cy="2056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411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5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spc="-19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Visit Us!</a:t>
            </a:r>
          </a:p>
          <a:p>
            <a:r>
              <a:rPr lang="en-US" sz="4400" b="1" spc="-19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www.nyc.gov/escr</a:t>
            </a:r>
          </a:p>
          <a:p>
            <a:r>
              <a:rPr lang="en-US" sz="3600" spc="-19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Twitter: @</a:t>
            </a:r>
            <a:r>
              <a:rPr lang="en-US" sz="3600" spc="-19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NYClimate</a:t>
            </a:r>
            <a:endParaRPr lang="en-US" sz="3600" spc="-19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5AC285-B26C-42B2-AC07-E43575A4DA0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19466" r="56019" b="14077"/>
          <a:stretch/>
        </p:blipFill>
        <p:spPr>
          <a:xfrm>
            <a:off x="1712891" y="1685117"/>
            <a:ext cx="5164428" cy="6684135"/>
          </a:xfrm>
          <a:prstGeom prst="rect">
            <a:avLst/>
          </a:prstGeom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E80C4B-25F7-4551-8DAE-5B972338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8424" y="9528676"/>
            <a:ext cx="41148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SIDE COASTAL RESILIENCY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887B1281-8349-4DE9-BBF2-40955D81E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913224" y="9528676"/>
            <a:ext cx="330530" cy="365125"/>
          </a:xfrm>
        </p:spPr>
        <p:txBody>
          <a:bodyPr/>
          <a:lstStyle/>
          <a:p>
            <a:fld id="{12BD4C5B-953A-4548-89A1-866D80675CF9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68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 txBox="1">
            <a:spLocks/>
          </p:cNvSpPr>
          <p:nvPr/>
        </p:nvSpPr>
        <p:spPr>
          <a:xfrm>
            <a:off x="309483" y="2006227"/>
            <a:ext cx="4486674" cy="67522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40" dirty="0">
                <a:solidFill>
                  <a:srgbClr val="002FA7"/>
                </a:solidFill>
              </a:rPr>
              <a:t>In 2007, the </a:t>
            </a:r>
            <a:r>
              <a:rPr lang="en-US" sz="2040" b="1" dirty="0">
                <a:solidFill>
                  <a:srgbClr val="002FA7"/>
                </a:solidFill>
              </a:rPr>
              <a:t>United Nations Framework Convention on Climate Change </a:t>
            </a:r>
            <a:r>
              <a:rPr lang="en-US" sz="2040" dirty="0">
                <a:solidFill>
                  <a:srgbClr val="002FA7"/>
                </a:solidFill>
              </a:rPr>
              <a:t>reported that developed nations must reduce greenhouse gas emissions </a:t>
            </a:r>
            <a:r>
              <a:rPr lang="en-US" sz="2040" b="1" dirty="0">
                <a:solidFill>
                  <a:srgbClr val="002FA7"/>
                </a:solidFill>
              </a:rPr>
              <a:t>80 percent by 2050 (80x50), relative to 1990 levels, </a:t>
            </a:r>
            <a:r>
              <a:rPr lang="en-US" sz="2040" dirty="0">
                <a:solidFill>
                  <a:srgbClr val="002FA7"/>
                </a:solidFill>
              </a:rPr>
              <a:t>in order to limit global temperature rise to 2 degrees Celsius above the pre-industrial baseline and avoid the most </a:t>
            </a:r>
            <a:r>
              <a:rPr lang="en-US" sz="2040" b="1" dirty="0">
                <a:solidFill>
                  <a:srgbClr val="002FA7"/>
                </a:solidFill>
              </a:rPr>
              <a:t>catastrophic impacts of climate change</a:t>
            </a:r>
            <a:r>
              <a:rPr lang="en-US" sz="2040" dirty="0">
                <a:solidFill>
                  <a:srgbClr val="0066CC"/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040" dirty="0">
              <a:solidFill>
                <a:srgbClr val="0066CC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040" dirty="0">
              <a:solidFill>
                <a:srgbClr val="0066CC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736251" y="2207359"/>
            <a:ext cx="6415769" cy="4671677"/>
            <a:chOff x="5623133" y="846034"/>
            <a:chExt cx="3520867" cy="25637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1" t="2916" b="46595"/>
            <a:stretch/>
          </p:blipFill>
          <p:spPr>
            <a:xfrm>
              <a:off x="5623133" y="846034"/>
              <a:ext cx="3520867" cy="256373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623133" y="846034"/>
              <a:ext cx="91867" cy="136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6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623133" y="2150763"/>
              <a:ext cx="91867" cy="136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6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9217587"/>
            <a:ext cx="14119858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60" b="1" dirty="0">
                <a:solidFill>
                  <a:prstClr val="white"/>
                </a:solidFill>
                <a:latin typeface="Arial"/>
                <a:cs typeface="Arial"/>
              </a:rPr>
              <a:t>NYC Must Also Work to Mitigate Climate Change </a:t>
            </a:r>
            <a:endParaRPr lang="en-US" sz="306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793" y="2207358"/>
            <a:ext cx="3596814" cy="470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73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B17E30-E248-407F-A232-D58E46864D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r="7560"/>
          <a:stretch/>
        </p:blipFill>
        <p:spPr>
          <a:xfrm>
            <a:off x="-1" y="-4025"/>
            <a:ext cx="15544801" cy="1006242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1BB924-5AEA-4A05-ABE3-806BE7108EB8}"/>
              </a:ext>
            </a:extLst>
          </p:cNvPr>
          <p:cNvCxnSpPr>
            <a:cxnSpLocks/>
          </p:cNvCxnSpPr>
          <p:nvPr/>
        </p:nvCxnSpPr>
        <p:spPr>
          <a:xfrm>
            <a:off x="631065" y="9408460"/>
            <a:ext cx="145829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25015DA0-C210-44F3-B2DE-6E34E85F2095}"/>
              </a:ext>
            </a:extLst>
          </p:cNvPr>
          <p:cNvSpPr txBox="1">
            <a:spLocks/>
          </p:cNvSpPr>
          <p:nvPr/>
        </p:nvSpPr>
        <p:spPr>
          <a:xfrm>
            <a:off x="810434" y="4460146"/>
            <a:ext cx="13923929" cy="1134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411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5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10" spc="-19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INTRODUCTION &amp; PROJECT GOALS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00E76C05-3378-4804-A455-DDACD762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8424" y="9528676"/>
            <a:ext cx="41148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SIDE COASTAL RESILIENCY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9DD4E02-7518-4DC8-9D13-F3E346486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50756" y="9528676"/>
            <a:ext cx="192998" cy="365125"/>
          </a:xfrm>
        </p:spPr>
        <p:txBody>
          <a:bodyPr/>
          <a:lstStyle/>
          <a:p>
            <a:fld id="{12BD4C5B-953A-4548-89A1-866D80675CF9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42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A5989-7CD3-4FEA-B714-4873CF423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Hurricane Sandy (October 2012)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6AFC8A-9C03-4F77-B4D5-11F22C851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705" y="1947288"/>
            <a:ext cx="3773751" cy="686186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43 deaths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$19 billion in damage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11 million travelers affected daily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Close to 2 million people without power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Nearly 90,000 buildings in inundation zone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1BB924-5AEA-4A05-ABE3-806BE7108EB8}"/>
              </a:ext>
            </a:extLst>
          </p:cNvPr>
          <p:cNvCxnSpPr>
            <a:cxnSpLocks/>
          </p:cNvCxnSpPr>
          <p:nvPr/>
        </p:nvCxnSpPr>
        <p:spPr>
          <a:xfrm>
            <a:off x="631065" y="9408460"/>
            <a:ext cx="14582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561AF18-8FEB-4FEC-AA1F-336A8B8A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8424" y="9528676"/>
            <a:ext cx="41148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SIDE COASTAL RESILIENCY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394F611A-FC38-4D9B-BC69-B5097D3F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50756" y="9528676"/>
            <a:ext cx="192998" cy="365125"/>
          </a:xfrm>
        </p:spPr>
        <p:txBody>
          <a:bodyPr/>
          <a:lstStyle/>
          <a:p>
            <a:fld id="{12BD4C5B-953A-4548-89A1-866D80675CF9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EBCB9E-E2D2-474C-BB95-9B156EE56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539" r="20947" b="9289"/>
          <a:stretch/>
        </p:blipFill>
        <p:spPr>
          <a:xfrm>
            <a:off x="5337166" y="1857136"/>
            <a:ext cx="9576058" cy="743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8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A4E921-CCAF-4FEB-8C32-3D664BCC29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" y="274"/>
            <a:ext cx="15543950" cy="100578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29B2F-CDF2-4FF8-B6F0-37E099B7CD73}"/>
              </a:ext>
            </a:extLst>
          </p:cNvPr>
          <p:cNvSpPr/>
          <p:nvPr/>
        </p:nvSpPr>
        <p:spPr>
          <a:xfrm>
            <a:off x="4140679" y="4848045"/>
            <a:ext cx="7366959" cy="4140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2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71270"/>
            <a:ext cx="13411200" cy="7543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370E92-7E48-41C0-97B4-130DBA7BB9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9" r="12896" b="8509"/>
          <a:stretch/>
        </p:blipFill>
        <p:spPr>
          <a:xfrm>
            <a:off x="1197736" y="0"/>
            <a:ext cx="13355392" cy="9319226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25CDB2F-115C-4E7F-A465-C5F686F50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8424" y="9528676"/>
            <a:ext cx="41148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SIDE COASTAL RESILIENCY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3C7F81F-1288-44B1-8B1B-F23FEAC4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50756" y="9528676"/>
            <a:ext cx="192998" cy="365125"/>
          </a:xfrm>
        </p:spPr>
        <p:txBody>
          <a:bodyPr/>
          <a:lstStyle/>
          <a:p>
            <a:fld id="{12BD4C5B-953A-4548-89A1-866D80675CF9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01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71270"/>
            <a:ext cx="13411200" cy="7543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8178</TotalTime>
  <Words>480</Words>
  <Application>Microsoft Office PowerPoint</Application>
  <PresentationFormat>Custom</PresentationFormat>
  <Paragraphs>107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Office Theme</vt:lpstr>
      <vt:lpstr>Lower Manhattan Sea-Level Rise Resilience Building Challenges </vt:lpstr>
      <vt:lpstr>PowerPoint Presentation</vt:lpstr>
      <vt:lpstr>PowerPoint Presentation</vt:lpstr>
      <vt:lpstr>PowerPoint Presentation</vt:lpstr>
      <vt:lpstr>Hurricane Sandy (October 2012)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Goals and Origin</vt:lpstr>
      <vt:lpstr>NYC Panel on Climate Change Sea-Level Rise (SLR) Projections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Breuer;ECM</dc:creator>
  <cp:lastModifiedBy>Eric Macfarlane</cp:lastModifiedBy>
  <cp:revision>112</cp:revision>
  <cp:lastPrinted>2019-01-14T22:31:36Z</cp:lastPrinted>
  <dcterms:created xsi:type="dcterms:W3CDTF">2018-11-28T21:56:07Z</dcterms:created>
  <dcterms:modified xsi:type="dcterms:W3CDTF">2019-11-07T00:23:14Z</dcterms:modified>
</cp:coreProperties>
</file>