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0" r:id="rId2"/>
    <p:sldId id="384" r:id="rId3"/>
    <p:sldId id="442" r:id="rId4"/>
    <p:sldId id="444" r:id="rId5"/>
    <p:sldId id="445" r:id="rId6"/>
    <p:sldId id="443" r:id="rId7"/>
    <p:sldId id="446" r:id="rId8"/>
    <p:sldId id="447" r:id="rId9"/>
    <p:sldId id="448" r:id="rId10"/>
    <p:sldId id="449" r:id="rId11"/>
    <p:sldId id="404" r:id="rId12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CJ" initials="GC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4"/>
    <a:srgbClr val="0F4B75"/>
    <a:srgbClr val="F39122"/>
    <a:srgbClr val="56ACB1"/>
    <a:srgbClr val="006DA3"/>
    <a:srgbClr val="003366"/>
    <a:srgbClr val="00AF9D"/>
    <a:srgbClr val="FF9933"/>
    <a:srgbClr val="FF6600"/>
    <a:srgbClr val="E18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8609" autoAdjust="0"/>
  </p:normalViewPr>
  <p:slideViewPr>
    <p:cSldViewPr>
      <p:cViewPr>
        <p:scale>
          <a:sx n="80" d="100"/>
          <a:sy n="80" d="100"/>
        </p:scale>
        <p:origin x="-94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q_d1_fs01\Shfolders\ACTIVITESEXTERNES-EXTERNEACTIVITEITEN\APE\Membership%20Management\Current%20members\List%20of%20members\Archive\Chart%20in%20Microsoft%20PowerPoint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F4B75"/>
                </a:solidFill>
              </a:rPr>
              <a:t>Number of Members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523876225646244E-2"/>
          <c:y val="0.18996407744343363"/>
          <c:w val="0.88964717440831098"/>
          <c:h val="0.681813482621880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Number of Members</c:v>
                </c:pt>
              </c:strCache>
            </c:strRef>
          </c:tx>
          <c:spPr>
            <a:ln>
              <a:solidFill>
                <a:srgbClr val="00A5E4"/>
              </a:solidFill>
            </a:ln>
          </c:spPr>
          <c:marker>
            <c:symbol val="none"/>
          </c:marker>
          <c:cat>
            <c:numRef>
              <c:f>Sheet1!$C$13:$M$13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Sheet1!$C$11:$M$11</c:f>
              <c:numCache>
                <c:formatCode>General</c:formatCode>
                <c:ptCount val="11"/>
                <c:pt idx="0">
                  <c:v>7</c:v>
                </c:pt>
                <c:pt idx="1">
                  <c:v>25</c:v>
                </c:pt>
                <c:pt idx="2">
                  <c:v>36</c:v>
                </c:pt>
                <c:pt idx="3">
                  <c:v>43</c:v>
                </c:pt>
                <c:pt idx="4">
                  <c:v>48</c:v>
                </c:pt>
                <c:pt idx="5">
                  <c:v>52</c:v>
                </c:pt>
                <c:pt idx="6">
                  <c:v>54</c:v>
                </c:pt>
                <c:pt idx="7">
                  <c:v>56</c:v>
                </c:pt>
                <c:pt idx="8">
                  <c:v>60</c:v>
                </c:pt>
                <c:pt idx="9">
                  <c:v>62</c:v>
                </c:pt>
                <c:pt idx="1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98304"/>
        <c:axId val="53299840"/>
      </c:lineChart>
      <c:catAx>
        <c:axId val="5329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002060"/>
            </a:solidFill>
          </a:ln>
        </c:spPr>
        <c:crossAx val="53299840"/>
        <c:crosses val="autoZero"/>
        <c:auto val="1"/>
        <c:lblAlgn val="ctr"/>
        <c:lblOffset val="100"/>
        <c:noMultiLvlLbl val="0"/>
      </c:catAx>
      <c:valAx>
        <c:axId val="53299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15875">
            <a:solidFill>
              <a:srgbClr val="002060"/>
            </a:solidFill>
          </a:ln>
        </c:spPr>
        <c:crossAx val="532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fr-F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DD90D-1599-491A-9438-B84F30268169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BE"/>
        </a:p>
      </dgm:t>
    </dgm:pt>
    <dgm:pt modelId="{C0F29C99-8664-4814-9376-4EB0A3B8960E}">
      <dgm:prSet/>
      <dgm:spPr>
        <a:noFill/>
        <a:ln>
          <a:noFill/>
        </a:ln>
      </dgm:spPr>
      <dgm:t>
        <a:bodyPr/>
        <a:lstStyle/>
        <a:p>
          <a:pPr algn="ctr" rtl="0"/>
          <a:r>
            <a:rPr lang="en-US" b="1" dirty="0" smtClean="0">
              <a:solidFill>
                <a:srgbClr val="00A5E4"/>
              </a:solidFill>
            </a:rPr>
            <a:t>THEMATIC SESSIONS </a:t>
          </a:r>
        </a:p>
        <a:p>
          <a:pPr algn="ctr" rtl="0"/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Technical meeting</a:t>
          </a:r>
          <a:r>
            <a:rPr lang="en-US" b="0" dirty="0" smtClean="0">
              <a:solidFill>
                <a:schemeClr val="bg1">
                  <a:lumMod val="50000"/>
                </a:schemeClr>
              </a:solidFill>
            </a:rPr>
            <a:t> open to all members addressing an issue selected by members and featuring presentations by experts from APE members, on projects and best practices</a:t>
          </a:r>
          <a:endParaRPr lang="fr-BE" b="0" dirty="0">
            <a:solidFill>
              <a:schemeClr val="bg1">
                <a:lumMod val="50000"/>
              </a:schemeClr>
            </a:solidFill>
          </a:endParaRPr>
        </a:p>
      </dgm:t>
    </dgm:pt>
    <dgm:pt modelId="{19FAF39E-2FB8-4BC7-A66B-244828A95ABF}" type="parTrans" cxnId="{22844073-E1E4-43A6-AB2D-B4D6A0A68025}">
      <dgm:prSet/>
      <dgm:spPr/>
      <dgm:t>
        <a:bodyPr/>
        <a:lstStyle/>
        <a:p>
          <a:endParaRPr lang="fr-BE"/>
        </a:p>
      </dgm:t>
    </dgm:pt>
    <dgm:pt modelId="{CE9762FE-79DD-4006-A4E1-E8FCAFA0E5C8}" type="sibTrans" cxnId="{22844073-E1E4-43A6-AB2D-B4D6A0A68025}">
      <dgm:prSet/>
      <dgm:spPr/>
      <dgm:t>
        <a:bodyPr/>
        <a:lstStyle/>
        <a:p>
          <a:endParaRPr lang="fr-BE"/>
        </a:p>
      </dgm:t>
    </dgm:pt>
    <dgm:pt modelId="{90A26E0C-DE57-4455-92B4-26A6F4EF4BA3}">
      <dgm:prSet/>
      <dgm:spPr>
        <a:noFill/>
        <a:ln>
          <a:noFill/>
        </a:ln>
      </dgm:spPr>
      <dgm:t>
        <a:bodyPr/>
        <a:lstStyle/>
        <a:p>
          <a:pPr algn="ctr" rtl="0"/>
          <a:r>
            <a:rPr lang="en-US" b="1" i="0" dirty="0" smtClean="0">
              <a:solidFill>
                <a:srgbClr val="00A5E4"/>
              </a:solidFill>
            </a:rPr>
            <a:t>WATER ERASMUS INITIATIVE </a:t>
          </a:r>
        </a:p>
        <a:p>
          <a:pPr algn="ctr" rtl="0"/>
          <a:r>
            <a:rPr lang="fr-BE" b="0" i="0" dirty="0" err="1" smtClean="0">
              <a:solidFill>
                <a:schemeClr val="bg1">
                  <a:lumMod val="50000"/>
                </a:schemeClr>
              </a:solidFill>
            </a:rPr>
            <a:t>Bilateral</a:t>
          </a:r>
          <a:r>
            <a:rPr lang="fr-BE" b="0" i="0" dirty="0" smtClean="0">
              <a:solidFill>
                <a:schemeClr val="bg1">
                  <a:lumMod val="50000"/>
                </a:schemeClr>
              </a:solidFill>
            </a:rPr>
            <a:t> short-</a:t>
          </a:r>
          <a:r>
            <a:rPr lang="fr-BE" b="0" i="0" dirty="0" err="1" smtClean="0">
              <a:solidFill>
                <a:schemeClr val="bg1">
                  <a:lumMod val="50000"/>
                </a:schemeClr>
              </a:solidFill>
            </a:rPr>
            <a:t>term</a:t>
          </a:r>
          <a:r>
            <a:rPr lang="fr-BE" b="0" i="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fr-BE" b="1" i="0" dirty="0" smtClean="0">
              <a:solidFill>
                <a:schemeClr val="bg1">
                  <a:lumMod val="50000"/>
                </a:schemeClr>
              </a:solidFill>
            </a:rPr>
            <a:t>staff exchange </a:t>
          </a:r>
          <a:r>
            <a:rPr lang="fr-BE" b="0" i="0" dirty="0" err="1" smtClean="0">
              <a:solidFill>
                <a:schemeClr val="bg1">
                  <a:lumMod val="50000"/>
                </a:schemeClr>
              </a:solidFill>
            </a:rPr>
            <a:t>between</a:t>
          </a:r>
          <a:r>
            <a:rPr lang="fr-BE" b="0" i="0" dirty="0" smtClean="0">
              <a:solidFill>
                <a:schemeClr val="bg1">
                  <a:lumMod val="50000"/>
                </a:schemeClr>
              </a:solidFill>
            </a:rPr>
            <a:t> a ‘</a:t>
          </a:r>
          <a:r>
            <a:rPr lang="fr-BE" b="0" i="1" dirty="0" err="1" smtClean="0">
              <a:solidFill>
                <a:schemeClr val="bg1">
                  <a:lumMod val="50000"/>
                </a:schemeClr>
              </a:solidFill>
            </a:rPr>
            <a:t>visiting</a:t>
          </a:r>
          <a:r>
            <a:rPr lang="fr-BE" b="0" i="1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fr-BE" b="0" i="1" dirty="0" err="1" smtClean="0">
              <a:solidFill>
                <a:schemeClr val="bg1">
                  <a:lumMod val="50000"/>
                </a:schemeClr>
              </a:solidFill>
            </a:rPr>
            <a:t>operator</a:t>
          </a:r>
          <a:r>
            <a:rPr lang="fr-BE" b="0" i="0" dirty="0" smtClean="0">
              <a:solidFill>
                <a:schemeClr val="bg1">
                  <a:lumMod val="50000"/>
                </a:schemeClr>
              </a:solidFill>
            </a:rPr>
            <a:t>’ and a ‘</a:t>
          </a:r>
          <a:r>
            <a:rPr lang="fr-BE" b="0" i="1" dirty="0" err="1" smtClean="0">
              <a:solidFill>
                <a:schemeClr val="bg1">
                  <a:lumMod val="50000"/>
                </a:schemeClr>
              </a:solidFill>
            </a:rPr>
            <a:t>hosting</a:t>
          </a:r>
          <a:r>
            <a:rPr lang="fr-BE" b="0" i="1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fr-BE" b="0" i="1" dirty="0" err="1" smtClean="0">
              <a:solidFill>
                <a:schemeClr val="bg1">
                  <a:lumMod val="50000"/>
                </a:schemeClr>
              </a:solidFill>
            </a:rPr>
            <a:t>operator</a:t>
          </a:r>
          <a:r>
            <a:rPr lang="fr-BE" b="0" i="0" dirty="0" smtClean="0">
              <a:solidFill>
                <a:schemeClr val="bg1">
                  <a:lumMod val="50000"/>
                </a:schemeClr>
              </a:solidFill>
            </a:rPr>
            <a:t>’ on a </a:t>
          </a:r>
          <a:r>
            <a:rPr lang="fr-BE" b="0" i="0" dirty="0" err="1" smtClean="0">
              <a:solidFill>
                <a:schemeClr val="bg1">
                  <a:lumMod val="50000"/>
                </a:schemeClr>
              </a:solidFill>
            </a:rPr>
            <a:t>specific</a:t>
          </a:r>
          <a:r>
            <a:rPr lang="fr-BE" b="0" i="0" dirty="0" smtClean="0">
              <a:solidFill>
                <a:schemeClr val="bg1">
                  <a:lumMod val="50000"/>
                </a:schemeClr>
              </a:solidFill>
            </a:rPr>
            <a:t> topic of </a:t>
          </a:r>
          <a:r>
            <a:rPr lang="fr-BE" b="0" i="0" dirty="0" err="1" smtClean="0">
              <a:solidFill>
                <a:schemeClr val="bg1">
                  <a:lumMod val="50000"/>
                </a:schemeClr>
              </a:solidFill>
            </a:rPr>
            <a:t>common</a:t>
          </a:r>
          <a:r>
            <a:rPr lang="fr-BE" b="0" i="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fr-BE" b="0" i="0" dirty="0" err="1" smtClean="0">
              <a:solidFill>
                <a:schemeClr val="bg1">
                  <a:lumMod val="50000"/>
                </a:schemeClr>
              </a:solidFill>
            </a:rPr>
            <a:t>interest</a:t>
          </a:r>
          <a:endParaRPr lang="fr-BE" b="0" i="0" dirty="0">
            <a:solidFill>
              <a:schemeClr val="bg1">
                <a:lumMod val="50000"/>
              </a:schemeClr>
            </a:solidFill>
          </a:endParaRPr>
        </a:p>
      </dgm:t>
    </dgm:pt>
    <dgm:pt modelId="{9C933C2B-7063-4548-A075-A69C91E092A6}" type="parTrans" cxnId="{CAC838AE-53A8-419A-98D9-1890C0DED7B4}">
      <dgm:prSet/>
      <dgm:spPr/>
      <dgm:t>
        <a:bodyPr/>
        <a:lstStyle/>
        <a:p>
          <a:endParaRPr lang="fr-BE"/>
        </a:p>
      </dgm:t>
    </dgm:pt>
    <dgm:pt modelId="{A0D22108-F8C0-4940-A914-2556CA297974}" type="sibTrans" cxnId="{CAC838AE-53A8-419A-98D9-1890C0DED7B4}">
      <dgm:prSet/>
      <dgm:spPr/>
      <dgm:t>
        <a:bodyPr/>
        <a:lstStyle/>
        <a:p>
          <a:endParaRPr lang="fr-BE"/>
        </a:p>
      </dgm:t>
    </dgm:pt>
    <dgm:pt modelId="{BDD72AD0-539A-4324-9CE2-1858E40451F3}">
      <dgm:prSet/>
      <dgm:spPr>
        <a:noFill/>
        <a:ln>
          <a:noFill/>
        </a:ln>
      </dgm:spPr>
      <dgm:t>
        <a:bodyPr/>
        <a:lstStyle/>
        <a:p>
          <a:pPr algn="ctr" rtl="0"/>
          <a:r>
            <a:rPr lang="en-US" b="1" dirty="0" smtClean="0">
              <a:solidFill>
                <a:srgbClr val="00A5E4"/>
              </a:solidFill>
            </a:rPr>
            <a:t>WORKING GROUPS</a:t>
          </a:r>
          <a:endParaRPr lang="en-GB" b="0" dirty="0" smtClean="0">
            <a:solidFill>
              <a:schemeClr val="bg1">
                <a:lumMod val="50000"/>
              </a:schemeClr>
            </a:solidFill>
          </a:endParaRPr>
        </a:p>
        <a:p>
          <a:pPr algn="ctr" rtl="0"/>
          <a:r>
            <a:rPr lang="en-GB" b="1" i="0" dirty="0" smtClean="0">
              <a:solidFill>
                <a:schemeClr val="bg1">
                  <a:lumMod val="50000"/>
                </a:schemeClr>
              </a:solidFill>
            </a:rPr>
            <a:t>Operators-led working groups </a:t>
          </a:r>
          <a:r>
            <a:rPr lang="en-GB" b="0" i="0" dirty="0" smtClean="0">
              <a:solidFill>
                <a:schemeClr val="bg1">
                  <a:lumMod val="50000"/>
                </a:schemeClr>
              </a:solidFill>
            </a:rPr>
            <a:t>addressing general issues </a:t>
          </a:r>
        </a:p>
        <a:p>
          <a:pPr algn="ctr" rtl="0"/>
          <a:r>
            <a:rPr lang="en-GB" b="0" i="1" dirty="0" smtClean="0">
              <a:solidFill>
                <a:schemeClr val="bg1">
                  <a:lumMod val="50000"/>
                </a:schemeClr>
              </a:solidFill>
            </a:rPr>
            <a:t>Financing &amp; Tariffs [</a:t>
          </a:r>
          <a:r>
            <a:rPr lang="en-GB" b="0" i="1" dirty="0" err="1" smtClean="0">
              <a:solidFill>
                <a:schemeClr val="bg1">
                  <a:lumMod val="50000"/>
                </a:schemeClr>
              </a:solidFill>
            </a:rPr>
            <a:t>Aquawal</a:t>
          </a:r>
          <a:r>
            <a:rPr lang="en-GB" b="0" i="1" dirty="0" smtClean="0">
              <a:solidFill>
                <a:schemeClr val="bg1">
                  <a:lumMod val="50000"/>
                </a:schemeClr>
              </a:solidFill>
            </a:rPr>
            <a:t>] – Performance – Communication [</a:t>
          </a:r>
          <a:r>
            <a:rPr lang="en-GB" b="0" i="1" dirty="0" err="1" smtClean="0">
              <a:solidFill>
                <a:schemeClr val="bg1">
                  <a:lumMod val="50000"/>
                </a:schemeClr>
              </a:solidFill>
            </a:rPr>
            <a:t>Aquedotto</a:t>
          </a:r>
          <a:r>
            <a:rPr lang="en-GB" b="0" i="1" dirty="0" smtClean="0">
              <a:solidFill>
                <a:schemeClr val="bg1">
                  <a:lumMod val="50000"/>
                </a:schemeClr>
              </a:solidFill>
            </a:rPr>
            <a:t> Pugliese] – Innovation [SMAT + SWDE] – International Cooperation [SIAAP] – Sludge [MM]</a:t>
          </a:r>
          <a:endParaRPr lang="fr-BE" b="0" i="1" dirty="0">
            <a:solidFill>
              <a:schemeClr val="bg1">
                <a:lumMod val="50000"/>
              </a:schemeClr>
            </a:solidFill>
          </a:endParaRPr>
        </a:p>
      </dgm:t>
    </dgm:pt>
    <dgm:pt modelId="{09F113D7-D4D6-4C1B-9EE5-1BECB936DFB4}" type="parTrans" cxnId="{5E82671A-3198-4D7D-ABB2-172A1529B177}">
      <dgm:prSet/>
      <dgm:spPr/>
      <dgm:t>
        <a:bodyPr/>
        <a:lstStyle/>
        <a:p>
          <a:endParaRPr lang="fr-BE"/>
        </a:p>
      </dgm:t>
    </dgm:pt>
    <dgm:pt modelId="{7E9B4F69-3DB4-4390-9291-56F1D573A2EE}" type="sibTrans" cxnId="{5E82671A-3198-4D7D-ABB2-172A1529B177}">
      <dgm:prSet/>
      <dgm:spPr/>
      <dgm:t>
        <a:bodyPr/>
        <a:lstStyle/>
        <a:p>
          <a:endParaRPr lang="fr-BE"/>
        </a:p>
      </dgm:t>
    </dgm:pt>
    <dgm:pt modelId="{4A8270AA-97CB-4DD6-BC4A-3E2F37161CCB}" type="pres">
      <dgm:prSet presAssocID="{3DFDD90D-1599-491A-9438-B84F302681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9F5C99E-34FB-47C4-B583-17F1F30391A4}" type="pres">
      <dgm:prSet presAssocID="{BDD72AD0-539A-4324-9CE2-1858E40451F3}" presName="comp" presStyleCnt="0"/>
      <dgm:spPr/>
    </dgm:pt>
    <dgm:pt modelId="{6F528772-E4E7-44F6-9316-C7C40D219BD5}" type="pres">
      <dgm:prSet presAssocID="{BDD72AD0-539A-4324-9CE2-1858E40451F3}" presName="box" presStyleLbl="node1" presStyleIdx="0" presStyleCnt="3"/>
      <dgm:spPr/>
      <dgm:t>
        <a:bodyPr/>
        <a:lstStyle/>
        <a:p>
          <a:endParaRPr lang="fr-BE"/>
        </a:p>
      </dgm:t>
    </dgm:pt>
    <dgm:pt modelId="{A75D149E-1D38-4D88-B854-AAE9D3D2AEAF}" type="pres">
      <dgm:prSet presAssocID="{BDD72AD0-539A-4324-9CE2-1858E40451F3}" presName="img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196" b="-20196"/>
          </a:stretch>
        </a:blipFill>
        <a:ln w="19050">
          <a:solidFill>
            <a:srgbClr val="003366"/>
          </a:solidFill>
        </a:ln>
      </dgm:spPr>
    </dgm:pt>
    <dgm:pt modelId="{98C04211-0209-4F18-A5A4-ABCF9E8D8537}" type="pres">
      <dgm:prSet presAssocID="{BDD72AD0-539A-4324-9CE2-1858E40451F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3F29A1D-7428-4E44-A05A-D1522687BAB3}" type="pres">
      <dgm:prSet presAssocID="{7E9B4F69-3DB4-4390-9291-56F1D573A2EE}" presName="spacer" presStyleCnt="0"/>
      <dgm:spPr/>
    </dgm:pt>
    <dgm:pt modelId="{EF154CF5-46F5-4365-8674-F258EF884D6C}" type="pres">
      <dgm:prSet presAssocID="{C0F29C99-8664-4814-9376-4EB0A3B8960E}" presName="comp" presStyleCnt="0"/>
      <dgm:spPr/>
    </dgm:pt>
    <dgm:pt modelId="{9EE01E85-5E8E-4895-90DC-E431C2065ADA}" type="pres">
      <dgm:prSet presAssocID="{C0F29C99-8664-4814-9376-4EB0A3B8960E}" presName="box" presStyleLbl="node1" presStyleIdx="1" presStyleCnt="3"/>
      <dgm:spPr/>
      <dgm:t>
        <a:bodyPr/>
        <a:lstStyle/>
        <a:p>
          <a:endParaRPr lang="fr-BE"/>
        </a:p>
      </dgm:t>
    </dgm:pt>
    <dgm:pt modelId="{62E38E2D-5110-4742-A6C0-C053AF476BA2}" type="pres">
      <dgm:prSet presAssocID="{C0F29C99-8664-4814-9376-4EB0A3B8960E}" presName="img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908" b="-21908"/>
          </a:stretch>
        </a:blipFill>
        <a:ln w="19050">
          <a:solidFill>
            <a:srgbClr val="003366"/>
          </a:solidFill>
        </a:ln>
      </dgm:spPr>
    </dgm:pt>
    <dgm:pt modelId="{D5880144-70CF-4B95-B5AE-DDF78E4A2B09}" type="pres">
      <dgm:prSet presAssocID="{C0F29C99-8664-4814-9376-4EB0A3B896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0C4544D-F3C6-4B78-8D99-5F42E184177A}" type="pres">
      <dgm:prSet presAssocID="{CE9762FE-79DD-4006-A4E1-E8FCAFA0E5C8}" presName="spacer" presStyleCnt="0"/>
      <dgm:spPr/>
    </dgm:pt>
    <dgm:pt modelId="{2716F9EE-3F4A-4ADE-A147-BB614062AEDE}" type="pres">
      <dgm:prSet presAssocID="{90A26E0C-DE57-4455-92B4-26A6F4EF4BA3}" presName="comp" presStyleCnt="0"/>
      <dgm:spPr/>
    </dgm:pt>
    <dgm:pt modelId="{9DF4B379-E7CD-40E9-93CC-D8D10E10FD28}" type="pres">
      <dgm:prSet presAssocID="{90A26E0C-DE57-4455-92B4-26A6F4EF4BA3}" presName="box" presStyleLbl="node1" presStyleIdx="2" presStyleCnt="3"/>
      <dgm:spPr/>
      <dgm:t>
        <a:bodyPr/>
        <a:lstStyle/>
        <a:p>
          <a:endParaRPr lang="fr-BE"/>
        </a:p>
      </dgm:t>
    </dgm:pt>
    <dgm:pt modelId="{1266409E-D9B4-45BE-B15D-55B711678C93}" type="pres">
      <dgm:prSet presAssocID="{90A26E0C-DE57-4455-92B4-26A6F4EF4BA3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635" b="-11635"/>
          </a:stretch>
        </a:blipFill>
        <a:ln w="19050">
          <a:solidFill>
            <a:srgbClr val="003366"/>
          </a:solidFill>
        </a:ln>
      </dgm:spPr>
    </dgm:pt>
    <dgm:pt modelId="{4CF3C316-4E16-4352-A0FD-F382F46E9028}" type="pres">
      <dgm:prSet presAssocID="{90A26E0C-DE57-4455-92B4-26A6F4EF4BA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27A0EC7-2045-4CB2-A5AC-1E2774AEAAC7}" type="presOf" srcId="{BDD72AD0-539A-4324-9CE2-1858E40451F3}" destId="{6F528772-E4E7-44F6-9316-C7C40D219BD5}" srcOrd="0" destOrd="0" presId="urn:microsoft.com/office/officeart/2005/8/layout/vList4"/>
    <dgm:cxn modelId="{2D5011B0-999C-48C8-A0CB-50D744C9E9DF}" type="presOf" srcId="{BDD72AD0-539A-4324-9CE2-1858E40451F3}" destId="{98C04211-0209-4F18-A5A4-ABCF9E8D8537}" srcOrd="1" destOrd="0" presId="urn:microsoft.com/office/officeart/2005/8/layout/vList4"/>
    <dgm:cxn modelId="{5E82671A-3198-4D7D-ABB2-172A1529B177}" srcId="{3DFDD90D-1599-491A-9438-B84F30268169}" destId="{BDD72AD0-539A-4324-9CE2-1858E40451F3}" srcOrd="0" destOrd="0" parTransId="{09F113D7-D4D6-4C1B-9EE5-1BECB936DFB4}" sibTransId="{7E9B4F69-3DB4-4390-9291-56F1D573A2EE}"/>
    <dgm:cxn modelId="{507AC484-977B-419A-AA80-A80BD6E9A357}" type="presOf" srcId="{90A26E0C-DE57-4455-92B4-26A6F4EF4BA3}" destId="{4CF3C316-4E16-4352-A0FD-F382F46E9028}" srcOrd="1" destOrd="0" presId="urn:microsoft.com/office/officeart/2005/8/layout/vList4"/>
    <dgm:cxn modelId="{CAC838AE-53A8-419A-98D9-1890C0DED7B4}" srcId="{3DFDD90D-1599-491A-9438-B84F30268169}" destId="{90A26E0C-DE57-4455-92B4-26A6F4EF4BA3}" srcOrd="2" destOrd="0" parTransId="{9C933C2B-7063-4548-A075-A69C91E092A6}" sibTransId="{A0D22108-F8C0-4940-A914-2556CA297974}"/>
    <dgm:cxn modelId="{D6E3B69C-7A0D-44A0-9478-711EAE5DCB62}" type="presOf" srcId="{3DFDD90D-1599-491A-9438-B84F30268169}" destId="{4A8270AA-97CB-4DD6-BC4A-3E2F37161CCB}" srcOrd="0" destOrd="0" presId="urn:microsoft.com/office/officeart/2005/8/layout/vList4"/>
    <dgm:cxn modelId="{72386054-23A7-423E-BDB9-988C8884B914}" type="presOf" srcId="{C0F29C99-8664-4814-9376-4EB0A3B8960E}" destId="{D5880144-70CF-4B95-B5AE-DDF78E4A2B09}" srcOrd="1" destOrd="0" presId="urn:microsoft.com/office/officeart/2005/8/layout/vList4"/>
    <dgm:cxn modelId="{22844073-E1E4-43A6-AB2D-B4D6A0A68025}" srcId="{3DFDD90D-1599-491A-9438-B84F30268169}" destId="{C0F29C99-8664-4814-9376-4EB0A3B8960E}" srcOrd="1" destOrd="0" parTransId="{19FAF39E-2FB8-4BC7-A66B-244828A95ABF}" sibTransId="{CE9762FE-79DD-4006-A4E1-E8FCAFA0E5C8}"/>
    <dgm:cxn modelId="{04489E05-04EB-4DE8-923B-974A7C2694CC}" type="presOf" srcId="{C0F29C99-8664-4814-9376-4EB0A3B8960E}" destId="{9EE01E85-5E8E-4895-90DC-E431C2065ADA}" srcOrd="0" destOrd="0" presId="urn:microsoft.com/office/officeart/2005/8/layout/vList4"/>
    <dgm:cxn modelId="{86CCE9C2-4C0C-40F0-A76B-8E45B932EB5A}" type="presOf" srcId="{90A26E0C-DE57-4455-92B4-26A6F4EF4BA3}" destId="{9DF4B379-E7CD-40E9-93CC-D8D10E10FD28}" srcOrd="0" destOrd="0" presId="urn:microsoft.com/office/officeart/2005/8/layout/vList4"/>
    <dgm:cxn modelId="{46C0FAE3-D81B-42FD-A554-0DAC8A1A7523}" type="presParOf" srcId="{4A8270AA-97CB-4DD6-BC4A-3E2F37161CCB}" destId="{39F5C99E-34FB-47C4-B583-17F1F30391A4}" srcOrd="0" destOrd="0" presId="urn:microsoft.com/office/officeart/2005/8/layout/vList4"/>
    <dgm:cxn modelId="{6CE769A9-FCFE-4E9E-8D3A-B622981792CB}" type="presParOf" srcId="{39F5C99E-34FB-47C4-B583-17F1F30391A4}" destId="{6F528772-E4E7-44F6-9316-C7C40D219BD5}" srcOrd="0" destOrd="0" presId="urn:microsoft.com/office/officeart/2005/8/layout/vList4"/>
    <dgm:cxn modelId="{EDB7A30E-1BE1-4BB1-8B0D-6B1997DD8244}" type="presParOf" srcId="{39F5C99E-34FB-47C4-B583-17F1F30391A4}" destId="{A75D149E-1D38-4D88-B854-AAE9D3D2AEAF}" srcOrd="1" destOrd="0" presId="urn:microsoft.com/office/officeart/2005/8/layout/vList4"/>
    <dgm:cxn modelId="{834C55A7-D7B2-4C51-BE3D-21CDD725D6D3}" type="presParOf" srcId="{39F5C99E-34FB-47C4-B583-17F1F30391A4}" destId="{98C04211-0209-4F18-A5A4-ABCF9E8D8537}" srcOrd="2" destOrd="0" presId="urn:microsoft.com/office/officeart/2005/8/layout/vList4"/>
    <dgm:cxn modelId="{32F66D08-E2F3-4F6A-B443-A2FA30D108DF}" type="presParOf" srcId="{4A8270AA-97CB-4DD6-BC4A-3E2F37161CCB}" destId="{63F29A1D-7428-4E44-A05A-D1522687BAB3}" srcOrd="1" destOrd="0" presId="urn:microsoft.com/office/officeart/2005/8/layout/vList4"/>
    <dgm:cxn modelId="{A861D2BC-BA1E-4CEC-9AB4-74932635502F}" type="presParOf" srcId="{4A8270AA-97CB-4DD6-BC4A-3E2F37161CCB}" destId="{EF154CF5-46F5-4365-8674-F258EF884D6C}" srcOrd="2" destOrd="0" presId="urn:microsoft.com/office/officeart/2005/8/layout/vList4"/>
    <dgm:cxn modelId="{8226C4AD-17AE-4C2B-98BF-3B63AC7E56D7}" type="presParOf" srcId="{EF154CF5-46F5-4365-8674-F258EF884D6C}" destId="{9EE01E85-5E8E-4895-90DC-E431C2065ADA}" srcOrd="0" destOrd="0" presId="urn:microsoft.com/office/officeart/2005/8/layout/vList4"/>
    <dgm:cxn modelId="{EB434625-AB9D-4CAC-BD2D-7AA78B31B6CB}" type="presParOf" srcId="{EF154CF5-46F5-4365-8674-F258EF884D6C}" destId="{62E38E2D-5110-4742-A6C0-C053AF476BA2}" srcOrd="1" destOrd="0" presId="urn:microsoft.com/office/officeart/2005/8/layout/vList4"/>
    <dgm:cxn modelId="{B9662B0C-1547-4EEA-9747-3507699F83D6}" type="presParOf" srcId="{EF154CF5-46F5-4365-8674-F258EF884D6C}" destId="{D5880144-70CF-4B95-B5AE-DDF78E4A2B09}" srcOrd="2" destOrd="0" presId="urn:microsoft.com/office/officeart/2005/8/layout/vList4"/>
    <dgm:cxn modelId="{A32803D7-EF7F-4AC0-851A-3BAE3ACD4B38}" type="presParOf" srcId="{4A8270AA-97CB-4DD6-BC4A-3E2F37161CCB}" destId="{40C4544D-F3C6-4B78-8D99-5F42E184177A}" srcOrd="3" destOrd="0" presId="urn:microsoft.com/office/officeart/2005/8/layout/vList4"/>
    <dgm:cxn modelId="{393A53E2-6459-4C65-B579-3D70B1A6FFBF}" type="presParOf" srcId="{4A8270AA-97CB-4DD6-BC4A-3E2F37161CCB}" destId="{2716F9EE-3F4A-4ADE-A147-BB614062AEDE}" srcOrd="4" destOrd="0" presId="urn:microsoft.com/office/officeart/2005/8/layout/vList4"/>
    <dgm:cxn modelId="{22BB2871-A68D-4EBF-B2D7-C69120AD7D7B}" type="presParOf" srcId="{2716F9EE-3F4A-4ADE-A147-BB614062AEDE}" destId="{9DF4B379-E7CD-40E9-93CC-D8D10E10FD28}" srcOrd="0" destOrd="0" presId="urn:microsoft.com/office/officeart/2005/8/layout/vList4"/>
    <dgm:cxn modelId="{B7F9AE31-F81B-4B29-8C47-3053445CE05E}" type="presParOf" srcId="{2716F9EE-3F4A-4ADE-A147-BB614062AEDE}" destId="{1266409E-D9B4-45BE-B15D-55B711678C93}" srcOrd="1" destOrd="0" presId="urn:microsoft.com/office/officeart/2005/8/layout/vList4"/>
    <dgm:cxn modelId="{58C40BD2-769D-485D-A177-26F55FAADCE4}" type="presParOf" srcId="{2716F9EE-3F4A-4ADE-A147-BB614062AEDE}" destId="{4CF3C316-4E16-4352-A0FD-F382F46E90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28772-E4E7-44F6-9316-C7C40D219BD5}">
      <dsp:nvSpPr>
        <dsp:cNvPr id="0" name=""/>
        <dsp:cNvSpPr/>
      </dsp:nvSpPr>
      <dsp:spPr>
        <a:xfrm>
          <a:off x="0" y="0"/>
          <a:ext cx="7344816" cy="131417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A5E4"/>
              </a:solidFill>
            </a:rPr>
            <a:t>WORKING GROUPS</a:t>
          </a:r>
          <a:endParaRPr lang="en-GB" sz="1500" b="0" kern="1200" dirty="0" smtClean="0">
            <a:solidFill>
              <a:schemeClr val="bg1">
                <a:lumMod val="50000"/>
              </a:schemeClr>
            </a:solidFill>
          </a:endParaRP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i="0" kern="1200" dirty="0" smtClean="0">
              <a:solidFill>
                <a:schemeClr val="bg1">
                  <a:lumMod val="50000"/>
                </a:schemeClr>
              </a:solidFill>
            </a:rPr>
            <a:t>Operators-led working groups </a:t>
          </a:r>
          <a:r>
            <a:rPr lang="en-GB" sz="1500" b="0" i="0" kern="1200" dirty="0" smtClean="0">
              <a:solidFill>
                <a:schemeClr val="bg1">
                  <a:lumMod val="50000"/>
                </a:schemeClr>
              </a:solidFill>
            </a:rPr>
            <a:t>addressing general issues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i="1" kern="1200" dirty="0" smtClean="0">
              <a:solidFill>
                <a:schemeClr val="bg1">
                  <a:lumMod val="50000"/>
                </a:schemeClr>
              </a:solidFill>
            </a:rPr>
            <a:t>Financing &amp; Tariffs [</a:t>
          </a:r>
          <a:r>
            <a:rPr lang="en-GB" sz="1500" b="0" i="1" kern="1200" dirty="0" err="1" smtClean="0">
              <a:solidFill>
                <a:schemeClr val="bg1">
                  <a:lumMod val="50000"/>
                </a:schemeClr>
              </a:solidFill>
            </a:rPr>
            <a:t>Aquawal</a:t>
          </a:r>
          <a:r>
            <a:rPr lang="en-GB" sz="1500" b="0" i="1" kern="1200" dirty="0" smtClean="0">
              <a:solidFill>
                <a:schemeClr val="bg1">
                  <a:lumMod val="50000"/>
                </a:schemeClr>
              </a:solidFill>
            </a:rPr>
            <a:t>] – Performance – Communication [</a:t>
          </a:r>
          <a:r>
            <a:rPr lang="en-GB" sz="1500" b="0" i="1" kern="1200" dirty="0" err="1" smtClean="0">
              <a:solidFill>
                <a:schemeClr val="bg1">
                  <a:lumMod val="50000"/>
                </a:schemeClr>
              </a:solidFill>
            </a:rPr>
            <a:t>Aquedotto</a:t>
          </a:r>
          <a:r>
            <a:rPr lang="en-GB" sz="1500" b="0" i="1" kern="1200" dirty="0" smtClean="0">
              <a:solidFill>
                <a:schemeClr val="bg1">
                  <a:lumMod val="50000"/>
                </a:schemeClr>
              </a:solidFill>
            </a:rPr>
            <a:t> Pugliese] – Innovation [SMAT + SWDE] – International Cooperation [SIAAP] – Sludge [MM]</a:t>
          </a:r>
          <a:endParaRPr lang="fr-BE" sz="1500" b="0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600380" y="0"/>
        <a:ext cx="5744435" cy="1314175"/>
      </dsp:txXfrm>
    </dsp:sp>
    <dsp:sp modelId="{A75D149E-1D38-4D88-B854-AAE9D3D2AEAF}">
      <dsp:nvSpPr>
        <dsp:cNvPr id="0" name=""/>
        <dsp:cNvSpPr/>
      </dsp:nvSpPr>
      <dsp:spPr>
        <a:xfrm>
          <a:off x="131417" y="131417"/>
          <a:ext cx="1468963" cy="10513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196" b="-20196"/>
          </a:stretch>
        </a:blipFill>
        <a:ln w="19050" cap="flat" cmpd="sng" algn="ctr">
          <a:solidFill>
            <a:srgbClr val="0033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01E85-5E8E-4895-90DC-E431C2065ADA}">
      <dsp:nvSpPr>
        <dsp:cNvPr id="0" name=""/>
        <dsp:cNvSpPr/>
      </dsp:nvSpPr>
      <dsp:spPr>
        <a:xfrm>
          <a:off x="0" y="1445593"/>
          <a:ext cx="7344816" cy="131417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A5E4"/>
              </a:solidFill>
            </a:rPr>
            <a:t>THEMATIC SESSIONS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Technical meeting</a:t>
          </a:r>
          <a:r>
            <a:rPr lang="en-US" sz="1500" b="0" kern="1200" dirty="0" smtClean="0">
              <a:solidFill>
                <a:schemeClr val="bg1">
                  <a:lumMod val="50000"/>
                </a:schemeClr>
              </a:solidFill>
            </a:rPr>
            <a:t> open to all members addressing an issue selected by members and featuring presentations by experts from APE members, on projects and best practices</a:t>
          </a:r>
          <a:endParaRPr lang="fr-BE" sz="15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600380" y="1445593"/>
        <a:ext cx="5744435" cy="1314175"/>
      </dsp:txXfrm>
    </dsp:sp>
    <dsp:sp modelId="{62E38E2D-5110-4742-A6C0-C053AF476BA2}">
      <dsp:nvSpPr>
        <dsp:cNvPr id="0" name=""/>
        <dsp:cNvSpPr/>
      </dsp:nvSpPr>
      <dsp:spPr>
        <a:xfrm>
          <a:off x="131417" y="1577010"/>
          <a:ext cx="1468963" cy="10513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908" b="-21908"/>
          </a:stretch>
        </a:blipFill>
        <a:ln w="19050" cap="flat" cmpd="sng" algn="ctr">
          <a:solidFill>
            <a:srgbClr val="0033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4B379-E7CD-40E9-93CC-D8D10E10FD28}">
      <dsp:nvSpPr>
        <dsp:cNvPr id="0" name=""/>
        <dsp:cNvSpPr/>
      </dsp:nvSpPr>
      <dsp:spPr>
        <a:xfrm>
          <a:off x="0" y="2891186"/>
          <a:ext cx="7344816" cy="131417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>
              <a:solidFill>
                <a:srgbClr val="00A5E4"/>
              </a:solidFill>
            </a:rPr>
            <a:t>WATER ERASMUS INITIATIVE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0" i="0" kern="1200" dirty="0" err="1" smtClean="0">
              <a:solidFill>
                <a:schemeClr val="bg1">
                  <a:lumMod val="50000"/>
                </a:schemeClr>
              </a:solidFill>
            </a:rPr>
            <a:t>Bilateral</a:t>
          </a:r>
          <a:r>
            <a:rPr lang="fr-BE" sz="1500" b="0" i="0" kern="1200" dirty="0" smtClean="0">
              <a:solidFill>
                <a:schemeClr val="bg1">
                  <a:lumMod val="50000"/>
                </a:schemeClr>
              </a:solidFill>
            </a:rPr>
            <a:t> short-</a:t>
          </a:r>
          <a:r>
            <a:rPr lang="fr-BE" sz="1500" b="0" i="0" kern="1200" dirty="0" err="1" smtClean="0">
              <a:solidFill>
                <a:schemeClr val="bg1">
                  <a:lumMod val="50000"/>
                </a:schemeClr>
              </a:solidFill>
            </a:rPr>
            <a:t>term</a:t>
          </a:r>
          <a:r>
            <a:rPr lang="fr-BE" sz="1500" b="0" i="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fr-BE" sz="1500" b="1" i="0" kern="1200" dirty="0" smtClean="0">
              <a:solidFill>
                <a:schemeClr val="bg1">
                  <a:lumMod val="50000"/>
                </a:schemeClr>
              </a:solidFill>
            </a:rPr>
            <a:t>staff exchange </a:t>
          </a:r>
          <a:r>
            <a:rPr lang="fr-BE" sz="1500" b="0" i="0" kern="1200" dirty="0" err="1" smtClean="0">
              <a:solidFill>
                <a:schemeClr val="bg1">
                  <a:lumMod val="50000"/>
                </a:schemeClr>
              </a:solidFill>
            </a:rPr>
            <a:t>between</a:t>
          </a:r>
          <a:r>
            <a:rPr lang="fr-BE" sz="1500" b="0" i="0" kern="1200" dirty="0" smtClean="0">
              <a:solidFill>
                <a:schemeClr val="bg1">
                  <a:lumMod val="50000"/>
                </a:schemeClr>
              </a:solidFill>
            </a:rPr>
            <a:t> a ‘</a:t>
          </a:r>
          <a:r>
            <a:rPr lang="fr-BE" sz="1500" b="0" i="1" kern="1200" dirty="0" err="1" smtClean="0">
              <a:solidFill>
                <a:schemeClr val="bg1">
                  <a:lumMod val="50000"/>
                </a:schemeClr>
              </a:solidFill>
            </a:rPr>
            <a:t>visiting</a:t>
          </a:r>
          <a:r>
            <a:rPr lang="fr-BE" sz="1500" b="0" i="1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fr-BE" sz="1500" b="0" i="1" kern="1200" dirty="0" err="1" smtClean="0">
              <a:solidFill>
                <a:schemeClr val="bg1">
                  <a:lumMod val="50000"/>
                </a:schemeClr>
              </a:solidFill>
            </a:rPr>
            <a:t>operator</a:t>
          </a:r>
          <a:r>
            <a:rPr lang="fr-BE" sz="1500" b="0" i="0" kern="1200" dirty="0" smtClean="0">
              <a:solidFill>
                <a:schemeClr val="bg1">
                  <a:lumMod val="50000"/>
                </a:schemeClr>
              </a:solidFill>
            </a:rPr>
            <a:t>’ and a ‘</a:t>
          </a:r>
          <a:r>
            <a:rPr lang="fr-BE" sz="1500" b="0" i="1" kern="1200" dirty="0" err="1" smtClean="0">
              <a:solidFill>
                <a:schemeClr val="bg1">
                  <a:lumMod val="50000"/>
                </a:schemeClr>
              </a:solidFill>
            </a:rPr>
            <a:t>hosting</a:t>
          </a:r>
          <a:r>
            <a:rPr lang="fr-BE" sz="1500" b="0" i="1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fr-BE" sz="1500" b="0" i="1" kern="1200" dirty="0" err="1" smtClean="0">
              <a:solidFill>
                <a:schemeClr val="bg1">
                  <a:lumMod val="50000"/>
                </a:schemeClr>
              </a:solidFill>
            </a:rPr>
            <a:t>operator</a:t>
          </a:r>
          <a:r>
            <a:rPr lang="fr-BE" sz="1500" b="0" i="0" kern="1200" dirty="0" smtClean="0">
              <a:solidFill>
                <a:schemeClr val="bg1">
                  <a:lumMod val="50000"/>
                </a:schemeClr>
              </a:solidFill>
            </a:rPr>
            <a:t>’ on a </a:t>
          </a:r>
          <a:r>
            <a:rPr lang="fr-BE" sz="1500" b="0" i="0" kern="1200" dirty="0" err="1" smtClean="0">
              <a:solidFill>
                <a:schemeClr val="bg1">
                  <a:lumMod val="50000"/>
                </a:schemeClr>
              </a:solidFill>
            </a:rPr>
            <a:t>specific</a:t>
          </a:r>
          <a:r>
            <a:rPr lang="fr-BE" sz="1500" b="0" i="0" kern="1200" dirty="0" smtClean="0">
              <a:solidFill>
                <a:schemeClr val="bg1">
                  <a:lumMod val="50000"/>
                </a:schemeClr>
              </a:solidFill>
            </a:rPr>
            <a:t> topic of </a:t>
          </a:r>
          <a:r>
            <a:rPr lang="fr-BE" sz="1500" b="0" i="0" kern="1200" dirty="0" err="1" smtClean="0">
              <a:solidFill>
                <a:schemeClr val="bg1">
                  <a:lumMod val="50000"/>
                </a:schemeClr>
              </a:solidFill>
            </a:rPr>
            <a:t>common</a:t>
          </a:r>
          <a:r>
            <a:rPr lang="fr-BE" sz="1500" b="0" i="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fr-BE" sz="1500" b="0" i="0" kern="1200" dirty="0" err="1" smtClean="0">
              <a:solidFill>
                <a:schemeClr val="bg1">
                  <a:lumMod val="50000"/>
                </a:schemeClr>
              </a:solidFill>
            </a:rPr>
            <a:t>interest</a:t>
          </a:r>
          <a:endParaRPr lang="fr-BE" sz="1500" b="0" i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600380" y="2891186"/>
        <a:ext cx="5744435" cy="1314175"/>
      </dsp:txXfrm>
    </dsp:sp>
    <dsp:sp modelId="{1266409E-D9B4-45BE-B15D-55B711678C93}">
      <dsp:nvSpPr>
        <dsp:cNvPr id="0" name=""/>
        <dsp:cNvSpPr/>
      </dsp:nvSpPr>
      <dsp:spPr>
        <a:xfrm>
          <a:off x="131417" y="3022603"/>
          <a:ext cx="1468963" cy="10513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635" b="-11635"/>
          </a:stretch>
        </a:blipFill>
        <a:ln w="19050" cap="flat" cmpd="sng" algn="ctr">
          <a:solidFill>
            <a:srgbClr val="0033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289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2" tIns="45908" rIns="91812" bIns="45908" numCol="1" anchor="t" anchorCtr="0" compatLnSpc="1">
            <a:prstTxWarp prst="textNoShape">
              <a:avLst/>
            </a:prstTxWarp>
          </a:bodyPr>
          <a:lstStyle>
            <a:lvl1pPr defTabSz="917352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623" y="0"/>
            <a:ext cx="2945289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2" tIns="45908" rIns="91812" bIns="45908" numCol="1" anchor="t" anchorCtr="0" compatLnSpc="1">
            <a:prstTxWarp prst="textNoShape">
              <a:avLst/>
            </a:prstTxWarp>
          </a:bodyPr>
          <a:lstStyle>
            <a:lvl1pPr algn="r" defTabSz="917352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08723"/>
            <a:ext cx="2945289" cy="49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2" tIns="45908" rIns="91812" bIns="45908" numCol="1" anchor="b" anchorCtr="0" compatLnSpc="1">
            <a:prstTxWarp prst="textNoShape">
              <a:avLst/>
            </a:prstTxWarp>
          </a:bodyPr>
          <a:lstStyle>
            <a:lvl1pPr defTabSz="917352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623" y="9408723"/>
            <a:ext cx="2945289" cy="49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2" tIns="45908" rIns="91812" bIns="45908" numCol="1" anchor="b" anchorCtr="0" compatLnSpc="1">
            <a:prstTxWarp prst="textNoShape">
              <a:avLst/>
            </a:prstTxWarp>
          </a:bodyPr>
          <a:lstStyle>
            <a:lvl1pPr algn="r" defTabSz="916585">
              <a:defRPr sz="1200" b="0"/>
            </a:lvl1pPr>
          </a:lstStyle>
          <a:p>
            <a:pPr>
              <a:defRPr/>
            </a:pPr>
            <a:fld id="{CD631779-8121-40D3-91FC-2BD6946FE29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8516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289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12" tIns="45908" rIns="91812" bIns="45908" numCol="1" anchor="t" anchorCtr="0" compatLnSpc="1">
            <a:prstTxWarp prst="textNoShape">
              <a:avLst/>
            </a:prstTxWarp>
          </a:bodyPr>
          <a:lstStyle>
            <a:lvl1pPr defTabSz="917352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13" y="0"/>
            <a:ext cx="2945289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12" tIns="45908" rIns="91812" bIns="45908" numCol="1" anchor="t" anchorCtr="0" compatLnSpc="1">
            <a:prstTxWarp prst="textNoShape">
              <a:avLst/>
            </a:prstTxWarp>
          </a:bodyPr>
          <a:lstStyle>
            <a:lvl1pPr algn="r" defTabSz="917352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54588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100" y="4705153"/>
            <a:ext cx="4980303" cy="44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12" tIns="45908" rIns="91812" bIns="45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10304"/>
            <a:ext cx="2945289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12" tIns="45908" rIns="91812" bIns="45908" numCol="1" anchor="b" anchorCtr="0" compatLnSpc="1">
            <a:prstTxWarp prst="textNoShape">
              <a:avLst/>
            </a:prstTxWarp>
          </a:bodyPr>
          <a:lstStyle>
            <a:lvl1pPr defTabSz="917352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13" y="9410304"/>
            <a:ext cx="2945289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12" tIns="45908" rIns="91812" bIns="45908" numCol="1" anchor="b" anchorCtr="0" compatLnSpc="1">
            <a:prstTxWarp prst="textNoShape">
              <a:avLst/>
            </a:prstTxWarp>
          </a:bodyPr>
          <a:lstStyle>
            <a:lvl1pPr algn="r" defTabSz="916585">
              <a:defRPr sz="1200" b="0"/>
            </a:lvl1pPr>
          </a:lstStyle>
          <a:p>
            <a:pPr>
              <a:defRPr/>
            </a:pPr>
            <a:fld id="{E19013B7-CE9F-4D1E-BA98-A7534A6361F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7403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6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0866" indent="-284948" defTabSz="91658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9795" indent="-227959" defTabSz="91658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5711" indent="-227959" defTabSz="91658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1630" indent="-227959" defTabSz="91658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7548" indent="-227959" defTabSz="9165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3465" indent="-227959" defTabSz="9165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9383" indent="-227959" defTabSz="9165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5300" indent="-227959" defTabSz="91658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00A83E-1D64-4D64-8084-E8663C3403D2}" type="slidenum">
              <a:rPr lang="fr-FR" altLang="fr-FR" sz="1200" b="0"/>
              <a:pPr/>
              <a:t>1</a:t>
            </a:fld>
            <a:endParaRPr lang="fr-FR" altLang="fr-FR" sz="1200" b="0"/>
          </a:p>
        </p:txBody>
      </p:sp>
    </p:spTree>
    <p:extLst>
      <p:ext uri="{BB962C8B-B14F-4D97-AF65-F5344CB8AC3E}">
        <p14:creationId xmlns:p14="http://schemas.microsoft.com/office/powerpoint/2010/main" val="132817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E18423"/>
              </a:buClr>
              <a:buFontTx/>
              <a:buNone/>
            </a:pPr>
            <a:endParaRPr lang="en-GB" altLang="fr-FR" b="1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E18423"/>
              </a:buClr>
              <a:buFontTx/>
              <a:buNone/>
            </a:pPr>
            <a:endParaRPr lang="en-GB" altLang="fr-FR" b="1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E18423"/>
              </a:buClr>
              <a:buFontTx/>
              <a:buNone/>
            </a:pPr>
            <a:endParaRPr lang="en-GB" altLang="fr-FR" b="1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E18423"/>
              </a:buClr>
              <a:buFontTx/>
              <a:buNone/>
            </a:pPr>
            <a:endParaRPr lang="en-GB" altLang="fr-FR" b="1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E18423"/>
              </a:buClr>
              <a:buFontTx/>
              <a:buNone/>
            </a:pPr>
            <a:endParaRPr lang="en-GB" altLang="fr-FR" b="1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013B7-CE9F-4D1E-BA98-A7534A6361FD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058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Dégradé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98600"/>
            <a:ext cx="80518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-36513" y="0"/>
            <a:ext cx="1512888" cy="1708150"/>
            <a:chOff x="-36512" y="0"/>
            <a:chExt cx="2164601" cy="2445270"/>
          </a:xfrm>
        </p:grpSpPr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-36512" y="0"/>
              <a:ext cx="2160058" cy="2158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fr-FR" b="0" smtClean="0"/>
            </a:p>
          </p:txBody>
        </p:sp>
        <p:pic>
          <p:nvPicPr>
            <p:cNvPr id="8" name="Imag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157239"/>
              <a:ext cx="2164601" cy="288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4488"/>
            <a:ext cx="91805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 descr="Dégradé 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1512888" cy="1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8" descr="Logo Aqua Publica Def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10699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694488"/>
            <a:ext cx="91805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0" descr="Goutte 2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4053">
            <a:off x="8547894" y="6165057"/>
            <a:ext cx="407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1" descr="Gout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805488"/>
            <a:ext cx="54133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692696"/>
            <a:ext cx="752432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 i="0">
                <a:solidFill>
                  <a:srgbClr val="0F4B75"/>
                </a:solidFill>
                <a:latin typeface="Arial-Bld"/>
                <a:cs typeface="Arial-Bld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19672" y="1628800"/>
            <a:ext cx="6838528" cy="42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8" name="Rectangle 4"/>
          <p:cNvSpPr>
            <a:spLocks noGrp="1" noChangeArrowheads="1"/>
          </p:cNvSpPr>
          <p:nvPr userDrawn="1">
            <p:ph type="dt" sz="half" idx="10"/>
          </p:nvPr>
        </p:nvSpPr>
        <p:spPr bwMode="auto">
          <a:xfrm>
            <a:off x="179388" y="6308725"/>
            <a:ext cx="1905000" cy="3857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993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fr-FR"/>
              <a:t>Greenwich, 28.05.2015</a:t>
            </a:r>
          </a:p>
        </p:txBody>
      </p:sp>
      <p:sp>
        <p:nvSpPr>
          <p:cNvPr id="19" name="Rectangle 5"/>
          <p:cNvSpPr>
            <a:spLocks noGrp="1" noChangeArrowheads="1"/>
          </p:cNvSpPr>
          <p:nvPr userDrawn="1"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0" name="Rectangle 6"/>
          <p:cNvSpPr>
            <a:spLocks noGrp="1" noChangeArrowheads="1"/>
          </p:cNvSpPr>
          <p:nvPr userDrawn="1">
            <p:ph type="sldNum" sz="quarter" idx="12"/>
          </p:nvPr>
        </p:nvSpPr>
        <p:spPr bwMode="auto">
          <a:xfrm>
            <a:off x="6948488" y="6237288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79FD5AE-9D75-4D03-817E-A85B1BED269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7511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Dégradé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00188"/>
            <a:ext cx="80518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3"/>
          <p:cNvGrpSpPr>
            <a:grpSpLocks/>
          </p:cNvGrpSpPr>
          <p:nvPr userDrawn="1"/>
        </p:nvGrpSpPr>
        <p:grpSpPr bwMode="auto">
          <a:xfrm>
            <a:off x="-36513" y="0"/>
            <a:ext cx="1512888" cy="1708150"/>
            <a:chOff x="-36512" y="0"/>
            <a:chExt cx="2164601" cy="2445270"/>
          </a:xfrm>
        </p:grpSpPr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-36512" y="0"/>
              <a:ext cx="2160058" cy="2158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endParaRPr lang="en-US" altLang="fr-FR" b="0" smtClean="0"/>
            </a:p>
          </p:txBody>
        </p:sp>
        <p:pic>
          <p:nvPicPr>
            <p:cNvPr id="8" name="Image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157239"/>
              <a:ext cx="2164601" cy="288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144463" y="6307138"/>
            <a:ext cx="1905000" cy="3857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100" dirty="0" smtClean="0">
                <a:solidFill>
                  <a:srgbClr val="FF9933"/>
                </a:solidFill>
                <a:latin typeface="+mj-lt"/>
              </a:rPr>
              <a:t>Greenwich, 28.05.2015</a:t>
            </a:r>
          </a:p>
          <a:p>
            <a:pPr>
              <a:defRPr/>
            </a:pPr>
            <a:endParaRPr lang="en-US" altLang="fr-FR" sz="1400" b="0" dirty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pic>
        <p:nvPicPr>
          <p:cNvPr id="10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2900"/>
            <a:ext cx="918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9" descr="Dégradé 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151288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0" descr="Logo Aqua Publica Def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69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1" descr="Goutte 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4053">
            <a:off x="8547894" y="6163469"/>
            <a:ext cx="406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2" descr="Gout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5488"/>
            <a:ext cx="5413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1D635267-87CB-4EF7-A77E-8A98D1723D8B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pic>
        <p:nvPicPr>
          <p:cNvPr id="16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692696"/>
            <a:ext cx="752432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 i="0">
                <a:solidFill>
                  <a:srgbClr val="0F4B75"/>
                </a:solidFill>
                <a:latin typeface="Arial-Bld"/>
                <a:cs typeface="Arial-Bld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19672" y="1628800"/>
            <a:ext cx="6838528" cy="42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0F4B7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246999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5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5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6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296987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fr-FR" sz="1100" dirty="0" smtClean="0">
              <a:solidFill>
                <a:srgbClr val="FF9933"/>
              </a:solidFill>
            </a:endParaRPr>
          </a:p>
          <a:p>
            <a:pPr>
              <a:defRPr/>
            </a:pPr>
            <a:endParaRPr lang="en-US" altLang="fr-FR" sz="1400" b="0" dirty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endParaRPr lang="fr-FR" altLang="fr-FR" sz="1400" b="0" dirty="0" smtClean="0"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700808"/>
            <a:ext cx="6838528" cy="425117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000">
                <a:solidFill>
                  <a:srgbClr val="0F4B75"/>
                </a:solidFill>
              </a:defRPr>
            </a:lvl2pPr>
            <a:lvl3pPr>
              <a:defRPr sz="2000">
                <a:solidFill>
                  <a:srgbClr val="0F4B75"/>
                </a:solidFill>
              </a:defRPr>
            </a:lvl3pPr>
            <a:lvl4pPr>
              <a:defRPr sz="2000">
                <a:solidFill>
                  <a:srgbClr val="0F4B75"/>
                </a:solidFill>
              </a:defRPr>
            </a:lvl4pPr>
            <a:lvl5pPr>
              <a:defRPr sz="2000">
                <a:solidFill>
                  <a:srgbClr val="0F4B75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692696"/>
            <a:ext cx="7524328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 i="0">
                <a:solidFill>
                  <a:srgbClr val="0F4B75"/>
                </a:solidFill>
                <a:latin typeface="Arial-Bld"/>
                <a:cs typeface="Arial-Bld"/>
              </a:defRPr>
            </a:lvl1pPr>
          </a:lstStyle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62708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5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4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5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0F9E8296-F142-4597-A00F-A8492DAEF4EA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11/6/2019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0511EF4D-0974-46B2-AB94-83BCBD864243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79" y="4406900"/>
            <a:ext cx="680303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F4B75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91679" y="2906713"/>
            <a:ext cx="680303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F4B7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2724480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6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5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6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78ECAF08-D436-4397-9D03-2370132BDA89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11/6/2019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9EB3A16A-003B-48BE-9721-FA83801D72BA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sp>
        <p:nvSpPr>
          <p:cNvPr id="19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0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1680" y="1700808"/>
            <a:ext cx="3240360" cy="43951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3310136" cy="43951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85634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8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8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E22DB0DF-843B-48EA-9B1F-5C190E703968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11/6/2019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9DDF47B7-FB33-4607-8AE8-A6BFE7CD30A6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sp>
        <p:nvSpPr>
          <p:cNvPr id="21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2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63688" y="1535113"/>
            <a:ext cx="345638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F4B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63688" y="2174875"/>
            <a:ext cx="3456384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000">
                <a:solidFill>
                  <a:srgbClr val="0F4B75"/>
                </a:solidFill>
              </a:defRPr>
            </a:lvl2pPr>
            <a:lvl3pPr>
              <a:defRPr sz="1800">
                <a:solidFill>
                  <a:srgbClr val="0F4B75"/>
                </a:solidFill>
              </a:defRPr>
            </a:lvl3pPr>
            <a:lvl4pPr>
              <a:defRPr sz="1600">
                <a:solidFill>
                  <a:srgbClr val="0F4B75"/>
                </a:solidFill>
              </a:defRPr>
            </a:lvl4pPr>
            <a:lvl5pPr>
              <a:defRPr sz="1600">
                <a:solidFill>
                  <a:srgbClr val="0F4B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600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F4B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92080" y="2174875"/>
            <a:ext cx="360040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 sz="2000">
                <a:solidFill>
                  <a:srgbClr val="0F4B75"/>
                </a:solidFill>
              </a:defRPr>
            </a:lvl2pPr>
            <a:lvl3pPr>
              <a:defRPr sz="1800">
                <a:solidFill>
                  <a:srgbClr val="0F4B75"/>
                </a:solidFill>
              </a:defRPr>
            </a:lvl3pPr>
            <a:lvl4pPr>
              <a:defRPr sz="1600">
                <a:solidFill>
                  <a:srgbClr val="0F4B75"/>
                </a:solidFill>
              </a:defRPr>
            </a:lvl4pPr>
            <a:lvl5pPr>
              <a:defRPr sz="1600">
                <a:solidFill>
                  <a:srgbClr val="0F4B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8650902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6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5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6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F31450A5-1919-4EDA-85AA-D6F3960B0552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11/6/2019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F90612A2-28B4-49FE-8F0B-3E57B3DF86B1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sp>
        <p:nvSpPr>
          <p:cNvPr id="19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0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00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F4B75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688" y="1628800"/>
            <a:ext cx="5400000" cy="3024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0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F4B7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53305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5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4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5" name="Image 1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7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8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0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1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7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6DE56AEE-EAA3-4B04-8F2B-A409A174F4A8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11/6/2019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2EA5D3A6-E0B4-4577-8868-A8468B1CDE41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pic>
        <p:nvPicPr>
          <p:cNvPr id="19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688" y="1628800"/>
            <a:ext cx="6984776" cy="44672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F4B75"/>
                </a:solidFill>
              </a:defRPr>
            </a:lvl1pPr>
            <a:lvl2pPr>
              <a:defRPr>
                <a:solidFill>
                  <a:srgbClr val="0F4B75"/>
                </a:solidFill>
              </a:defRPr>
            </a:lvl2pPr>
            <a:lvl3pPr>
              <a:defRPr>
                <a:solidFill>
                  <a:srgbClr val="0F4B75"/>
                </a:solidFill>
              </a:defRPr>
            </a:lvl3pPr>
            <a:lvl4pPr>
              <a:defRPr>
                <a:solidFill>
                  <a:srgbClr val="0F4B75"/>
                </a:solidFill>
              </a:defRPr>
            </a:lvl4pPr>
            <a:lvl5pPr>
              <a:defRPr>
                <a:solidFill>
                  <a:srgbClr val="0F4B75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47498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1"/>
          <p:cNvGrpSpPr>
            <a:grpSpLocks/>
          </p:cNvGrpSpPr>
          <p:nvPr userDrawn="1"/>
        </p:nvGrpSpPr>
        <p:grpSpPr bwMode="auto">
          <a:xfrm>
            <a:off x="-36513" y="-20638"/>
            <a:ext cx="9564688" cy="6978651"/>
            <a:chOff x="-36512" y="-19918"/>
            <a:chExt cx="9563968" cy="6977310"/>
          </a:xfrm>
        </p:grpSpPr>
        <p:pic>
          <p:nvPicPr>
            <p:cNvPr id="4" name="Image 2" descr="Dégradé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499436"/>
              <a:ext cx="8051800" cy="5457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er 4"/>
            <p:cNvGrpSpPr>
              <a:grpSpLocks/>
            </p:cNvGrpSpPr>
            <p:nvPr userDrawn="1"/>
          </p:nvGrpSpPr>
          <p:grpSpPr bwMode="auto">
            <a:xfrm>
              <a:off x="-36511" y="0"/>
              <a:ext cx="1512168" cy="1708240"/>
              <a:chOff x="-36512" y="0"/>
              <a:chExt cx="2164601" cy="2445270"/>
            </a:xfrm>
          </p:grpSpPr>
          <p:sp>
            <p:nvSpPr>
              <p:cNvPr id="13" name="Rectangle 10"/>
              <p:cNvSpPr>
                <a:spLocks noChangeArrowheads="1"/>
              </p:cNvSpPr>
              <p:nvPr userDrawn="1"/>
            </p:nvSpPr>
            <p:spPr bwMode="auto">
              <a:xfrm>
                <a:off x="-36513" y="1025"/>
                <a:ext cx="2160924" cy="215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fr-FR" b="0" smtClean="0"/>
              </a:p>
            </p:txBody>
          </p:sp>
          <p:pic>
            <p:nvPicPr>
              <p:cNvPr id="14" name="Image 12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2157239"/>
                <a:ext cx="2164601" cy="288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Dégradé 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-19918"/>
              <a:ext cx="1512168" cy="152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7" descr="Logo Aqua Publica Def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88640"/>
              <a:ext cx="106922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6693243"/>
              <a:ext cx="9180512" cy="1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9" descr="Goutte 2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4053">
              <a:off x="8547471" y="6163943"/>
              <a:ext cx="40736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0" descr="Goutt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805264"/>
              <a:ext cx="541660" cy="5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 userDrawn="1"/>
        </p:nvSpPr>
        <p:spPr bwMode="auto">
          <a:xfrm>
            <a:off x="1619250" y="692150"/>
            <a:ext cx="7524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179388" y="6308725"/>
            <a:ext cx="1905000" cy="38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t>0</a:t>
            </a:r>
            <a:fld id="{44FE7901-E16C-45E9-9C92-6D6F25B84F55}" type="datetime1">
              <a:rPr lang="en-US" altLang="fr-FR" sz="1400" b="0" smtClean="0">
                <a:solidFill>
                  <a:srgbClr val="FF9933"/>
                </a:solidFill>
                <a:latin typeface="Arial Black" pitchFamily="34" charset="0"/>
              </a:rPr>
              <a:pPr>
                <a:defRPr/>
              </a:pPr>
              <a:t>11/6/2019</a:t>
            </a:fld>
            <a:endParaRPr lang="en-US" altLang="fr-FR" sz="1400" b="0" smtClean="0">
              <a:solidFill>
                <a:srgbClr val="FF9933"/>
              </a:solidFill>
              <a:latin typeface="Arial Black" pitchFamily="34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 userDrawn="1"/>
        </p:nvSpPr>
        <p:spPr bwMode="auto">
          <a:xfrm>
            <a:off x="7100888" y="6389688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853E6399-46AE-4CDA-AC2C-01CFDE76037A}" type="slidenum">
              <a:rPr lang="fr-FR" altLang="fr-FR" sz="1400" b="0" smtClean="0"/>
              <a:pPr algn="r">
                <a:defRPr/>
              </a:pPr>
              <a:t>‹#›</a:t>
            </a:fld>
            <a:endParaRPr lang="fr-FR" altLang="fr-FR" sz="1400" b="0" smtClean="0"/>
          </a:p>
        </p:txBody>
      </p:sp>
      <p:pic>
        <p:nvPicPr>
          <p:cNvPr id="18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0"/>
            <a:ext cx="5854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691680" y="1772816"/>
            <a:ext cx="6766520" cy="4323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F4B75"/>
                </a:solidFill>
              </a:defRPr>
            </a:lvl1pPr>
            <a:lvl2pPr>
              <a:defRPr>
                <a:solidFill>
                  <a:srgbClr val="0F4B75"/>
                </a:solidFill>
              </a:defRPr>
            </a:lvl2pPr>
            <a:lvl3pPr>
              <a:defRPr>
                <a:solidFill>
                  <a:srgbClr val="0F4B75"/>
                </a:solidFill>
              </a:defRPr>
            </a:lvl3pPr>
            <a:lvl4pPr>
              <a:defRPr>
                <a:solidFill>
                  <a:srgbClr val="0F4B75"/>
                </a:solidFill>
              </a:defRPr>
            </a:lvl4pPr>
            <a:lvl5pPr>
              <a:defRPr>
                <a:solidFill>
                  <a:srgbClr val="0F4B75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451551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gwopa.org/en/" TargetMode="External"/><Relationship Id="rId7" Type="http://schemas.openxmlformats.org/officeDocument/2006/relationships/hyperlink" Target="http://www.eip-water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c.europa.eu/transparency/regexpert/index.cfm?do=groupDetail.groupDetail&amp;groupID=3031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ec.europa.eu/transparency/regexpert/index.cfm?do=groupDetail.groupDetail&amp;groupID=3030" TargetMode="External"/><Relationship Id="rId10" Type="http://schemas.openxmlformats.org/officeDocument/2006/relationships/hyperlink" Target="http://www.oecd.org/environment/resources/roundtableonfinancingwater.htm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www.oecd.org/gov/regional-policy/water-governance-initiative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48488" y="623728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74484FF-D2B8-40AA-A100-23A8B0B69C81}" type="slidenum">
              <a:rPr lang="fr-FR" altLang="fr-FR"/>
              <a:pPr/>
              <a:t>1</a:t>
            </a:fld>
            <a:endParaRPr lang="fr-FR" altLang="fr-FR"/>
          </a:p>
        </p:txBody>
      </p:sp>
      <p:pic>
        <p:nvPicPr>
          <p:cNvPr id="10243" name="Image 4" descr="Fo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69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-36513" y="0"/>
            <a:ext cx="2160588" cy="2160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fr-FR" b="0"/>
          </a:p>
        </p:txBody>
      </p:sp>
      <p:pic>
        <p:nvPicPr>
          <p:cNvPr id="10246" name="Image 7" descr="Dégradé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216693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 8" descr="Logo Aqua Publica De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782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157413"/>
            <a:ext cx="2165351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692900"/>
            <a:ext cx="9180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Image 11" descr="Dégradé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59000"/>
            <a:ext cx="644525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mage 12" descr="Goutte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4053">
            <a:off x="8547894" y="6163469"/>
            <a:ext cx="406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Image 13" descr="Goutt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5488"/>
            <a:ext cx="5413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ZoneTexte 5"/>
          <p:cNvSpPr txBox="1">
            <a:spLocks noChangeArrowheads="1"/>
          </p:cNvSpPr>
          <p:nvPr/>
        </p:nvSpPr>
        <p:spPr bwMode="auto">
          <a:xfrm>
            <a:off x="2149475" y="2132856"/>
            <a:ext cx="70056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fr-FR" dirty="0">
              <a:solidFill>
                <a:srgbClr val="0F4B75"/>
              </a:solidFill>
            </a:endParaRPr>
          </a:p>
          <a:p>
            <a:endParaRPr lang="en-US" altLang="fr-FR" sz="2000" i="1" dirty="0">
              <a:solidFill>
                <a:srgbClr val="0F4B75"/>
              </a:solidFill>
            </a:endParaRPr>
          </a:p>
          <a:p>
            <a:r>
              <a:rPr lang="en-US" altLang="fr-FR" sz="4000" dirty="0" smtClean="0">
                <a:solidFill>
                  <a:srgbClr val="0F4B75"/>
                </a:solidFill>
                <a:ea typeface="+mj-ea"/>
                <a:cs typeface="Arial" pitchFamily="34" charset="0"/>
              </a:rPr>
              <a:t>Aqua </a:t>
            </a:r>
            <a:r>
              <a:rPr lang="en-US" altLang="fr-FR" sz="4000" dirty="0" err="1" smtClean="0">
                <a:solidFill>
                  <a:srgbClr val="0F4B75"/>
                </a:solidFill>
                <a:ea typeface="+mj-ea"/>
                <a:cs typeface="Arial" pitchFamily="34" charset="0"/>
              </a:rPr>
              <a:t>Publica</a:t>
            </a:r>
            <a:r>
              <a:rPr lang="en-US" altLang="fr-FR" sz="4000" dirty="0" smtClean="0">
                <a:solidFill>
                  <a:srgbClr val="0F4B75"/>
                </a:solidFill>
                <a:ea typeface="+mj-ea"/>
                <a:cs typeface="Arial" pitchFamily="34" charset="0"/>
              </a:rPr>
              <a:t> </a:t>
            </a:r>
            <a:r>
              <a:rPr lang="en-US" altLang="fr-FR" sz="4000" dirty="0" err="1" smtClean="0">
                <a:solidFill>
                  <a:srgbClr val="0F4B75"/>
                </a:solidFill>
                <a:ea typeface="+mj-ea"/>
                <a:cs typeface="Arial" pitchFamily="34" charset="0"/>
              </a:rPr>
              <a:t>Europea</a:t>
            </a:r>
            <a:endParaRPr lang="en-US" altLang="fr-FR" sz="4000" dirty="0" smtClean="0">
              <a:solidFill>
                <a:srgbClr val="0F4B75"/>
              </a:solidFill>
              <a:ea typeface="+mj-ea"/>
              <a:cs typeface="Arial" pitchFamily="34" charset="0"/>
            </a:endParaRPr>
          </a:p>
          <a:p>
            <a:endParaRPr lang="en-US" altLang="fr-FR" sz="2000" dirty="0" smtClean="0">
              <a:solidFill>
                <a:srgbClr val="0F4B75"/>
              </a:solidFill>
              <a:ea typeface="+mj-ea"/>
              <a:cs typeface="Arial" pitchFamily="34" charset="0"/>
            </a:endParaRPr>
          </a:p>
          <a:p>
            <a:r>
              <a:rPr lang="en-US" altLang="fr-FR" sz="1600" dirty="0" smtClean="0">
                <a:solidFill>
                  <a:srgbClr val="0F4B75"/>
                </a:solidFill>
                <a:ea typeface="+mj-ea"/>
                <a:cs typeface="Arial" pitchFamily="34" charset="0"/>
              </a:rPr>
              <a:t>THE EUROPEAN ASSOCIATION OF PUBLIC WATER OPERATORS</a:t>
            </a:r>
          </a:p>
          <a:p>
            <a:endParaRPr lang="en-US" altLang="fr-FR" sz="1600" dirty="0">
              <a:solidFill>
                <a:srgbClr val="0F4B75"/>
              </a:solidFill>
              <a:ea typeface="+mj-ea"/>
              <a:cs typeface="Arial" pitchFamily="34" charset="0"/>
            </a:endParaRPr>
          </a:p>
          <a:p>
            <a:endParaRPr lang="en-US" altLang="fr-FR" sz="1600" dirty="0" smtClean="0">
              <a:solidFill>
                <a:srgbClr val="0F4B75"/>
              </a:solidFill>
              <a:ea typeface="+mj-ea"/>
              <a:cs typeface="Arial" pitchFamily="34" charset="0"/>
            </a:endParaRPr>
          </a:p>
          <a:p>
            <a:r>
              <a:rPr lang="en-US" altLang="fr-FR" sz="2800" dirty="0">
                <a:solidFill>
                  <a:srgbClr val="F39122"/>
                </a:solidFill>
                <a:ea typeface="+mj-ea"/>
                <a:cs typeface="Arial" pitchFamily="34" charset="0"/>
              </a:rPr>
              <a:t>EU Water Safety Plan &amp; Resilience Policy </a:t>
            </a:r>
            <a:r>
              <a:rPr lang="en-US" altLang="fr-FR" sz="2800" dirty="0" smtClean="0">
                <a:solidFill>
                  <a:srgbClr val="F39122"/>
                </a:solidFill>
                <a:ea typeface="+mj-ea"/>
                <a:cs typeface="Arial" pitchFamily="34" charset="0"/>
              </a:rPr>
              <a:t>Measures in the EU </a:t>
            </a:r>
          </a:p>
          <a:p>
            <a:endParaRPr lang="en-US" altLang="fr-FR" sz="2800" dirty="0">
              <a:solidFill>
                <a:srgbClr val="F39122"/>
              </a:solidFill>
              <a:ea typeface="+mj-ea"/>
              <a:cs typeface="Arial" pitchFamily="34" charset="0"/>
            </a:endParaRPr>
          </a:p>
          <a:p>
            <a:r>
              <a:rPr lang="en-US" altLang="fr-FR" dirty="0" smtClean="0">
                <a:solidFill>
                  <a:srgbClr val="F39122"/>
                </a:solidFill>
                <a:ea typeface="+mj-ea"/>
                <a:cs typeface="Arial" pitchFamily="34" charset="0"/>
              </a:rPr>
              <a:t>ECO-RISE </a:t>
            </a:r>
            <a:r>
              <a:rPr lang="en-US" altLang="fr-FR" dirty="0" err="1" smtClean="0">
                <a:solidFill>
                  <a:srgbClr val="F39122"/>
                </a:solidFill>
                <a:ea typeface="+mj-ea"/>
                <a:cs typeface="Arial" pitchFamily="34" charset="0"/>
              </a:rPr>
              <a:t>Colloquim</a:t>
            </a:r>
            <a:r>
              <a:rPr lang="en-US" altLang="fr-FR" dirty="0" smtClean="0">
                <a:solidFill>
                  <a:srgbClr val="F39122"/>
                </a:solidFill>
                <a:ea typeface="+mj-ea"/>
                <a:cs typeface="Arial" pitchFamily="34" charset="0"/>
              </a:rPr>
              <a:t>, Paris 7/11/19</a:t>
            </a:r>
            <a:endParaRPr lang="en-US" altLang="fr-FR" dirty="0">
              <a:solidFill>
                <a:srgbClr val="F39122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556792"/>
            <a:ext cx="7488410" cy="504056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  <a:buClr>
                <a:srgbClr val="0F4B75"/>
              </a:buClr>
            </a:pPr>
            <a:endParaRPr lang="en-GB" altLang="fr-FR" sz="2400" b="1" dirty="0" smtClean="0">
              <a:latin typeface="Arial" pitchFamily="34" charset="0"/>
            </a:endParaRPr>
          </a:p>
          <a:p>
            <a:pPr marL="57150" indent="0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  <a:buClr>
                <a:srgbClr val="0F4B75"/>
              </a:buClr>
              <a:buNone/>
            </a:pPr>
            <a:endParaRPr lang="en-GB" altLang="fr-FR" sz="2400" b="1" dirty="0" smtClean="0">
              <a:latin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13148" y="401339"/>
            <a:ext cx="756084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 algn="ctr"/>
            <a:r>
              <a:rPr lang="en-GB" altLang="fr-FR" kern="0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GB" altLang="fr-FR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92" y="1556792"/>
            <a:ext cx="6768752" cy="42276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83768" y="5877272"/>
            <a:ext cx="5328592" cy="646331"/>
          </a:xfrm>
          <a:prstGeom prst="rect">
            <a:avLst/>
          </a:prstGeom>
          <a:solidFill>
            <a:srgbClr val="0F4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1800" i="1" kern="0" dirty="0" smtClean="0">
                <a:solidFill>
                  <a:srgbClr val="FFFFFF"/>
                </a:solidFill>
              </a:rPr>
              <a:t>APE Seminar ‘Building a Circular Society’, Brussels, 2019</a:t>
            </a:r>
            <a:endParaRPr lang="en-GB" sz="1800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24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1296566"/>
          </a:xfrm>
          <a:noFill/>
        </p:spPr>
        <p:txBody>
          <a:bodyPr/>
          <a:lstStyle/>
          <a:p>
            <a:pPr algn="ctr"/>
            <a:r>
              <a:rPr lang="en-US" altLang="fr-FR" dirty="0" smtClean="0">
                <a:latin typeface="Arial" pitchFamily="34" charset="0"/>
                <a:cs typeface="Arial" pitchFamily="34" charset="0"/>
              </a:rPr>
              <a:t>Further questions?</a:t>
            </a:r>
            <a:endParaRPr lang="en-US" alt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700213"/>
            <a:ext cx="7129462" cy="49974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57300" lvl="3" indent="0">
              <a:buClr>
                <a:srgbClr val="FF9933"/>
              </a:buClr>
              <a:buNone/>
            </a:pPr>
            <a:endParaRPr lang="fr-BE" sz="1600" b="1" kern="1200" dirty="0" smtClean="0">
              <a:latin typeface="Arial" pitchFamily="34" charset="0"/>
            </a:endParaRPr>
          </a:p>
          <a:p>
            <a:pPr marL="1257300" lvl="3" indent="0">
              <a:spcBef>
                <a:spcPts val="0"/>
              </a:spcBef>
              <a:buClr>
                <a:srgbClr val="FF9933"/>
              </a:buClr>
              <a:buNone/>
            </a:pPr>
            <a:endParaRPr lang="fr-BE" sz="1800" b="1" kern="1200" dirty="0" smtClean="0">
              <a:latin typeface="+mn-lt"/>
            </a:endParaRPr>
          </a:p>
          <a:p>
            <a:pPr marL="1257300" lvl="3" indent="0">
              <a:spcBef>
                <a:spcPts val="0"/>
              </a:spcBef>
              <a:buClr>
                <a:srgbClr val="FF9933"/>
              </a:buClr>
              <a:buNone/>
            </a:pPr>
            <a:r>
              <a:rPr lang="fr-BE" sz="1800" b="1" kern="1200" dirty="0" smtClean="0">
                <a:latin typeface="+mn-lt"/>
              </a:rPr>
              <a:t>Milo Fiasconaro</a:t>
            </a:r>
            <a:endParaRPr lang="fr-BE" sz="1800" b="1" kern="1200" dirty="0">
              <a:latin typeface="+mn-lt"/>
            </a:endParaRPr>
          </a:p>
          <a:p>
            <a:pPr marL="1257300" lvl="3" indent="0">
              <a:spcBef>
                <a:spcPts val="0"/>
              </a:spcBef>
              <a:buClr>
                <a:srgbClr val="FF9933"/>
              </a:buClr>
              <a:buNone/>
            </a:pPr>
            <a:r>
              <a:rPr lang="fr-FR" sz="1600" b="1" kern="1200" dirty="0" err="1" smtClean="0">
                <a:latin typeface="+mn-lt"/>
              </a:rPr>
              <a:t>Executive</a:t>
            </a:r>
            <a:r>
              <a:rPr lang="fr-FR" sz="1600" b="1" kern="1200" dirty="0" smtClean="0">
                <a:latin typeface="+mn-lt"/>
              </a:rPr>
              <a:t> </a:t>
            </a:r>
            <a:r>
              <a:rPr lang="fr-FR" sz="1600" b="1" kern="1200" dirty="0" err="1" smtClean="0">
                <a:latin typeface="+mn-lt"/>
              </a:rPr>
              <a:t>Director</a:t>
            </a:r>
            <a:endParaRPr lang="fr-FR" sz="1600" b="1" kern="1200" dirty="0">
              <a:latin typeface="+mn-lt"/>
            </a:endParaRPr>
          </a:p>
          <a:p>
            <a:pPr marL="1257300" lvl="3" indent="0">
              <a:buClr>
                <a:srgbClr val="FF9933"/>
              </a:buClr>
              <a:buNone/>
            </a:pPr>
            <a:r>
              <a:rPr lang="fr-FR" sz="1600" u="sng" dirty="0" smtClean="0">
                <a:latin typeface="+mn-lt"/>
              </a:rPr>
              <a:t>Milo.fiasconaro@aquapublica.eu</a:t>
            </a:r>
            <a:r>
              <a:rPr lang="fr-FR" sz="1600" dirty="0" smtClean="0">
                <a:latin typeface="+mn-lt"/>
              </a:rPr>
              <a:t> </a:t>
            </a:r>
            <a:endParaRPr lang="es-ES" sz="1600" kern="1200" dirty="0">
              <a:latin typeface="+mn-lt"/>
            </a:endParaRPr>
          </a:p>
          <a:p>
            <a:pPr marL="1257300" lvl="3" indent="0">
              <a:buClr>
                <a:srgbClr val="FF9933"/>
              </a:buClr>
              <a:buNone/>
            </a:pPr>
            <a:r>
              <a:rPr lang="fr-FR" sz="1600" dirty="0" smtClean="0">
                <a:latin typeface="+mn-lt"/>
              </a:rPr>
              <a:t>T</a:t>
            </a:r>
            <a:r>
              <a:rPr lang="fr-FR" sz="1300" dirty="0" smtClean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: </a:t>
            </a:r>
            <a:r>
              <a:rPr lang="fr-FR" sz="1600" dirty="0">
                <a:latin typeface="+mn-lt"/>
              </a:rPr>
              <a:t>+ 32 2 </a:t>
            </a:r>
            <a:r>
              <a:rPr lang="fr-FR" sz="1600" dirty="0" smtClean="0">
                <a:latin typeface="+mn-lt"/>
              </a:rPr>
              <a:t>518.86.56</a:t>
            </a:r>
            <a:r>
              <a:rPr lang="fr-FR" sz="1600" dirty="0">
                <a:latin typeface="+mn-lt"/>
              </a:rPr>
              <a:t/>
            </a:r>
            <a:br>
              <a:rPr lang="fr-FR" sz="1600" dirty="0">
                <a:latin typeface="+mn-lt"/>
              </a:rPr>
            </a:br>
            <a:r>
              <a:rPr lang="fr-FR" sz="1600" dirty="0">
                <a:latin typeface="+mn-lt"/>
              </a:rPr>
              <a:t/>
            </a:r>
            <a:br>
              <a:rPr lang="fr-FR" sz="1600" dirty="0">
                <a:latin typeface="+mn-lt"/>
              </a:rPr>
            </a:br>
            <a:r>
              <a:rPr lang="es-ES" sz="1600" dirty="0" smtClean="0">
                <a:latin typeface="+mn-lt"/>
              </a:rPr>
              <a:t>	</a:t>
            </a:r>
          </a:p>
          <a:p>
            <a:pPr marL="1257300" lvl="3" indent="0">
              <a:buClr>
                <a:srgbClr val="FF9933"/>
              </a:buClr>
              <a:buNone/>
            </a:pPr>
            <a:r>
              <a:rPr lang="es-ES" sz="1600" dirty="0" smtClean="0">
                <a:latin typeface="+mn-lt"/>
              </a:rPr>
              <a:t>http</a:t>
            </a:r>
            <a:r>
              <a:rPr lang="es-ES" sz="1600" dirty="0">
                <a:latin typeface="+mn-lt"/>
              </a:rPr>
              <a:t>://www.aquapublica.eu/			@APE_EU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None/>
              <a:defRPr/>
            </a:pPr>
            <a:endParaRPr lang="en-US" altLang="fr-FR" kern="1200" dirty="0">
              <a:latin typeface="Arial" pitchFamily="34" charset="0"/>
            </a:endParaRPr>
          </a:p>
        </p:txBody>
      </p:sp>
      <p:pic>
        <p:nvPicPr>
          <p:cNvPr id="4" name="Picture 2" descr="C:\Users\jna\Documents\Download\brand_guideline_logos_0\brand guideline logos\TwitterLogo_#55ac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21069"/>
            <a:ext cx="462779" cy="4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23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639763"/>
          </a:xfrm>
          <a:noFill/>
        </p:spPr>
        <p:txBody>
          <a:bodyPr/>
          <a:lstStyle/>
          <a:p>
            <a:pPr algn="ctr"/>
            <a:r>
              <a:rPr lang="fr-BE" altLang="fr-FR" dirty="0">
                <a:latin typeface="Arial" pitchFamily="34" charset="0"/>
                <a:cs typeface="Arial" pitchFamily="34" charset="0"/>
              </a:rPr>
              <a:t>About Aqua Publica </a:t>
            </a:r>
            <a:r>
              <a:rPr lang="fr-BE" altLang="fr-FR" dirty="0" err="1">
                <a:latin typeface="Arial" pitchFamily="34" charset="0"/>
                <a:cs typeface="Arial" pitchFamily="34" charset="0"/>
              </a:rPr>
              <a:t>Europea</a:t>
            </a:r>
            <a:endParaRPr lang="en-US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915816" y="3717032"/>
            <a:ext cx="648072" cy="1756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516" y="1571754"/>
            <a:ext cx="2272640" cy="21082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3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</a:t>
            </a:r>
            <a:r>
              <a:rPr lang="fr-BE" sz="4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fr-BE" sz="4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BE" sz="2000" b="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fr-BE" sz="20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embers</a:t>
            </a:r>
            <a:r>
              <a:rPr lang="fr-BE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fr-BE" sz="2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US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 operators and their 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associations</a:t>
            </a:r>
            <a:endParaRPr lang="en-US" sz="14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BE" sz="700" b="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2832" y="1569442"/>
            <a:ext cx="218043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 MILLION</a:t>
            </a:r>
          </a:p>
          <a:p>
            <a:r>
              <a:rPr lang="en-US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citizens 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served every day</a:t>
            </a:r>
          </a:p>
          <a:p>
            <a:endParaRPr lang="en-US" sz="14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1571754"/>
            <a:ext cx="2180436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BILLION</a:t>
            </a:r>
          </a:p>
          <a:p>
            <a:r>
              <a:rPr lang="en-US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uros of aggregated turnover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7832" y="4365104"/>
            <a:ext cx="6790828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Aft>
                <a:spcPts val="1200"/>
              </a:spcAft>
              <a:buClr>
                <a:srgbClr val="FF9933"/>
              </a:buClr>
              <a:defRPr/>
            </a:pPr>
            <a:r>
              <a:rPr lang="en-US" altLang="fr-F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APE’s mission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  <a:buClr>
                <a:srgbClr val="FF9933"/>
              </a:buClr>
              <a:defRPr/>
            </a:pPr>
            <a:r>
              <a:rPr lang="en-US" altLang="fr-FR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Promoting </a:t>
            </a:r>
            <a:r>
              <a:rPr lang="en-US" altLang="fr-FR" sz="2000" b="0" dirty="0">
                <a:solidFill>
                  <a:srgbClr val="00A5E4"/>
                </a:solidFill>
              </a:rPr>
              <a:t>public water </a:t>
            </a:r>
            <a:r>
              <a:rPr lang="en-US" altLang="fr-FR" sz="2000" b="0" dirty="0" smtClean="0">
                <a:solidFill>
                  <a:srgbClr val="00A5E4"/>
                </a:solidFill>
              </a:rPr>
              <a:t>management</a:t>
            </a:r>
          </a:p>
          <a:p>
            <a:pPr lvl="0" algn="ctr">
              <a:lnSpc>
                <a:spcPct val="80000"/>
              </a:lnSpc>
              <a:spcAft>
                <a:spcPts val="1200"/>
              </a:spcAft>
              <a:buClr>
                <a:srgbClr val="FF9933"/>
              </a:buClr>
              <a:defRPr/>
            </a:pPr>
            <a:r>
              <a:rPr lang="en-US" altLang="fr-FR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Providing a </a:t>
            </a:r>
            <a:r>
              <a:rPr lang="en-US" altLang="fr-FR" sz="2000" b="0" dirty="0" smtClean="0">
                <a:solidFill>
                  <a:srgbClr val="00A5E4"/>
                </a:solidFill>
              </a:rPr>
              <a:t>platform </a:t>
            </a:r>
            <a:r>
              <a:rPr lang="en-US" altLang="fr-FR" sz="2000" b="0" dirty="0">
                <a:solidFill>
                  <a:srgbClr val="00A5E4"/>
                </a:solidFill>
              </a:rPr>
              <a:t>for mutual </a:t>
            </a:r>
            <a:r>
              <a:rPr lang="en-US" altLang="fr-FR" sz="2000" b="0" dirty="0" smtClean="0">
                <a:solidFill>
                  <a:srgbClr val="00A5E4"/>
                </a:solidFill>
              </a:rPr>
              <a:t>learning</a:t>
            </a:r>
            <a:endParaRPr lang="en-US" altLang="fr-FR" sz="2000" b="0" dirty="0">
              <a:solidFill>
                <a:srgbClr val="00A5E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19208" y="1571754"/>
            <a:ext cx="0" cy="223309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578332" y="1547814"/>
            <a:ext cx="0" cy="223309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735882"/>
            <a:ext cx="7344816" cy="2304256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 indent="0">
              <a:lnSpc>
                <a:spcPct val="80000"/>
              </a:lnSpc>
              <a:spcBef>
                <a:spcPts val="600"/>
              </a:spcBef>
              <a:buClr>
                <a:srgbClr val="E18423"/>
              </a:buClr>
              <a:buNone/>
            </a:pPr>
            <a:endParaRPr lang="en-GB" altLang="fr-FR" sz="1000" dirty="0" smtClean="0">
              <a:latin typeface="Arial" pitchFamily="34" charset="0"/>
            </a:endParaRPr>
          </a:p>
          <a:p>
            <a:pPr marL="57150" indent="0">
              <a:lnSpc>
                <a:spcPct val="80000"/>
              </a:lnSpc>
              <a:spcBef>
                <a:spcPts val="1200"/>
              </a:spcBef>
              <a:buClr>
                <a:srgbClr val="E18423"/>
              </a:buClr>
              <a:buNone/>
            </a:pPr>
            <a:r>
              <a:rPr lang="en-GB" altLang="fr-FR" sz="1900" dirty="0" smtClean="0">
                <a:latin typeface="Arial" pitchFamily="34" charset="0"/>
              </a:rPr>
              <a:t>Created ten years ago by the impulsion of Paris, Milan, Brussels and Geneva. </a:t>
            </a:r>
            <a:endParaRPr lang="en-GB" altLang="fr-FR" sz="1900" dirty="0">
              <a:latin typeface="Arial" pitchFamily="34" charset="0"/>
            </a:endParaRPr>
          </a:p>
          <a:p>
            <a:pPr marL="57150" indent="0">
              <a:lnSpc>
                <a:spcPct val="80000"/>
              </a:lnSpc>
              <a:spcBef>
                <a:spcPts val="1200"/>
              </a:spcBef>
              <a:buClr>
                <a:srgbClr val="E18423"/>
              </a:buClr>
              <a:buNone/>
            </a:pPr>
            <a:r>
              <a:rPr lang="en-GB" altLang="fr-FR" sz="1900" dirty="0" smtClean="0">
                <a:latin typeface="Arial" pitchFamily="34" charset="0"/>
              </a:rPr>
              <a:t>Since then, the association has been growing steadily. </a:t>
            </a:r>
            <a:endParaRPr lang="en-GB" altLang="fr-FR" sz="1900" dirty="0">
              <a:latin typeface="Arial" pitchFamily="34" charset="0"/>
            </a:endParaRPr>
          </a:p>
          <a:p>
            <a:pPr marL="57150" indent="0">
              <a:lnSpc>
                <a:spcPct val="80000"/>
              </a:lnSpc>
              <a:spcBef>
                <a:spcPts val="1200"/>
              </a:spcBef>
              <a:buClr>
                <a:srgbClr val="E18423"/>
              </a:buClr>
              <a:buNone/>
            </a:pPr>
            <a:r>
              <a:rPr lang="en-GB" altLang="fr-FR" sz="1900" dirty="0" smtClean="0">
                <a:latin typeface="Arial" pitchFamily="34" charset="0"/>
              </a:rPr>
              <a:t>Today: 65 members in 12 countries commit to Aqua </a:t>
            </a:r>
            <a:r>
              <a:rPr lang="en-GB" altLang="fr-FR" sz="1900" dirty="0" err="1" smtClean="0">
                <a:latin typeface="Arial" pitchFamily="34" charset="0"/>
              </a:rPr>
              <a:t>Publica’s</a:t>
            </a:r>
            <a:r>
              <a:rPr lang="en-GB" altLang="fr-FR" sz="1900" dirty="0" smtClean="0">
                <a:latin typeface="Arial" pitchFamily="34" charset="0"/>
              </a:rPr>
              <a:t> values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9672" y="1484785"/>
            <a:ext cx="7417519" cy="4320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F4B75"/>
                </a:solidFill>
                <a:latin typeface="Calibri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F4B75"/>
                </a:solidFill>
                <a:latin typeface="Calibri" pitchFamily="34" charset="0"/>
                <a:ea typeface="+mn-ea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F4B75"/>
                </a:solidFill>
                <a:latin typeface="Calibri" pitchFamily="34" charset="0"/>
                <a:ea typeface="+mn-ea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F4B75"/>
                </a:solidFill>
                <a:latin typeface="Calibri" pitchFamily="34" charset="0"/>
                <a:ea typeface="+mn-ea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F4B75"/>
                </a:solidFill>
                <a:latin typeface="Calibri" pitchFamily="34" charset="0"/>
                <a:ea typeface="+mn-ea"/>
                <a:cs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FF6600"/>
              </a:buClr>
              <a:buFontTx/>
              <a:buNone/>
            </a:pPr>
            <a:r>
              <a:rPr lang="en-GB" altLang="fr-FR" b="1" kern="0" dirty="0" smtClean="0">
                <a:latin typeface="Arial" pitchFamily="34" charset="0"/>
              </a:rPr>
              <a:t>Ten years of collaboration for the general interest</a:t>
            </a:r>
            <a:endParaRPr lang="en-GB" altLang="fr-FR" b="0" kern="0" dirty="0"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30" y="3933056"/>
            <a:ext cx="3369061" cy="2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9250" y="476250"/>
            <a:ext cx="71294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 algn="ctr"/>
            <a:r>
              <a:rPr lang="fr-BE" altLang="fr-FR" kern="0" smtClean="0">
                <a:latin typeface="Arial" pitchFamily="34" charset="0"/>
                <a:cs typeface="Arial" pitchFamily="34" charset="0"/>
              </a:rPr>
              <a:t>About Aqua Publica Europea</a:t>
            </a:r>
            <a:endParaRPr lang="en-US" altLang="fr-FR" kern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195841"/>
              </p:ext>
            </p:extLst>
          </p:nvPr>
        </p:nvGraphicFramePr>
        <p:xfrm>
          <a:off x="1475655" y="3933056"/>
          <a:ext cx="4248473" cy="274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5546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639763"/>
          </a:xfrm>
          <a:noFill/>
        </p:spPr>
        <p:txBody>
          <a:bodyPr/>
          <a:lstStyle/>
          <a:p>
            <a:pPr algn="ctr"/>
            <a:r>
              <a:rPr lang="en-US" altLang="fr-FR" dirty="0" smtClean="0">
                <a:latin typeface="Arial" pitchFamily="34" charset="0"/>
                <a:cs typeface="Arial" pitchFamily="34" charset="0"/>
              </a:rPr>
              <a:t>APE contributes to EU and international dialogues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790" y="4004588"/>
            <a:ext cx="2592288" cy="10081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 indent="0" algn="just">
              <a:buClr>
                <a:srgbClr val="FF9933"/>
              </a:buClr>
              <a:buNone/>
            </a:pPr>
            <a:r>
              <a:rPr lang="en-GB" sz="1200" b="1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Member of the UN Habitat </a:t>
            </a:r>
            <a:r>
              <a:rPr lang="en-GB" altLang="fr-FR" sz="1200" b="1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Global Water Operators Partnership Alliance (</a:t>
            </a:r>
            <a:r>
              <a:rPr lang="en-GB" altLang="fr-FR" sz="1200" b="1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  <a:hlinkClick r:id="rId3"/>
              </a:rPr>
              <a:t>GWOPA</a:t>
            </a:r>
            <a:r>
              <a:rPr lang="en-GB" altLang="fr-FR" sz="1200" b="1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)</a:t>
            </a:r>
          </a:p>
        </p:txBody>
      </p:sp>
      <p:sp>
        <p:nvSpPr>
          <p:cNvPr id="2" name="AutoShape 2" descr="Image result for eu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000000"/>
              </a:solidFill>
            </a:endParaRPr>
          </a:p>
        </p:txBody>
      </p:sp>
      <p:sp>
        <p:nvSpPr>
          <p:cNvPr id="3" name="AutoShape 4" descr="Image result for eu fla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000000"/>
              </a:solidFill>
            </a:endParaRPr>
          </a:p>
        </p:txBody>
      </p:sp>
      <p:sp>
        <p:nvSpPr>
          <p:cNvPr id="4" name="AutoShape 6" descr="Image result for eu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81" y="1539293"/>
            <a:ext cx="86566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2204864"/>
            <a:ext cx="25202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9933"/>
              </a:buClr>
            </a:pPr>
            <a:r>
              <a:rPr lang="en-GB" sz="1200" dirty="0" smtClean="0">
                <a:solidFill>
                  <a:srgbClr val="FFFFFF">
                    <a:lumMod val="50000"/>
                  </a:srgbClr>
                </a:solidFill>
              </a:rPr>
              <a:t>APE is a member of:</a:t>
            </a:r>
          </a:p>
          <a:p>
            <a:pPr>
              <a:buClr>
                <a:srgbClr val="FF9933"/>
              </a:buClr>
            </a:pPr>
            <a:endParaRPr lang="en-GB" sz="1200" dirty="0" smtClean="0">
              <a:solidFill>
                <a:srgbClr val="FFFFFF">
                  <a:lumMod val="50000"/>
                </a:srgbClr>
              </a:solidFill>
            </a:endParaRPr>
          </a:p>
          <a:p>
            <a:pPr>
              <a:buClr>
                <a:srgbClr val="FF9933"/>
              </a:buClr>
            </a:pPr>
            <a:r>
              <a:rPr lang="en-GB" sz="1200" dirty="0" smtClean="0">
                <a:solidFill>
                  <a:srgbClr val="FFFFFF">
                    <a:lumMod val="50000"/>
                  </a:srgbClr>
                </a:solidFill>
              </a:rPr>
              <a:t>European Commission </a:t>
            </a:r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Expert Group on the </a:t>
            </a:r>
            <a:r>
              <a:rPr lang="en-GB" sz="1200" dirty="0">
                <a:solidFill>
                  <a:srgbClr val="000000"/>
                </a:solidFill>
                <a:hlinkClick r:id="rId5"/>
              </a:rPr>
              <a:t>Implementation of the </a:t>
            </a:r>
            <a:r>
              <a:rPr lang="en-GB" sz="1200" dirty="0">
                <a:solidFill>
                  <a:srgbClr val="FF6600"/>
                </a:solidFill>
                <a:hlinkClick r:id="rId5"/>
              </a:rPr>
              <a:t>Drinking Water Directive </a:t>
            </a:r>
            <a:endParaRPr lang="en-GB" sz="1200" dirty="0">
              <a:solidFill>
                <a:srgbClr val="FF6600"/>
              </a:solidFill>
            </a:endParaRPr>
          </a:p>
          <a:p>
            <a:pPr>
              <a:buClr>
                <a:srgbClr val="FF9933"/>
              </a:buClr>
            </a:pPr>
            <a:endParaRPr lang="en-GB" sz="1200" dirty="0">
              <a:solidFill>
                <a:srgbClr val="FF6600"/>
              </a:solidFill>
            </a:endParaRPr>
          </a:p>
          <a:p>
            <a:pPr>
              <a:buClr>
                <a:srgbClr val="FF9933"/>
              </a:buClr>
            </a:pPr>
            <a:r>
              <a:rPr lang="en-GB" sz="1200" dirty="0" smtClean="0">
                <a:solidFill>
                  <a:srgbClr val="FFFFFF">
                    <a:lumMod val="50000"/>
                  </a:srgbClr>
                </a:solidFill>
              </a:rPr>
              <a:t>European Commission </a:t>
            </a:r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Expert Group on the Implementation of the </a:t>
            </a:r>
            <a:r>
              <a:rPr lang="en-GB" sz="1200" dirty="0">
                <a:solidFill>
                  <a:srgbClr val="FF6600"/>
                </a:solidFill>
                <a:hlinkClick r:id="rId6"/>
              </a:rPr>
              <a:t>Urban Waste Water Treatment </a:t>
            </a:r>
            <a:r>
              <a:rPr lang="en-GB" sz="1200" dirty="0" smtClean="0">
                <a:solidFill>
                  <a:srgbClr val="FF6600"/>
                </a:solidFill>
                <a:hlinkClick r:id="rId6"/>
              </a:rPr>
              <a:t>Directive</a:t>
            </a:r>
            <a:endParaRPr lang="en-GB" sz="1200" dirty="0" smtClean="0">
              <a:solidFill>
                <a:srgbClr val="FF6600"/>
              </a:solidFill>
            </a:endParaRPr>
          </a:p>
          <a:p>
            <a:pPr>
              <a:buClr>
                <a:srgbClr val="FF9933"/>
              </a:buClr>
            </a:pPr>
            <a:endParaRPr lang="en-GB" sz="1200" dirty="0">
              <a:solidFill>
                <a:srgbClr val="FF6600"/>
              </a:solidFill>
            </a:endParaRPr>
          </a:p>
          <a:p>
            <a:pPr>
              <a:buClr>
                <a:srgbClr val="FF9933"/>
              </a:buClr>
            </a:pPr>
            <a:r>
              <a:rPr lang="en-GB" sz="1200" dirty="0" smtClean="0">
                <a:solidFill>
                  <a:srgbClr val="FFFFFF">
                    <a:lumMod val="50000"/>
                  </a:srgbClr>
                </a:solidFill>
              </a:rPr>
              <a:t>Steering </a:t>
            </a:r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Committee of the </a:t>
            </a:r>
            <a:r>
              <a:rPr lang="en-GB" sz="1200" dirty="0">
                <a:solidFill>
                  <a:srgbClr val="FF6600"/>
                </a:solidFill>
                <a:hlinkClick r:id="rId7"/>
              </a:rPr>
              <a:t>European Innovation Partnership on Water</a:t>
            </a:r>
            <a:r>
              <a:rPr lang="en-GB" sz="1200" dirty="0">
                <a:solidFill>
                  <a:srgbClr val="000000"/>
                </a:solidFill>
                <a:hlinkClick r:id="rId7"/>
              </a:rPr>
              <a:t> </a:t>
            </a:r>
            <a:endParaRPr lang="en-GB" sz="1200" dirty="0">
              <a:solidFill>
                <a:srgbClr val="000000"/>
              </a:solidFill>
            </a:endParaRPr>
          </a:p>
          <a:p>
            <a:pPr algn="just">
              <a:buClr>
                <a:srgbClr val="FF9933"/>
              </a:buClr>
            </a:pPr>
            <a:endParaRPr lang="en-GB" sz="1200" dirty="0">
              <a:solidFill>
                <a:srgbClr val="000000"/>
              </a:solidFill>
            </a:endParaRPr>
          </a:p>
          <a:p>
            <a:pPr>
              <a:buClr>
                <a:srgbClr val="FF9933"/>
              </a:buClr>
            </a:pP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</a:rPr>
              <a:t>Multi-stakeholder </a:t>
            </a:r>
            <a:r>
              <a:rPr lang="en-US" sz="1200" dirty="0">
                <a:solidFill>
                  <a:srgbClr val="FFFFFF">
                    <a:lumMod val="50000"/>
                  </a:srgbClr>
                </a:solidFill>
              </a:rPr>
              <a:t>Dialogue on </a:t>
            </a:r>
            <a:r>
              <a:rPr lang="en-US" sz="1200" dirty="0">
                <a:solidFill>
                  <a:srgbClr val="00AF9D"/>
                </a:solidFill>
              </a:rPr>
              <a:t>Benchmarking</a:t>
            </a:r>
            <a:r>
              <a:rPr lang="en-US" sz="1200" dirty="0">
                <a:solidFill>
                  <a:srgbClr val="FFFFFF">
                    <a:lumMod val="50000"/>
                  </a:srgbClr>
                </a:solidFill>
              </a:rPr>
              <a:t> Water Quality and Services</a:t>
            </a:r>
            <a:endParaRPr lang="en-GB" sz="1200" dirty="0">
              <a:solidFill>
                <a:srgbClr val="FFFFFF">
                  <a:lumMod val="50000"/>
                </a:srgbClr>
              </a:solidFill>
            </a:endParaRPr>
          </a:p>
          <a:p>
            <a:endParaRPr lang="fr-BE" sz="1200" dirty="0">
              <a:solidFill>
                <a:srgbClr val="000000"/>
              </a:solidFill>
            </a:endParaRPr>
          </a:p>
        </p:txBody>
      </p:sp>
      <p:sp>
        <p:nvSpPr>
          <p:cNvPr id="6" name="AutoShape 9" descr="Image result for oec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0000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9293"/>
            <a:ext cx="2268567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2199580"/>
            <a:ext cx="234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Member of the </a:t>
            </a:r>
            <a:r>
              <a:rPr lang="en-GB" sz="1200" dirty="0">
                <a:solidFill>
                  <a:srgbClr val="FF6600"/>
                </a:solidFill>
                <a:hlinkClick r:id="rId9"/>
              </a:rPr>
              <a:t>OECD Water Governance </a:t>
            </a:r>
            <a:r>
              <a:rPr lang="en-GB" sz="1200" dirty="0" smtClean="0">
                <a:solidFill>
                  <a:srgbClr val="FF6600"/>
                </a:solidFill>
                <a:hlinkClick r:id="rId9"/>
              </a:rPr>
              <a:t>Initiative</a:t>
            </a:r>
            <a:endParaRPr lang="en-GB" sz="1200" dirty="0" smtClean="0">
              <a:solidFill>
                <a:srgbClr val="FF6600"/>
              </a:solidFill>
            </a:endParaRPr>
          </a:p>
          <a:p>
            <a:pPr algn="just"/>
            <a:endParaRPr lang="en-GB" sz="1200" dirty="0" smtClean="0">
              <a:solidFill>
                <a:srgbClr val="FFFFFF">
                  <a:lumMod val="50000"/>
                </a:srgbClr>
              </a:solidFill>
            </a:endParaRPr>
          </a:p>
          <a:p>
            <a:pPr algn="just"/>
            <a:r>
              <a:rPr lang="en-GB" sz="1200" dirty="0" smtClean="0">
                <a:solidFill>
                  <a:srgbClr val="FFFFFF">
                    <a:lumMod val="50000"/>
                  </a:srgbClr>
                </a:solidFill>
              </a:rPr>
              <a:t>Member </a:t>
            </a:r>
            <a:r>
              <a:rPr lang="en-GB" sz="1200" dirty="0">
                <a:solidFill>
                  <a:srgbClr val="FFFFFF">
                    <a:lumMod val="50000"/>
                  </a:srgbClr>
                </a:solidFill>
              </a:rPr>
              <a:t>of the </a:t>
            </a:r>
            <a:r>
              <a:rPr lang="en-GB" sz="1200" dirty="0">
                <a:solidFill>
                  <a:srgbClr val="FFFFFF">
                    <a:lumMod val="50000"/>
                  </a:srgbClr>
                </a:solidFill>
                <a:hlinkClick r:id="rId10"/>
              </a:rPr>
              <a:t>OECD Water Financing Initiative</a:t>
            </a:r>
            <a:endParaRPr lang="en-GB" sz="1200" dirty="0">
              <a:solidFill>
                <a:srgbClr val="FFFFFF">
                  <a:lumMod val="50000"/>
                </a:srgbClr>
              </a:solidFill>
            </a:endParaRPr>
          </a:p>
          <a:p>
            <a:pPr algn="just"/>
            <a:endParaRPr lang="fr-BE" sz="1200" dirty="0">
              <a:solidFill>
                <a:srgbClr val="000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8160"/>
            <a:ext cx="24498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4427984" y="1700808"/>
            <a:ext cx="0" cy="3816424"/>
          </a:xfrm>
          <a:prstGeom prst="line">
            <a:avLst/>
          </a:prstGeom>
          <a:noFill/>
          <a:ln w="190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200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7850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639763"/>
          </a:xfrm>
          <a:noFill/>
        </p:spPr>
        <p:txBody>
          <a:bodyPr/>
          <a:lstStyle/>
          <a:p>
            <a:pPr algn="ctr"/>
            <a:r>
              <a:rPr lang="es-ES" altLang="fr-FR" dirty="0" err="1" smtClean="0">
                <a:latin typeface="Arial" pitchFamily="34" charset="0"/>
                <a:cs typeface="Arial" pitchFamily="34" charset="0"/>
              </a:rPr>
              <a:t>Own</a:t>
            </a:r>
            <a:r>
              <a:rPr lang="es-ES" alt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altLang="fr-FR" dirty="0" err="1">
                <a:latin typeface="Arial" pitchFamily="34" charset="0"/>
                <a:cs typeface="Arial" pitchFamily="34" charset="0"/>
              </a:rPr>
              <a:t>I</a:t>
            </a:r>
            <a:r>
              <a:rPr lang="es-ES" altLang="fr-FR" dirty="0" err="1" smtClean="0">
                <a:latin typeface="Arial" pitchFamily="34" charset="0"/>
                <a:cs typeface="Arial" pitchFamily="34" charset="0"/>
              </a:rPr>
              <a:t>nitiatives</a:t>
            </a:r>
            <a:endParaRPr lang="es-ES" alt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altLang="fr-FR" sz="1800" b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​</a:t>
            </a:r>
          </a:p>
          <a:p>
            <a:r>
              <a:rPr lang="fr-FR" altLang="fr-FR" sz="1800" b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  </a:t>
            </a:r>
            <a:r>
              <a:rPr lang="fr-FR" altLang="fr-FR" sz="1900" b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​</a:t>
            </a:r>
            <a:endParaRPr lang="fr-FR" altLang="fr-FR" sz="1800" b="0" smtClean="0">
              <a:solidFill>
                <a:srgbClr val="000000"/>
              </a:solidFill>
              <a:latin typeface="Arial"/>
              <a:ea typeface="ＭＳ Ｐゴシック"/>
              <a:cs typeface="Arial" charset="0"/>
            </a:endParaRPr>
          </a:p>
          <a:p>
            <a:r>
              <a:rPr lang="fr-FR" altLang="fr-FR" sz="1800" b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  </a:t>
            </a:r>
            <a:endParaRPr lang="fr-FR" altLang="fr-FR" sz="900" b="0" smtClean="0">
              <a:solidFill>
                <a:srgbClr val="000000"/>
              </a:solidFill>
              <a:latin typeface="Arial"/>
              <a:ea typeface="ＭＳ Ｐゴシック"/>
              <a:cs typeface="Arial" charset="0"/>
            </a:endParaRPr>
          </a:p>
          <a:p>
            <a:r>
              <a:rPr lang="fr-FR" altLang="fr-FR" sz="900" b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​ </a:t>
            </a:r>
          </a:p>
        </p:txBody>
      </p:sp>
      <p:sp>
        <p:nvSpPr>
          <p:cNvPr id="3" name="AutoShape 4" descr="Seminar"/>
          <p:cNvSpPr>
            <a:spLocks noChangeAspect="1" noChangeArrowheads="1"/>
          </p:cNvSpPr>
          <p:nvPr/>
        </p:nvSpPr>
        <p:spPr bwMode="auto">
          <a:xfrm>
            <a:off x="15557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AutoShape 5" descr="data:image/gif;base64,R0lGODlhAQABAPABAP///wAAACH5BAEKAAAALAAAAAABAAEAAAICRAEAOw=="/>
          <p:cNvSpPr>
            <a:spLocks noChangeAspect="1" noChangeArrowheads="1"/>
          </p:cNvSpPr>
          <p:nvPr/>
        </p:nvSpPr>
        <p:spPr bwMode="auto">
          <a:xfrm>
            <a:off x="155575" y="7620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0" name="Picture 5" descr="I:\VIVAQUA\ACTIVITESEXTERNES-EXTERNEACTIVITEITEN\APE\COMMUNICATION\Pictures\APE Meetings and Events\Information in the water sector 08 02 2018\20180208_101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09" y="1288900"/>
            <a:ext cx="3240717" cy="1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780137" y="1288900"/>
            <a:ext cx="3529012" cy="923330"/>
          </a:xfrm>
          <a:prstGeom prst="rect">
            <a:avLst/>
          </a:prstGeom>
          <a:solidFill>
            <a:srgbClr val="0F4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800" i="1" kern="0" dirty="0" smtClean="0">
                <a:solidFill>
                  <a:srgbClr val="FFFFFF"/>
                </a:solidFill>
              </a:rPr>
              <a:t>Seminar ‘Information and transparency in the Water sector’, Brussels, 2018</a:t>
            </a:r>
            <a:endParaRPr lang="en-GB" sz="1800" i="1" kern="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2"/>
            <a:ext cx="2318357" cy="3277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72" y="2989097"/>
            <a:ext cx="1526723" cy="2160457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780137" y="5949280"/>
            <a:ext cx="3529012" cy="646331"/>
          </a:xfrm>
          <a:prstGeom prst="rect">
            <a:avLst/>
          </a:prstGeom>
          <a:solidFill>
            <a:srgbClr val="0F4B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800" i="1" kern="0" dirty="0" smtClean="0">
                <a:solidFill>
                  <a:srgbClr val="FFFFFF"/>
                </a:solidFill>
              </a:rPr>
              <a:t>Seminar ‘New Drinking Water Directive’, Milan, 2018</a:t>
            </a:r>
            <a:endParaRPr lang="en-GB" sz="1800" i="1" kern="0" dirty="0">
              <a:solidFill>
                <a:srgbClr val="FFFFFF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31" y="4868291"/>
            <a:ext cx="3240717" cy="17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83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129463" cy="639763"/>
          </a:xfrm>
          <a:noFill/>
        </p:spPr>
        <p:txBody>
          <a:bodyPr/>
          <a:lstStyle/>
          <a:p>
            <a:pPr algn="ctr"/>
            <a:r>
              <a:rPr lang="en-US" altLang="fr-FR" dirty="0" smtClean="0">
                <a:latin typeface="Arial" pitchFamily="34" charset="0"/>
                <a:cs typeface="Arial" pitchFamily="34" charset="0"/>
              </a:rPr>
              <a:t>The APE Platform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58401437"/>
              </p:ext>
            </p:extLst>
          </p:nvPr>
        </p:nvGraphicFramePr>
        <p:xfrm>
          <a:off x="1547664" y="2348880"/>
          <a:ext cx="7344816" cy="42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1556792"/>
            <a:ext cx="7200800" cy="757130"/>
          </a:xfrm>
          <a:prstGeom prst="rect">
            <a:avLst/>
          </a:prstGeom>
          <a:solidFill>
            <a:srgbClr val="0F4B75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  <a:buClr>
                <a:srgbClr val="FF6600"/>
              </a:buClr>
              <a:defRPr/>
            </a:pPr>
            <a:r>
              <a:rPr lang="en-US" altLang="fr-FR" sz="1800" i="1" kern="0" dirty="0" smtClean="0">
                <a:solidFill>
                  <a:srgbClr val="0F4B75"/>
                </a:solidFill>
                <a:latin typeface="Arial"/>
                <a:ea typeface="ＭＳ Ｐゴシック"/>
              </a:rPr>
              <a:t>APE provides a dynamic platform for members to exchange best practices, share knowledge and address </a:t>
            </a:r>
            <a:r>
              <a:rPr lang="en-US" altLang="fr-FR" sz="1800" i="1" kern="0" dirty="0">
                <a:solidFill>
                  <a:srgbClr val="0F4B75"/>
                </a:solidFill>
                <a:latin typeface="Arial"/>
                <a:ea typeface="ＭＳ Ｐゴシック"/>
              </a:rPr>
              <a:t>common management challenges</a:t>
            </a:r>
          </a:p>
        </p:txBody>
      </p:sp>
    </p:spTree>
    <p:extLst>
      <p:ext uri="{BB962C8B-B14F-4D97-AF65-F5344CB8AC3E}">
        <p14:creationId xmlns:p14="http://schemas.microsoft.com/office/powerpoint/2010/main" val="1572332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556792"/>
            <a:ext cx="7488410" cy="475252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F4B75"/>
              </a:buClr>
            </a:pPr>
            <a:r>
              <a:rPr lang="en-GB" altLang="fr-FR" sz="2200" b="1" dirty="0" smtClean="0">
                <a:latin typeface="Arial" pitchFamily="34" charset="0"/>
              </a:rPr>
              <a:t>Floods Directive (2007/60)</a:t>
            </a:r>
          </a:p>
          <a:p>
            <a:pPr marL="36195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E18423"/>
              </a:buClr>
              <a:buNone/>
            </a:pPr>
            <a:r>
              <a:rPr lang="en-GB" altLang="fr-FR" dirty="0" smtClean="0">
                <a:solidFill>
                  <a:srgbClr val="00A5E4"/>
                </a:solidFill>
                <a:latin typeface="Arial" pitchFamily="34" charset="0"/>
              </a:rPr>
              <a:t>→ Obligation of: risk assessment, risk maps, flood management plan</a:t>
            </a:r>
          </a:p>
          <a:p>
            <a:pPr marL="5715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 smtClean="0">
              <a:latin typeface="Arial" pitchFamily="34" charset="0"/>
            </a:endParaRPr>
          </a:p>
          <a:p>
            <a:pPr marL="5715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 smtClean="0">
              <a:latin typeface="Arial" pitchFamily="34" charset="0"/>
            </a:endParaRPr>
          </a:p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F4B75"/>
              </a:buClr>
            </a:pPr>
            <a:r>
              <a:rPr lang="en-US" altLang="fr-FR" sz="2200" b="1" dirty="0">
                <a:latin typeface="Arial" pitchFamily="34" charset="0"/>
              </a:rPr>
              <a:t>Directive on security of network and information systems </a:t>
            </a:r>
            <a:r>
              <a:rPr lang="en-US" altLang="fr-FR" sz="2200" b="1" dirty="0" smtClean="0">
                <a:latin typeface="Arial" pitchFamily="34" charset="0"/>
              </a:rPr>
              <a:t>(2016/1148)</a:t>
            </a:r>
          </a:p>
          <a:p>
            <a:pPr marL="361950" lv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E18423"/>
              </a:buClr>
              <a:buNone/>
            </a:pPr>
            <a:r>
              <a:rPr lang="en-GB" altLang="fr-FR" dirty="0">
                <a:solidFill>
                  <a:srgbClr val="00A5E4"/>
                </a:solidFill>
                <a:latin typeface="Arial" pitchFamily="34" charset="0"/>
              </a:rPr>
              <a:t>→ Obligation </a:t>
            </a:r>
            <a:r>
              <a:rPr lang="en-GB" altLang="fr-FR" dirty="0" smtClean="0">
                <a:solidFill>
                  <a:srgbClr val="00A5E4"/>
                </a:solidFill>
                <a:latin typeface="Arial" pitchFamily="34" charset="0"/>
              </a:rPr>
              <a:t>for “operators of essential services” to take appropriate and proportionate measures to manage risks – part of a national security strategy</a:t>
            </a:r>
          </a:p>
          <a:p>
            <a:pPr marL="361950" lvl="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>
              <a:solidFill>
                <a:srgbClr val="00A5E4"/>
              </a:solidFill>
              <a:latin typeface="Arial" pitchFamily="34" charset="0"/>
            </a:endParaRPr>
          </a:p>
          <a:p>
            <a:pPr marL="361950" lvl="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 smtClean="0">
              <a:solidFill>
                <a:srgbClr val="00A5E4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F4B75"/>
              </a:buClr>
            </a:pPr>
            <a:r>
              <a:rPr lang="en-GB" altLang="fr-FR" sz="2200" b="1" dirty="0" smtClean="0">
                <a:latin typeface="Arial" pitchFamily="34" charset="0"/>
              </a:rPr>
              <a:t>[</a:t>
            </a:r>
            <a:r>
              <a:rPr lang="en-GB" altLang="fr-FR" sz="2200" b="1" dirty="0">
                <a:latin typeface="Arial" pitchFamily="34" charset="0"/>
              </a:rPr>
              <a:t>Future] Drinking Water Directive </a:t>
            </a:r>
            <a:r>
              <a:rPr lang="en-GB" altLang="fr-FR" sz="2200" b="1" dirty="0" smtClean="0">
                <a:latin typeface="Arial" pitchFamily="34" charset="0"/>
              </a:rPr>
              <a:t>(2019</a:t>
            </a:r>
            <a:r>
              <a:rPr lang="en-GB" altLang="fr-FR" sz="2200" b="1" dirty="0">
                <a:latin typeface="Arial" pitchFamily="34" charset="0"/>
              </a:rPr>
              <a:t>…?)</a:t>
            </a:r>
          </a:p>
          <a:p>
            <a:pPr marL="361950" lv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E18423"/>
              </a:buClr>
              <a:buNone/>
            </a:pPr>
            <a:r>
              <a:rPr lang="en-GB" altLang="fr-FR" dirty="0">
                <a:solidFill>
                  <a:srgbClr val="00A5E4"/>
                </a:solidFill>
                <a:latin typeface="Arial" pitchFamily="34" charset="0"/>
              </a:rPr>
              <a:t>→ Obligation </a:t>
            </a:r>
            <a:r>
              <a:rPr lang="en-US" altLang="fr-FR" dirty="0" smtClean="0">
                <a:solidFill>
                  <a:srgbClr val="00A5E4"/>
                </a:solidFill>
                <a:latin typeface="Arial" pitchFamily="34" charset="0"/>
              </a:rPr>
              <a:t>of </a:t>
            </a:r>
            <a:r>
              <a:rPr lang="en-US" altLang="fr-FR" dirty="0">
                <a:solidFill>
                  <a:srgbClr val="00A5E4"/>
                </a:solidFill>
                <a:latin typeface="Arial" pitchFamily="34" charset="0"/>
              </a:rPr>
              <a:t>risk </a:t>
            </a:r>
            <a:r>
              <a:rPr lang="en-US" altLang="fr-FR" dirty="0" smtClean="0">
                <a:solidFill>
                  <a:srgbClr val="00A5E4"/>
                </a:solidFill>
                <a:latin typeface="Arial" pitchFamily="34" charset="0"/>
              </a:rPr>
              <a:t>assessment and risk management </a:t>
            </a:r>
            <a:r>
              <a:rPr lang="en-US" altLang="fr-FR" dirty="0">
                <a:solidFill>
                  <a:srgbClr val="00A5E4"/>
                </a:solidFill>
                <a:latin typeface="Arial" pitchFamily="34" charset="0"/>
              </a:rPr>
              <a:t>for catchment areas, supply system and for the domestic </a:t>
            </a:r>
            <a:r>
              <a:rPr lang="en-US" altLang="fr-FR" dirty="0" smtClean="0">
                <a:solidFill>
                  <a:srgbClr val="00A5E4"/>
                </a:solidFill>
                <a:latin typeface="Arial" pitchFamily="34" charset="0"/>
              </a:rPr>
              <a:t>system</a:t>
            </a:r>
            <a:endParaRPr lang="en-US" altLang="fr-FR" dirty="0">
              <a:solidFill>
                <a:srgbClr val="00A5E4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19672" y="404664"/>
            <a:ext cx="71294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 algn="ctr"/>
            <a:r>
              <a:rPr lang="en-GB" altLang="fr-FR" kern="0" dirty="0" smtClean="0">
                <a:latin typeface="Arial" pitchFamily="34" charset="0"/>
                <a:cs typeface="Arial" pitchFamily="34" charset="0"/>
              </a:rPr>
              <a:t>Risk management in EU legislation</a:t>
            </a:r>
            <a:endParaRPr lang="en-GB" altLang="fr-FR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556792"/>
            <a:ext cx="7488410" cy="504056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F4B75"/>
              </a:buClr>
            </a:pPr>
            <a:r>
              <a:rPr lang="en-GB" altLang="fr-FR" sz="2200" b="1" dirty="0" smtClean="0">
                <a:latin typeface="Arial" pitchFamily="34" charset="0"/>
              </a:rPr>
              <a:t>Governance (interplay between directives)</a:t>
            </a:r>
          </a:p>
          <a:p>
            <a:pPr marL="36195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E18423"/>
              </a:buClr>
              <a:buNone/>
            </a:pPr>
            <a:r>
              <a:rPr lang="en-GB" altLang="fr-FR" dirty="0" smtClean="0">
                <a:solidFill>
                  <a:srgbClr val="00A5E4"/>
                </a:solidFill>
                <a:latin typeface="Arial" pitchFamily="34" charset="0"/>
              </a:rPr>
              <a:t>→ Overlaps between NIS and new DWD ¤ </a:t>
            </a:r>
            <a:r>
              <a:rPr lang="en-GB" altLang="fr-FR" dirty="0" smtClean="0">
                <a:solidFill>
                  <a:srgbClr val="00A5E4"/>
                </a:solidFill>
                <a:latin typeface="Arial" pitchFamily="34" charset="0"/>
              </a:rPr>
              <a:t>Entities responsible </a:t>
            </a:r>
            <a:r>
              <a:rPr lang="en-GB" altLang="fr-FR" dirty="0" smtClean="0">
                <a:solidFill>
                  <a:srgbClr val="00A5E4"/>
                </a:solidFill>
                <a:latin typeface="Arial" pitchFamily="34" charset="0"/>
              </a:rPr>
              <a:t>for </a:t>
            </a:r>
            <a:r>
              <a:rPr lang="en-GB" altLang="fr-FR" dirty="0" smtClean="0">
                <a:solidFill>
                  <a:srgbClr val="00A5E4"/>
                </a:solidFill>
                <a:latin typeface="Arial" pitchFamily="34" charset="0"/>
              </a:rPr>
              <a:t>risk assessment and management for catchment area and floods</a:t>
            </a:r>
          </a:p>
          <a:p>
            <a:pPr marL="5715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 smtClean="0">
              <a:latin typeface="Arial" pitchFamily="34" charset="0"/>
            </a:endParaRPr>
          </a:p>
          <a:p>
            <a:pPr marL="5715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F4B75"/>
              </a:buClr>
            </a:pPr>
            <a:r>
              <a:rPr lang="en-GB" altLang="fr-FR" sz="2200" b="1" dirty="0">
                <a:latin typeface="Arial" pitchFamily="34" charset="0"/>
              </a:rPr>
              <a:t>Financing</a:t>
            </a:r>
          </a:p>
          <a:p>
            <a:pPr marL="361950" lv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E18423"/>
              </a:buClr>
              <a:buNone/>
            </a:pPr>
            <a:r>
              <a:rPr lang="en-GB" altLang="fr-FR" sz="1900" dirty="0">
                <a:solidFill>
                  <a:srgbClr val="00A5E4"/>
                </a:solidFill>
                <a:latin typeface="Arial" pitchFamily="34" charset="0"/>
              </a:rPr>
              <a:t>→ Especially for interventions outside the traditional “perimeter of responsibility” of operators, e.g. floods management and catchment areas</a:t>
            </a:r>
            <a:r>
              <a:rPr lang="en-GB" altLang="fr-FR" sz="1900" dirty="0" smtClean="0">
                <a:solidFill>
                  <a:srgbClr val="00A5E4"/>
                </a:solidFill>
                <a:latin typeface="Arial" pitchFamily="34" charset="0"/>
              </a:rPr>
              <a:t>…</a:t>
            </a:r>
            <a:endParaRPr lang="en-GB" altLang="fr-FR" sz="1900" dirty="0">
              <a:latin typeface="Arial" pitchFamily="34" charset="0"/>
            </a:endParaRPr>
          </a:p>
          <a:p>
            <a:pPr marL="5715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 smtClean="0">
              <a:latin typeface="Arial" pitchFamily="34" charset="0"/>
            </a:endParaRPr>
          </a:p>
          <a:p>
            <a:pPr marL="5715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 smtClean="0">
              <a:latin typeface="Arial" pitchFamily="34" charset="0"/>
            </a:endParaRPr>
          </a:p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F4B75"/>
              </a:buClr>
            </a:pPr>
            <a:r>
              <a:rPr lang="en-US" altLang="fr-FR" sz="2200" b="1" dirty="0" smtClean="0">
                <a:latin typeface="Arial" pitchFamily="34" charset="0"/>
              </a:rPr>
              <a:t>Methodological and </a:t>
            </a:r>
            <a:r>
              <a:rPr lang="en-US" altLang="fr-FR" sz="2200" b="1" dirty="0" err="1" smtClean="0">
                <a:latin typeface="Arial" pitchFamily="34" charset="0"/>
              </a:rPr>
              <a:t>organisational</a:t>
            </a:r>
            <a:r>
              <a:rPr lang="en-US" altLang="fr-FR" sz="2200" b="1" dirty="0" smtClean="0">
                <a:latin typeface="Arial" pitchFamily="34" charset="0"/>
              </a:rPr>
              <a:t> implications of WSP</a:t>
            </a:r>
          </a:p>
          <a:p>
            <a:pPr marL="361950" lv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E18423"/>
              </a:buClr>
              <a:buNone/>
            </a:pPr>
            <a:r>
              <a:rPr lang="en-GB" altLang="fr-FR" dirty="0">
                <a:solidFill>
                  <a:srgbClr val="00A5E4"/>
                </a:solidFill>
                <a:latin typeface="Arial" pitchFamily="34" charset="0"/>
              </a:rPr>
              <a:t>→ </a:t>
            </a:r>
            <a:r>
              <a:rPr lang="en-GB" altLang="fr-FR" dirty="0" smtClean="0">
                <a:solidFill>
                  <a:srgbClr val="00A5E4"/>
                </a:solidFill>
                <a:latin typeface="Arial" pitchFamily="34" charset="0"/>
              </a:rPr>
              <a:t>Variance among operators re. : geographic unit to assess and responsibility ¤ kind of human resources needed ¤ frequency of the assessment ¤ methodology for risk assessment ¤ economic implications</a:t>
            </a:r>
          </a:p>
          <a:p>
            <a:pPr marL="361950" lvl="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>
              <a:solidFill>
                <a:srgbClr val="00A5E4"/>
              </a:solidFill>
              <a:latin typeface="Arial" pitchFamily="34" charset="0"/>
            </a:endParaRPr>
          </a:p>
          <a:p>
            <a:pPr marL="361950" lvl="0" indent="0">
              <a:lnSpc>
                <a:spcPct val="80000"/>
              </a:lnSpc>
              <a:spcBef>
                <a:spcPts val="0"/>
              </a:spcBef>
              <a:buClr>
                <a:srgbClr val="E18423"/>
              </a:buClr>
              <a:buNone/>
            </a:pPr>
            <a:endParaRPr lang="en-GB" altLang="fr-FR" sz="1900" dirty="0" smtClean="0">
              <a:solidFill>
                <a:srgbClr val="00A5E4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03648" y="404664"/>
            <a:ext cx="756084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 algn="ctr"/>
            <a:r>
              <a:rPr lang="en-GB" altLang="fr-FR" sz="3200" kern="0" dirty="0" smtClean="0">
                <a:latin typeface="Arial" pitchFamily="34" charset="0"/>
                <a:cs typeface="Arial" pitchFamily="34" charset="0"/>
              </a:rPr>
              <a:t>Operators working on Water Safety Plans but… 3 sources of uncertainty </a:t>
            </a:r>
            <a:endParaRPr lang="en-GB" altLang="fr-FR" sz="3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42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556792"/>
            <a:ext cx="7488410" cy="504056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  <a:buClr>
                <a:srgbClr val="0F4B75"/>
              </a:buClr>
            </a:pPr>
            <a:endParaRPr lang="en-GB" altLang="fr-FR" sz="2400" b="1" dirty="0" smtClean="0">
              <a:latin typeface="Arial" pitchFamily="34" charset="0"/>
            </a:endParaRPr>
          </a:p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  <a:buClr>
                <a:srgbClr val="0F4B75"/>
              </a:buClr>
            </a:pPr>
            <a:r>
              <a:rPr lang="en-GB" altLang="fr-FR" sz="2400" b="1" dirty="0" smtClean="0">
                <a:latin typeface="Arial" pitchFamily="34" charset="0"/>
              </a:rPr>
              <a:t>Coherent legal framework</a:t>
            </a:r>
          </a:p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  <a:buClr>
                <a:srgbClr val="0F4B75"/>
              </a:buClr>
            </a:pPr>
            <a:r>
              <a:rPr lang="en-GB" altLang="fr-FR" sz="2400" b="1" dirty="0" smtClean="0">
                <a:latin typeface="Arial" pitchFamily="34" charset="0"/>
              </a:rPr>
              <a:t>Effective and conducive governance</a:t>
            </a:r>
          </a:p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  <a:buClr>
                <a:srgbClr val="0F4B75"/>
              </a:buClr>
            </a:pPr>
            <a:r>
              <a:rPr lang="en-GB" altLang="fr-FR" sz="2400" b="1" dirty="0" smtClean="0">
                <a:latin typeface="Arial" pitchFamily="34" charset="0"/>
              </a:rPr>
              <a:t>Capacity development and training for operators</a:t>
            </a:r>
          </a:p>
          <a:p>
            <a:pPr marL="400050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  <a:buClr>
                <a:srgbClr val="0F4B75"/>
              </a:buClr>
            </a:pPr>
            <a:r>
              <a:rPr lang="en-GB" altLang="fr-FR" sz="2400" b="1" i="1" u="heavy" dirty="0" smtClean="0">
                <a:uFill>
                  <a:solidFill>
                    <a:srgbClr val="00A5E4"/>
                  </a:solidFill>
                </a:uFill>
                <a:latin typeface="Arial" pitchFamily="34" charset="0"/>
              </a:rPr>
              <a:t>Multi-sector</a:t>
            </a:r>
            <a:r>
              <a:rPr lang="en-GB" altLang="fr-FR" sz="2400" b="1" i="1" dirty="0" smtClean="0">
                <a:latin typeface="Arial" pitchFamily="34" charset="0"/>
              </a:rPr>
              <a:t> </a:t>
            </a:r>
            <a:r>
              <a:rPr lang="en-GB" altLang="fr-FR" sz="2400" b="1" dirty="0" smtClean="0">
                <a:latin typeface="Arial" pitchFamily="34" charset="0"/>
              </a:rPr>
              <a:t>stakeholder engagement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13148" y="401339"/>
            <a:ext cx="756084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F4B75"/>
                </a:solidFill>
                <a:latin typeface="Arial-Bld"/>
                <a:ea typeface="+mj-ea"/>
                <a:cs typeface="Arial-Bl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6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6" charset="-128"/>
              </a:defRPr>
            </a:lvl9pPr>
          </a:lstStyle>
          <a:p>
            <a:pPr algn="ctr"/>
            <a:r>
              <a:rPr lang="en-GB" altLang="fr-FR" kern="0" dirty="0" smtClean="0">
                <a:latin typeface="Arial" pitchFamily="34" charset="0"/>
                <a:cs typeface="Arial" pitchFamily="34" charset="0"/>
              </a:rPr>
              <a:t>Conclusions: key conditions for improving resilience</a:t>
            </a:r>
            <a:endParaRPr lang="en-GB" altLang="fr-FR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85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32001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>
                  <a:alpha val="32001"/>
                </a:scheme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6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584</Words>
  <Application>Microsoft Office PowerPoint</Application>
  <PresentationFormat>On-screen Show (4:3)</PresentationFormat>
  <Paragraphs>108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Nouvelle présentation</vt:lpstr>
      <vt:lpstr>PowerPoint Presentation</vt:lpstr>
      <vt:lpstr>About Aqua Publica Europea</vt:lpstr>
      <vt:lpstr>PowerPoint Presentation</vt:lpstr>
      <vt:lpstr>APE contributes to EU and international dialogues</vt:lpstr>
      <vt:lpstr>Own Initiatives</vt:lpstr>
      <vt:lpstr>The APE Platform</vt:lpstr>
      <vt:lpstr>PowerPoint Presentation</vt:lpstr>
      <vt:lpstr>PowerPoint Presentation</vt:lpstr>
      <vt:lpstr>PowerPoint Presentation</vt:lpstr>
      <vt:lpstr>PowerPoint Presentation</vt:lpstr>
      <vt:lpstr>Further questions?</vt:lpstr>
    </vt:vector>
  </TitlesOfParts>
  <Company>Christian Legros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Samuel</dc:creator>
  <cp:lastModifiedBy>fom</cp:lastModifiedBy>
  <cp:revision>685</cp:revision>
  <cp:lastPrinted>2019-11-06T15:01:56Z</cp:lastPrinted>
  <dcterms:created xsi:type="dcterms:W3CDTF">2008-09-03T13:48:43Z</dcterms:created>
  <dcterms:modified xsi:type="dcterms:W3CDTF">2019-11-06T15:03:10Z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-1234859506</vt:i4>
  </property>
  <property fmtid="{D5CDD505-2E9C-101B-9397-08002B2CF9AE}" pid="3" name="_NewReviewCycle">
    <vt:lpwstr/>
  </property>
  <property fmtid="{D5CDD505-2E9C-101B-9397-08002B2CF9AE}" pid="4" name="_EmailSubject">
    <vt:lpwstr>Invitation to participate in the UNESCO ECO-RISE R2020 Colloquium Nov 7 &amp; 8</vt:lpwstr>
  </property>
  <property fmtid="{D5CDD505-2E9C-101B-9397-08002B2CF9AE}" pid="5" name="_AuthorEmail">
    <vt:lpwstr>milo.fiasconaro@aquapublica.eu</vt:lpwstr>
  </property>
  <property fmtid="{D5CDD505-2E9C-101B-9397-08002B2CF9AE}" pid="6" name="_AuthorEmailDisplayName">
    <vt:lpwstr>FIASCONARO Milo</vt:lpwstr>
  </property>
  <property fmtid="{D5CDD505-2E9C-101B-9397-08002B2CF9AE}" pid="7" name="_PreviousAdHocReviewCycleID">
    <vt:i4>158947541</vt:i4>
  </property>
</Properties>
</file>