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7" r:id="rId4"/>
    <p:sldMasterId id="214748366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Helvetica Neue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regular.fntdata"/><Relationship Id="rId11" Type="http://schemas.openxmlformats.org/officeDocument/2006/relationships/slide" Target="slides/slide5.xml"/><Relationship Id="rId22" Type="http://schemas.openxmlformats.org/officeDocument/2006/relationships/font" Target="fonts/HelveticaNeue-italic.fntdata"/><Relationship Id="rId10" Type="http://schemas.openxmlformats.org/officeDocument/2006/relationships/slide" Target="slides/slide4.xml"/><Relationship Id="rId21" Type="http://schemas.openxmlformats.org/officeDocument/2006/relationships/font" Target="fonts/HelveticaNeue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HelveticaNeue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1c603de46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1c603de46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5b0f78ecd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65b0f78ecd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5b0f78ecd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65b0f78ecd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65b0f79368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65b0f79368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61c5a07ae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61c5a07ae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4426de77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4426de77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439761de4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439761de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439761de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439761de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5b0f78ec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5b0f78ec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5b0f78ecd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5b0f78ec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5b0f78ec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65b0f78ec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5b0f78ecd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65b0f78ecd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5b0f78ecd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5b0f78ecd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/>
          <p:nvPr>
            <p:ph idx="12" type="sldNum"/>
          </p:nvPr>
        </p:nvSpPr>
        <p:spPr>
          <a:xfrm>
            <a:off x="8610175" y="4896100"/>
            <a:ext cx="424500" cy="1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4D5D6D"/>
                </a:solidFill>
              </a:defRPr>
            </a:lvl1pPr>
            <a:lvl2pPr lvl="1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4D5D6D"/>
                </a:solidFill>
              </a:defRPr>
            </a:lvl2pPr>
            <a:lvl3pPr lvl="2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4D5D6D"/>
                </a:solidFill>
              </a:defRPr>
            </a:lvl3pPr>
            <a:lvl4pPr lvl="3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4D5D6D"/>
                </a:solidFill>
              </a:defRPr>
            </a:lvl4pPr>
            <a:lvl5pPr lvl="4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4D5D6D"/>
                </a:solidFill>
              </a:defRPr>
            </a:lvl5pPr>
            <a:lvl6pPr lvl="5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4D5D6D"/>
                </a:solidFill>
              </a:defRPr>
            </a:lvl6pPr>
            <a:lvl7pPr lvl="6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4D5D6D"/>
                </a:solidFill>
              </a:defRPr>
            </a:lvl7pPr>
            <a:lvl8pPr lvl="7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4D5D6D"/>
                </a:solidFill>
              </a:defRPr>
            </a:lvl8pPr>
            <a:lvl9pPr lvl="8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4D5D6D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 i="0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 1">
  <p:cSld name="BLANK_3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/>
          <p:nvPr>
            <p:ph idx="12" type="sldNum"/>
          </p:nvPr>
        </p:nvSpPr>
        <p:spPr>
          <a:xfrm>
            <a:off x="8610175" y="4896100"/>
            <a:ext cx="424500" cy="1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4D5D6D"/>
                </a:solidFill>
              </a:defRPr>
            </a:lvl1pPr>
            <a:lvl2pPr lvl="1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4D5D6D"/>
                </a:solidFill>
              </a:defRPr>
            </a:lvl2pPr>
            <a:lvl3pPr lvl="2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4D5D6D"/>
                </a:solidFill>
              </a:defRPr>
            </a:lvl3pPr>
            <a:lvl4pPr lvl="3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4D5D6D"/>
                </a:solidFill>
              </a:defRPr>
            </a:lvl4pPr>
            <a:lvl5pPr lvl="4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4D5D6D"/>
                </a:solidFill>
              </a:defRPr>
            </a:lvl5pPr>
            <a:lvl6pPr lvl="5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4D5D6D"/>
                </a:solidFill>
              </a:defRPr>
            </a:lvl6pPr>
            <a:lvl7pPr lvl="6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4D5D6D"/>
                </a:solidFill>
              </a:defRPr>
            </a:lvl7pPr>
            <a:lvl8pPr lvl="7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4D5D6D"/>
                </a:solidFill>
              </a:defRPr>
            </a:lvl8pPr>
            <a:lvl9pPr lvl="8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4D5D6D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 i="0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 3">
  <p:cSld name="BLANK_2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/>
          <p:nvPr>
            <p:ph type="title"/>
          </p:nvPr>
        </p:nvSpPr>
        <p:spPr>
          <a:xfrm>
            <a:off x="738357" y="404675"/>
            <a:ext cx="38715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20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 4">
  <p:cSld name="BLANK_2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/>
          <p:nvPr>
            <p:ph type="title"/>
          </p:nvPr>
        </p:nvSpPr>
        <p:spPr>
          <a:xfrm>
            <a:off x="738357" y="404675"/>
            <a:ext cx="38715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2000"/>
            </a:lvl9pPr>
          </a:lstStyle>
          <a:p/>
        </p:txBody>
      </p:sp>
      <p:sp>
        <p:nvSpPr>
          <p:cNvPr id="59" name="Google Shape;59;p17"/>
          <p:cNvSpPr txBox="1"/>
          <p:nvPr>
            <p:ph idx="12" type="sldNum"/>
          </p:nvPr>
        </p:nvSpPr>
        <p:spPr>
          <a:xfrm>
            <a:off x="8457775" y="4896100"/>
            <a:ext cx="424500" cy="1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55555A"/>
                </a:solidFill>
              </a:defRPr>
            </a:lvl1pPr>
            <a:lvl2pPr lvl="1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55555A"/>
                </a:solidFill>
              </a:defRPr>
            </a:lvl2pPr>
            <a:lvl3pPr lvl="2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55555A"/>
                </a:solidFill>
              </a:defRPr>
            </a:lvl3pPr>
            <a:lvl4pPr lvl="3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55555A"/>
                </a:solidFill>
              </a:defRPr>
            </a:lvl4pPr>
            <a:lvl5pPr lvl="4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55555A"/>
                </a:solidFill>
              </a:defRPr>
            </a:lvl5pPr>
            <a:lvl6pPr lvl="5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55555A"/>
                </a:solidFill>
              </a:defRPr>
            </a:lvl6pPr>
            <a:lvl7pPr lvl="6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55555A"/>
                </a:solidFill>
              </a:defRPr>
            </a:lvl7pPr>
            <a:lvl8pPr lvl="7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55555A"/>
                </a:solidFill>
              </a:defRPr>
            </a:lvl8pPr>
            <a:lvl9pPr lvl="8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55555A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 i="0" sz="1400"/>
          </a:p>
        </p:txBody>
      </p:sp>
      <p:sp>
        <p:nvSpPr>
          <p:cNvPr id="60" name="Google Shape;60;p17"/>
          <p:cNvSpPr txBox="1"/>
          <p:nvPr/>
        </p:nvSpPr>
        <p:spPr>
          <a:xfrm>
            <a:off x="408025" y="4829600"/>
            <a:ext cx="2247600" cy="1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54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55555A"/>
                </a:solidFill>
              </a:rPr>
              <a:t>Nom de la présentation</a:t>
            </a:r>
            <a:endParaRPr i="1" sz="600">
              <a:solidFill>
                <a:srgbClr val="55555A"/>
              </a:solidFill>
            </a:endParaRPr>
          </a:p>
        </p:txBody>
      </p:sp>
      <p:sp>
        <p:nvSpPr>
          <p:cNvPr id="61" name="Google Shape;61;p17"/>
          <p:cNvSpPr/>
          <p:nvPr/>
        </p:nvSpPr>
        <p:spPr>
          <a:xfrm>
            <a:off x="257372" y="4817780"/>
            <a:ext cx="147913" cy="151200"/>
          </a:xfrm>
          <a:custGeom>
            <a:rect b="b" l="l" r="r" t="t"/>
            <a:pathLst>
              <a:path extrusionOk="0" h="557" w="557">
                <a:moveTo>
                  <a:pt x="557" y="278"/>
                </a:moveTo>
                <a:cubicBezTo>
                  <a:pt x="557" y="432"/>
                  <a:pt x="432" y="557"/>
                  <a:pt x="278" y="557"/>
                </a:cubicBezTo>
                <a:cubicBezTo>
                  <a:pt x="125" y="557"/>
                  <a:pt x="0" y="432"/>
                  <a:pt x="0" y="278"/>
                </a:cubicBezTo>
                <a:cubicBezTo>
                  <a:pt x="0" y="125"/>
                  <a:pt x="125" y="0"/>
                  <a:pt x="278" y="0"/>
                </a:cubicBezTo>
                <a:cubicBezTo>
                  <a:pt x="432" y="0"/>
                  <a:pt x="557" y="125"/>
                  <a:pt x="557" y="278"/>
                </a:cubicBezTo>
                <a:close/>
                <a:moveTo>
                  <a:pt x="339" y="305"/>
                </a:moveTo>
                <a:cubicBezTo>
                  <a:pt x="348" y="347"/>
                  <a:pt x="314" y="399"/>
                  <a:pt x="280" y="438"/>
                </a:cubicBezTo>
                <a:cubicBezTo>
                  <a:pt x="388" y="436"/>
                  <a:pt x="476" y="348"/>
                  <a:pt x="476" y="240"/>
                </a:cubicBezTo>
                <a:cubicBezTo>
                  <a:pt x="476" y="131"/>
                  <a:pt x="388" y="42"/>
                  <a:pt x="278" y="42"/>
                </a:cubicBezTo>
                <a:cubicBezTo>
                  <a:pt x="169" y="42"/>
                  <a:pt x="80" y="131"/>
                  <a:pt x="80" y="240"/>
                </a:cubicBezTo>
                <a:cubicBezTo>
                  <a:pt x="80" y="348"/>
                  <a:pt x="169" y="436"/>
                  <a:pt x="277" y="438"/>
                </a:cubicBezTo>
                <a:cubicBezTo>
                  <a:pt x="243" y="399"/>
                  <a:pt x="208" y="347"/>
                  <a:pt x="217" y="305"/>
                </a:cubicBezTo>
                <a:cubicBezTo>
                  <a:pt x="225" y="261"/>
                  <a:pt x="257" y="247"/>
                  <a:pt x="278" y="247"/>
                </a:cubicBezTo>
                <a:cubicBezTo>
                  <a:pt x="300" y="247"/>
                  <a:pt x="332" y="261"/>
                  <a:pt x="339" y="30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 5">
  <p:cSld name="BLANK_2_1_2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/>
          <p:nvPr>
            <p:ph idx="1" type="body"/>
          </p:nvPr>
        </p:nvSpPr>
        <p:spPr>
          <a:xfrm>
            <a:off x="3635075" y="1704400"/>
            <a:ext cx="4998900" cy="13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AutoNum type="arabicPeriod"/>
              <a:defRPr sz="1100">
                <a:solidFill>
                  <a:schemeClr val="dk1"/>
                </a:solidFill>
              </a:defRPr>
            </a:lvl1pPr>
            <a:lvl2pPr indent="-28575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AutoNum type="alphaLcPeriod"/>
              <a:defRPr sz="900">
                <a:solidFill>
                  <a:schemeClr val="dk1"/>
                </a:solidFill>
              </a:defRPr>
            </a:lvl2pPr>
            <a:lvl3pPr indent="-28575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AutoNum type="romanLcPeriod"/>
              <a:defRPr sz="900">
                <a:solidFill>
                  <a:schemeClr val="dk1"/>
                </a:solidFill>
              </a:defRPr>
            </a:lvl3pPr>
            <a:lvl4pPr indent="-28575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  <a:defRPr sz="900">
                <a:solidFill>
                  <a:schemeClr val="dk1"/>
                </a:solidFill>
              </a:defRPr>
            </a:lvl4pPr>
            <a:lvl5pPr indent="-28575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lphaLcPeriod"/>
              <a:defRPr sz="900">
                <a:solidFill>
                  <a:schemeClr val="dk1"/>
                </a:solidFill>
              </a:defRPr>
            </a:lvl5pPr>
            <a:lvl6pPr indent="-28575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romanLcPeriod"/>
              <a:defRPr sz="900">
                <a:solidFill>
                  <a:schemeClr val="dk1"/>
                </a:solidFill>
              </a:defRPr>
            </a:lvl6pPr>
            <a:lvl7pPr indent="-28575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  <a:defRPr sz="900">
                <a:solidFill>
                  <a:schemeClr val="dk1"/>
                </a:solidFill>
              </a:defRPr>
            </a:lvl7pPr>
            <a:lvl8pPr indent="-28575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lphaLcPeriod"/>
              <a:defRPr sz="900">
                <a:solidFill>
                  <a:schemeClr val="dk1"/>
                </a:solidFill>
              </a:defRPr>
            </a:lvl8pPr>
            <a:lvl9pPr indent="-28575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romanLcPeriod"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4" name="Google Shape;64;p18"/>
          <p:cNvSpPr txBox="1"/>
          <p:nvPr>
            <p:ph idx="12" type="sldNum"/>
          </p:nvPr>
        </p:nvSpPr>
        <p:spPr>
          <a:xfrm>
            <a:off x="8457775" y="4896100"/>
            <a:ext cx="424500" cy="1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55555A"/>
                </a:solidFill>
              </a:defRPr>
            </a:lvl1pPr>
            <a:lvl2pPr lvl="1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55555A"/>
                </a:solidFill>
              </a:defRPr>
            </a:lvl2pPr>
            <a:lvl3pPr lvl="2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55555A"/>
                </a:solidFill>
              </a:defRPr>
            </a:lvl3pPr>
            <a:lvl4pPr lvl="3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55555A"/>
                </a:solidFill>
              </a:defRPr>
            </a:lvl4pPr>
            <a:lvl5pPr lvl="4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55555A"/>
                </a:solidFill>
              </a:defRPr>
            </a:lvl5pPr>
            <a:lvl6pPr lvl="5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55555A"/>
                </a:solidFill>
              </a:defRPr>
            </a:lvl6pPr>
            <a:lvl7pPr lvl="6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55555A"/>
                </a:solidFill>
              </a:defRPr>
            </a:lvl7pPr>
            <a:lvl8pPr lvl="7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55555A"/>
                </a:solidFill>
              </a:defRPr>
            </a:lvl8pPr>
            <a:lvl9pPr lvl="8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55555A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 i="0" sz="1400"/>
          </a:p>
        </p:txBody>
      </p:sp>
      <p:sp>
        <p:nvSpPr>
          <p:cNvPr id="65" name="Google Shape;65;p18"/>
          <p:cNvSpPr txBox="1"/>
          <p:nvPr>
            <p:ph type="title"/>
          </p:nvPr>
        </p:nvSpPr>
        <p:spPr>
          <a:xfrm>
            <a:off x="738357" y="404675"/>
            <a:ext cx="38715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rgbClr val="55555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2000"/>
            </a:lvl9pPr>
          </a:lstStyle>
          <a:p/>
        </p:txBody>
      </p:sp>
      <p:sp>
        <p:nvSpPr>
          <p:cNvPr id="66" name="Google Shape;66;p18"/>
          <p:cNvSpPr txBox="1"/>
          <p:nvPr/>
        </p:nvSpPr>
        <p:spPr>
          <a:xfrm>
            <a:off x="408025" y="4829600"/>
            <a:ext cx="2247600" cy="1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54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55555A"/>
                </a:solidFill>
              </a:rPr>
              <a:t>Nom de la présentation</a:t>
            </a:r>
            <a:endParaRPr i="1" sz="600">
              <a:solidFill>
                <a:srgbClr val="55555A"/>
              </a:solidFill>
            </a:endParaRPr>
          </a:p>
        </p:txBody>
      </p:sp>
      <p:sp>
        <p:nvSpPr>
          <p:cNvPr id="67" name="Google Shape;67;p18"/>
          <p:cNvSpPr/>
          <p:nvPr/>
        </p:nvSpPr>
        <p:spPr>
          <a:xfrm>
            <a:off x="257372" y="4817780"/>
            <a:ext cx="147913" cy="151200"/>
          </a:xfrm>
          <a:custGeom>
            <a:rect b="b" l="l" r="r" t="t"/>
            <a:pathLst>
              <a:path extrusionOk="0" h="557" w="557">
                <a:moveTo>
                  <a:pt x="557" y="278"/>
                </a:moveTo>
                <a:cubicBezTo>
                  <a:pt x="557" y="432"/>
                  <a:pt x="432" y="557"/>
                  <a:pt x="278" y="557"/>
                </a:cubicBezTo>
                <a:cubicBezTo>
                  <a:pt x="125" y="557"/>
                  <a:pt x="0" y="432"/>
                  <a:pt x="0" y="278"/>
                </a:cubicBezTo>
                <a:cubicBezTo>
                  <a:pt x="0" y="125"/>
                  <a:pt x="125" y="0"/>
                  <a:pt x="278" y="0"/>
                </a:cubicBezTo>
                <a:cubicBezTo>
                  <a:pt x="432" y="0"/>
                  <a:pt x="557" y="125"/>
                  <a:pt x="557" y="278"/>
                </a:cubicBezTo>
                <a:close/>
                <a:moveTo>
                  <a:pt x="339" y="305"/>
                </a:moveTo>
                <a:cubicBezTo>
                  <a:pt x="348" y="347"/>
                  <a:pt x="314" y="399"/>
                  <a:pt x="280" y="438"/>
                </a:cubicBezTo>
                <a:cubicBezTo>
                  <a:pt x="388" y="436"/>
                  <a:pt x="476" y="348"/>
                  <a:pt x="476" y="240"/>
                </a:cubicBezTo>
                <a:cubicBezTo>
                  <a:pt x="476" y="131"/>
                  <a:pt x="388" y="42"/>
                  <a:pt x="278" y="42"/>
                </a:cubicBezTo>
                <a:cubicBezTo>
                  <a:pt x="169" y="42"/>
                  <a:pt x="80" y="131"/>
                  <a:pt x="80" y="240"/>
                </a:cubicBezTo>
                <a:cubicBezTo>
                  <a:pt x="80" y="348"/>
                  <a:pt x="169" y="436"/>
                  <a:pt x="277" y="438"/>
                </a:cubicBezTo>
                <a:cubicBezTo>
                  <a:pt x="243" y="399"/>
                  <a:pt x="208" y="347"/>
                  <a:pt x="217" y="305"/>
                </a:cubicBezTo>
                <a:cubicBezTo>
                  <a:pt x="225" y="261"/>
                  <a:pt x="257" y="247"/>
                  <a:pt x="278" y="247"/>
                </a:cubicBezTo>
                <a:cubicBezTo>
                  <a:pt x="300" y="247"/>
                  <a:pt x="332" y="261"/>
                  <a:pt x="339" y="30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 5 1">
  <p:cSld name="BLANK_2_1_2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idx="1" type="body"/>
          </p:nvPr>
        </p:nvSpPr>
        <p:spPr>
          <a:xfrm>
            <a:off x="3635075" y="1704400"/>
            <a:ext cx="4998900" cy="13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AutoNum type="arabicPeriod"/>
              <a:defRPr sz="1100">
                <a:solidFill>
                  <a:srgbClr val="FFFFFF"/>
                </a:solidFill>
              </a:defRPr>
            </a:lvl1pPr>
            <a:lvl2pPr indent="-28575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AutoNum type="alphaLcPeriod"/>
              <a:defRPr sz="900">
                <a:solidFill>
                  <a:srgbClr val="FFFFFF"/>
                </a:solidFill>
              </a:defRPr>
            </a:lvl2pPr>
            <a:lvl3pPr indent="-28575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AutoNum type="romanLcPeriod"/>
              <a:defRPr sz="900">
                <a:solidFill>
                  <a:srgbClr val="FFFFFF"/>
                </a:solidFill>
              </a:defRPr>
            </a:lvl3pPr>
            <a:lvl4pPr indent="-28575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AutoNum type="arabicPeriod"/>
              <a:defRPr sz="900">
                <a:solidFill>
                  <a:srgbClr val="FFFFFF"/>
                </a:solidFill>
              </a:defRPr>
            </a:lvl4pPr>
            <a:lvl5pPr indent="-28575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AutoNum type="alphaLcPeriod"/>
              <a:defRPr sz="900">
                <a:solidFill>
                  <a:srgbClr val="FFFFFF"/>
                </a:solidFill>
              </a:defRPr>
            </a:lvl5pPr>
            <a:lvl6pPr indent="-28575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AutoNum type="romanLcPeriod"/>
              <a:defRPr sz="900">
                <a:solidFill>
                  <a:srgbClr val="FFFFFF"/>
                </a:solidFill>
              </a:defRPr>
            </a:lvl6pPr>
            <a:lvl7pPr indent="-28575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AutoNum type="arabicPeriod"/>
              <a:defRPr sz="900">
                <a:solidFill>
                  <a:srgbClr val="FFFFFF"/>
                </a:solidFill>
              </a:defRPr>
            </a:lvl7pPr>
            <a:lvl8pPr indent="-28575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AutoNum type="alphaLcPeriod"/>
              <a:defRPr sz="900">
                <a:solidFill>
                  <a:srgbClr val="FFFFFF"/>
                </a:solidFill>
              </a:defRPr>
            </a:lvl8pPr>
            <a:lvl9pPr indent="-28575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AutoNum type="romanLcPeriod"/>
              <a:defRPr sz="9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0" name="Google Shape;70;p19"/>
          <p:cNvSpPr txBox="1"/>
          <p:nvPr>
            <p:ph idx="12" type="sldNum"/>
          </p:nvPr>
        </p:nvSpPr>
        <p:spPr>
          <a:xfrm>
            <a:off x="8457775" y="4896100"/>
            <a:ext cx="424500" cy="1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FFFFFF"/>
                </a:solidFill>
              </a:defRPr>
            </a:lvl1pPr>
            <a:lvl2pPr lvl="1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FFFFFF"/>
                </a:solidFill>
              </a:defRPr>
            </a:lvl2pPr>
            <a:lvl3pPr lvl="2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FFFFFF"/>
                </a:solidFill>
              </a:defRPr>
            </a:lvl3pPr>
            <a:lvl4pPr lvl="3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FFFFFF"/>
                </a:solidFill>
              </a:defRPr>
            </a:lvl4pPr>
            <a:lvl5pPr lvl="4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FFFFFF"/>
                </a:solidFill>
              </a:defRPr>
            </a:lvl5pPr>
            <a:lvl6pPr lvl="5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FFFFFF"/>
                </a:solidFill>
              </a:defRPr>
            </a:lvl6pPr>
            <a:lvl7pPr lvl="6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FFFFFF"/>
                </a:solidFill>
              </a:defRPr>
            </a:lvl7pPr>
            <a:lvl8pPr lvl="7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FFFFFF"/>
                </a:solidFill>
              </a:defRPr>
            </a:lvl8pPr>
            <a:lvl9pPr lvl="8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 i="0" sz="1400"/>
          </a:p>
        </p:txBody>
      </p:sp>
      <p:sp>
        <p:nvSpPr>
          <p:cNvPr id="71" name="Google Shape;71;p19"/>
          <p:cNvSpPr txBox="1"/>
          <p:nvPr>
            <p:ph type="title"/>
          </p:nvPr>
        </p:nvSpPr>
        <p:spPr>
          <a:xfrm>
            <a:off x="738357" y="404675"/>
            <a:ext cx="38715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2" name="Google Shape;72;p19"/>
          <p:cNvSpPr txBox="1"/>
          <p:nvPr/>
        </p:nvSpPr>
        <p:spPr>
          <a:xfrm>
            <a:off x="408025" y="4829600"/>
            <a:ext cx="2247600" cy="1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54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</a:rPr>
              <a:t>Nom de la présentation</a:t>
            </a:r>
            <a:endParaRPr i="1" sz="600">
              <a:solidFill>
                <a:srgbClr val="FFFFFF"/>
              </a:solidFill>
            </a:endParaRPr>
          </a:p>
        </p:txBody>
      </p:sp>
      <p:sp>
        <p:nvSpPr>
          <p:cNvPr id="73" name="Google Shape;73;p19"/>
          <p:cNvSpPr/>
          <p:nvPr/>
        </p:nvSpPr>
        <p:spPr>
          <a:xfrm>
            <a:off x="257372" y="4817780"/>
            <a:ext cx="147913" cy="151200"/>
          </a:xfrm>
          <a:custGeom>
            <a:rect b="b" l="l" r="r" t="t"/>
            <a:pathLst>
              <a:path extrusionOk="0" h="557" w="557">
                <a:moveTo>
                  <a:pt x="557" y="278"/>
                </a:moveTo>
                <a:cubicBezTo>
                  <a:pt x="557" y="432"/>
                  <a:pt x="432" y="557"/>
                  <a:pt x="278" y="557"/>
                </a:cubicBezTo>
                <a:cubicBezTo>
                  <a:pt x="125" y="557"/>
                  <a:pt x="0" y="432"/>
                  <a:pt x="0" y="278"/>
                </a:cubicBezTo>
                <a:cubicBezTo>
                  <a:pt x="0" y="125"/>
                  <a:pt x="125" y="0"/>
                  <a:pt x="278" y="0"/>
                </a:cubicBezTo>
                <a:cubicBezTo>
                  <a:pt x="432" y="0"/>
                  <a:pt x="557" y="125"/>
                  <a:pt x="557" y="278"/>
                </a:cubicBezTo>
                <a:close/>
                <a:moveTo>
                  <a:pt x="339" y="305"/>
                </a:moveTo>
                <a:cubicBezTo>
                  <a:pt x="348" y="347"/>
                  <a:pt x="314" y="399"/>
                  <a:pt x="280" y="438"/>
                </a:cubicBezTo>
                <a:cubicBezTo>
                  <a:pt x="388" y="436"/>
                  <a:pt x="476" y="348"/>
                  <a:pt x="476" y="240"/>
                </a:cubicBezTo>
                <a:cubicBezTo>
                  <a:pt x="476" y="131"/>
                  <a:pt x="388" y="42"/>
                  <a:pt x="278" y="42"/>
                </a:cubicBezTo>
                <a:cubicBezTo>
                  <a:pt x="169" y="42"/>
                  <a:pt x="80" y="131"/>
                  <a:pt x="80" y="240"/>
                </a:cubicBezTo>
                <a:cubicBezTo>
                  <a:pt x="80" y="348"/>
                  <a:pt x="169" y="436"/>
                  <a:pt x="277" y="438"/>
                </a:cubicBezTo>
                <a:cubicBezTo>
                  <a:pt x="243" y="399"/>
                  <a:pt x="208" y="347"/>
                  <a:pt x="217" y="305"/>
                </a:cubicBezTo>
                <a:cubicBezTo>
                  <a:pt x="225" y="261"/>
                  <a:pt x="257" y="247"/>
                  <a:pt x="278" y="247"/>
                </a:cubicBezTo>
                <a:cubicBezTo>
                  <a:pt x="300" y="247"/>
                  <a:pt x="332" y="261"/>
                  <a:pt x="339" y="3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uverture - corail - 1">
  <p:cSld name="BLANK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idx="12" type="sldNum"/>
          </p:nvPr>
        </p:nvSpPr>
        <p:spPr>
          <a:xfrm>
            <a:off x="8610175" y="4896100"/>
            <a:ext cx="424500" cy="1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4D5D6D"/>
                </a:solidFill>
              </a:defRPr>
            </a:lvl1pPr>
            <a:lvl2pPr lvl="1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4D5D6D"/>
                </a:solidFill>
              </a:defRPr>
            </a:lvl2pPr>
            <a:lvl3pPr lvl="2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4D5D6D"/>
                </a:solidFill>
              </a:defRPr>
            </a:lvl3pPr>
            <a:lvl4pPr lvl="3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4D5D6D"/>
                </a:solidFill>
              </a:defRPr>
            </a:lvl4pPr>
            <a:lvl5pPr lvl="4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4D5D6D"/>
                </a:solidFill>
              </a:defRPr>
            </a:lvl5pPr>
            <a:lvl6pPr lvl="5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4D5D6D"/>
                </a:solidFill>
              </a:defRPr>
            </a:lvl6pPr>
            <a:lvl7pPr lvl="6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4D5D6D"/>
                </a:solidFill>
              </a:defRPr>
            </a:lvl7pPr>
            <a:lvl8pPr lvl="7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4D5D6D"/>
                </a:solidFill>
              </a:defRPr>
            </a:lvl8pPr>
            <a:lvl9pPr lvl="8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4D5D6D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 i="0" sz="1400">
              <a:solidFill>
                <a:srgbClr val="000000"/>
              </a:solidFill>
            </a:endParaRPr>
          </a:p>
        </p:txBody>
      </p:sp>
      <p:sp>
        <p:nvSpPr>
          <p:cNvPr id="76" name="Google Shape;76;p20"/>
          <p:cNvSpPr txBox="1"/>
          <p:nvPr>
            <p:ph idx="1" type="subTitle"/>
          </p:nvPr>
        </p:nvSpPr>
        <p:spPr>
          <a:xfrm>
            <a:off x="1464600" y="3078450"/>
            <a:ext cx="36684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i="1" sz="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i="1" sz="9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i="1" sz="9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i="1" sz="9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i="1" sz="9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i="1" sz="9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i="1" sz="9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i="1" sz="9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i="1" sz="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Google Shape;77;p20"/>
          <p:cNvSpPr txBox="1"/>
          <p:nvPr>
            <p:ph type="title"/>
          </p:nvPr>
        </p:nvSpPr>
        <p:spPr>
          <a:xfrm>
            <a:off x="1686675" y="1445850"/>
            <a:ext cx="4444200" cy="163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3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78" name="Google Shape;78;p20"/>
          <p:cNvSpPr/>
          <p:nvPr/>
        </p:nvSpPr>
        <p:spPr>
          <a:xfrm>
            <a:off x="212850" y="203850"/>
            <a:ext cx="8718300" cy="4735800"/>
          </a:xfrm>
          <a:prstGeom prst="round2DiagRect">
            <a:avLst>
              <a:gd fmla="val 0" name="adj1"/>
              <a:gd fmla="val 4830" name="adj2"/>
            </a:avLst>
          </a:prstGeom>
          <a:solidFill>
            <a:srgbClr val="E95F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uverture - corail - 2">
  <p:cSld name="BLANK_1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/>
          <p:nvPr/>
        </p:nvSpPr>
        <p:spPr>
          <a:xfrm>
            <a:off x="212850" y="203850"/>
            <a:ext cx="8718300" cy="4735800"/>
          </a:xfrm>
          <a:prstGeom prst="round2DiagRect">
            <a:avLst>
              <a:gd fmla="val 0" name="adj1"/>
              <a:gd fmla="val 4830" name="adj2"/>
            </a:avLst>
          </a:prstGeom>
          <a:solidFill>
            <a:srgbClr val="E95F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21"/>
          <p:cNvSpPr txBox="1"/>
          <p:nvPr>
            <p:ph idx="12" type="sldNum"/>
          </p:nvPr>
        </p:nvSpPr>
        <p:spPr>
          <a:xfrm>
            <a:off x="8610175" y="4896100"/>
            <a:ext cx="424500" cy="1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4D5D6D"/>
                </a:solidFill>
              </a:defRPr>
            </a:lvl1pPr>
            <a:lvl2pPr lvl="1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4D5D6D"/>
                </a:solidFill>
              </a:defRPr>
            </a:lvl2pPr>
            <a:lvl3pPr lvl="2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4D5D6D"/>
                </a:solidFill>
              </a:defRPr>
            </a:lvl3pPr>
            <a:lvl4pPr lvl="3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4D5D6D"/>
                </a:solidFill>
              </a:defRPr>
            </a:lvl4pPr>
            <a:lvl5pPr lvl="4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4D5D6D"/>
                </a:solidFill>
              </a:defRPr>
            </a:lvl5pPr>
            <a:lvl6pPr lvl="5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4D5D6D"/>
                </a:solidFill>
              </a:defRPr>
            </a:lvl6pPr>
            <a:lvl7pPr lvl="6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4D5D6D"/>
                </a:solidFill>
              </a:defRPr>
            </a:lvl7pPr>
            <a:lvl8pPr lvl="7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4D5D6D"/>
                </a:solidFill>
              </a:defRPr>
            </a:lvl8pPr>
            <a:lvl9pPr lvl="8" rtl="0" algn="r">
              <a:buClr>
                <a:srgbClr val="000000"/>
              </a:buClr>
              <a:buSzPts val="900"/>
              <a:buFont typeface="Helvetica Neue Light"/>
              <a:buNone/>
              <a:defRPr i="1" sz="600">
                <a:solidFill>
                  <a:srgbClr val="4D5D6D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 i="0" sz="1400">
              <a:solidFill>
                <a:srgbClr val="000000"/>
              </a:solidFill>
            </a:endParaRPr>
          </a:p>
        </p:txBody>
      </p:sp>
      <p:sp>
        <p:nvSpPr>
          <p:cNvPr id="82" name="Google Shape;82;p21"/>
          <p:cNvSpPr txBox="1"/>
          <p:nvPr>
            <p:ph idx="1" type="subTitle"/>
          </p:nvPr>
        </p:nvSpPr>
        <p:spPr>
          <a:xfrm>
            <a:off x="1760700" y="3078450"/>
            <a:ext cx="28908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i="1" sz="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i="1" sz="9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i="1" sz="9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i="1" sz="9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i="1" sz="9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i="1" sz="9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i="1" sz="9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i="1" sz="9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i="1" sz="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21"/>
          <p:cNvSpPr txBox="1"/>
          <p:nvPr>
            <p:ph type="title"/>
          </p:nvPr>
        </p:nvSpPr>
        <p:spPr>
          <a:xfrm>
            <a:off x="1438475" y="1445860"/>
            <a:ext cx="4444200" cy="163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3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2F2F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2F2F2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Relationship Id="rId4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12.jpg"/><Relationship Id="rId5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/>
          <p:nvPr/>
        </p:nvSpPr>
        <p:spPr>
          <a:xfrm rot="10800000">
            <a:off x="208375" y="204750"/>
            <a:ext cx="2852100" cy="4734000"/>
          </a:xfrm>
          <a:prstGeom prst="round1Rect">
            <a:avLst>
              <a:gd fmla="val 8692" name="adj"/>
            </a:avLst>
          </a:prstGeom>
          <a:solidFill>
            <a:srgbClr val="E95F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22"/>
          <p:cNvPicPr preferRelativeResize="0"/>
          <p:nvPr/>
        </p:nvPicPr>
        <p:blipFill rotWithShape="1">
          <a:blip r:embed="rId3">
            <a:alphaModFix/>
          </a:blip>
          <a:srcRect b="3958" l="10547" r="12964" t="3986"/>
          <a:stretch/>
        </p:blipFill>
        <p:spPr>
          <a:xfrm>
            <a:off x="3048000" y="204750"/>
            <a:ext cx="5913120" cy="4732021"/>
          </a:xfrm>
          <a:custGeom>
            <a:rect b="b" l="l" r="r" t="t"/>
            <a:pathLst>
              <a:path extrusionOk="0" h="5143501" w="6096000">
                <a:moveTo>
                  <a:pt x="0" y="205501"/>
                </a:moveTo>
                <a:lnTo>
                  <a:pt x="5555810" y="205501"/>
                </a:lnTo>
                <a:cubicBezTo>
                  <a:pt x="5650213" y="205501"/>
                  <a:pt x="5698049" y="205263"/>
                  <a:pt x="5748849" y="221455"/>
                </a:cubicBezTo>
                <a:cubicBezTo>
                  <a:pt x="5804729" y="241696"/>
                  <a:pt x="5848332" y="285511"/>
                  <a:pt x="5868652" y="341232"/>
                </a:cubicBezTo>
                <a:cubicBezTo>
                  <a:pt x="5884739" y="392191"/>
                  <a:pt x="5884739" y="440054"/>
                  <a:pt x="5884739" y="536018"/>
                </a:cubicBezTo>
                <a:lnTo>
                  <a:pt x="5884739" y="694133"/>
                </a:lnTo>
                <a:lnTo>
                  <a:pt x="5884739" y="4609147"/>
                </a:lnTo>
                <a:lnTo>
                  <a:pt x="5884739" y="4937997"/>
                </a:lnTo>
                <a:lnTo>
                  <a:pt x="5554116" y="4937997"/>
                </a:lnTo>
                <a:lnTo>
                  <a:pt x="3691454" y="4937997"/>
                </a:lnTo>
                <a:lnTo>
                  <a:pt x="0" y="4937997"/>
                </a:lnTo>
                <a:close/>
                <a:moveTo>
                  <a:pt x="6095982" y="0"/>
                </a:moveTo>
                <a:lnTo>
                  <a:pt x="6096000" y="0"/>
                </a:lnTo>
                <a:lnTo>
                  <a:pt x="6096000" y="5143501"/>
                </a:lnTo>
                <a:lnTo>
                  <a:pt x="0" y="5143501"/>
                </a:lnTo>
                <a:lnTo>
                  <a:pt x="0" y="5143499"/>
                </a:lnTo>
                <a:lnTo>
                  <a:pt x="6095982" y="514349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90" name="Google Shape;90;p22"/>
          <p:cNvSpPr txBox="1"/>
          <p:nvPr>
            <p:ph idx="1" type="subTitle"/>
          </p:nvPr>
        </p:nvSpPr>
        <p:spPr>
          <a:xfrm>
            <a:off x="592126" y="3381775"/>
            <a:ext cx="23595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FFFFFF"/>
                </a:solidFill>
              </a:rPr>
              <a:t>Water Service Resilience Building &amp; Operational Challenges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91" name="Google Shape;91;p22"/>
          <p:cNvSpPr txBox="1"/>
          <p:nvPr>
            <p:ph type="title"/>
          </p:nvPr>
        </p:nvSpPr>
        <p:spPr>
          <a:xfrm>
            <a:off x="309875" y="1184350"/>
            <a:ext cx="2703300" cy="218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chemeClr val="lt1"/>
                </a:solidFill>
              </a:rPr>
              <a:t>Veolia Eau France</a:t>
            </a:r>
            <a:endParaRPr b="1" sz="2400">
              <a:solidFill>
                <a:schemeClr val="lt1"/>
              </a:solidFill>
            </a:endParaRPr>
          </a:p>
        </p:txBody>
      </p:sp>
      <p:pic>
        <p:nvPicPr>
          <p:cNvPr descr="Veolia.png" id="92" name="Google Shape;9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139039"/>
            <a:ext cx="9144001" cy="58291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2"/>
          <p:cNvSpPr/>
          <p:nvPr/>
        </p:nvSpPr>
        <p:spPr>
          <a:xfrm>
            <a:off x="477258" y="3423464"/>
            <a:ext cx="21600" cy="477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/>
          <p:nvPr>
            <p:ph type="title"/>
          </p:nvPr>
        </p:nvSpPr>
        <p:spPr>
          <a:xfrm>
            <a:off x="396675" y="1584025"/>
            <a:ext cx="4175400" cy="21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434343"/>
                </a:solidFill>
              </a:rPr>
              <a:t>Lower </a:t>
            </a:r>
            <a:r>
              <a:rPr b="1" lang="fr" sz="2400">
                <a:solidFill>
                  <a:srgbClr val="00B1C7"/>
                </a:solidFill>
              </a:rPr>
              <a:t>runoff</a:t>
            </a:r>
            <a:r>
              <a:rPr b="1" lang="fr" sz="2400">
                <a:solidFill>
                  <a:srgbClr val="434343"/>
                </a:solidFill>
              </a:rPr>
              <a:t> : 5 to 10 years</a:t>
            </a:r>
            <a:endParaRPr b="1"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fr" sz="1800">
                <a:solidFill>
                  <a:srgbClr val="434343"/>
                </a:solidFill>
              </a:rPr>
              <a:t>effluent infiltration device</a:t>
            </a:r>
            <a:endParaRPr sz="18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fr" sz="1800">
                <a:solidFill>
                  <a:srgbClr val="434343"/>
                </a:solidFill>
              </a:rPr>
              <a:t>Set urban planning rules</a:t>
            </a:r>
            <a:endParaRPr sz="18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80" name="Google Shape;180;p31"/>
          <p:cNvSpPr/>
          <p:nvPr/>
        </p:nvSpPr>
        <p:spPr>
          <a:xfrm>
            <a:off x="650435" y="455704"/>
            <a:ext cx="46500" cy="639000"/>
          </a:xfrm>
          <a:prstGeom prst="roundRect">
            <a:avLst>
              <a:gd fmla="val 50000" name="adj"/>
            </a:avLst>
          </a:prstGeom>
          <a:solidFill>
            <a:srgbClr val="0062A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E85F4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p31"/>
          <p:cNvSpPr txBox="1"/>
          <p:nvPr/>
        </p:nvSpPr>
        <p:spPr>
          <a:xfrm>
            <a:off x="738350" y="404675"/>
            <a:ext cx="79632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545459"/>
                </a:solidFill>
              </a:rPr>
              <a:t>Work on the demand </a:t>
            </a:r>
            <a:endParaRPr sz="2200">
              <a:solidFill>
                <a:srgbClr val="5454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E95F47"/>
                </a:solidFill>
              </a:rPr>
              <a:t>Make it decrease !</a:t>
            </a:r>
            <a:endParaRPr b="1" sz="2200">
              <a:solidFill>
                <a:srgbClr val="E95F47"/>
              </a:solidFill>
            </a:endParaRPr>
          </a:p>
        </p:txBody>
      </p:sp>
      <p:sp>
        <p:nvSpPr>
          <p:cNvPr id="182" name="Google Shape;182;p31"/>
          <p:cNvSpPr txBox="1"/>
          <p:nvPr/>
        </p:nvSpPr>
        <p:spPr>
          <a:xfrm>
            <a:off x="6270000" y="1205238"/>
            <a:ext cx="22644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434343"/>
                </a:solidFill>
              </a:rPr>
              <a:t>Examples</a:t>
            </a:r>
            <a:endParaRPr b="1" sz="1800">
              <a:solidFill>
                <a:srgbClr val="434343"/>
              </a:solidFill>
            </a:endParaRPr>
          </a:p>
        </p:txBody>
      </p:sp>
      <p:sp>
        <p:nvSpPr>
          <p:cNvPr id="183" name="Google Shape;183;p31"/>
          <p:cNvSpPr/>
          <p:nvPr/>
        </p:nvSpPr>
        <p:spPr>
          <a:xfrm rot="-5400000">
            <a:off x="7378951" y="903438"/>
            <a:ext cx="46500" cy="1572300"/>
          </a:xfrm>
          <a:prstGeom prst="roundRect">
            <a:avLst>
              <a:gd fmla="val 50000" name="adj"/>
            </a:avLst>
          </a:prstGeom>
          <a:solidFill>
            <a:srgbClr val="0062A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0062A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4" name="Google Shape;184;p31"/>
          <p:cNvPicPr preferRelativeResize="0"/>
          <p:nvPr/>
        </p:nvPicPr>
        <p:blipFill rotWithShape="1">
          <a:blip r:embed="rId3">
            <a:alphaModFix/>
          </a:blip>
          <a:srcRect b="8030" l="0" r="0" t="25656"/>
          <a:stretch/>
        </p:blipFill>
        <p:spPr>
          <a:xfrm>
            <a:off x="5143250" y="1924500"/>
            <a:ext cx="1776900" cy="147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85" name="Google Shape;185;p31"/>
          <p:cNvSpPr txBox="1"/>
          <p:nvPr/>
        </p:nvSpPr>
        <p:spPr>
          <a:xfrm>
            <a:off x="6970950" y="2002800"/>
            <a:ext cx="1776900" cy="13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800">
                <a:solidFill>
                  <a:srgbClr val="434343"/>
                </a:solidFill>
              </a:rPr>
              <a:t>Bordeaux mandatory on building permit</a:t>
            </a:r>
            <a:endParaRPr i="1" sz="1800">
              <a:solidFill>
                <a:srgbClr val="434343"/>
              </a:solidFill>
            </a:endParaRPr>
          </a:p>
        </p:txBody>
      </p:sp>
      <p:pic>
        <p:nvPicPr>
          <p:cNvPr descr="Image result for roubaix france&quot;" id="186" name="Google Shape;186;p31"/>
          <p:cNvPicPr preferRelativeResize="0"/>
          <p:nvPr/>
        </p:nvPicPr>
        <p:blipFill rotWithShape="1">
          <a:blip r:embed="rId4">
            <a:alphaModFix/>
          </a:blip>
          <a:srcRect b="0" l="9883" r="9891" t="0"/>
          <a:stretch/>
        </p:blipFill>
        <p:spPr>
          <a:xfrm>
            <a:off x="7225650" y="3532950"/>
            <a:ext cx="1776900" cy="147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87" name="Google Shape;187;p31"/>
          <p:cNvSpPr txBox="1"/>
          <p:nvPr/>
        </p:nvSpPr>
        <p:spPr>
          <a:xfrm>
            <a:off x="4808150" y="3845125"/>
            <a:ext cx="22644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800">
                <a:solidFill>
                  <a:srgbClr val="434343"/>
                </a:solidFill>
              </a:rPr>
              <a:t>Roubaix alternative devices, infiltrating pavements, ...</a:t>
            </a:r>
            <a:endParaRPr i="1" sz="1800">
              <a:solidFill>
                <a:srgbClr val="434343"/>
              </a:solidFill>
            </a:endParaRPr>
          </a:p>
        </p:txBody>
      </p:sp>
      <p:sp>
        <p:nvSpPr>
          <p:cNvPr id="188" name="Google Shape;188;p31"/>
          <p:cNvSpPr/>
          <p:nvPr/>
        </p:nvSpPr>
        <p:spPr>
          <a:xfrm>
            <a:off x="650435" y="455704"/>
            <a:ext cx="46500" cy="639000"/>
          </a:xfrm>
          <a:prstGeom prst="roundRect">
            <a:avLst>
              <a:gd fmla="val 50000" name="adj"/>
            </a:avLst>
          </a:prstGeom>
          <a:solidFill>
            <a:srgbClr val="E85F4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E95F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/>
          <p:nvPr>
            <p:ph type="title"/>
          </p:nvPr>
        </p:nvSpPr>
        <p:spPr>
          <a:xfrm>
            <a:off x="455225" y="1500325"/>
            <a:ext cx="3847200" cy="30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434343"/>
                </a:solidFill>
              </a:rPr>
              <a:t>Lower the </a:t>
            </a:r>
            <a:r>
              <a:rPr b="1" lang="fr" sz="2400">
                <a:solidFill>
                  <a:srgbClr val="00B1C7"/>
                </a:solidFill>
              </a:rPr>
              <a:t>impacts</a:t>
            </a:r>
            <a:endParaRPr b="1" sz="2400">
              <a:solidFill>
                <a:srgbClr val="00B1C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fr" sz="1800">
                <a:solidFill>
                  <a:srgbClr val="434343"/>
                </a:solidFill>
              </a:rPr>
              <a:t>Alarm systems for a quicker reactivity</a:t>
            </a:r>
            <a:endParaRPr sz="18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fr" sz="1800">
                <a:solidFill>
                  <a:srgbClr val="434343"/>
                </a:solidFill>
              </a:rPr>
              <a:t>A hit ! : </a:t>
            </a:r>
            <a:r>
              <a:rPr lang="fr" sz="1800">
                <a:solidFill>
                  <a:srgbClr val="434343"/>
                </a:solidFill>
              </a:rPr>
              <a:t>regular crisis training sessions</a:t>
            </a:r>
            <a:r>
              <a:rPr lang="fr" sz="1800">
                <a:solidFill>
                  <a:srgbClr val="434343"/>
                </a:solidFill>
              </a:rPr>
              <a:t> with all the stakeholders</a:t>
            </a:r>
            <a:endParaRPr sz="18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fr" sz="1800">
                <a:solidFill>
                  <a:srgbClr val="434343"/>
                </a:solidFill>
              </a:rPr>
              <a:t>Instead of financing collective infrastructure, help the people and the entreprises to adapt their own infrastructure </a:t>
            </a:r>
            <a:endParaRPr sz="18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94" name="Google Shape;194;p32"/>
          <p:cNvSpPr/>
          <p:nvPr/>
        </p:nvSpPr>
        <p:spPr>
          <a:xfrm>
            <a:off x="650435" y="455704"/>
            <a:ext cx="46500" cy="639000"/>
          </a:xfrm>
          <a:prstGeom prst="roundRect">
            <a:avLst>
              <a:gd fmla="val 50000" name="adj"/>
            </a:avLst>
          </a:prstGeom>
          <a:solidFill>
            <a:srgbClr val="E85F4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E85F4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5" name="Google Shape;195;p32"/>
          <p:cNvSpPr txBox="1"/>
          <p:nvPr/>
        </p:nvSpPr>
        <p:spPr>
          <a:xfrm>
            <a:off x="738350" y="404675"/>
            <a:ext cx="79632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545459"/>
                </a:solidFill>
              </a:rPr>
              <a:t>Work on the demand</a:t>
            </a:r>
            <a:endParaRPr sz="2200">
              <a:solidFill>
                <a:srgbClr val="5454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E95F47"/>
                </a:solidFill>
              </a:rPr>
              <a:t>Lower the impacts… or make them acceptable !</a:t>
            </a:r>
            <a:endParaRPr b="1" baseline="30000" sz="2200">
              <a:solidFill>
                <a:srgbClr val="E95F47"/>
              </a:solidFill>
            </a:endParaRPr>
          </a:p>
        </p:txBody>
      </p:sp>
      <p:sp>
        <p:nvSpPr>
          <p:cNvPr id="196" name="Google Shape;196;p32"/>
          <p:cNvSpPr/>
          <p:nvPr/>
        </p:nvSpPr>
        <p:spPr>
          <a:xfrm>
            <a:off x="650435" y="455704"/>
            <a:ext cx="46500" cy="639000"/>
          </a:xfrm>
          <a:prstGeom prst="roundRect">
            <a:avLst>
              <a:gd fmla="val 50000" name="adj"/>
            </a:avLst>
          </a:prstGeom>
          <a:solidFill>
            <a:srgbClr val="E95F4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E85F4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7" name="Google Shape;197;p32"/>
          <p:cNvSpPr txBox="1"/>
          <p:nvPr/>
        </p:nvSpPr>
        <p:spPr>
          <a:xfrm>
            <a:off x="6270000" y="1205238"/>
            <a:ext cx="22644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434343"/>
                </a:solidFill>
              </a:rPr>
              <a:t>Examples</a:t>
            </a:r>
            <a:endParaRPr b="1" sz="1800">
              <a:solidFill>
                <a:srgbClr val="434343"/>
              </a:solidFill>
            </a:endParaRPr>
          </a:p>
        </p:txBody>
      </p:sp>
      <p:sp>
        <p:nvSpPr>
          <p:cNvPr id="198" name="Google Shape;198;p32"/>
          <p:cNvSpPr/>
          <p:nvPr/>
        </p:nvSpPr>
        <p:spPr>
          <a:xfrm rot="-5400000">
            <a:off x="7378951" y="903438"/>
            <a:ext cx="46500" cy="1572300"/>
          </a:xfrm>
          <a:prstGeom prst="roundRect">
            <a:avLst>
              <a:gd fmla="val 50000" name="adj"/>
            </a:avLst>
          </a:prstGeom>
          <a:solidFill>
            <a:srgbClr val="0062A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0062A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9" name="Google Shape;199;p32"/>
          <p:cNvSpPr txBox="1"/>
          <p:nvPr/>
        </p:nvSpPr>
        <p:spPr>
          <a:xfrm>
            <a:off x="5955700" y="1850400"/>
            <a:ext cx="3106200" cy="13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800">
                <a:solidFill>
                  <a:srgbClr val="434343"/>
                </a:solidFill>
              </a:rPr>
              <a:t>Near Montpellier, 500 diagnostics made on houses and building. =&gt; a policy to buy individual underground pumps, cofferdams, ...</a:t>
            </a:r>
            <a:endParaRPr i="1" sz="1800">
              <a:solidFill>
                <a:srgbClr val="434343"/>
              </a:solidFill>
            </a:endParaRPr>
          </a:p>
        </p:txBody>
      </p:sp>
      <p:pic>
        <p:nvPicPr>
          <p:cNvPr id="200" name="Google Shape;20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8946" y="3520200"/>
            <a:ext cx="1760266" cy="131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2477" y="3520200"/>
            <a:ext cx="1318500" cy="131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/>
          <p:cNvSpPr/>
          <p:nvPr/>
        </p:nvSpPr>
        <p:spPr>
          <a:xfrm>
            <a:off x="650435" y="455704"/>
            <a:ext cx="46500" cy="639000"/>
          </a:xfrm>
          <a:prstGeom prst="roundRect">
            <a:avLst>
              <a:gd fmla="val 50000" name="adj"/>
            </a:avLst>
          </a:prstGeom>
          <a:solidFill>
            <a:srgbClr val="E85F4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E85F4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7" name="Google Shape;207;p33"/>
          <p:cNvSpPr txBox="1"/>
          <p:nvPr/>
        </p:nvSpPr>
        <p:spPr>
          <a:xfrm>
            <a:off x="738350" y="404675"/>
            <a:ext cx="79632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545459"/>
                </a:solidFill>
              </a:rPr>
              <a:t>Global and Local vision </a:t>
            </a:r>
            <a:endParaRPr sz="2200">
              <a:solidFill>
                <a:srgbClr val="5454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E85F46"/>
                </a:solidFill>
              </a:rPr>
              <a:t>The EAGLE and the TURTLE</a:t>
            </a:r>
            <a:endParaRPr b="1" sz="2200">
              <a:solidFill>
                <a:srgbClr val="545459"/>
              </a:solidFill>
            </a:endParaRPr>
          </a:p>
        </p:txBody>
      </p:sp>
      <p:sp>
        <p:nvSpPr>
          <p:cNvPr id="208" name="Google Shape;208;p33"/>
          <p:cNvSpPr txBox="1"/>
          <p:nvPr/>
        </p:nvSpPr>
        <p:spPr>
          <a:xfrm>
            <a:off x="767900" y="4518125"/>
            <a:ext cx="7904100" cy="453600"/>
          </a:xfrm>
          <a:prstGeom prst="rect">
            <a:avLst/>
          </a:prstGeom>
          <a:noFill/>
          <a:ln cap="flat" cmpd="sng" w="9525">
            <a:solidFill>
              <a:srgbClr val="E85F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434343"/>
                </a:solidFill>
              </a:rPr>
              <a:t>Being able to set the short term actions in a long term strategy  </a:t>
            </a:r>
            <a:endParaRPr b="1" sz="1800">
              <a:solidFill>
                <a:srgbClr val="434343"/>
              </a:solidFill>
            </a:endParaRPr>
          </a:p>
        </p:txBody>
      </p:sp>
      <p:sp>
        <p:nvSpPr>
          <p:cNvPr id="209" name="Google Shape;209;p33"/>
          <p:cNvSpPr txBox="1"/>
          <p:nvPr/>
        </p:nvSpPr>
        <p:spPr>
          <a:xfrm>
            <a:off x="131250" y="1265125"/>
            <a:ext cx="4350900" cy="3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434343"/>
                </a:solidFill>
              </a:rPr>
              <a:t>The Eagle :</a:t>
            </a:r>
            <a:endParaRPr b="1" sz="24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434343"/>
                </a:solidFill>
              </a:rPr>
              <a:t>the </a:t>
            </a:r>
            <a:r>
              <a:rPr b="1" lang="fr" sz="2400">
                <a:solidFill>
                  <a:srgbClr val="00B1C7"/>
                </a:solidFill>
              </a:rPr>
              <a:t>Global vision</a:t>
            </a:r>
            <a:endParaRPr b="1" sz="2400">
              <a:solidFill>
                <a:srgbClr val="00B1C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434343"/>
                </a:solidFill>
              </a:rPr>
              <a:t>Short term</a:t>
            </a:r>
            <a:endParaRPr b="1" sz="1800"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fr" sz="1800">
                <a:solidFill>
                  <a:srgbClr val="434343"/>
                </a:solidFill>
              </a:rPr>
              <a:t>Anticipation of events</a:t>
            </a:r>
            <a:endParaRPr sz="1800"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fr" sz="1800">
                <a:solidFill>
                  <a:srgbClr val="434343"/>
                </a:solidFill>
              </a:rPr>
              <a:t>Shared forces on a large scale</a:t>
            </a:r>
            <a:endParaRPr sz="1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434343"/>
                </a:solidFill>
              </a:rPr>
              <a:t>Long term</a:t>
            </a:r>
            <a:endParaRPr b="1" sz="1800"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fr" sz="1800">
                <a:solidFill>
                  <a:srgbClr val="434343"/>
                </a:solidFill>
              </a:rPr>
              <a:t>P</a:t>
            </a:r>
            <a:r>
              <a:rPr lang="fr" sz="1800">
                <a:solidFill>
                  <a:srgbClr val="434343"/>
                </a:solidFill>
              </a:rPr>
              <a:t>oints of view at various scales</a:t>
            </a:r>
            <a:endParaRPr sz="1800"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fr" sz="1800">
                <a:solidFill>
                  <a:srgbClr val="434343"/>
                </a:solidFill>
              </a:rPr>
              <a:t>Anticipation at 10, 20, 50 years</a:t>
            </a:r>
            <a:endParaRPr sz="1800"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fr" sz="1800">
                <a:solidFill>
                  <a:srgbClr val="434343"/>
                </a:solidFill>
              </a:rPr>
              <a:t>Working on the long term solutions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210" name="Google Shape;210;p33"/>
          <p:cNvSpPr txBox="1"/>
          <p:nvPr/>
        </p:nvSpPr>
        <p:spPr>
          <a:xfrm>
            <a:off x="4743050" y="1255100"/>
            <a:ext cx="4479600" cy="3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434343"/>
                </a:solidFill>
              </a:rPr>
              <a:t>The Turtle :</a:t>
            </a:r>
            <a:endParaRPr b="1" sz="24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434343"/>
                </a:solidFill>
              </a:rPr>
              <a:t>the </a:t>
            </a:r>
            <a:r>
              <a:rPr b="1" lang="fr" sz="2400">
                <a:solidFill>
                  <a:srgbClr val="00B1C7"/>
                </a:solidFill>
              </a:rPr>
              <a:t>Local vision</a:t>
            </a:r>
            <a:endParaRPr b="1" sz="2400">
              <a:solidFill>
                <a:srgbClr val="00B1C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434343"/>
                </a:solidFill>
              </a:rPr>
              <a:t>Short term</a:t>
            </a:r>
            <a:endParaRPr b="1" sz="1800"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fr" sz="1800">
                <a:solidFill>
                  <a:srgbClr val="434343"/>
                </a:solidFill>
              </a:rPr>
              <a:t>Quick reactions, crisis management</a:t>
            </a:r>
            <a:endParaRPr sz="1800"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fr" sz="1800">
                <a:solidFill>
                  <a:srgbClr val="434343"/>
                </a:solidFill>
              </a:rPr>
              <a:t>Coaching of the population</a:t>
            </a:r>
            <a:endParaRPr sz="1800"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fr" sz="1800">
                <a:solidFill>
                  <a:srgbClr val="434343"/>
                </a:solidFill>
              </a:rPr>
              <a:t>Solidarity</a:t>
            </a:r>
            <a:endParaRPr sz="1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434343"/>
                </a:solidFill>
              </a:rPr>
              <a:t>Long term</a:t>
            </a:r>
            <a:endParaRPr b="1" sz="1800"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fr" sz="1800">
                <a:solidFill>
                  <a:srgbClr val="434343"/>
                </a:solidFill>
              </a:rPr>
              <a:t>Development of a culture of risk</a:t>
            </a:r>
            <a:endParaRPr sz="1800"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fr" sz="1800">
                <a:solidFill>
                  <a:srgbClr val="434343"/>
                </a:solidFill>
              </a:rPr>
              <a:t>Better handle chocks</a:t>
            </a:r>
            <a:endParaRPr sz="1800">
              <a:solidFill>
                <a:srgbClr val="434343"/>
              </a:solidFill>
            </a:endParaRPr>
          </a:p>
        </p:txBody>
      </p:sp>
      <p:pic>
        <p:nvPicPr>
          <p:cNvPr id="211" name="Google Shape;21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625" y="1341325"/>
            <a:ext cx="741300" cy="741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2" name="Google Shape;212;p33"/>
          <p:cNvCxnSpPr/>
          <p:nvPr/>
        </p:nvCxnSpPr>
        <p:spPr>
          <a:xfrm>
            <a:off x="4473900" y="2312325"/>
            <a:ext cx="0" cy="1960800"/>
          </a:xfrm>
          <a:prstGeom prst="straightConnector1">
            <a:avLst/>
          </a:prstGeom>
          <a:noFill/>
          <a:ln cap="flat" cmpd="sng" w="38100">
            <a:solidFill>
              <a:srgbClr val="00B1C7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13" name="Google Shape;21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0775" y="1392475"/>
            <a:ext cx="639000" cy="6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eolia.png" id="218" name="Google Shape;21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1"/>
            <a:ext cx="9144001" cy="582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99025"/>
            <a:ext cx="9144000" cy="344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7295" y="3328924"/>
            <a:ext cx="6947910" cy="73914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4"/>
          <p:cNvSpPr txBox="1"/>
          <p:nvPr/>
        </p:nvSpPr>
        <p:spPr>
          <a:xfrm>
            <a:off x="3028950" y="1733925"/>
            <a:ext cx="30861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6000">
                <a:solidFill>
                  <a:srgbClr val="FFFFFF"/>
                </a:solidFill>
              </a:rPr>
              <a:t>Merci</a:t>
            </a:r>
            <a:endParaRPr b="1"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type="title"/>
          </p:nvPr>
        </p:nvSpPr>
        <p:spPr>
          <a:xfrm>
            <a:off x="389325" y="1601750"/>
            <a:ext cx="8520600" cy="29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fr" sz="2400">
                <a:solidFill>
                  <a:srgbClr val="434343"/>
                </a:solidFill>
              </a:rPr>
              <a:t>Flood risks</a:t>
            </a:r>
            <a:endParaRPr sz="2400">
              <a:solidFill>
                <a:srgbClr val="434343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fr" sz="2400">
                <a:solidFill>
                  <a:srgbClr val="434343"/>
                </a:solidFill>
              </a:rPr>
              <a:t>Increased vulnerability of the resources, in quality and quantity</a:t>
            </a:r>
            <a:endParaRPr sz="2400">
              <a:solidFill>
                <a:srgbClr val="434343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fr" sz="2400">
                <a:solidFill>
                  <a:srgbClr val="434343"/>
                </a:solidFill>
              </a:rPr>
              <a:t>Aging infrastructures</a:t>
            </a:r>
            <a:endParaRPr sz="2400">
              <a:solidFill>
                <a:srgbClr val="434343"/>
              </a:solidFill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650435" y="455704"/>
            <a:ext cx="46500" cy="639000"/>
          </a:xfrm>
          <a:prstGeom prst="roundRect">
            <a:avLst>
              <a:gd fmla="val 50000" name="adj"/>
            </a:avLst>
          </a:prstGeom>
          <a:solidFill>
            <a:srgbClr val="E85F4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E85F4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" name="Google Shape;100;p23"/>
          <p:cNvSpPr txBox="1"/>
          <p:nvPr/>
        </p:nvSpPr>
        <p:spPr>
          <a:xfrm>
            <a:off x="738350" y="404675"/>
            <a:ext cx="79632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545459"/>
                </a:solidFill>
              </a:rPr>
              <a:t>Water</a:t>
            </a:r>
            <a:endParaRPr b="1" sz="2200">
              <a:solidFill>
                <a:srgbClr val="5454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E85F46"/>
                </a:solidFill>
              </a:rPr>
              <a:t>A major subject of urban resilience</a:t>
            </a:r>
            <a:endParaRPr b="1" sz="2200">
              <a:solidFill>
                <a:srgbClr val="E85F4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/>
          <p:nvPr>
            <p:ph type="title"/>
          </p:nvPr>
        </p:nvSpPr>
        <p:spPr>
          <a:xfrm>
            <a:off x="355150" y="1332150"/>
            <a:ext cx="2511000" cy="24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Water </a:t>
            </a:r>
            <a:r>
              <a:rPr b="1" lang="fr" sz="2400"/>
              <a:t>: assets of 200 billions €</a:t>
            </a:r>
            <a:endParaRPr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sz="1800">
                <a:solidFill>
                  <a:srgbClr val="434343"/>
                </a:solidFill>
              </a:rPr>
              <a:t>including aging network</a:t>
            </a:r>
            <a:r>
              <a:rPr lang="fr" sz="1800">
                <a:solidFill>
                  <a:srgbClr val="434343"/>
                </a:solidFill>
              </a:rPr>
              <a:t> = 80% of assets value</a:t>
            </a:r>
            <a:endParaRPr sz="18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fr" sz="1800">
                <a:solidFill>
                  <a:srgbClr val="434343"/>
                </a:solidFill>
              </a:rPr>
              <a:t>and vulnerable resources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06" name="Google Shape;106;p24"/>
          <p:cNvSpPr/>
          <p:nvPr/>
        </p:nvSpPr>
        <p:spPr>
          <a:xfrm>
            <a:off x="650435" y="455704"/>
            <a:ext cx="46500" cy="639000"/>
          </a:xfrm>
          <a:prstGeom prst="roundRect">
            <a:avLst>
              <a:gd fmla="val 50000" name="adj"/>
            </a:avLst>
          </a:prstGeom>
          <a:solidFill>
            <a:srgbClr val="E85F4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E85F4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" name="Google Shape;107;p24"/>
          <p:cNvSpPr txBox="1"/>
          <p:nvPr/>
        </p:nvSpPr>
        <p:spPr>
          <a:xfrm>
            <a:off x="738350" y="404675"/>
            <a:ext cx="79632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545459"/>
                </a:solidFill>
              </a:rPr>
              <a:t>Some big assets</a:t>
            </a:r>
            <a:endParaRPr b="1" sz="2200">
              <a:solidFill>
                <a:srgbClr val="5454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E85F46"/>
                </a:solidFill>
              </a:rPr>
              <a:t>In </a:t>
            </a:r>
            <a:r>
              <a:rPr b="1" lang="fr" sz="2200">
                <a:solidFill>
                  <a:srgbClr val="E85F46"/>
                </a:solidFill>
              </a:rPr>
              <a:t>France</a:t>
            </a:r>
            <a:endParaRPr b="1" sz="2200">
              <a:solidFill>
                <a:srgbClr val="E85F46"/>
              </a:solidFill>
            </a:endParaRPr>
          </a:p>
        </p:txBody>
      </p:sp>
      <p:sp>
        <p:nvSpPr>
          <p:cNvPr id="108" name="Google Shape;108;p24"/>
          <p:cNvSpPr txBox="1"/>
          <p:nvPr>
            <p:ph type="title"/>
          </p:nvPr>
        </p:nvSpPr>
        <p:spPr>
          <a:xfrm>
            <a:off x="3018550" y="1332150"/>
            <a:ext cx="2922600" cy="24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Flood protection : assets </a:t>
            </a:r>
            <a:r>
              <a:rPr b="1" lang="fr" sz="2400"/>
              <a:t>around</a:t>
            </a:r>
            <a:r>
              <a:rPr b="1" lang="fr" sz="2400"/>
              <a:t> 80 billions €</a:t>
            </a:r>
            <a:endParaRPr b="1"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fr" sz="1800">
                <a:solidFill>
                  <a:srgbClr val="434343"/>
                </a:solidFill>
              </a:rPr>
              <a:t>flood dikes</a:t>
            </a:r>
            <a:r>
              <a:rPr lang="fr" sz="1800">
                <a:solidFill>
                  <a:srgbClr val="434343"/>
                </a:solidFill>
              </a:rPr>
              <a:t> </a:t>
            </a:r>
            <a:endParaRPr sz="18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fr" sz="1800">
                <a:solidFill>
                  <a:srgbClr val="434343"/>
                </a:solidFill>
              </a:rPr>
              <a:t>storage basins</a:t>
            </a:r>
            <a:endParaRPr sz="18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fr" sz="1800">
                <a:solidFill>
                  <a:srgbClr val="434343"/>
                </a:solidFill>
              </a:rPr>
              <a:t>rivers developments</a:t>
            </a:r>
            <a:endParaRPr sz="1800">
              <a:solidFill>
                <a:srgbClr val="434343"/>
              </a:solidFill>
            </a:endParaRPr>
          </a:p>
        </p:txBody>
      </p:sp>
      <p:pic>
        <p:nvPicPr>
          <p:cNvPr descr="Image result for water facilities photography&quot;" id="109" name="Google Shape;1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1150" y="1253610"/>
            <a:ext cx="3169800" cy="2535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10" name="Google Shape;110;p24"/>
          <p:cNvSpPr/>
          <p:nvPr/>
        </p:nvSpPr>
        <p:spPr>
          <a:xfrm>
            <a:off x="317300" y="1406926"/>
            <a:ext cx="46500" cy="426000"/>
          </a:xfrm>
          <a:prstGeom prst="roundRect">
            <a:avLst>
              <a:gd fmla="val 50000" name="adj"/>
            </a:avLst>
          </a:prstGeom>
          <a:solidFill>
            <a:srgbClr val="0062A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0062A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1" name="Google Shape;111;p24"/>
          <p:cNvSpPr/>
          <p:nvPr/>
        </p:nvSpPr>
        <p:spPr>
          <a:xfrm>
            <a:off x="2951025" y="1483126"/>
            <a:ext cx="46500" cy="426000"/>
          </a:xfrm>
          <a:prstGeom prst="roundRect">
            <a:avLst>
              <a:gd fmla="val 50000" name="adj"/>
            </a:avLst>
          </a:prstGeom>
          <a:solidFill>
            <a:srgbClr val="0062A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0062A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2" name="Google Shape;112;p24"/>
          <p:cNvSpPr/>
          <p:nvPr/>
        </p:nvSpPr>
        <p:spPr>
          <a:xfrm>
            <a:off x="650435" y="455704"/>
            <a:ext cx="46500" cy="639000"/>
          </a:xfrm>
          <a:prstGeom prst="roundRect">
            <a:avLst>
              <a:gd fmla="val 50000" name="adj"/>
            </a:avLst>
          </a:prstGeom>
          <a:solidFill>
            <a:srgbClr val="E85F4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E85F4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/>
          <p:nvPr>
            <p:ph type="title"/>
          </p:nvPr>
        </p:nvSpPr>
        <p:spPr>
          <a:xfrm>
            <a:off x="287600" y="1283100"/>
            <a:ext cx="2578500" cy="205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434343"/>
                </a:solidFill>
              </a:rPr>
              <a:t>Renewal of water pipes over the next 50 years ? </a:t>
            </a:r>
            <a:endParaRPr b="1" sz="24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b="1" lang="fr" sz="1800">
                <a:solidFill>
                  <a:srgbClr val="434343"/>
                </a:solidFill>
              </a:rPr>
              <a:t>2 billions €/year</a:t>
            </a:r>
            <a:endParaRPr b="1" sz="1800">
              <a:solidFill>
                <a:srgbClr val="434343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434343"/>
                </a:solidFill>
              </a:rPr>
              <a:t>= increase the price of tap water by 50% % ? 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18" name="Google Shape;118;p25"/>
          <p:cNvSpPr/>
          <p:nvPr/>
        </p:nvSpPr>
        <p:spPr>
          <a:xfrm>
            <a:off x="650435" y="455704"/>
            <a:ext cx="46500" cy="639000"/>
          </a:xfrm>
          <a:prstGeom prst="roundRect">
            <a:avLst>
              <a:gd fmla="val 50000" name="adj"/>
            </a:avLst>
          </a:prstGeom>
          <a:solidFill>
            <a:srgbClr val="0062A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0062A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" name="Google Shape;119;p25"/>
          <p:cNvSpPr txBox="1"/>
          <p:nvPr/>
        </p:nvSpPr>
        <p:spPr>
          <a:xfrm>
            <a:off x="738350" y="404675"/>
            <a:ext cx="79632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545459"/>
                </a:solidFill>
              </a:rPr>
              <a:t>Support </a:t>
            </a:r>
            <a:r>
              <a:rPr b="1" lang="fr" sz="2200">
                <a:solidFill>
                  <a:srgbClr val="545459"/>
                </a:solidFill>
              </a:rPr>
              <a:t>infrastructures</a:t>
            </a:r>
            <a:r>
              <a:rPr b="1" lang="fr" sz="2200">
                <a:solidFill>
                  <a:srgbClr val="545459"/>
                </a:solidFill>
              </a:rPr>
              <a:t> offers</a:t>
            </a:r>
            <a:endParaRPr b="1" sz="2200">
              <a:solidFill>
                <a:srgbClr val="5454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E85F46"/>
                </a:solidFill>
              </a:rPr>
              <a:t>Expensive. Take a long time</a:t>
            </a:r>
            <a:endParaRPr b="1" sz="2200">
              <a:solidFill>
                <a:srgbClr val="E85F46"/>
              </a:solidFill>
            </a:endParaRPr>
          </a:p>
        </p:txBody>
      </p:sp>
      <p:sp>
        <p:nvSpPr>
          <p:cNvPr id="120" name="Google Shape;120;p25"/>
          <p:cNvSpPr txBox="1"/>
          <p:nvPr>
            <p:ph type="title"/>
          </p:nvPr>
        </p:nvSpPr>
        <p:spPr>
          <a:xfrm>
            <a:off x="3149925" y="1330725"/>
            <a:ext cx="2371500" cy="29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434343"/>
                </a:solidFill>
              </a:rPr>
              <a:t>Building new infrastructures against flood</a:t>
            </a:r>
            <a:endParaRPr b="1" sz="24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fr" sz="1800">
                <a:solidFill>
                  <a:srgbClr val="434343"/>
                </a:solidFill>
              </a:rPr>
              <a:t> </a:t>
            </a:r>
            <a:r>
              <a:rPr b="1" lang="fr" sz="1800">
                <a:solidFill>
                  <a:srgbClr val="434343"/>
                </a:solidFill>
              </a:rPr>
              <a:t>1.8</a:t>
            </a:r>
            <a:r>
              <a:rPr b="1" lang="fr" sz="1800">
                <a:solidFill>
                  <a:srgbClr val="434343"/>
                </a:solidFill>
              </a:rPr>
              <a:t> billion €</a:t>
            </a:r>
            <a:r>
              <a:rPr lang="fr" sz="1800">
                <a:solidFill>
                  <a:srgbClr val="434343"/>
                </a:solidFill>
              </a:rPr>
              <a:t> in 2018 in France</a:t>
            </a:r>
            <a:endParaRPr sz="1800">
              <a:solidFill>
                <a:srgbClr val="434343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434343"/>
                </a:solidFill>
              </a:rPr>
              <a:t>… and a need for more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21" name="Google Shape;121;p25"/>
          <p:cNvSpPr/>
          <p:nvPr/>
        </p:nvSpPr>
        <p:spPr>
          <a:xfrm>
            <a:off x="241100" y="1483126"/>
            <a:ext cx="46500" cy="426000"/>
          </a:xfrm>
          <a:prstGeom prst="roundRect">
            <a:avLst>
              <a:gd fmla="val 50000" name="adj"/>
            </a:avLst>
          </a:prstGeom>
          <a:solidFill>
            <a:srgbClr val="0062A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0062A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" name="Google Shape;122;p25"/>
          <p:cNvSpPr/>
          <p:nvPr/>
        </p:nvSpPr>
        <p:spPr>
          <a:xfrm>
            <a:off x="3103425" y="1483126"/>
            <a:ext cx="46500" cy="426000"/>
          </a:xfrm>
          <a:prstGeom prst="roundRect">
            <a:avLst>
              <a:gd fmla="val 50000" name="adj"/>
            </a:avLst>
          </a:prstGeom>
          <a:solidFill>
            <a:srgbClr val="0062A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0062A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3" name="Google Shape;12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3067" y="1483125"/>
            <a:ext cx="3667500" cy="2445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24" name="Google Shape;124;p25"/>
          <p:cNvSpPr/>
          <p:nvPr/>
        </p:nvSpPr>
        <p:spPr>
          <a:xfrm>
            <a:off x="650435" y="455704"/>
            <a:ext cx="46500" cy="639000"/>
          </a:xfrm>
          <a:prstGeom prst="roundRect">
            <a:avLst>
              <a:gd fmla="val 50000" name="adj"/>
            </a:avLst>
          </a:prstGeom>
          <a:solidFill>
            <a:srgbClr val="E85F4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E85F4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/>
          <p:nvPr>
            <p:ph type="title"/>
          </p:nvPr>
        </p:nvSpPr>
        <p:spPr>
          <a:xfrm>
            <a:off x="597850" y="1399225"/>
            <a:ext cx="4621200" cy="31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434343"/>
                </a:solidFill>
              </a:rPr>
              <a:t>Even if sources of investment can be found, </a:t>
            </a:r>
            <a:r>
              <a:rPr b="1" lang="fr" sz="2400">
                <a:solidFill>
                  <a:srgbClr val="00B1C7"/>
                </a:solidFill>
              </a:rPr>
              <a:t>it will take time</a:t>
            </a:r>
            <a:r>
              <a:rPr b="1" lang="fr" sz="2400">
                <a:solidFill>
                  <a:srgbClr val="434343"/>
                </a:solidFill>
              </a:rPr>
              <a:t> </a:t>
            </a:r>
            <a:endParaRPr b="1"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fr" sz="1800">
                <a:solidFill>
                  <a:srgbClr val="434343"/>
                </a:solidFill>
              </a:rPr>
              <a:t>Context will </a:t>
            </a:r>
            <a:r>
              <a:rPr lang="fr" sz="1800">
                <a:solidFill>
                  <a:srgbClr val="434343"/>
                </a:solidFill>
              </a:rPr>
              <a:t>evolve</a:t>
            </a:r>
            <a:endParaRPr sz="1800">
              <a:solidFill>
                <a:srgbClr val="434343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</a:pPr>
            <a:r>
              <a:rPr lang="fr" sz="1800">
                <a:solidFill>
                  <a:srgbClr val="434343"/>
                </a:solidFill>
              </a:rPr>
              <a:t>climate change</a:t>
            </a:r>
            <a:endParaRPr sz="1800">
              <a:solidFill>
                <a:srgbClr val="434343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</a:pPr>
            <a:r>
              <a:rPr lang="fr" sz="1800">
                <a:solidFill>
                  <a:srgbClr val="434343"/>
                </a:solidFill>
              </a:rPr>
              <a:t>sea level rise</a:t>
            </a:r>
            <a:endParaRPr sz="1800">
              <a:solidFill>
                <a:srgbClr val="434343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</a:pPr>
            <a:r>
              <a:rPr lang="fr" sz="1800">
                <a:solidFill>
                  <a:srgbClr val="434343"/>
                </a:solidFill>
              </a:rPr>
              <a:t>vulnerability of </a:t>
            </a:r>
            <a:r>
              <a:rPr lang="fr" sz="1800">
                <a:solidFill>
                  <a:srgbClr val="434343"/>
                </a:solidFill>
              </a:rPr>
              <a:t>resources</a:t>
            </a:r>
            <a:endParaRPr sz="1800">
              <a:solidFill>
                <a:srgbClr val="434343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</a:pPr>
            <a:r>
              <a:rPr lang="fr" sz="1800">
                <a:solidFill>
                  <a:srgbClr val="434343"/>
                </a:solidFill>
              </a:rPr>
              <a:t>urban growth</a:t>
            </a:r>
            <a:endParaRPr sz="1800">
              <a:solidFill>
                <a:srgbClr val="434343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</a:pPr>
            <a:r>
              <a:rPr lang="fr" sz="1800">
                <a:solidFill>
                  <a:srgbClr val="434343"/>
                </a:solidFill>
              </a:rPr>
              <a:t>… and political governance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30" name="Google Shape;130;p26"/>
          <p:cNvSpPr/>
          <p:nvPr/>
        </p:nvSpPr>
        <p:spPr>
          <a:xfrm>
            <a:off x="650435" y="455704"/>
            <a:ext cx="46500" cy="639000"/>
          </a:xfrm>
          <a:prstGeom prst="roundRect">
            <a:avLst>
              <a:gd fmla="val 50000" name="adj"/>
            </a:avLst>
          </a:prstGeom>
          <a:solidFill>
            <a:srgbClr val="E85F4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E85F4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" name="Google Shape;131;p26"/>
          <p:cNvSpPr txBox="1"/>
          <p:nvPr/>
        </p:nvSpPr>
        <p:spPr>
          <a:xfrm>
            <a:off x="738350" y="404675"/>
            <a:ext cx="79632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545459"/>
                </a:solidFill>
              </a:rPr>
              <a:t>Support infrastructure offer</a:t>
            </a:r>
            <a:endParaRPr b="1" sz="2200">
              <a:solidFill>
                <a:srgbClr val="5454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E85F46"/>
                </a:solidFill>
              </a:rPr>
              <a:t>A continuous evolution </a:t>
            </a:r>
            <a:endParaRPr b="1" sz="2200">
              <a:solidFill>
                <a:srgbClr val="E85F46"/>
              </a:solidFill>
            </a:endParaRPr>
          </a:p>
        </p:txBody>
      </p:sp>
      <p:pic>
        <p:nvPicPr>
          <p:cNvPr id="132" name="Google Shape;132;p26"/>
          <p:cNvPicPr preferRelativeResize="0"/>
          <p:nvPr/>
        </p:nvPicPr>
        <p:blipFill rotWithShape="1">
          <a:blip r:embed="rId3">
            <a:alphaModFix/>
          </a:blip>
          <a:srcRect b="8012" l="0" r="0" t="12974"/>
          <a:stretch/>
        </p:blipFill>
        <p:spPr>
          <a:xfrm>
            <a:off x="5481450" y="0"/>
            <a:ext cx="366255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6"/>
          <p:cNvSpPr/>
          <p:nvPr/>
        </p:nvSpPr>
        <p:spPr>
          <a:xfrm>
            <a:off x="650435" y="455704"/>
            <a:ext cx="46500" cy="639000"/>
          </a:xfrm>
          <a:prstGeom prst="roundRect">
            <a:avLst>
              <a:gd fmla="val 50000" name="adj"/>
            </a:avLst>
          </a:prstGeom>
          <a:solidFill>
            <a:srgbClr val="E85F4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E85F4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>
            <a:off x="356775" y="1366050"/>
            <a:ext cx="5063100" cy="22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434343"/>
                </a:solidFill>
              </a:rPr>
              <a:t>Fundings for the offer is not enough, </a:t>
            </a:r>
            <a:r>
              <a:rPr b="1" lang="fr" sz="2400">
                <a:solidFill>
                  <a:srgbClr val="00B1C7"/>
                </a:solidFill>
              </a:rPr>
              <a:t>work on the demand</a:t>
            </a:r>
            <a:r>
              <a:rPr b="1" lang="fr" sz="2400">
                <a:solidFill>
                  <a:srgbClr val="434343"/>
                </a:solidFill>
              </a:rPr>
              <a:t> too </a:t>
            </a:r>
            <a:endParaRPr b="1"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fr" sz="1800">
                <a:solidFill>
                  <a:srgbClr val="434343"/>
                </a:solidFill>
              </a:rPr>
              <a:t>Decrease the needs</a:t>
            </a:r>
            <a:r>
              <a:rPr lang="fr" sz="1800">
                <a:solidFill>
                  <a:srgbClr val="434343"/>
                </a:solidFill>
              </a:rPr>
              <a:t>, the sobriety</a:t>
            </a:r>
            <a:endParaRPr sz="1800">
              <a:solidFill>
                <a:srgbClr val="434343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fr" sz="1800">
                <a:solidFill>
                  <a:srgbClr val="434343"/>
                </a:solidFill>
              </a:rPr>
              <a:t>Be smarter with what we have</a:t>
            </a:r>
            <a:endParaRPr sz="1800">
              <a:solidFill>
                <a:srgbClr val="434343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fr" sz="1800">
                <a:solidFill>
                  <a:srgbClr val="434343"/>
                </a:solidFill>
              </a:rPr>
              <a:t>D</a:t>
            </a:r>
            <a:r>
              <a:rPr lang="fr" sz="1800">
                <a:solidFill>
                  <a:srgbClr val="434343"/>
                </a:solidFill>
              </a:rPr>
              <a:t>evelop the multiplicity of uses of existing infrastructures</a:t>
            </a:r>
            <a:endParaRPr sz="1800">
              <a:solidFill>
                <a:srgbClr val="434343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fr" sz="1800">
                <a:solidFill>
                  <a:srgbClr val="434343"/>
                </a:solidFill>
              </a:rPr>
              <a:t>Decrease the impacts, the real ones ….and also the perception of them</a:t>
            </a:r>
            <a:endParaRPr sz="18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434343"/>
                </a:solidFill>
              </a:rPr>
              <a:t> 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39" name="Google Shape;139;p27"/>
          <p:cNvSpPr/>
          <p:nvPr/>
        </p:nvSpPr>
        <p:spPr>
          <a:xfrm>
            <a:off x="650435" y="455704"/>
            <a:ext cx="46500" cy="639000"/>
          </a:xfrm>
          <a:prstGeom prst="roundRect">
            <a:avLst>
              <a:gd fmla="val 50000" name="adj"/>
            </a:avLst>
          </a:prstGeom>
          <a:solidFill>
            <a:srgbClr val="0062A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E85F4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" name="Google Shape;140;p27"/>
          <p:cNvSpPr txBox="1"/>
          <p:nvPr/>
        </p:nvSpPr>
        <p:spPr>
          <a:xfrm>
            <a:off x="738350" y="404675"/>
            <a:ext cx="79632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545459"/>
                </a:solidFill>
              </a:rPr>
              <a:t>Support the security offer</a:t>
            </a:r>
            <a:endParaRPr b="1" sz="2200">
              <a:solidFill>
                <a:srgbClr val="5454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E85F46"/>
                </a:solidFill>
              </a:rPr>
              <a:t>...while working on the demand </a:t>
            </a:r>
            <a:endParaRPr b="1" sz="2200">
              <a:solidFill>
                <a:srgbClr val="E85F46"/>
              </a:solidFill>
            </a:endParaRPr>
          </a:p>
        </p:txBody>
      </p:sp>
      <p:pic>
        <p:nvPicPr>
          <p:cNvPr descr="Image result for think different image&quot;" id="141" name="Google Shape;14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6348" y="1518025"/>
            <a:ext cx="3381600" cy="2254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42" name="Google Shape;142;p27"/>
          <p:cNvSpPr/>
          <p:nvPr/>
        </p:nvSpPr>
        <p:spPr>
          <a:xfrm>
            <a:off x="650435" y="455704"/>
            <a:ext cx="46500" cy="639000"/>
          </a:xfrm>
          <a:prstGeom prst="roundRect">
            <a:avLst>
              <a:gd fmla="val 50000" name="adj"/>
            </a:avLst>
          </a:prstGeom>
          <a:solidFill>
            <a:srgbClr val="E85F4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E85F4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type="title"/>
          </p:nvPr>
        </p:nvSpPr>
        <p:spPr>
          <a:xfrm>
            <a:off x="380900" y="1520425"/>
            <a:ext cx="4721100" cy="35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434343"/>
                </a:solidFill>
              </a:rPr>
              <a:t>Better </a:t>
            </a:r>
            <a:r>
              <a:rPr b="1" lang="fr" sz="2400">
                <a:solidFill>
                  <a:srgbClr val="00B1C7"/>
                </a:solidFill>
              </a:rPr>
              <a:t>maintain</a:t>
            </a:r>
            <a:r>
              <a:rPr b="1" lang="fr" sz="2400">
                <a:solidFill>
                  <a:srgbClr val="434343"/>
                </a:solidFill>
              </a:rPr>
              <a:t> what we have : possible in 2 to 3 years </a:t>
            </a:r>
            <a:endParaRPr b="1" sz="2400">
              <a:solidFill>
                <a:srgbClr val="434343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fr" sz="1800">
                <a:solidFill>
                  <a:srgbClr val="434343"/>
                </a:solidFill>
              </a:rPr>
              <a:t>Target the vulnerable facilities and equipments</a:t>
            </a:r>
            <a:endParaRPr sz="18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fr" sz="1800">
                <a:solidFill>
                  <a:srgbClr val="434343"/>
                </a:solidFill>
              </a:rPr>
              <a:t>Set alarm systems on critical points</a:t>
            </a:r>
            <a:endParaRPr sz="18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fr" sz="1800">
                <a:solidFill>
                  <a:srgbClr val="434343"/>
                </a:solidFill>
              </a:rPr>
              <a:t>Maintaining current equipments</a:t>
            </a:r>
            <a:r>
              <a:rPr lang="fr" sz="1800">
                <a:solidFill>
                  <a:srgbClr val="434343"/>
                </a:solidFill>
              </a:rPr>
              <a:t> more efficiently… sometimes destroy it !</a:t>
            </a:r>
            <a:endParaRPr sz="18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fr" sz="1800">
                <a:solidFill>
                  <a:srgbClr val="434343"/>
                </a:solidFill>
              </a:rPr>
              <a:t>Maintaining water networks</a:t>
            </a:r>
            <a:endParaRPr sz="18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fr" sz="1800">
                <a:solidFill>
                  <a:srgbClr val="434343"/>
                </a:solidFill>
              </a:rPr>
              <a:t>Better train all operators 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48" name="Google Shape;148;p28"/>
          <p:cNvSpPr/>
          <p:nvPr/>
        </p:nvSpPr>
        <p:spPr>
          <a:xfrm>
            <a:off x="650435" y="455704"/>
            <a:ext cx="46500" cy="639000"/>
          </a:xfrm>
          <a:prstGeom prst="roundRect">
            <a:avLst>
              <a:gd fmla="val 50000" name="adj"/>
            </a:avLst>
          </a:prstGeom>
          <a:solidFill>
            <a:srgbClr val="E85F4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E85F4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9" name="Google Shape;149;p28"/>
          <p:cNvSpPr txBox="1"/>
          <p:nvPr/>
        </p:nvSpPr>
        <p:spPr>
          <a:xfrm>
            <a:off x="738350" y="404675"/>
            <a:ext cx="79632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545459"/>
                </a:solidFill>
              </a:rPr>
              <a:t>Work on the demand </a:t>
            </a:r>
            <a:endParaRPr sz="2200">
              <a:solidFill>
                <a:srgbClr val="5454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E85F46"/>
                </a:solidFill>
              </a:rPr>
              <a:t>Better use our infrastructures !</a:t>
            </a:r>
            <a:endParaRPr b="1" sz="2200">
              <a:solidFill>
                <a:srgbClr val="E85F46"/>
              </a:solidFill>
            </a:endParaRPr>
          </a:p>
        </p:txBody>
      </p:sp>
      <p:pic>
        <p:nvPicPr>
          <p:cNvPr id="150" name="Google Shape;150;p28"/>
          <p:cNvPicPr preferRelativeResize="0"/>
          <p:nvPr/>
        </p:nvPicPr>
        <p:blipFill rotWithShape="1">
          <a:blip r:embed="rId3">
            <a:alphaModFix/>
          </a:blip>
          <a:srcRect b="16611" l="0" r="0" t="0"/>
          <a:stretch/>
        </p:blipFill>
        <p:spPr>
          <a:xfrm>
            <a:off x="5042725" y="0"/>
            <a:ext cx="410128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8"/>
          <p:cNvSpPr/>
          <p:nvPr/>
        </p:nvSpPr>
        <p:spPr>
          <a:xfrm>
            <a:off x="650435" y="455704"/>
            <a:ext cx="46500" cy="639000"/>
          </a:xfrm>
          <a:prstGeom prst="roundRect">
            <a:avLst>
              <a:gd fmla="val 50000" name="adj"/>
            </a:avLst>
          </a:prstGeom>
          <a:solidFill>
            <a:srgbClr val="E85F4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E85F4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type="title"/>
          </p:nvPr>
        </p:nvSpPr>
        <p:spPr>
          <a:xfrm>
            <a:off x="269875" y="1364725"/>
            <a:ext cx="3815400" cy="18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00B1C7"/>
                </a:solidFill>
              </a:rPr>
              <a:t>Optimize</a:t>
            </a:r>
            <a:r>
              <a:rPr b="1" lang="fr" sz="2400">
                <a:solidFill>
                  <a:srgbClr val="434343"/>
                </a:solidFill>
              </a:rPr>
              <a:t> what we have : 2 to 5 years</a:t>
            </a:r>
            <a:endParaRPr b="1"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fr" sz="1800">
                <a:solidFill>
                  <a:srgbClr val="434343"/>
                </a:solidFill>
              </a:rPr>
              <a:t>Collect data and create model</a:t>
            </a:r>
            <a:endParaRPr sz="18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fr" sz="1800">
                <a:solidFill>
                  <a:srgbClr val="434343"/>
                </a:solidFill>
              </a:rPr>
              <a:t>Simulate</a:t>
            </a:r>
            <a:endParaRPr sz="18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fr" sz="1800">
                <a:solidFill>
                  <a:srgbClr val="434343"/>
                </a:solidFill>
              </a:rPr>
              <a:t>Do more with less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57" name="Google Shape;157;p29"/>
          <p:cNvSpPr/>
          <p:nvPr/>
        </p:nvSpPr>
        <p:spPr>
          <a:xfrm>
            <a:off x="650435" y="455704"/>
            <a:ext cx="46500" cy="639000"/>
          </a:xfrm>
          <a:prstGeom prst="roundRect">
            <a:avLst>
              <a:gd fmla="val 50000" name="adj"/>
            </a:avLst>
          </a:prstGeom>
          <a:solidFill>
            <a:srgbClr val="0062A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0062A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8" name="Google Shape;158;p29"/>
          <p:cNvSpPr txBox="1"/>
          <p:nvPr/>
        </p:nvSpPr>
        <p:spPr>
          <a:xfrm>
            <a:off x="738350" y="404675"/>
            <a:ext cx="79632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545459"/>
                </a:solidFill>
              </a:rPr>
              <a:t>Work on the demand </a:t>
            </a:r>
            <a:endParaRPr sz="2200">
              <a:solidFill>
                <a:srgbClr val="5454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E85F46"/>
                </a:solidFill>
              </a:rPr>
              <a:t>Better use our infrastructures !</a:t>
            </a:r>
            <a:endParaRPr b="1" sz="2200">
              <a:solidFill>
                <a:srgbClr val="E85F46"/>
              </a:solidFill>
            </a:endParaRPr>
          </a:p>
        </p:txBody>
      </p:sp>
      <p:sp>
        <p:nvSpPr>
          <p:cNvPr id="159" name="Google Shape;159;p29"/>
          <p:cNvSpPr txBox="1"/>
          <p:nvPr/>
        </p:nvSpPr>
        <p:spPr>
          <a:xfrm>
            <a:off x="5343550" y="1254600"/>
            <a:ext cx="20985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434343"/>
                </a:solidFill>
              </a:rPr>
              <a:t>Examples</a:t>
            </a:r>
            <a:endParaRPr b="1" sz="1800">
              <a:solidFill>
                <a:srgbClr val="434343"/>
              </a:solidFill>
            </a:endParaRPr>
          </a:p>
        </p:txBody>
      </p:sp>
      <p:sp>
        <p:nvSpPr>
          <p:cNvPr id="160" name="Google Shape;160;p29"/>
          <p:cNvSpPr/>
          <p:nvPr/>
        </p:nvSpPr>
        <p:spPr>
          <a:xfrm rot="-5400000">
            <a:off x="6369551" y="979800"/>
            <a:ext cx="46500" cy="1572300"/>
          </a:xfrm>
          <a:prstGeom prst="roundRect">
            <a:avLst>
              <a:gd fmla="val 50000" name="adj"/>
            </a:avLst>
          </a:prstGeom>
          <a:solidFill>
            <a:srgbClr val="0062A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0062A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1" name="Google Shape;161;p29" title="Le bassin de La Genest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1350" y="1810000"/>
            <a:ext cx="1350600" cy="1777200"/>
          </a:xfrm>
          <a:prstGeom prst="roundRect">
            <a:avLst>
              <a:gd fmla="val 17569" name="adj"/>
            </a:avLst>
          </a:prstGeom>
          <a:noFill/>
          <a:ln>
            <a:noFill/>
          </a:ln>
        </p:spPr>
      </p:pic>
      <p:sp>
        <p:nvSpPr>
          <p:cNvPr id="162" name="Google Shape;162;p29"/>
          <p:cNvSpPr txBox="1"/>
          <p:nvPr/>
        </p:nvSpPr>
        <p:spPr>
          <a:xfrm>
            <a:off x="5211725" y="2003725"/>
            <a:ext cx="2361900" cy="14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800">
                <a:solidFill>
                  <a:srgbClr val="434343"/>
                </a:solidFill>
              </a:rPr>
              <a:t>Whether / flow digital model to regulate water-flow in the Bièvre Valley</a:t>
            </a:r>
            <a:endParaRPr i="1" sz="1800">
              <a:solidFill>
                <a:srgbClr val="434343"/>
              </a:solidFill>
            </a:endParaRPr>
          </a:p>
        </p:txBody>
      </p:sp>
      <p:pic>
        <p:nvPicPr>
          <p:cNvPr id="163" name="Google Shape;163;p29"/>
          <p:cNvPicPr preferRelativeResize="0"/>
          <p:nvPr/>
        </p:nvPicPr>
        <p:blipFill rotWithShape="1">
          <a:blip r:embed="rId4">
            <a:alphaModFix/>
          </a:blip>
          <a:srcRect b="0" l="0" r="13539" t="0"/>
          <a:stretch/>
        </p:blipFill>
        <p:spPr>
          <a:xfrm>
            <a:off x="4653561" y="3956625"/>
            <a:ext cx="2361900" cy="741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64" name="Google Shape;164;p29"/>
          <p:cNvSpPr txBox="1"/>
          <p:nvPr/>
        </p:nvSpPr>
        <p:spPr>
          <a:xfrm>
            <a:off x="7139750" y="3948300"/>
            <a:ext cx="23619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800">
                <a:solidFill>
                  <a:srgbClr val="434343"/>
                </a:solidFill>
              </a:rPr>
              <a:t>H2S treatment in waste water pipes against corrosion</a:t>
            </a:r>
            <a:endParaRPr i="1" sz="1800">
              <a:solidFill>
                <a:srgbClr val="434343"/>
              </a:solidFill>
            </a:endParaRPr>
          </a:p>
        </p:txBody>
      </p:sp>
      <p:sp>
        <p:nvSpPr>
          <p:cNvPr id="165" name="Google Shape;165;p29"/>
          <p:cNvSpPr/>
          <p:nvPr/>
        </p:nvSpPr>
        <p:spPr>
          <a:xfrm>
            <a:off x="650435" y="455704"/>
            <a:ext cx="46500" cy="639000"/>
          </a:xfrm>
          <a:prstGeom prst="roundRect">
            <a:avLst>
              <a:gd fmla="val 50000" name="adj"/>
            </a:avLst>
          </a:prstGeom>
          <a:solidFill>
            <a:srgbClr val="E85F4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E85F4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/>
          <p:nvPr>
            <p:ph type="title"/>
          </p:nvPr>
        </p:nvSpPr>
        <p:spPr>
          <a:xfrm>
            <a:off x="367400" y="1708000"/>
            <a:ext cx="4707900" cy="26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434343"/>
                </a:solidFill>
              </a:rPr>
              <a:t>Develop </a:t>
            </a:r>
            <a:r>
              <a:rPr b="1" lang="fr" sz="2400">
                <a:solidFill>
                  <a:srgbClr val="00B1C7"/>
                </a:solidFill>
              </a:rPr>
              <a:t>sobriety </a:t>
            </a:r>
            <a:r>
              <a:rPr b="1" lang="fr" sz="2400">
                <a:solidFill>
                  <a:srgbClr val="434343"/>
                </a:solidFill>
              </a:rPr>
              <a:t>to lower consumption and protect resources : 3 to 7 years</a:t>
            </a:r>
            <a:endParaRPr b="1"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fr" sz="1800">
                <a:solidFill>
                  <a:srgbClr val="434343"/>
                </a:solidFill>
              </a:rPr>
              <a:t>Smart metering to better target and challenge the consumers</a:t>
            </a:r>
            <a:endParaRPr sz="18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fr" sz="1800">
                <a:solidFill>
                  <a:srgbClr val="434343"/>
                </a:solidFill>
              </a:rPr>
              <a:t>Sobriety as a policy</a:t>
            </a:r>
            <a:endParaRPr sz="18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fr" sz="1800">
                <a:solidFill>
                  <a:srgbClr val="434343"/>
                </a:solidFill>
              </a:rPr>
              <a:t>Factory and water systems yield improvement </a:t>
            </a:r>
            <a:endParaRPr sz="18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434343"/>
                </a:solidFill>
              </a:rPr>
              <a:t> </a:t>
            </a:r>
            <a:endParaRPr b="1" sz="1800">
              <a:solidFill>
                <a:srgbClr val="434343"/>
              </a:solidFill>
            </a:endParaRPr>
          </a:p>
        </p:txBody>
      </p:sp>
      <p:sp>
        <p:nvSpPr>
          <p:cNvPr id="171" name="Google Shape;171;p30"/>
          <p:cNvSpPr/>
          <p:nvPr/>
        </p:nvSpPr>
        <p:spPr>
          <a:xfrm>
            <a:off x="650435" y="455704"/>
            <a:ext cx="46500" cy="639000"/>
          </a:xfrm>
          <a:prstGeom prst="roundRect">
            <a:avLst>
              <a:gd fmla="val 50000" name="adj"/>
            </a:avLst>
          </a:prstGeom>
          <a:solidFill>
            <a:srgbClr val="E85F4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E85F4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2" name="Google Shape;172;p30"/>
          <p:cNvSpPr txBox="1"/>
          <p:nvPr/>
        </p:nvSpPr>
        <p:spPr>
          <a:xfrm>
            <a:off x="738350" y="404675"/>
            <a:ext cx="79632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545459"/>
                </a:solidFill>
              </a:rPr>
              <a:t>Work on the demand </a:t>
            </a:r>
            <a:endParaRPr sz="2200">
              <a:solidFill>
                <a:srgbClr val="5454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E85F46"/>
                </a:solidFill>
              </a:rPr>
              <a:t>Make it decrease !</a:t>
            </a:r>
            <a:endParaRPr b="1" sz="2200">
              <a:solidFill>
                <a:srgbClr val="E85F46"/>
              </a:solidFill>
            </a:endParaRPr>
          </a:p>
        </p:txBody>
      </p:sp>
      <p:pic>
        <p:nvPicPr>
          <p:cNvPr descr="Image result for sobriety image&quot;" id="173" name="Google Shape;17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7225" y="1708000"/>
            <a:ext cx="4010100" cy="2303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74" name="Google Shape;174;p30"/>
          <p:cNvSpPr/>
          <p:nvPr/>
        </p:nvSpPr>
        <p:spPr>
          <a:xfrm>
            <a:off x="650435" y="455704"/>
            <a:ext cx="46500" cy="639000"/>
          </a:xfrm>
          <a:prstGeom prst="roundRect">
            <a:avLst>
              <a:gd fmla="val 50000" name="adj"/>
            </a:avLst>
          </a:prstGeom>
          <a:solidFill>
            <a:srgbClr val="E85F4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E85F4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Personnalisé 24">
      <a:dk1>
        <a:srgbClr val="545459"/>
      </a:dk1>
      <a:lt1>
        <a:srgbClr val="FFFFFF"/>
      </a:lt1>
      <a:dk2>
        <a:srgbClr val="E85F46"/>
      </a:dk2>
      <a:lt2>
        <a:srgbClr val="0076B9"/>
      </a:lt2>
      <a:accent1>
        <a:srgbClr val="FFA000"/>
      </a:accent1>
      <a:accent2>
        <a:srgbClr val="199B69"/>
      </a:accent2>
      <a:accent3>
        <a:srgbClr val="FDB914"/>
      </a:accent3>
      <a:accent4>
        <a:srgbClr val="01ADC6"/>
      </a:accent4>
      <a:accent5>
        <a:srgbClr val="D5D6D5"/>
      </a:accent5>
      <a:accent6>
        <a:srgbClr val="000000"/>
      </a:accent6>
      <a:hlink>
        <a:srgbClr val="E85F46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B6BB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