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91" r:id="rId2"/>
    <p:sldId id="345" r:id="rId3"/>
    <p:sldId id="350" r:id="rId4"/>
    <p:sldId id="346" r:id="rId5"/>
    <p:sldId id="347" r:id="rId6"/>
    <p:sldId id="351" r:id="rId7"/>
    <p:sldId id="348" r:id="rId8"/>
    <p:sldId id="349" r:id="rId9"/>
    <p:sldId id="352" r:id="rId10"/>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09">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05D"/>
    <a:srgbClr val="003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2" autoAdjust="0"/>
    <p:restoredTop sz="89327" autoAdjust="0"/>
  </p:normalViewPr>
  <p:slideViewPr>
    <p:cSldViewPr>
      <p:cViewPr>
        <p:scale>
          <a:sx n="100" d="100"/>
          <a:sy n="100" d="100"/>
        </p:scale>
        <p:origin x="-1944" y="-210"/>
      </p:cViewPr>
      <p:guideLst>
        <p:guide orient="horz" pos="709"/>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724" y="-5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604" cy="46526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970159" y="0"/>
            <a:ext cx="3038604" cy="465266"/>
          </a:xfrm>
          <a:prstGeom prst="rect">
            <a:avLst/>
          </a:prstGeom>
        </p:spPr>
        <p:txBody>
          <a:bodyPr vert="horz" lIns="91440" tIns="45720" rIns="91440" bIns="45720" rtlCol="0"/>
          <a:lstStyle>
            <a:lvl1pPr algn="r">
              <a:defRPr sz="1200"/>
            </a:lvl1pPr>
          </a:lstStyle>
          <a:p>
            <a:fld id="{BDFBF3F9-23A9-4681-926B-3DF6F9549E22}" type="datetimeFigureOut">
              <a:rPr lang="fr-BE" smtClean="0"/>
              <a:t>02-11-19</a:t>
            </a:fld>
            <a:endParaRPr lang="fr-BE"/>
          </a:p>
        </p:txBody>
      </p:sp>
      <p:sp>
        <p:nvSpPr>
          <p:cNvPr id="4" name="Espace réservé du pied de page 3"/>
          <p:cNvSpPr>
            <a:spLocks noGrp="1"/>
          </p:cNvSpPr>
          <p:nvPr>
            <p:ph type="ftr" sz="quarter" idx="2"/>
          </p:nvPr>
        </p:nvSpPr>
        <p:spPr>
          <a:xfrm>
            <a:off x="0" y="8829648"/>
            <a:ext cx="3038604" cy="465266"/>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970159" y="8829648"/>
            <a:ext cx="3038604" cy="465266"/>
          </a:xfrm>
          <a:prstGeom prst="rect">
            <a:avLst/>
          </a:prstGeom>
        </p:spPr>
        <p:txBody>
          <a:bodyPr vert="horz" lIns="91440" tIns="45720" rIns="91440" bIns="45720" rtlCol="0" anchor="b"/>
          <a:lstStyle>
            <a:lvl1pPr algn="r">
              <a:defRPr sz="1200"/>
            </a:lvl1pPr>
          </a:lstStyle>
          <a:p>
            <a:fld id="{FDFDD047-AC13-4726-BE95-4147F752B959}" type="slidenum">
              <a:rPr lang="fr-BE" smtClean="0"/>
              <a:t>‹Nr.›</a:t>
            </a:fld>
            <a:endParaRPr lang="fr-BE"/>
          </a:p>
        </p:txBody>
      </p:sp>
    </p:spTree>
    <p:extLst>
      <p:ext uri="{BB962C8B-B14F-4D97-AF65-F5344CB8AC3E}">
        <p14:creationId xmlns:p14="http://schemas.microsoft.com/office/powerpoint/2010/main" val="2666739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D35E7C6-812F-4B18-93EE-BA44E1F97218}" type="datetimeFigureOut">
              <a:rPr lang="fr-BE" smtClean="0"/>
              <a:t>02-11-19</a:t>
            </a:fld>
            <a:endParaRPr lang="fr-BE"/>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3C12F865-05EB-4F99-B64D-3E5838AD656E}" type="slidenum">
              <a:rPr lang="fr-BE" smtClean="0"/>
              <a:t>‹Nr.›</a:t>
            </a:fld>
            <a:endParaRPr lang="fr-BE"/>
          </a:p>
        </p:txBody>
      </p:sp>
    </p:spTree>
    <p:extLst>
      <p:ext uri="{BB962C8B-B14F-4D97-AF65-F5344CB8AC3E}">
        <p14:creationId xmlns:p14="http://schemas.microsoft.com/office/powerpoint/2010/main" val="344144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3C12F865-05EB-4F99-B64D-3E5838AD656E}" type="slidenum">
              <a:rPr lang="fr-BE" smtClean="0"/>
              <a:t>1</a:t>
            </a:fld>
            <a:endParaRPr lang="fr-BE" dirty="0"/>
          </a:p>
        </p:txBody>
      </p:sp>
    </p:spTree>
    <p:extLst>
      <p:ext uri="{BB962C8B-B14F-4D97-AF65-F5344CB8AC3E}">
        <p14:creationId xmlns:p14="http://schemas.microsoft.com/office/powerpoint/2010/main" val="219352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noProof="0" dirty="0" smtClean="0"/>
              <a:t>CILE requires</a:t>
            </a:r>
            <a:r>
              <a:rPr lang="en-GB" baseline="0" noProof="0" dirty="0" smtClean="0"/>
              <a:t> </a:t>
            </a:r>
            <a:r>
              <a:rPr lang="en-GB" noProof="0" dirty="0" smtClean="0"/>
              <a:t>39 million cubic meters of water to supply the Liège agglomeration with drinking water. 80% comes from groundwater</a:t>
            </a:r>
            <a:r>
              <a:rPr lang="en-GB" baseline="0" noProof="0" dirty="0" smtClean="0"/>
              <a:t> resources</a:t>
            </a:r>
            <a:r>
              <a:rPr lang="en-GB" noProof="0" dirty="0" smtClean="0"/>
              <a:t>, the remainder from reservoirs</a:t>
            </a:r>
            <a:r>
              <a:rPr lang="en-GB" baseline="0" noProof="0" dirty="0" smtClean="0"/>
              <a:t> supplied by a </a:t>
            </a:r>
            <a:r>
              <a:rPr lang="en-GB" noProof="0" dirty="0" smtClean="0"/>
              <a:t>tributary of the Meuse</a:t>
            </a:r>
            <a:endParaRPr lang="en-GB" noProof="0" dirty="0"/>
          </a:p>
        </p:txBody>
      </p:sp>
      <p:sp>
        <p:nvSpPr>
          <p:cNvPr id="4" name="Espace réservé du numéro de diapositive 3"/>
          <p:cNvSpPr>
            <a:spLocks noGrp="1"/>
          </p:cNvSpPr>
          <p:nvPr>
            <p:ph type="sldNum" sz="quarter" idx="5"/>
          </p:nvPr>
        </p:nvSpPr>
        <p:spPr/>
        <p:txBody>
          <a:bodyPr/>
          <a:lstStyle/>
          <a:p>
            <a:fld id="{3C12F865-05EB-4F99-B64D-3E5838AD656E}" type="slidenum">
              <a:rPr lang="fr-BE" smtClean="0"/>
              <a:t>2</a:t>
            </a:fld>
            <a:endParaRPr lang="fr-BE"/>
          </a:p>
        </p:txBody>
      </p:sp>
    </p:spTree>
    <p:extLst>
      <p:ext uri="{BB962C8B-B14F-4D97-AF65-F5344CB8AC3E}">
        <p14:creationId xmlns:p14="http://schemas.microsoft.com/office/powerpoint/2010/main" val="18524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noProof="0" dirty="0" smtClean="0"/>
              <a:t>In 1976, a severe drought caused difficulties in the supply of drinking water.</a:t>
            </a:r>
          </a:p>
          <a:p>
            <a:endParaRPr lang="en-GB" noProof="0" dirty="0" smtClean="0"/>
          </a:p>
          <a:p>
            <a:r>
              <a:rPr lang="en-GB" noProof="0" dirty="0" smtClean="0"/>
              <a:t>During the crisis, the municipalities of Liège helped each other by sharing and exchanging their water resources.</a:t>
            </a:r>
          </a:p>
          <a:p>
            <a:endParaRPr lang="en-GB" noProof="0" dirty="0" smtClean="0"/>
          </a:p>
          <a:p>
            <a:r>
              <a:rPr lang="en-GB" noProof="0" dirty="0" smtClean="0"/>
              <a:t>After the crisis, measures were taken concerning both governance (merging the 24 municipalities of the agglomeration and pooling of their water resources) and the development of production capacities (new pumping stations).</a:t>
            </a:r>
          </a:p>
          <a:p>
            <a:endParaRPr lang="en-GB" noProof="0" dirty="0" smtClean="0"/>
          </a:p>
          <a:p>
            <a:r>
              <a:rPr lang="en-GB" noProof="0" dirty="0" smtClean="0"/>
              <a:t>These were financed by European Structural Funds</a:t>
            </a:r>
            <a:r>
              <a:rPr lang="en-GB" dirty="0" smtClean="0"/>
              <a:t>.</a:t>
            </a:r>
            <a:endParaRPr lang="fr-BE" dirty="0"/>
          </a:p>
        </p:txBody>
      </p:sp>
      <p:sp>
        <p:nvSpPr>
          <p:cNvPr id="4" name="Espace réservé du numéro de diapositive 3"/>
          <p:cNvSpPr>
            <a:spLocks noGrp="1"/>
          </p:cNvSpPr>
          <p:nvPr>
            <p:ph type="sldNum" sz="quarter" idx="5"/>
          </p:nvPr>
        </p:nvSpPr>
        <p:spPr/>
        <p:txBody>
          <a:bodyPr/>
          <a:lstStyle/>
          <a:p>
            <a:fld id="{3C12F865-05EB-4F99-B64D-3E5838AD656E}" type="slidenum">
              <a:rPr lang="fr-BE" smtClean="0"/>
              <a:t>3</a:t>
            </a:fld>
            <a:endParaRPr lang="fr-BE"/>
          </a:p>
        </p:txBody>
      </p:sp>
    </p:spTree>
    <p:extLst>
      <p:ext uri="{BB962C8B-B14F-4D97-AF65-F5344CB8AC3E}">
        <p14:creationId xmlns:p14="http://schemas.microsoft.com/office/powerpoint/2010/main" val="358505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Until 2014, the Liège region was essentially fed by three major interconnected resources:</a:t>
            </a:r>
          </a:p>
          <a:p>
            <a:endParaRPr lang="en-GB" dirty="0" smtClean="0"/>
          </a:p>
          <a:p>
            <a:pPr marL="171450" indent="-171450">
              <a:buFont typeface="Arial" panose="020B0604020202020204" pitchFamily="34" charset="0"/>
              <a:buChar char="•"/>
            </a:pPr>
            <a:r>
              <a:rPr lang="en-GB" dirty="0" smtClean="0"/>
              <a:t>The underground galleries of </a:t>
            </a:r>
            <a:r>
              <a:rPr lang="en-GB" dirty="0" err="1" smtClean="0"/>
              <a:t>Hesbaye</a:t>
            </a:r>
            <a:r>
              <a:rPr lang="en-GB" dirty="0" smtClean="0"/>
              <a:t> in northern Liège</a:t>
            </a:r>
          </a:p>
          <a:p>
            <a:pPr marL="171450" indent="-171450">
              <a:buFont typeface="Arial" panose="020B0604020202020204" pitchFamily="34" charset="0"/>
              <a:buChar char="•"/>
            </a:pPr>
            <a:r>
              <a:rPr lang="en-GB" dirty="0" smtClean="0"/>
              <a:t>The limestone sources</a:t>
            </a:r>
            <a:r>
              <a:rPr lang="en-GB" baseline="0" dirty="0" smtClean="0"/>
              <a:t> </a:t>
            </a:r>
            <a:r>
              <a:rPr lang="en-GB" dirty="0" smtClean="0"/>
              <a:t>of the </a:t>
            </a:r>
            <a:r>
              <a:rPr lang="en-GB" dirty="0" err="1" smtClean="0"/>
              <a:t>Neblon</a:t>
            </a:r>
            <a:r>
              <a:rPr lang="en-GB" dirty="0" smtClean="0"/>
              <a:t> basin in the South / West</a:t>
            </a:r>
          </a:p>
          <a:p>
            <a:pPr marL="171450" indent="-171450">
              <a:buFont typeface="Arial" panose="020B0604020202020204" pitchFamily="34" charset="0"/>
              <a:buChar char="•"/>
            </a:pPr>
            <a:r>
              <a:rPr lang="en-GB" dirty="0" smtClean="0"/>
              <a:t>Reservoirs</a:t>
            </a:r>
            <a:r>
              <a:rPr lang="en-GB" baseline="0" dirty="0" smtClean="0"/>
              <a:t> </a:t>
            </a:r>
            <a:r>
              <a:rPr lang="en-GB" dirty="0" smtClean="0"/>
              <a:t>of the </a:t>
            </a:r>
            <a:r>
              <a:rPr lang="en-GB" dirty="0" err="1" smtClean="0"/>
              <a:t>Vesdre</a:t>
            </a:r>
            <a:r>
              <a:rPr lang="en-GB" dirty="0" smtClean="0"/>
              <a:t> South / East</a:t>
            </a:r>
          </a:p>
          <a:p>
            <a:endParaRPr lang="en-GB" dirty="0" smtClean="0"/>
          </a:p>
          <a:p>
            <a:r>
              <a:rPr lang="en-GB" dirty="0" smtClean="0"/>
              <a:t>The latter is also an important reserve to secure the agglomeration in the event of an incident at one of the other resources.</a:t>
            </a:r>
          </a:p>
          <a:p>
            <a:endParaRPr lang="en-GB" dirty="0" smtClean="0"/>
          </a:p>
          <a:p>
            <a:r>
              <a:rPr lang="en-GB" dirty="0" smtClean="0"/>
              <a:t>After 2014, major new investments were made thanks to a mirror loan from the European Investment Bank. They allowed the doubling of the water supply from the catchment of the </a:t>
            </a:r>
            <a:r>
              <a:rPr lang="en-GB" dirty="0" err="1" smtClean="0"/>
              <a:t>Neblon</a:t>
            </a:r>
            <a:r>
              <a:rPr lang="en-GB" dirty="0" smtClean="0"/>
              <a:t> and the connection of a fourth resource. an additional contractual security of about 30,000 m³ per day.</a:t>
            </a:r>
            <a:endParaRPr lang="fr-BE" dirty="0"/>
          </a:p>
        </p:txBody>
      </p:sp>
      <p:sp>
        <p:nvSpPr>
          <p:cNvPr id="4" name="Espace réservé du numéro de diapositive 3"/>
          <p:cNvSpPr>
            <a:spLocks noGrp="1"/>
          </p:cNvSpPr>
          <p:nvPr>
            <p:ph type="sldNum" sz="quarter" idx="5"/>
          </p:nvPr>
        </p:nvSpPr>
        <p:spPr/>
        <p:txBody>
          <a:bodyPr/>
          <a:lstStyle/>
          <a:p>
            <a:fld id="{3C12F865-05EB-4F99-B64D-3E5838AD656E}" type="slidenum">
              <a:rPr lang="fr-BE" smtClean="0"/>
              <a:t>4</a:t>
            </a:fld>
            <a:endParaRPr lang="fr-BE"/>
          </a:p>
        </p:txBody>
      </p:sp>
    </p:spTree>
    <p:extLst>
      <p:ext uri="{BB962C8B-B14F-4D97-AF65-F5344CB8AC3E}">
        <p14:creationId xmlns:p14="http://schemas.microsoft.com/office/powerpoint/2010/main" val="155424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The drinking water supply in the Liège region is therefore closely based on a networked, solidarity-based distribution model that is highly meshed and centralized around four major regional resources.</a:t>
            </a:r>
          </a:p>
          <a:p>
            <a:endParaRPr lang="en-GB" dirty="0" smtClean="0"/>
          </a:p>
          <a:p>
            <a:r>
              <a:rPr lang="en-GB" dirty="0" smtClean="0"/>
              <a:t>The latter are arranged in a star around the agglomeration, offering flexible and efficient security  </a:t>
            </a:r>
            <a:endParaRPr lang="fr-BE" dirty="0"/>
          </a:p>
        </p:txBody>
      </p:sp>
      <p:sp>
        <p:nvSpPr>
          <p:cNvPr id="4" name="Espace réservé du numéro de diapositive 3"/>
          <p:cNvSpPr>
            <a:spLocks noGrp="1"/>
          </p:cNvSpPr>
          <p:nvPr>
            <p:ph type="sldNum" sz="quarter" idx="5"/>
          </p:nvPr>
        </p:nvSpPr>
        <p:spPr/>
        <p:txBody>
          <a:bodyPr/>
          <a:lstStyle/>
          <a:p>
            <a:fld id="{3C12F865-05EB-4F99-B64D-3E5838AD656E}" type="slidenum">
              <a:rPr lang="fr-BE" smtClean="0"/>
              <a:t>5</a:t>
            </a:fld>
            <a:endParaRPr lang="fr-BE"/>
          </a:p>
        </p:txBody>
      </p:sp>
    </p:spTree>
    <p:extLst>
      <p:ext uri="{BB962C8B-B14F-4D97-AF65-F5344CB8AC3E}">
        <p14:creationId xmlns:p14="http://schemas.microsoft.com/office/powerpoint/2010/main" val="179598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noProof="0" dirty="0" smtClean="0"/>
              <a:t>The viability of this model will depend on increasing needs and the resulting investment </a:t>
            </a:r>
            <a:r>
              <a:rPr lang="en-GB" noProof="0" dirty="0" err="1" smtClean="0"/>
              <a:t>requirments</a:t>
            </a:r>
            <a:r>
              <a:rPr lang="en-GB" noProof="0" dirty="0" smtClean="0"/>
              <a:t> in the coming years</a:t>
            </a:r>
          </a:p>
          <a:p>
            <a:endParaRPr lang="en-GB" noProof="0" dirty="0" smtClean="0"/>
          </a:p>
          <a:p>
            <a:pPr marL="171450" indent="-171450">
              <a:buFontTx/>
              <a:buChar char="-"/>
            </a:pPr>
            <a:r>
              <a:rPr lang="en-GB" noProof="0" dirty="0" smtClean="0"/>
              <a:t>As</a:t>
            </a:r>
            <a:r>
              <a:rPr lang="en-GB" baseline="0" noProof="0" dirty="0" smtClean="0"/>
              <a:t> infrastructures mature, they will require, in addition to maintenance, renewal and modernisation of equipment.</a:t>
            </a:r>
            <a:endParaRPr lang="en-GB" noProof="0" dirty="0" smtClean="0"/>
          </a:p>
          <a:p>
            <a:pPr marL="171450" indent="-171450">
              <a:buFontTx/>
              <a:buChar char="-"/>
            </a:pPr>
            <a:r>
              <a:rPr lang="en-GB" noProof="0" dirty="0" smtClean="0"/>
              <a:t>Increasing</a:t>
            </a:r>
            <a:r>
              <a:rPr lang="en-GB" baseline="0" noProof="0" dirty="0" smtClean="0"/>
              <a:t> needs and changes in </a:t>
            </a:r>
            <a:r>
              <a:rPr lang="en-GB" noProof="0" dirty="0" smtClean="0"/>
              <a:t>usage.</a:t>
            </a:r>
          </a:p>
          <a:p>
            <a:pPr marL="171450" indent="-171450">
              <a:buFontTx/>
              <a:buChar char="-"/>
            </a:pPr>
            <a:r>
              <a:rPr lang="en-GB" noProof="0" dirty="0" smtClean="0"/>
              <a:t>The</a:t>
            </a:r>
            <a:r>
              <a:rPr lang="en-GB" baseline="0" noProof="0" dirty="0" smtClean="0"/>
              <a:t> need to incorporate rapid technical progress</a:t>
            </a:r>
          </a:p>
          <a:p>
            <a:pPr marL="171450" indent="-171450">
              <a:buFontTx/>
              <a:buChar char="-"/>
            </a:pPr>
            <a:r>
              <a:rPr lang="en-GB" baseline="0" noProof="0" dirty="0" smtClean="0"/>
              <a:t>Developments in trades and professions</a:t>
            </a:r>
            <a:endParaRPr lang="en-GB" noProof="0" dirty="0" smtClean="0"/>
          </a:p>
          <a:p>
            <a:pPr marL="171450" indent="-171450">
              <a:buFontTx/>
              <a:buChar char="-"/>
            </a:pPr>
            <a:r>
              <a:rPr lang="en-GB" noProof="0" dirty="0" smtClean="0"/>
              <a:t>Increasing demands, both on the quality of the water and on the services that will be associated with it</a:t>
            </a:r>
          </a:p>
          <a:p>
            <a:pPr marL="171450" indent="-171450">
              <a:buFontTx/>
              <a:buChar char="-"/>
            </a:pPr>
            <a:r>
              <a:rPr lang="en-GB" noProof="0" dirty="0" smtClean="0"/>
              <a:t>Anticipating the consequences of global warming, including vis-à-vis those that are simply probable </a:t>
            </a:r>
          </a:p>
          <a:p>
            <a:pPr marL="171450" indent="-171450">
              <a:buFontTx/>
              <a:buChar char="-"/>
            </a:pPr>
            <a:r>
              <a:rPr lang="en-GB" noProof="0" dirty="0" smtClean="0"/>
              <a:t>The need to protect against the growing risk of malicious acts</a:t>
            </a:r>
          </a:p>
          <a:p>
            <a:pPr marL="171450" indent="-171450">
              <a:buFontTx/>
              <a:buChar char="-"/>
            </a:pPr>
            <a:endParaRPr lang="en-GB" noProof="0" dirty="0" smtClean="0"/>
          </a:p>
          <a:p>
            <a:r>
              <a:rPr lang="en-GB" noProof="0" dirty="0" smtClean="0"/>
              <a:t>Considerable</a:t>
            </a:r>
            <a:r>
              <a:rPr lang="en-GB" baseline="0" noProof="0" dirty="0" smtClean="0"/>
              <a:t> </a:t>
            </a:r>
            <a:r>
              <a:rPr lang="en-GB" noProof="0" dirty="0" smtClean="0"/>
              <a:t>investments are already under way to strengthen the supply of certain areas of Wallonia by replacing large regional resources with small, inefficient local catchments.</a:t>
            </a:r>
            <a:endParaRPr lang="en-GB" noProof="0" dirty="0"/>
          </a:p>
        </p:txBody>
      </p:sp>
      <p:sp>
        <p:nvSpPr>
          <p:cNvPr id="4" name="Espace réservé du numéro de diapositive 3"/>
          <p:cNvSpPr>
            <a:spLocks noGrp="1"/>
          </p:cNvSpPr>
          <p:nvPr>
            <p:ph type="sldNum" sz="quarter" idx="5"/>
          </p:nvPr>
        </p:nvSpPr>
        <p:spPr/>
        <p:txBody>
          <a:bodyPr/>
          <a:lstStyle/>
          <a:p>
            <a:fld id="{3C12F865-05EB-4F99-B64D-3E5838AD656E}" type="slidenum">
              <a:rPr lang="fr-BE" smtClean="0"/>
              <a:t>6</a:t>
            </a:fld>
            <a:endParaRPr lang="fr-BE"/>
          </a:p>
        </p:txBody>
      </p:sp>
    </p:spTree>
    <p:extLst>
      <p:ext uri="{BB962C8B-B14F-4D97-AF65-F5344CB8AC3E}">
        <p14:creationId xmlns:p14="http://schemas.microsoft.com/office/powerpoint/2010/main" val="355301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However, it will be difficult to finance this purely through consumers, other avenues will have to be considered.</a:t>
            </a:r>
          </a:p>
          <a:p>
            <a:endParaRPr lang="fr-BE" dirty="0"/>
          </a:p>
          <a:p>
            <a:r>
              <a:rPr lang="en-GB" dirty="0" smtClean="0"/>
              <a:t>In addition, the continuous reduction in consumption (already barely 100 </a:t>
            </a:r>
            <a:r>
              <a:rPr lang="en-GB" dirty="0" err="1" smtClean="0"/>
              <a:t>liters</a:t>
            </a:r>
            <a:r>
              <a:rPr lang="en-GB" dirty="0" smtClean="0"/>
              <a:t> per person per day in Wallonia) constitutes a significant threat to the financial resources of the sector. It results from different factors:</a:t>
            </a:r>
            <a:r>
              <a:rPr lang="fr-BE" dirty="0" smtClean="0"/>
              <a:t>s </a:t>
            </a:r>
            <a:r>
              <a:rPr lang="fr-BE" dirty="0"/>
              <a:t>:</a:t>
            </a:r>
          </a:p>
          <a:p>
            <a:endParaRPr lang="en-GB" noProof="0" dirty="0" smtClean="0"/>
          </a:p>
          <a:p>
            <a:pPr marL="171450" indent="-171450">
              <a:buFontTx/>
              <a:buChar char="-"/>
            </a:pPr>
            <a:r>
              <a:rPr lang="en-GB" noProof="0" dirty="0" smtClean="0"/>
              <a:t>The rational and economical use of water</a:t>
            </a:r>
          </a:p>
          <a:p>
            <a:pPr marL="171450" indent="-171450">
              <a:buFontTx/>
              <a:buChar char="-"/>
            </a:pPr>
            <a:r>
              <a:rPr lang="en-GB" noProof="0" dirty="0" smtClean="0"/>
              <a:t>The individualisation of society with the development of individual</a:t>
            </a:r>
            <a:r>
              <a:rPr lang="en-GB" baseline="0" noProof="0" dirty="0" smtClean="0"/>
              <a:t> and alternative supply methods including:</a:t>
            </a:r>
            <a:endParaRPr lang="en-GB" noProof="0" dirty="0" smtClean="0"/>
          </a:p>
          <a:p>
            <a:pPr marL="171450" indent="-171450">
              <a:buFontTx/>
              <a:buChar char="-"/>
            </a:pPr>
            <a:endParaRPr lang="en-GB" noProof="0" dirty="0" smtClean="0"/>
          </a:p>
          <a:p>
            <a:pPr marL="628650" lvl="1" indent="-171450">
              <a:buFontTx/>
              <a:buChar char="-"/>
            </a:pPr>
            <a:r>
              <a:rPr lang="en-GB" noProof="0" dirty="0" smtClean="0"/>
              <a:t>Rainwater</a:t>
            </a:r>
            <a:r>
              <a:rPr lang="en-GB" baseline="0" noProof="0" dirty="0" smtClean="0"/>
              <a:t> collection</a:t>
            </a:r>
          </a:p>
          <a:p>
            <a:pPr marL="628650" lvl="1" indent="-171450">
              <a:buFontTx/>
              <a:buChar char="-"/>
            </a:pPr>
            <a:r>
              <a:rPr lang="en-GB" noProof="0" dirty="0" smtClean="0"/>
              <a:t>The use of private networks in real estate projects whether</a:t>
            </a:r>
            <a:r>
              <a:rPr lang="en-GB" baseline="0" noProof="0" dirty="0" smtClean="0"/>
              <a:t> it is </a:t>
            </a:r>
            <a:r>
              <a:rPr lang="en-GB" noProof="0" dirty="0" smtClean="0"/>
              <a:t>non-potable water (connection to the public network is only required for drinking water barely 10-15 % of</a:t>
            </a:r>
            <a:r>
              <a:rPr lang="en-GB" baseline="0" noProof="0" dirty="0" smtClean="0"/>
              <a:t> consumption) a backup supply in case of problems with the private network, or even private drinking water networks. </a:t>
            </a:r>
          </a:p>
          <a:p>
            <a:pPr marL="628650" lvl="1" indent="-171450">
              <a:buFontTx/>
              <a:buChar char="-"/>
            </a:pPr>
            <a:endParaRPr lang="en-GB" noProof="0" dirty="0" smtClean="0"/>
          </a:p>
          <a:p>
            <a:pPr marL="171450" indent="-171450">
              <a:buFontTx/>
              <a:buChar char="-"/>
            </a:pPr>
            <a:r>
              <a:rPr lang="en-GB" noProof="0" dirty="0" smtClean="0"/>
              <a:t>In</a:t>
            </a:r>
            <a:r>
              <a:rPr lang="en-GB" baseline="0" noProof="0" dirty="0" smtClean="0"/>
              <a:t> the long term, wastewater recovery</a:t>
            </a:r>
            <a:endParaRPr lang="en-GB" noProof="0" dirty="0" smtClean="0"/>
          </a:p>
          <a:p>
            <a:pPr lvl="1"/>
            <a:r>
              <a:rPr lang="en-GB" noProof="0" dirty="0" smtClean="0"/>
              <a:t>		</a:t>
            </a:r>
          </a:p>
          <a:p>
            <a:endParaRPr lang="fr-BE" dirty="0"/>
          </a:p>
        </p:txBody>
      </p:sp>
      <p:sp>
        <p:nvSpPr>
          <p:cNvPr id="4" name="Espace réservé du numéro de diapositive 3"/>
          <p:cNvSpPr>
            <a:spLocks noGrp="1"/>
          </p:cNvSpPr>
          <p:nvPr>
            <p:ph type="sldNum" sz="quarter" idx="5"/>
          </p:nvPr>
        </p:nvSpPr>
        <p:spPr/>
        <p:txBody>
          <a:bodyPr/>
          <a:lstStyle/>
          <a:p>
            <a:fld id="{3C12F865-05EB-4F99-B64D-3E5838AD656E}" type="slidenum">
              <a:rPr lang="fr-BE" smtClean="0"/>
              <a:t>7</a:t>
            </a:fld>
            <a:endParaRPr lang="fr-BE"/>
          </a:p>
        </p:txBody>
      </p:sp>
    </p:spTree>
    <p:extLst>
      <p:ext uri="{BB962C8B-B14F-4D97-AF65-F5344CB8AC3E}">
        <p14:creationId xmlns:p14="http://schemas.microsoft.com/office/powerpoint/2010/main" val="22785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The consequences of this development</a:t>
            </a:r>
            <a:r>
              <a:rPr lang="en-GB" baseline="0" dirty="0" smtClean="0"/>
              <a:t> </a:t>
            </a:r>
            <a:r>
              <a:rPr lang="en-GB" dirty="0" smtClean="0"/>
              <a:t>will be hard for the Western collective and inclusive</a:t>
            </a:r>
            <a:r>
              <a:rPr lang="en-GB" baseline="0" dirty="0" smtClean="0"/>
              <a:t> </a:t>
            </a:r>
            <a:r>
              <a:rPr lang="en-GB" dirty="0" smtClean="0"/>
              <a:t>model of water accessibility. With fixed costs</a:t>
            </a:r>
            <a:r>
              <a:rPr lang="en-GB" baseline="0" dirty="0" smtClean="0"/>
              <a:t> at </a:t>
            </a:r>
            <a:r>
              <a:rPr lang="en-GB" dirty="0" smtClean="0"/>
              <a:t>80%, the charges</a:t>
            </a:r>
            <a:r>
              <a:rPr lang="en-GB" baseline="0" dirty="0" smtClean="0"/>
              <a:t> </a:t>
            </a:r>
            <a:r>
              <a:rPr lang="en-GB" dirty="0" smtClean="0"/>
              <a:t>will be spread</a:t>
            </a:r>
            <a:r>
              <a:rPr lang="en-GB" baseline="0" dirty="0" smtClean="0"/>
              <a:t> </a:t>
            </a:r>
            <a:r>
              <a:rPr lang="en-GB" dirty="0" smtClean="0"/>
              <a:t>over a smaller volume of distributed water, increasing the pressure on the water price to the detriment of populations that will not have access to alternatives, usually the most vulnerable.</a:t>
            </a:r>
          </a:p>
          <a:p>
            <a:endParaRPr lang="en-GB" dirty="0" smtClean="0"/>
          </a:p>
          <a:p>
            <a:r>
              <a:rPr lang="en-GB" dirty="0" smtClean="0"/>
              <a:t>The question of safeguarding access to water for everyone everywhere</a:t>
            </a:r>
            <a:r>
              <a:rPr lang="en-GB" baseline="0" dirty="0" smtClean="0"/>
              <a:t> is already being posed.</a:t>
            </a:r>
            <a:endParaRPr lang="en-GB" dirty="0" smtClean="0"/>
          </a:p>
          <a:p>
            <a:endParaRPr lang="en-GB" dirty="0" smtClean="0"/>
          </a:p>
          <a:p>
            <a:r>
              <a:rPr lang="en-GB" dirty="0" smtClean="0"/>
              <a:t>How can</a:t>
            </a:r>
            <a:r>
              <a:rPr lang="en-GB" baseline="0" dirty="0" smtClean="0"/>
              <a:t> the authorities be s</a:t>
            </a:r>
            <a:r>
              <a:rPr lang="en-GB" dirty="0" smtClean="0"/>
              <a:t>ensitized to a fair balance between individual</a:t>
            </a:r>
            <a:r>
              <a:rPr lang="en-GB" baseline="0" dirty="0" smtClean="0"/>
              <a:t> </a:t>
            </a:r>
            <a:r>
              <a:rPr lang="en-GB" dirty="0" smtClean="0"/>
              <a:t>interests and the common good.</a:t>
            </a:r>
            <a:endParaRPr lang="fr-BE" dirty="0" smtClean="0"/>
          </a:p>
        </p:txBody>
      </p:sp>
      <p:sp>
        <p:nvSpPr>
          <p:cNvPr id="4" name="Espace réservé du numéro de diapositive 3"/>
          <p:cNvSpPr>
            <a:spLocks noGrp="1"/>
          </p:cNvSpPr>
          <p:nvPr>
            <p:ph type="sldNum" sz="quarter" idx="5"/>
          </p:nvPr>
        </p:nvSpPr>
        <p:spPr/>
        <p:txBody>
          <a:bodyPr/>
          <a:lstStyle/>
          <a:p>
            <a:fld id="{3C12F865-05EB-4F99-B64D-3E5838AD656E}" type="slidenum">
              <a:rPr lang="fr-BE" smtClean="0"/>
              <a:t>8</a:t>
            </a:fld>
            <a:endParaRPr lang="fr-BE"/>
          </a:p>
        </p:txBody>
      </p:sp>
    </p:spTree>
    <p:extLst>
      <p:ext uri="{BB962C8B-B14F-4D97-AF65-F5344CB8AC3E}">
        <p14:creationId xmlns:p14="http://schemas.microsoft.com/office/powerpoint/2010/main" val="54959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3C12F865-05EB-4F99-B64D-3E5838AD656E}" type="slidenum">
              <a:rPr lang="fr-BE" smtClean="0"/>
              <a:t>9</a:t>
            </a:fld>
            <a:endParaRPr lang="fr-BE"/>
          </a:p>
        </p:txBody>
      </p:sp>
    </p:spTree>
    <p:extLst>
      <p:ext uri="{BB962C8B-B14F-4D97-AF65-F5344CB8AC3E}">
        <p14:creationId xmlns:p14="http://schemas.microsoft.com/office/powerpoint/2010/main" val="79226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94F99EE6-5ED5-46A9-BB87-EAB9C8CECD66}" type="datetime4">
              <a:rPr lang="fr-BE" smtClean="0"/>
              <a:t>2 novembre 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9FB9E0-FD03-42DA-B5B0-B1B018D93181}" type="slidenum">
              <a:rPr lang="fr-BE" smtClean="0"/>
              <a:t>‹Nr.›</a:t>
            </a:fld>
            <a:endParaRPr lang="fr-BE"/>
          </a:p>
        </p:txBody>
      </p:sp>
    </p:spTree>
    <p:extLst>
      <p:ext uri="{BB962C8B-B14F-4D97-AF65-F5344CB8AC3E}">
        <p14:creationId xmlns:p14="http://schemas.microsoft.com/office/powerpoint/2010/main" val="183855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4785B51-B581-422E-B462-CCB7EEA34C46}" type="datetime4">
              <a:rPr lang="fr-BE" smtClean="0"/>
              <a:t>2 novembre 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9FB9E0-FD03-42DA-B5B0-B1B018D93181}" type="slidenum">
              <a:rPr lang="fr-BE" smtClean="0"/>
              <a:t>‹Nr.›</a:t>
            </a:fld>
            <a:endParaRPr lang="fr-BE"/>
          </a:p>
        </p:txBody>
      </p:sp>
    </p:spTree>
    <p:extLst>
      <p:ext uri="{BB962C8B-B14F-4D97-AF65-F5344CB8AC3E}">
        <p14:creationId xmlns:p14="http://schemas.microsoft.com/office/powerpoint/2010/main" val="161605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6C8AC5B2-6075-4BCB-BF43-F9A11BD43E7C}" type="datetime4">
              <a:rPr lang="fr-BE" smtClean="0"/>
              <a:t>2 novembre 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9FB9E0-FD03-42DA-B5B0-B1B018D93181}" type="slidenum">
              <a:rPr lang="fr-BE" smtClean="0"/>
              <a:t>‹Nr.›</a:t>
            </a:fld>
            <a:endParaRPr lang="fr-BE"/>
          </a:p>
        </p:txBody>
      </p:sp>
    </p:spTree>
    <p:extLst>
      <p:ext uri="{BB962C8B-B14F-4D97-AF65-F5344CB8AC3E}">
        <p14:creationId xmlns:p14="http://schemas.microsoft.com/office/powerpoint/2010/main" val="109221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9AD0E36-736F-45C3-BEE9-883B2AC44EA2}" type="datetime4">
              <a:rPr lang="fr-BE" smtClean="0"/>
              <a:t>2 novembre 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9FB9E0-FD03-42DA-B5B0-B1B018D93181}" type="slidenum">
              <a:rPr lang="fr-BE" smtClean="0"/>
              <a:t>‹Nr.›</a:t>
            </a:fld>
            <a:endParaRPr lang="fr-BE"/>
          </a:p>
        </p:txBody>
      </p:sp>
    </p:spTree>
    <p:extLst>
      <p:ext uri="{BB962C8B-B14F-4D97-AF65-F5344CB8AC3E}">
        <p14:creationId xmlns:p14="http://schemas.microsoft.com/office/powerpoint/2010/main" val="62235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92CFE81-2B59-415B-9CBC-25E55C2EE9D3}" type="datetime4">
              <a:rPr lang="fr-BE" smtClean="0"/>
              <a:t>2 novembre 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9FB9E0-FD03-42DA-B5B0-B1B018D93181}" type="slidenum">
              <a:rPr lang="fr-BE" smtClean="0"/>
              <a:t>‹Nr.›</a:t>
            </a:fld>
            <a:endParaRPr lang="fr-BE"/>
          </a:p>
        </p:txBody>
      </p:sp>
    </p:spTree>
    <p:extLst>
      <p:ext uri="{BB962C8B-B14F-4D97-AF65-F5344CB8AC3E}">
        <p14:creationId xmlns:p14="http://schemas.microsoft.com/office/powerpoint/2010/main" val="258948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29D373D9-4BDF-498B-AD8C-7A914F17C631}" type="datetime4">
              <a:rPr lang="fr-BE" smtClean="0"/>
              <a:t>2 novembre 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59FB9E0-FD03-42DA-B5B0-B1B018D93181}" type="slidenum">
              <a:rPr lang="fr-BE" smtClean="0"/>
              <a:t>‹Nr.›</a:t>
            </a:fld>
            <a:endParaRPr lang="fr-BE"/>
          </a:p>
        </p:txBody>
      </p:sp>
    </p:spTree>
    <p:extLst>
      <p:ext uri="{BB962C8B-B14F-4D97-AF65-F5344CB8AC3E}">
        <p14:creationId xmlns:p14="http://schemas.microsoft.com/office/powerpoint/2010/main" val="287278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7F462E4C-0E9D-4ABD-893F-54CA182CF622}" type="datetime4">
              <a:rPr lang="fr-BE" smtClean="0"/>
              <a:t>2 novembre 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59FB9E0-FD03-42DA-B5B0-B1B018D93181}" type="slidenum">
              <a:rPr lang="fr-BE" smtClean="0"/>
              <a:t>‹Nr.›</a:t>
            </a:fld>
            <a:endParaRPr lang="fr-BE"/>
          </a:p>
        </p:txBody>
      </p:sp>
    </p:spTree>
    <p:extLst>
      <p:ext uri="{BB962C8B-B14F-4D97-AF65-F5344CB8AC3E}">
        <p14:creationId xmlns:p14="http://schemas.microsoft.com/office/powerpoint/2010/main" val="421232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3CBC6AB0-9081-4616-8EC6-6F4BE0EDF503}" type="datetime4">
              <a:rPr lang="fr-BE" smtClean="0"/>
              <a:t>2 novembre 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59FB9E0-FD03-42DA-B5B0-B1B018D93181}" type="slidenum">
              <a:rPr lang="fr-BE" smtClean="0"/>
              <a:t>‹Nr.›</a:t>
            </a:fld>
            <a:endParaRPr lang="fr-BE"/>
          </a:p>
        </p:txBody>
      </p:sp>
    </p:spTree>
    <p:extLst>
      <p:ext uri="{BB962C8B-B14F-4D97-AF65-F5344CB8AC3E}">
        <p14:creationId xmlns:p14="http://schemas.microsoft.com/office/powerpoint/2010/main" val="137972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64B647-5D73-44D6-9158-5AAE6D2D03A8}" type="datetime4">
              <a:rPr lang="fr-BE" smtClean="0"/>
              <a:t>2 novembre 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59FB9E0-FD03-42DA-B5B0-B1B018D93181}" type="slidenum">
              <a:rPr lang="fr-BE" smtClean="0"/>
              <a:t>‹Nr.›</a:t>
            </a:fld>
            <a:endParaRPr lang="fr-BE"/>
          </a:p>
        </p:txBody>
      </p:sp>
    </p:spTree>
    <p:extLst>
      <p:ext uri="{BB962C8B-B14F-4D97-AF65-F5344CB8AC3E}">
        <p14:creationId xmlns:p14="http://schemas.microsoft.com/office/powerpoint/2010/main" val="172113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085A478-0D3D-4988-A682-B89841F55817}" type="datetime4">
              <a:rPr lang="fr-BE" smtClean="0"/>
              <a:t>2 novembre 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59FB9E0-FD03-42DA-B5B0-B1B018D93181}" type="slidenum">
              <a:rPr lang="fr-BE" smtClean="0"/>
              <a:t>‹Nr.›</a:t>
            </a:fld>
            <a:endParaRPr lang="fr-BE"/>
          </a:p>
        </p:txBody>
      </p:sp>
    </p:spTree>
    <p:extLst>
      <p:ext uri="{BB962C8B-B14F-4D97-AF65-F5344CB8AC3E}">
        <p14:creationId xmlns:p14="http://schemas.microsoft.com/office/powerpoint/2010/main" val="140440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BB6B280-370E-401F-B6B8-69F8C1247909}" type="datetime4">
              <a:rPr lang="fr-BE" smtClean="0"/>
              <a:t>2 novembre 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59FB9E0-FD03-42DA-B5B0-B1B018D93181}" type="slidenum">
              <a:rPr lang="fr-BE" smtClean="0"/>
              <a:t>‹Nr.›</a:t>
            </a:fld>
            <a:endParaRPr lang="fr-BE"/>
          </a:p>
        </p:txBody>
      </p:sp>
    </p:spTree>
    <p:extLst>
      <p:ext uri="{BB962C8B-B14F-4D97-AF65-F5344CB8AC3E}">
        <p14:creationId xmlns:p14="http://schemas.microsoft.com/office/powerpoint/2010/main" val="204488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53EF1-A5EA-434F-8920-0849FDB9ED77}" type="datetime4">
              <a:rPr lang="fr-BE" smtClean="0"/>
              <a:t>2 novembre 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FB9E0-FD03-42DA-B5B0-B1B018D93181}" type="slidenum">
              <a:rPr lang="fr-BE" smtClean="0"/>
              <a:t>‹Nr.›</a:t>
            </a:fld>
            <a:endParaRPr lang="fr-BE"/>
          </a:p>
        </p:txBody>
      </p:sp>
    </p:spTree>
    <p:extLst>
      <p:ext uri="{BB962C8B-B14F-4D97-AF65-F5344CB8AC3E}">
        <p14:creationId xmlns:p14="http://schemas.microsoft.com/office/powerpoint/2010/main" val="103948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25538"/>
          </a:xfrm>
          <a:prstGeom prst="rect">
            <a:avLst/>
          </a:prstGeom>
          <a:solidFill>
            <a:srgbClr val="003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800" b="1" dirty="0">
              <a:solidFill>
                <a:schemeClr val="bg1"/>
              </a:solidFill>
              <a:latin typeface="Times New Roman" pitchFamily="18" charset="0"/>
              <a:cs typeface="Times New Roman" pitchFamily="18" charset="0"/>
            </a:endParaRPr>
          </a:p>
        </p:txBody>
      </p:sp>
      <p:sp>
        <p:nvSpPr>
          <p:cNvPr id="5" name="Ellipse 4"/>
          <p:cNvSpPr/>
          <p:nvPr/>
        </p:nvSpPr>
        <p:spPr>
          <a:xfrm>
            <a:off x="179512" y="130721"/>
            <a:ext cx="864096" cy="8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84" y="202530"/>
            <a:ext cx="721494" cy="720478"/>
          </a:xfrm>
          <a:prstGeom prst="rect">
            <a:avLst/>
          </a:prstGeom>
        </p:spPr>
      </p:pic>
      <p:sp>
        <p:nvSpPr>
          <p:cNvPr id="3" name="Espace réservé de la date 2"/>
          <p:cNvSpPr>
            <a:spLocks noGrp="1"/>
          </p:cNvSpPr>
          <p:nvPr>
            <p:ph type="dt" sz="half" idx="10"/>
          </p:nvPr>
        </p:nvSpPr>
        <p:spPr>
          <a:xfrm>
            <a:off x="983378" y="6063431"/>
            <a:ext cx="2133600" cy="365125"/>
          </a:xfrm>
        </p:spPr>
        <p:txBody>
          <a:bodyPr/>
          <a:lstStyle/>
          <a:p>
            <a:r>
              <a:rPr lang="fr-BE" b="1" i="1" dirty="0">
                <a:latin typeface="Arial" panose="020B0604020202020204" pitchFamily="34" charset="0"/>
                <a:cs typeface="Arial" panose="020B0604020202020204" pitchFamily="34" charset="0"/>
              </a:rPr>
              <a:t>Paris, le 7 novembre 2019</a:t>
            </a:r>
          </a:p>
        </p:txBody>
      </p:sp>
      <p:sp>
        <p:nvSpPr>
          <p:cNvPr id="10" name="Titre 1"/>
          <p:cNvSpPr txBox="1">
            <a:spLocks/>
          </p:cNvSpPr>
          <p:nvPr/>
        </p:nvSpPr>
        <p:spPr>
          <a:xfrm>
            <a:off x="631115" y="1937046"/>
            <a:ext cx="8915399" cy="1684867"/>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BE" sz="3600" b="1" i="0" u="none" strike="noStrike" kern="1200" cap="none" spc="0" normalizeH="0" baseline="0" noProof="0" dirty="0">
              <a:ln>
                <a:noFill/>
              </a:ln>
              <a:solidFill>
                <a:srgbClr val="31B4E6">
                  <a:lumMod val="75000"/>
                </a:srgbClr>
              </a:solidFill>
              <a:effectLst/>
              <a:uLnTx/>
              <a:uFillTx/>
              <a:latin typeface="Century Gothic" panose="020B0502020202020204"/>
              <a:ea typeface="+mj-ea"/>
              <a:cs typeface="+mj-cs"/>
            </a:endParaRPr>
          </a:p>
        </p:txBody>
      </p:sp>
      <p:sp>
        <p:nvSpPr>
          <p:cNvPr id="12" name="Sous-titre 2"/>
          <p:cNvSpPr txBox="1">
            <a:spLocks/>
          </p:cNvSpPr>
          <p:nvPr/>
        </p:nvSpPr>
        <p:spPr>
          <a:xfrm>
            <a:off x="340997" y="4744092"/>
            <a:ext cx="6336704" cy="86322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fr-BE" sz="1800" b="1" i="1" u="none" strike="noStrike" kern="1200" cap="none" spc="0" normalizeH="0" baseline="0" noProof="0" dirty="0">
                <a:ln>
                  <a:noFill/>
                </a:ln>
                <a:solidFill>
                  <a:sysClr val="windowText" lastClr="000000">
                    <a:lumMod val="65000"/>
                    <a:lumOff val="35000"/>
                  </a:sysClr>
                </a:solidFill>
                <a:effectLst/>
                <a:uLnTx/>
                <a:uFillTx/>
                <a:latin typeface="Century Gothic" panose="020B0502020202020204"/>
                <a:ea typeface="+mn-ea"/>
                <a:cs typeface="+mn-cs"/>
              </a:rPr>
              <a:t>Alain Palmans</a:t>
            </a:r>
          </a:p>
          <a:p>
            <a:pPr marL="0" marR="0" lvl="0" indent="0" algn="l" defTabSz="457200" rtl="0" eaLnBrk="1" fontAlgn="auto" latinLnBrk="0" hangingPunct="1">
              <a:lnSpc>
                <a:spcPct val="100000"/>
              </a:lnSpc>
              <a:spcBef>
                <a:spcPts val="1000"/>
              </a:spcBef>
              <a:spcAft>
                <a:spcPts val="0"/>
              </a:spcAft>
              <a:buClr>
                <a:srgbClr val="353535"/>
              </a:buClr>
              <a:buSzTx/>
              <a:buFont typeface="Wingdings 3" charset="2"/>
              <a:buNone/>
              <a:tabLst/>
              <a:defRPr/>
            </a:pPr>
            <a:r>
              <a:rPr lang="fr-BE" b="1" i="1" dirty="0">
                <a:solidFill>
                  <a:sysClr val="windowText" lastClr="000000">
                    <a:lumMod val="65000"/>
                    <a:lumOff val="35000"/>
                  </a:sysClr>
                </a:solidFill>
                <a:latin typeface="Century Gothic" panose="020B0502020202020204"/>
              </a:rPr>
              <a:t>CEO – Compagnie Intercommunale Liégeoise des Eaux</a:t>
            </a:r>
            <a:endParaRPr kumimoji="0" lang="fr-BE" sz="1800" b="1" i="1" u="none" strike="noStrike" kern="1200" cap="none" spc="0" normalizeH="0" baseline="0" noProof="0" dirty="0">
              <a:ln>
                <a:noFill/>
              </a:ln>
              <a:solidFill>
                <a:sysClr val="windowText" lastClr="000000">
                  <a:lumMod val="65000"/>
                  <a:lumOff val="35000"/>
                </a:sysClr>
              </a:solidFill>
              <a:effectLst/>
              <a:uLnTx/>
              <a:uFillTx/>
              <a:latin typeface="Century Gothic" panose="020B0502020202020204"/>
              <a:ea typeface="+mn-ea"/>
              <a:cs typeface="+mn-cs"/>
            </a:endParaRPr>
          </a:p>
        </p:txBody>
      </p:sp>
      <p:sp>
        <p:nvSpPr>
          <p:cNvPr id="2" name="Rectangle 1">
            <a:extLst>
              <a:ext uri="{FF2B5EF4-FFF2-40B4-BE49-F238E27FC236}">
                <a16:creationId xmlns="" xmlns:a16="http://schemas.microsoft.com/office/drawing/2014/main" id="{0C69AB9A-93D0-47DC-94AB-8665937B5FE4}"/>
              </a:ext>
            </a:extLst>
          </p:cNvPr>
          <p:cNvSpPr/>
          <p:nvPr/>
        </p:nvSpPr>
        <p:spPr>
          <a:xfrm>
            <a:off x="425042" y="1280691"/>
            <a:ext cx="6275040" cy="1815882"/>
          </a:xfrm>
          <a:prstGeom prst="rect">
            <a:avLst/>
          </a:prstGeom>
        </p:spPr>
        <p:txBody>
          <a:bodyPr wrap="square">
            <a:spAutoFit/>
          </a:bodyPr>
          <a:lstStyle/>
          <a:p>
            <a:pPr algn="ctr">
              <a:spcAft>
                <a:spcPts val="0"/>
              </a:spcAft>
              <a:tabLst>
                <a:tab pos="581660" algn="l"/>
                <a:tab pos="1163320" algn="l"/>
                <a:tab pos="1744980" algn="l"/>
                <a:tab pos="2326640" algn="l"/>
                <a:tab pos="2908300" algn="l"/>
                <a:tab pos="3489960" algn="l"/>
                <a:tab pos="4071620" algn="l"/>
                <a:tab pos="4653280" algn="l"/>
                <a:tab pos="5234940" algn="l"/>
                <a:tab pos="6391275" algn="l"/>
                <a:tab pos="6979920" algn="l"/>
                <a:tab pos="7561580" algn="l"/>
                <a:tab pos="8143240" algn="l"/>
                <a:tab pos="8724900" algn="l"/>
                <a:tab pos="9306560" algn="l"/>
              </a:tabLst>
            </a:pPr>
            <a:r>
              <a:rPr lang="en-US" sz="2400" b="1" dirty="0">
                <a:solidFill>
                  <a:srgbClr val="3366FF"/>
                </a:solidFill>
                <a:latin typeface="Arial" panose="020B0604020202020204" pitchFamily="34" charset="0"/>
                <a:ea typeface="Times New Roman" panose="02020603050405020304" pitchFamily="18" charset="0"/>
                <a:cs typeface="Arial" panose="020B0604020202020204" pitchFamily="34" charset="0"/>
              </a:rPr>
              <a:t>UNESCO</a:t>
            </a:r>
            <a:r>
              <a:rPr lang="en-US" sz="2400" b="1" dirty="0">
                <a:latin typeface="Arial" panose="020B0604020202020204" pitchFamily="34" charset="0"/>
                <a:ea typeface="Times New Roman" panose="02020603050405020304" pitchFamily="18" charset="0"/>
                <a:cs typeface="Arial" panose="020B0604020202020204" pitchFamily="34" charset="0"/>
              </a:rPr>
              <a:t> Metropolitan</a:t>
            </a:r>
            <a:r>
              <a:rPr lang="en-US" sz="2400" b="1" dirty="0">
                <a:solidFill>
                  <a:srgbClr val="3366FF"/>
                </a:solidFill>
                <a:latin typeface="Arial" panose="020B0604020202020204" pitchFamily="34" charset="0"/>
                <a:ea typeface="Times New Roman" panose="02020603050405020304" pitchFamily="18" charset="0"/>
                <a:cs typeface="Arial" panose="020B0604020202020204" pitchFamily="34" charset="0"/>
              </a:rPr>
              <a:t> “ECO – RISE” </a:t>
            </a:r>
            <a:r>
              <a:rPr lang="en-US" sz="2400" b="1" dirty="0">
                <a:latin typeface="Arial" panose="020B0604020202020204" pitchFamily="34" charset="0"/>
                <a:ea typeface="Times New Roman" panose="02020603050405020304" pitchFamily="18" charset="0"/>
                <a:cs typeface="Arial" panose="020B0604020202020204" pitchFamily="34" charset="0"/>
              </a:rPr>
              <a:t>R2020</a:t>
            </a:r>
            <a:r>
              <a:rPr lang="en-US" sz="2400" b="1" dirty="0">
                <a:solidFill>
                  <a:srgbClr val="3366FF"/>
                </a:solidFill>
                <a:latin typeface="Arial" panose="020B0604020202020204" pitchFamily="34" charset="0"/>
                <a:ea typeface="Times New Roman" panose="02020603050405020304" pitchFamily="18" charset="0"/>
                <a:cs typeface="Arial" panose="020B0604020202020204" pitchFamily="34" charset="0"/>
              </a:rPr>
              <a:t> Colloquium </a:t>
            </a:r>
            <a:endParaRPr lang="fr-BE" sz="2400" dirty="0">
              <a:latin typeface="Arial" panose="020B0604020202020204" pitchFamily="34" charset="0"/>
              <a:ea typeface="Calibri" panose="020F0502020204030204" pitchFamily="34" charset="0"/>
              <a:cs typeface="Arial" panose="020B0604020202020204" pitchFamily="34" charset="0"/>
            </a:endParaRPr>
          </a:p>
          <a:p>
            <a:pPr algn="ctr">
              <a:spcAft>
                <a:spcPts val="0"/>
              </a:spcAft>
              <a:tabLst>
                <a:tab pos="581660" algn="l"/>
                <a:tab pos="1163320" algn="l"/>
                <a:tab pos="1744980" algn="l"/>
                <a:tab pos="2326640" algn="l"/>
                <a:tab pos="2908300" algn="l"/>
                <a:tab pos="3489960" algn="l"/>
                <a:tab pos="4071620" algn="l"/>
                <a:tab pos="4653280" algn="l"/>
                <a:tab pos="5234940" algn="l"/>
                <a:tab pos="6391275" algn="l"/>
                <a:tab pos="6979920" algn="l"/>
                <a:tab pos="7561580" algn="l"/>
                <a:tab pos="8143240" algn="l"/>
                <a:tab pos="8724900" algn="l"/>
                <a:tab pos="9306560" algn="l"/>
              </a:tabLst>
            </a:pPr>
            <a:r>
              <a:rPr lang="en-US" sz="2400" b="1" i="1" dirty="0">
                <a:solidFill>
                  <a:srgbClr val="3366FF"/>
                </a:solidFill>
                <a:latin typeface="Arial" panose="020B0604020202020204" pitchFamily="34" charset="0"/>
                <a:ea typeface="Times New Roman" panose="02020603050405020304" pitchFamily="18" charset="0"/>
                <a:cs typeface="Arial" panose="020B0604020202020204" pitchFamily="34" charset="0"/>
              </a:rPr>
              <a:t>“</a:t>
            </a:r>
            <a:r>
              <a:rPr lang="en-US" sz="2000" b="1" i="1" dirty="0">
                <a:solidFill>
                  <a:srgbClr val="3366FF"/>
                </a:solidFill>
                <a:latin typeface="Arial" panose="020B0604020202020204" pitchFamily="34" charset="0"/>
                <a:ea typeface="Times New Roman" panose="02020603050405020304" pitchFamily="18" charset="0"/>
                <a:cs typeface="Arial" panose="020B0604020202020204" pitchFamily="34" charset="0"/>
              </a:rPr>
              <a:t>E</a:t>
            </a:r>
            <a:r>
              <a:rPr lang="en-US" sz="2000" b="1" i="1" dirty="0">
                <a:latin typeface="Arial" panose="020B0604020202020204" pitchFamily="34" charset="0"/>
                <a:ea typeface="Times New Roman" panose="02020603050405020304" pitchFamily="18" charset="0"/>
                <a:cs typeface="Arial" panose="020B0604020202020204" pitchFamily="34" charset="0"/>
              </a:rPr>
              <a:t>co-development</a:t>
            </a:r>
            <a:r>
              <a:rPr lang="en-US" sz="2000" b="1" i="1" dirty="0">
                <a:solidFill>
                  <a:srgbClr val="3366FF"/>
                </a:solidFill>
                <a:latin typeface="Arial" panose="020B0604020202020204" pitchFamily="34" charset="0"/>
                <a:ea typeface="Times New Roman" panose="02020603050405020304" pitchFamily="18" charset="0"/>
                <a:cs typeface="Arial" panose="020B0604020202020204" pitchFamily="34" charset="0"/>
              </a:rPr>
              <a:t>, C</a:t>
            </a:r>
            <a:r>
              <a:rPr lang="en-US" sz="2000" b="1" i="1" dirty="0">
                <a:latin typeface="Arial" panose="020B0604020202020204" pitchFamily="34" charset="0"/>
                <a:ea typeface="Times New Roman" panose="02020603050405020304" pitchFamily="18" charset="0"/>
                <a:cs typeface="Arial" panose="020B0604020202020204" pitchFamily="34" charset="0"/>
              </a:rPr>
              <a:t>limate-impacts</a:t>
            </a:r>
            <a:r>
              <a:rPr lang="en-US" sz="2000" b="1" i="1" dirty="0">
                <a:solidFill>
                  <a:srgbClr val="3366FF"/>
                </a:solidFill>
                <a:latin typeface="Arial" panose="020B0604020202020204" pitchFamily="34" charset="0"/>
                <a:ea typeface="Times New Roman" panose="02020603050405020304" pitchFamily="18" charset="0"/>
                <a:cs typeface="Arial" panose="020B0604020202020204" pitchFamily="34" charset="0"/>
              </a:rPr>
              <a:t> &amp; </a:t>
            </a:r>
            <a:r>
              <a:rPr lang="en-US" sz="2000" b="1" i="1" dirty="0">
                <a:latin typeface="Arial" panose="020B0604020202020204" pitchFamily="34" charset="0"/>
                <a:ea typeface="Times New Roman" panose="02020603050405020304" pitchFamily="18" charset="0"/>
                <a:cs typeface="Arial" panose="020B0604020202020204" pitchFamily="34" charset="0"/>
              </a:rPr>
              <a:t>service</a:t>
            </a:r>
            <a:r>
              <a:rPr lang="en-US" sz="2000" b="1" i="1" dirty="0">
                <a:solidFill>
                  <a:srgbClr val="3366FF"/>
                </a:solidFill>
                <a:latin typeface="Arial" panose="020B0604020202020204" pitchFamily="34" charset="0"/>
                <a:ea typeface="Times New Roman" panose="02020603050405020304" pitchFamily="18" charset="0"/>
                <a:cs typeface="Arial" panose="020B0604020202020204" pitchFamily="34" charset="0"/>
              </a:rPr>
              <a:t>-O</a:t>
            </a:r>
            <a:r>
              <a:rPr lang="en-US" sz="2000" b="1" i="1" dirty="0">
                <a:latin typeface="Arial" panose="020B0604020202020204" pitchFamily="34" charset="0"/>
                <a:ea typeface="Times New Roman" panose="02020603050405020304" pitchFamily="18" charset="0"/>
                <a:cs typeface="Arial" panose="020B0604020202020204" pitchFamily="34" charset="0"/>
              </a:rPr>
              <a:t>perators</a:t>
            </a:r>
            <a:r>
              <a:rPr lang="en-US" sz="2000" b="1" i="1" dirty="0">
                <a:solidFill>
                  <a:srgbClr val="3366FF"/>
                </a:solidFill>
                <a:latin typeface="Arial" panose="020B0604020202020204" pitchFamily="34" charset="0"/>
                <a:ea typeface="Times New Roman" panose="02020603050405020304" pitchFamily="18" charset="0"/>
                <a:cs typeface="Arial" panose="020B0604020202020204" pitchFamily="34" charset="0"/>
              </a:rPr>
              <a:t>’</a:t>
            </a:r>
            <a:r>
              <a:rPr lang="en-US" sz="2000" b="1" i="1" dirty="0">
                <a:latin typeface="Arial" panose="020B0604020202020204" pitchFamily="34" charset="0"/>
                <a:ea typeface="Times New Roman" panose="02020603050405020304" pitchFamily="18" charset="0"/>
                <a:cs typeface="Arial" panose="020B0604020202020204" pitchFamily="34" charset="0"/>
              </a:rPr>
              <a:t> challenges </a:t>
            </a:r>
            <a:r>
              <a:rPr lang="en-US" sz="2000" b="1" i="1" dirty="0">
                <a:solidFill>
                  <a:srgbClr val="3366FF"/>
                </a:solidFill>
                <a:latin typeface="Arial" panose="020B0604020202020204" pitchFamily="34" charset="0"/>
                <a:ea typeface="Times New Roman" panose="02020603050405020304" pitchFamily="18" charset="0"/>
                <a:cs typeface="Arial" panose="020B0604020202020204" pitchFamily="34" charset="0"/>
              </a:rPr>
              <a:t>for</a:t>
            </a:r>
            <a:r>
              <a:rPr lang="en-US" sz="2000" b="1" i="1" dirty="0">
                <a:latin typeface="Arial" panose="020B0604020202020204" pitchFamily="34" charset="0"/>
                <a:ea typeface="Times New Roman" panose="02020603050405020304" pitchFamily="18" charset="0"/>
                <a:cs typeface="Arial" panose="020B0604020202020204" pitchFamily="34" charset="0"/>
              </a:rPr>
              <a:t> </a:t>
            </a:r>
            <a:r>
              <a:rPr lang="en-US" sz="2000" b="1" i="1" dirty="0">
                <a:solidFill>
                  <a:srgbClr val="3366FF"/>
                </a:solidFill>
                <a:latin typeface="Arial" panose="020B0604020202020204" pitchFamily="34" charset="0"/>
                <a:ea typeface="Times New Roman" panose="02020603050405020304" pitchFamily="18" charset="0"/>
                <a:cs typeface="Arial" panose="020B0604020202020204" pitchFamily="34" charset="0"/>
              </a:rPr>
              <a:t>R</a:t>
            </a:r>
            <a:r>
              <a:rPr lang="en-US" sz="2000" b="1" i="1" dirty="0">
                <a:latin typeface="Arial" panose="020B0604020202020204" pitchFamily="34" charset="0"/>
                <a:ea typeface="Times New Roman" panose="02020603050405020304" pitchFamily="18" charset="0"/>
                <a:cs typeface="Arial" panose="020B0604020202020204" pitchFamily="34" charset="0"/>
              </a:rPr>
              <a:t>esilient</a:t>
            </a:r>
            <a:r>
              <a:rPr lang="en-US" sz="2000" b="1" i="1" dirty="0">
                <a:solidFill>
                  <a:srgbClr val="3366FF"/>
                </a:solidFill>
                <a:latin typeface="Arial" panose="020B0604020202020204" pitchFamily="34" charset="0"/>
                <a:ea typeface="Times New Roman" panose="02020603050405020304" pitchFamily="18" charset="0"/>
                <a:cs typeface="Arial" panose="020B0604020202020204" pitchFamily="34" charset="0"/>
              </a:rPr>
              <a:t> I</a:t>
            </a:r>
            <a:r>
              <a:rPr lang="en-US" sz="2000" b="1" i="1" dirty="0">
                <a:latin typeface="Arial" panose="020B0604020202020204" pitchFamily="34" charset="0"/>
                <a:ea typeface="Times New Roman" panose="02020603050405020304" pitchFamily="18" charset="0"/>
                <a:cs typeface="Arial" panose="020B0604020202020204" pitchFamily="34" charset="0"/>
              </a:rPr>
              <a:t>nfrastructure</a:t>
            </a:r>
            <a:r>
              <a:rPr lang="en-US" sz="2000" b="1" i="1" dirty="0">
                <a:solidFill>
                  <a:srgbClr val="3366FF"/>
                </a:solidFill>
                <a:latin typeface="Arial" panose="020B0604020202020204" pitchFamily="34" charset="0"/>
                <a:ea typeface="Times New Roman" panose="02020603050405020304" pitchFamily="18" charset="0"/>
                <a:cs typeface="Arial" panose="020B0604020202020204" pitchFamily="34" charset="0"/>
              </a:rPr>
              <a:t> &amp; S</a:t>
            </a:r>
            <a:r>
              <a:rPr lang="en-US" sz="2000" b="1" i="1" dirty="0">
                <a:latin typeface="Arial" panose="020B0604020202020204" pitchFamily="34" charset="0"/>
                <a:ea typeface="Times New Roman" panose="02020603050405020304" pitchFamily="18" charset="0"/>
                <a:cs typeface="Arial" panose="020B0604020202020204" pitchFamily="34" charset="0"/>
              </a:rPr>
              <a:t>ustainable </a:t>
            </a:r>
            <a:r>
              <a:rPr lang="en-US" sz="2000" b="1" i="1" dirty="0">
                <a:solidFill>
                  <a:srgbClr val="3366FF"/>
                </a:solidFill>
                <a:latin typeface="Arial" panose="020B0604020202020204" pitchFamily="34" charset="0"/>
                <a:ea typeface="Times New Roman" panose="02020603050405020304" pitchFamily="18" charset="0"/>
                <a:cs typeface="Arial" panose="020B0604020202020204" pitchFamily="34" charset="0"/>
              </a:rPr>
              <a:t>E</a:t>
            </a:r>
            <a:r>
              <a:rPr lang="en-US" sz="2000" b="1" i="1" dirty="0">
                <a:latin typeface="Arial" panose="020B0604020202020204" pitchFamily="34" charset="0"/>
                <a:ea typeface="Times New Roman" panose="02020603050405020304" pitchFamily="18" charset="0"/>
                <a:cs typeface="Arial" panose="020B0604020202020204" pitchFamily="34" charset="0"/>
              </a:rPr>
              <a:t>cosystems</a:t>
            </a:r>
            <a:r>
              <a:rPr lang="en-US" sz="2000" b="1" i="1" dirty="0">
                <a:solidFill>
                  <a:srgbClr val="3366FF"/>
                </a:solidFill>
                <a:latin typeface="Arial" panose="020B0604020202020204" pitchFamily="34" charset="0"/>
                <a:ea typeface="Times New Roman" panose="02020603050405020304" pitchFamily="18" charset="0"/>
                <a:cs typeface="Arial" panose="020B0604020202020204" pitchFamily="34" charset="0"/>
              </a:rPr>
              <a:t>”</a:t>
            </a:r>
            <a:r>
              <a:rPr lang="en-US" sz="2000" b="1" i="1" dirty="0">
                <a:latin typeface="Arial" panose="020B0604020202020204" pitchFamily="34" charset="0"/>
                <a:ea typeface="Times New Roman" panose="02020603050405020304" pitchFamily="18" charset="0"/>
                <a:cs typeface="Arial" panose="020B0604020202020204" pitchFamily="34" charset="0"/>
              </a:rPr>
              <a:t> </a:t>
            </a:r>
            <a:endParaRPr lang="fr-BE" sz="20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9CEE152D-E49C-496D-9BC2-9BB15BFA7F9E}"/>
              </a:ext>
            </a:extLst>
          </p:cNvPr>
          <p:cNvSpPr/>
          <p:nvPr/>
        </p:nvSpPr>
        <p:spPr>
          <a:xfrm>
            <a:off x="635968" y="3400249"/>
            <a:ext cx="5532838" cy="1015663"/>
          </a:xfrm>
          <a:prstGeom prst="rect">
            <a:avLst/>
          </a:prstGeom>
        </p:spPr>
        <p:txBody>
          <a:bodyPr wrap="square">
            <a:spAutoFit/>
          </a:bodyPr>
          <a:lstStyle/>
          <a:p>
            <a:pPr algn="ctr"/>
            <a:r>
              <a:rPr lang="en-US" sz="2000" b="1" dirty="0">
                <a:latin typeface="Arial" panose="020B0604020202020204" pitchFamily="34" charset="0"/>
                <a:ea typeface="Calibri" panose="020F0502020204030204" pitchFamily="34" charset="0"/>
                <a:cs typeface="Arial" panose="020B0604020202020204" pitchFamily="34" charset="0"/>
              </a:rPr>
              <a:t>Operator’s Communication &amp; Customer Awareness Role in Facing Service Resilience Building &amp; Financing Challenges</a:t>
            </a:r>
            <a:endParaRPr lang="fr-BE" sz="20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 xmlns:a16="http://schemas.microsoft.com/office/drawing/2014/main" id="{2292B28A-EF10-4246-8937-F6AA58D50B13}"/>
              </a:ext>
            </a:extLst>
          </p:cNvPr>
          <p:cNvPicPr>
            <a:picLocks noChangeAspect="1"/>
          </p:cNvPicPr>
          <p:nvPr/>
        </p:nvPicPr>
        <p:blipFill>
          <a:blip r:embed="rId4"/>
          <a:stretch>
            <a:fillRect/>
          </a:stretch>
        </p:blipFill>
        <p:spPr>
          <a:xfrm>
            <a:off x="6818081" y="1125538"/>
            <a:ext cx="2308271" cy="5732462"/>
          </a:xfrm>
          <a:prstGeom prst="rect">
            <a:avLst/>
          </a:prstGeom>
        </p:spPr>
      </p:pic>
    </p:spTree>
    <p:extLst>
      <p:ext uri="{BB962C8B-B14F-4D97-AF65-F5344CB8AC3E}">
        <p14:creationId xmlns:p14="http://schemas.microsoft.com/office/powerpoint/2010/main" val="4264972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277634" y="955291"/>
            <a:ext cx="648072" cy="6480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dirty="0"/>
          </a:p>
        </p:txBody>
      </p:sp>
      <p:sp>
        <p:nvSpPr>
          <p:cNvPr id="2" name="Espace réservé du numéro de diapositive 1"/>
          <p:cNvSpPr>
            <a:spLocks noGrp="1"/>
          </p:cNvSpPr>
          <p:nvPr>
            <p:ph type="sldNum" sz="quarter" idx="12"/>
          </p:nvPr>
        </p:nvSpPr>
        <p:spPr/>
        <p:txBody>
          <a:bodyPr/>
          <a:lstStyle/>
          <a:p>
            <a:fld id="{A59FB9E0-FD03-42DA-B5B0-B1B018D93181}" type="slidenum">
              <a:rPr lang="fr-BE" smtClean="0"/>
              <a:t>2</a:t>
            </a:fld>
            <a:endParaRPr lang="fr-BE" dirty="0"/>
          </a:p>
        </p:txBody>
      </p:sp>
      <p:sp>
        <p:nvSpPr>
          <p:cNvPr id="11" name="Rectangle 10"/>
          <p:cNvSpPr/>
          <p:nvPr/>
        </p:nvSpPr>
        <p:spPr>
          <a:xfrm>
            <a:off x="0" y="0"/>
            <a:ext cx="9144000" cy="1125538"/>
          </a:xfrm>
          <a:prstGeom prst="rect">
            <a:avLst/>
          </a:prstGeom>
          <a:solidFill>
            <a:srgbClr val="003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          Strengthening the resilience of water services and their financing capacity</a:t>
            </a:r>
            <a:endParaRPr lang="fr-BE" sz="2800" b="1" dirty="0">
              <a:solidFill>
                <a:schemeClr val="bg1"/>
              </a:solidFill>
              <a:latin typeface="Times New Roman" pitchFamily="18" charset="0"/>
              <a:cs typeface="Times New Roman" pitchFamily="18" charset="0"/>
            </a:endParaRPr>
          </a:p>
        </p:txBody>
      </p:sp>
      <p:sp>
        <p:nvSpPr>
          <p:cNvPr id="12" name="Ellipse 11"/>
          <p:cNvSpPr/>
          <p:nvPr/>
        </p:nvSpPr>
        <p:spPr>
          <a:xfrm>
            <a:off x="179512" y="130721"/>
            <a:ext cx="864096" cy="8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84" y="202530"/>
            <a:ext cx="721494" cy="720478"/>
          </a:xfrm>
          <a:prstGeom prst="rect">
            <a:avLst/>
          </a:prstGeom>
        </p:spPr>
      </p:pic>
      <p:sp>
        <p:nvSpPr>
          <p:cNvPr id="15" name="Rectangle 14">
            <a:extLst>
              <a:ext uri="{FF2B5EF4-FFF2-40B4-BE49-F238E27FC236}">
                <a16:creationId xmlns="" xmlns:a16="http://schemas.microsoft.com/office/drawing/2014/main" id="{AF098636-E313-4C5C-A18F-AA3C2C6D0678}"/>
              </a:ext>
            </a:extLst>
          </p:cNvPr>
          <p:cNvSpPr/>
          <p:nvPr/>
        </p:nvSpPr>
        <p:spPr>
          <a:xfrm>
            <a:off x="179512" y="1243738"/>
            <a:ext cx="7560840" cy="523220"/>
          </a:xfrm>
          <a:prstGeom prst="rect">
            <a:avLst/>
          </a:prstGeom>
        </p:spPr>
        <p:txBody>
          <a:bodyPr wrap="square">
            <a:spAutoFit/>
          </a:bodyPr>
          <a:lstStyle/>
          <a:p>
            <a:r>
              <a:rPr lang="en-US" sz="28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CILE in figures (2018</a:t>
            </a:r>
            <a:r>
              <a:rPr lang="en-US" sz="28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fr-BE" sz="2800" dirty="0">
              <a:solidFill>
                <a:schemeClr val="accent6">
                  <a:lumMod val="75000"/>
                </a:schemeClr>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 xmlns:a16="http://schemas.microsoft.com/office/drawing/2014/main" id="{6CB11222-9F21-4C38-AA30-6CB9E3A07485}"/>
              </a:ext>
            </a:extLst>
          </p:cNvPr>
          <p:cNvPicPr>
            <a:picLocks noChangeAspect="1"/>
          </p:cNvPicPr>
          <p:nvPr/>
        </p:nvPicPr>
        <p:blipFill>
          <a:blip r:embed="rId4"/>
          <a:stretch>
            <a:fillRect/>
          </a:stretch>
        </p:blipFill>
        <p:spPr>
          <a:xfrm>
            <a:off x="466430" y="1916819"/>
            <a:ext cx="4235061" cy="3120597"/>
          </a:xfrm>
          <a:prstGeom prst="rect">
            <a:avLst/>
          </a:prstGeom>
        </p:spPr>
      </p:pic>
      <p:pic>
        <p:nvPicPr>
          <p:cNvPr id="8" name="Image 7">
            <a:extLst>
              <a:ext uri="{FF2B5EF4-FFF2-40B4-BE49-F238E27FC236}">
                <a16:creationId xmlns="" xmlns:a16="http://schemas.microsoft.com/office/drawing/2014/main" id="{002A383D-3941-4867-968D-1D7DD6982A93}"/>
              </a:ext>
            </a:extLst>
          </p:cNvPr>
          <p:cNvPicPr>
            <a:picLocks noChangeAspect="1"/>
          </p:cNvPicPr>
          <p:nvPr/>
        </p:nvPicPr>
        <p:blipFill>
          <a:blip r:embed="rId5"/>
          <a:stretch>
            <a:fillRect/>
          </a:stretch>
        </p:blipFill>
        <p:spPr>
          <a:xfrm>
            <a:off x="5148064" y="1812366"/>
            <a:ext cx="3691380" cy="3756028"/>
          </a:xfrm>
          <a:prstGeom prst="rect">
            <a:avLst/>
          </a:prstGeom>
        </p:spPr>
      </p:pic>
      <p:pic>
        <p:nvPicPr>
          <p:cNvPr id="9" name="Image 8">
            <a:extLst>
              <a:ext uri="{FF2B5EF4-FFF2-40B4-BE49-F238E27FC236}">
                <a16:creationId xmlns="" xmlns:a16="http://schemas.microsoft.com/office/drawing/2014/main" id="{A64E32B1-E9D2-4ECE-B2C6-90B79211608A}"/>
              </a:ext>
            </a:extLst>
          </p:cNvPr>
          <p:cNvPicPr>
            <a:picLocks noChangeAspect="1"/>
          </p:cNvPicPr>
          <p:nvPr/>
        </p:nvPicPr>
        <p:blipFill>
          <a:blip r:embed="rId6"/>
          <a:stretch>
            <a:fillRect/>
          </a:stretch>
        </p:blipFill>
        <p:spPr>
          <a:xfrm>
            <a:off x="648408" y="5308184"/>
            <a:ext cx="2972988" cy="1145152"/>
          </a:xfrm>
          <a:prstGeom prst="rect">
            <a:avLst/>
          </a:prstGeom>
        </p:spPr>
      </p:pic>
      <p:sp>
        <p:nvSpPr>
          <p:cNvPr id="10" name="ZoneTexte 9">
            <a:extLst>
              <a:ext uri="{FF2B5EF4-FFF2-40B4-BE49-F238E27FC236}">
                <a16:creationId xmlns="" xmlns:a16="http://schemas.microsoft.com/office/drawing/2014/main" id="{6BB2023A-E411-43D0-B9E6-84121A4A7574}"/>
              </a:ext>
            </a:extLst>
          </p:cNvPr>
          <p:cNvSpPr txBox="1"/>
          <p:nvPr/>
        </p:nvSpPr>
        <p:spPr>
          <a:xfrm>
            <a:off x="1410975" y="4514196"/>
            <a:ext cx="3245504" cy="523220"/>
          </a:xfrm>
          <a:prstGeom prst="rect">
            <a:avLst/>
          </a:prstGeom>
          <a:noFill/>
        </p:spPr>
        <p:txBody>
          <a:bodyPr wrap="none" rtlCol="0">
            <a:spAutoFit/>
          </a:bodyPr>
          <a:lstStyle/>
          <a:p>
            <a:r>
              <a:rPr lang="fr-BE" sz="2800" b="1" i="1" dirty="0">
                <a:solidFill>
                  <a:schemeClr val="accent6">
                    <a:lumMod val="50000"/>
                  </a:schemeClr>
                </a:solidFill>
              </a:rPr>
              <a:t>Total : 39 M m</a:t>
            </a:r>
            <a:r>
              <a:rPr lang="fr-BE" sz="2800" b="1" i="1" baseline="30000" dirty="0">
                <a:solidFill>
                  <a:schemeClr val="accent6">
                    <a:lumMod val="50000"/>
                  </a:schemeClr>
                </a:solidFill>
              </a:rPr>
              <a:t>3</a:t>
            </a:r>
            <a:r>
              <a:rPr lang="fr-BE" sz="2800" b="1" i="1" dirty="0">
                <a:solidFill>
                  <a:schemeClr val="accent6">
                    <a:lumMod val="50000"/>
                  </a:schemeClr>
                </a:solidFill>
              </a:rPr>
              <a:t>/</a:t>
            </a:r>
            <a:r>
              <a:rPr lang="fr-BE" sz="2800" b="1" i="1" dirty="0" err="1">
                <a:solidFill>
                  <a:schemeClr val="accent6">
                    <a:lumMod val="50000"/>
                  </a:schemeClr>
                </a:solidFill>
              </a:rPr>
              <a:t>Year</a:t>
            </a:r>
            <a:endParaRPr lang="fr-BE" sz="2800" b="1" i="1" dirty="0">
              <a:solidFill>
                <a:schemeClr val="accent6">
                  <a:lumMod val="50000"/>
                </a:schemeClr>
              </a:solidFill>
            </a:endParaRPr>
          </a:p>
        </p:txBody>
      </p:sp>
      <p:sp>
        <p:nvSpPr>
          <p:cNvPr id="14" name="ZoneTexte 13">
            <a:extLst>
              <a:ext uri="{FF2B5EF4-FFF2-40B4-BE49-F238E27FC236}">
                <a16:creationId xmlns="" xmlns:a16="http://schemas.microsoft.com/office/drawing/2014/main" id="{5C4B1866-9B45-4DFB-822E-74AA775AD16F}"/>
              </a:ext>
            </a:extLst>
          </p:cNvPr>
          <p:cNvSpPr txBox="1"/>
          <p:nvPr/>
        </p:nvSpPr>
        <p:spPr>
          <a:xfrm>
            <a:off x="4283968" y="5599690"/>
            <a:ext cx="4011932" cy="1077218"/>
          </a:xfrm>
          <a:prstGeom prst="rect">
            <a:avLst/>
          </a:prstGeom>
          <a:noFill/>
        </p:spPr>
        <p:txBody>
          <a:bodyPr wrap="none" rtlCol="0">
            <a:spAutoFit/>
          </a:bodyPr>
          <a:lstStyle/>
          <a:p>
            <a:r>
              <a:rPr lang="fr-BE" sz="2800" b="1" i="1" dirty="0" smtClean="0">
                <a:solidFill>
                  <a:schemeClr val="accent6">
                    <a:lumMod val="50000"/>
                  </a:schemeClr>
                </a:solidFill>
              </a:rPr>
              <a:t>Price in </a:t>
            </a:r>
            <a:r>
              <a:rPr lang="fr-BE" sz="2800" b="1" i="1" dirty="0" smtClean="0">
                <a:solidFill>
                  <a:schemeClr val="accent6">
                    <a:lumMod val="50000"/>
                  </a:schemeClr>
                </a:solidFill>
              </a:rPr>
              <a:t>m</a:t>
            </a:r>
            <a:r>
              <a:rPr lang="fr-BE" sz="2800" b="1" i="1" baseline="30000" dirty="0" smtClean="0">
                <a:solidFill>
                  <a:schemeClr val="accent6">
                    <a:lumMod val="50000"/>
                  </a:schemeClr>
                </a:solidFill>
              </a:rPr>
              <a:t>3</a:t>
            </a:r>
            <a:r>
              <a:rPr lang="fr-BE" sz="2800" b="1" i="1" dirty="0" smtClean="0">
                <a:solidFill>
                  <a:schemeClr val="accent6">
                    <a:lumMod val="50000"/>
                  </a:schemeClr>
                </a:solidFill>
              </a:rPr>
              <a:t>: </a:t>
            </a:r>
            <a:r>
              <a:rPr lang="fr-BE" sz="2800" b="1" i="1" dirty="0">
                <a:solidFill>
                  <a:schemeClr val="accent6">
                    <a:lumMod val="50000"/>
                  </a:schemeClr>
                </a:solidFill>
              </a:rPr>
              <a:t>5,51 € </a:t>
            </a:r>
            <a:r>
              <a:rPr lang="fr-BE" sz="2800" b="1" i="1" dirty="0" smtClean="0">
                <a:solidFill>
                  <a:schemeClr val="accent6">
                    <a:lumMod val="50000"/>
                  </a:schemeClr>
                </a:solidFill>
              </a:rPr>
              <a:t>ATI</a:t>
            </a:r>
            <a:endParaRPr lang="fr-BE" sz="2800" b="1" i="1" dirty="0">
              <a:solidFill>
                <a:schemeClr val="accent6">
                  <a:lumMod val="50000"/>
                </a:schemeClr>
              </a:solidFill>
            </a:endParaRPr>
          </a:p>
          <a:p>
            <a:r>
              <a:rPr lang="en-GB" b="1" i="1" dirty="0" smtClean="0">
                <a:solidFill>
                  <a:schemeClr val="accent6">
                    <a:lumMod val="50000"/>
                  </a:schemeClr>
                </a:solidFill>
              </a:rPr>
              <a:t>(Unsubsidised real costs for distribution </a:t>
            </a:r>
          </a:p>
          <a:p>
            <a:r>
              <a:rPr lang="en-GB" b="1" i="1" dirty="0" smtClean="0">
                <a:solidFill>
                  <a:schemeClr val="accent6">
                    <a:lumMod val="50000"/>
                  </a:schemeClr>
                </a:solidFill>
              </a:rPr>
              <a:t>and sanitation)</a:t>
            </a:r>
          </a:p>
        </p:txBody>
      </p:sp>
    </p:spTree>
    <p:extLst>
      <p:ext uri="{BB962C8B-B14F-4D97-AF65-F5344CB8AC3E}">
        <p14:creationId xmlns:p14="http://schemas.microsoft.com/office/powerpoint/2010/main" val="591460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277634" y="955291"/>
            <a:ext cx="648072" cy="6480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2" name="Espace réservé du numéro de diapositive 1"/>
          <p:cNvSpPr>
            <a:spLocks noGrp="1"/>
          </p:cNvSpPr>
          <p:nvPr>
            <p:ph type="sldNum" sz="quarter" idx="12"/>
          </p:nvPr>
        </p:nvSpPr>
        <p:spPr/>
        <p:txBody>
          <a:bodyPr/>
          <a:lstStyle/>
          <a:p>
            <a:fld id="{A59FB9E0-FD03-42DA-B5B0-B1B018D93181}" type="slidenum">
              <a:rPr lang="fr-BE" smtClean="0"/>
              <a:t>3</a:t>
            </a:fld>
            <a:endParaRPr lang="fr-BE"/>
          </a:p>
        </p:txBody>
      </p:sp>
      <p:sp>
        <p:nvSpPr>
          <p:cNvPr id="7" name="Rectangle 3"/>
          <p:cNvSpPr txBox="1">
            <a:spLocks noChangeArrowheads="1"/>
          </p:cNvSpPr>
          <p:nvPr/>
        </p:nvSpPr>
        <p:spPr>
          <a:xfrm>
            <a:off x="983378" y="2030059"/>
            <a:ext cx="7264792" cy="1057189"/>
          </a:xfrm>
          <a:prstGeom prst="rect">
            <a:avLst/>
          </a:prstGeom>
          <a:ln>
            <a:noFill/>
          </a:ln>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29600" indent="-400050">
              <a:spcBef>
                <a:spcPts val="0"/>
              </a:spcBef>
              <a:spcAft>
                <a:spcPts val="1200"/>
              </a:spcAft>
              <a:buClr>
                <a:srgbClr val="FFFF66"/>
              </a:buClr>
              <a:buSzPct val="70000"/>
              <a:buNone/>
              <a:tabLst>
                <a:tab pos="407194" algn="l"/>
                <a:tab pos="535781" algn="l"/>
                <a:tab pos="1678781" algn="l"/>
                <a:tab pos="1885950" algn="l"/>
                <a:tab pos="3164681" algn="l"/>
              </a:tabLst>
              <a:defRPr/>
            </a:pPr>
            <a:r>
              <a:rPr lang="fr-BE" sz="2400" b="1" u="sng" kern="0" dirty="0" err="1" smtClean="0">
                <a:solidFill>
                  <a:srgbClr val="5B9BD5">
                    <a:lumMod val="75000"/>
                  </a:srgbClr>
                </a:solidFill>
                <a:latin typeface="Arial" panose="020B0604020202020204" pitchFamily="34" charset="0"/>
                <a:cs typeface="Arial" panose="020B0604020202020204" pitchFamily="34" charset="0"/>
              </a:rPr>
              <a:t>During</a:t>
            </a:r>
            <a:r>
              <a:rPr lang="fr-BE" sz="2400" b="1" u="sng" kern="0" dirty="0" smtClean="0">
                <a:solidFill>
                  <a:srgbClr val="5B9BD5">
                    <a:lumMod val="75000"/>
                  </a:srgbClr>
                </a:solidFill>
                <a:latin typeface="Arial" panose="020B0604020202020204" pitchFamily="34" charset="0"/>
                <a:cs typeface="Arial" panose="020B0604020202020204" pitchFamily="34" charset="0"/>
              </a:rPr>
              <a:t> the </a:t>
            </a:r>
            <a:r>
              <a:rPr lang="fr-BE" sz="2400" b="1" u="sng" kern="0" dirty="0" err="1" smtClean="0">
                <a:solidFill>
                  <a:srgbClr val="5B9BD5">
                    <a:lumMod val="75000"/>
                  </a:srgbClr>
                </a:solidFill>
                <a:latin typeface="Arial" panose="020B0604020202020204" pitchFamily="34" charset="0"/>
                <a:cs typeface="Arial" panose="020B0604020202020204" pitchFamily="34" charset="0"/>
              </a:rPr>
              <a:t>crisis</a:t>
            </a:r>
            <a:endParaRPr lang="fr-BE" sz="2400" b="1" u="sng" kern="0" dirty="0" smtClean="0">
              <a:solidFill>
                <a:srgbClr val="5B9BD5">
                  <a:lumMod val="75000"/>
                </a:srgbClr>
              </a:solidFill>
              <a:latin typeface="Arial" panose="020B0604020202020204" pitchFamily="34" charset="0"/>
              <a:cs typeface="Arial" panose="020B0604020202020204" pitchFamily="34" charset="0"/>
            </a:endParaRPr>
          </a:p>
          <a:p>
            <a:pPr marL="129600" indent="-400050">
              <a:spcBef>
                <a:spcPts val="0"/>
              </a:spcBef>
              <a:spcAft>
                <a:spcPts val="1200"/>
              </a:spcAft>
              <a:buClr>
                <a:srgbClr val="FFFF66"/>
              </a:buClr>
              <a:buSzPct val="70000"/>
              <a:buNone/>
              <a:tabLst>
                <a:tab pos="407194" algn="l"/>
                <a:tab pos="535781" algn="l"/>
                <a:tab pos="1678781" algn="l"/>
                <a:tab pos="1885950" algn="l"/>
                <a:tab pos="3164681" algn="l"/>
              </a:tabLst>
              <a:defRPr/>
            </a:pPr>
            <a:r>
              <a:rPr lang="en-GB" sz="2000" b="1" dirty="0">
                <a:latin typeface="Arial" panose="020B0604020202020204" pitchFamily="34" charset="0"/>
                <a:cs typeface="Arial" panose="020B0604020202020204" pitchFamily="34" charset="0"/>
              </a:rPr>
              <a:t>Exchange of resources between municipalities</a:t>
            </a:r>
            <a:endParaRPr lang="fr-BE" sz="2400" b="1" dirty="0">
              <a:latin typeface="Arial" panose="020B0604020202020204" pitchFamily="34" charset="0"/>
              <a:cs typeface="Arial" panose="020B0604020202020204" pitchFamily="34" charset="0"/>
            </a:endParaRPr>
          </a:p>
          <a:p>
            <a:pPr marL="700088" lvl="1" indent="-400050">
              <a:spcBef>
                <a:spcPts val="0"/>
              </a:spcBef>
              <a:buClr>
                <a:srgbClr val="FFFF66"/>
              </a:buClr>
              <a:buFont typeface="Wingdings" pitchFamily="2" charset="2"/>
              <a:buChar char="§"/>
              <a:tabLst>
                <a:tab pos="407194" algn="l"/>
                <a:tab pos="535781" algn="l"/>
                <a:tab pos="1678781" algn="l"/>
                <a:tab pos="1885950" algn="l"/>
                <a:tab pos="3164681" algn="l"/>
              </a:tabLst>
              <a:defRPr/>
            </a:pPr>
            <a:endParaRPr lang="fr-BE" sz="2400" b="1" dirty="0">
              <a:latin typeface="Arial" panose="020B0604020202020204" pitchFamily="34" charset="0"/>
              <a:cs typeface="Arial" panose="020B0604020202020204" pitchFamily="34" charset="0"/>
            </a:endParaRPr>
          </a:p>
        </p:txBody>
      </p:sp>
      <p:sp>
        <p:nvSpPr>
          <p:cNvPr id="11" name="Rectangle 10"/>
          <p:cNvSpPr/>
          <p:nvPr/>
        </p:nvSpPr>
        <p:spPr>
          <a:xfrm>
            <a:off x="0" y="0"/>
            <a:ext cx="9144000" cy="1125538"/>
          </a:xfrm>
          <a:prstGeom prst="rect">
            <a:avLst/>
          </a:prstGeom>
          <a:solidFill>
            <a:srgbClr val="003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Times New Roman" pitchFamily="18" charset="0"/>
                <a:cs typeface="Times New Roman" pitchFamily="18" charset="0"/>
              </a:rPr>
              <a:t>          Strengthening the resilience of water services and their financing capacity</a:t>
            </a:r>
            <a:endParaRPr lang="fr-BE" sz="2800" b="1" dirty="0">
              <a:solidFill>
                <a:schemeClr val="bg1"/>
              </a:solidFill>
              <a:latin typeface="Times New Roman" pitchFamily="18" charset="0"/>
              <a:cs typeface="Times New Roman" pitchFamily="18" charset="0"/>
            </a:endParaRPr>
          </a:p>
        </p:txBody>
      </p:sp>
      <p:sp>
        <p:nvSpPr>
          <p:cNvPr id="12" name="Ellipse 11"/>
          <p:cNvSpPr/>
          <p:nvPr/>
        </p:nvSpPr>
        <p:spPr>
          <a:xfrm>
            <a:off x="179512" y="130721"/>
            <a:ext cx="864096" cy="8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84" y="202530"/>
            <a:ext cx="721494" cy="720478"/>
          </a:xfrm>
          <a:prstGeom prst="rect">
            <a:avLst/>
          </a:prstGeom>
        </p:spPr>
      </p:pic>
      <p:sp>
        <p:nvSpPr>
          <p:cNvPr id="14" name="Rectangle 3">
            <a:extLst>
              <a:ext uri="{FF2B5EF4-FFF2-40B4-BE49-F238E27FC236}">
                <a16:creationId xmlns="" xmlns:a16="http://schemas.microsoft.com/office/drawing/2014/main" id="{AD37B78B-1868-4A57-8B7B-D70FFF00136B}"/>
              </a:ext>
            </a:extLst>
          </p:cNvPr>
          <p:cNvSpPr txBox="1">
            <a:spLocks noChangeArrowheads="1"/>
          </p:cNvSpPr>
          <p:nvPr/>
        </p:nvSpPr>
        <p:spPr>
          <a:xfrm>
            <a:off x="323528" y="3307608"/>
            <a:ext cx="6120680" cy="3123204"/>
          </a:xfrm>
          <a:prstGeom prst="rect">
            <a:avLst/>
          </a:prstGeom>
          <a:ln>
            <a:noFill/>
          </a:ln>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29600" indent="-400050">
              <a:spcBef>
                <a:spcPts val="0"/>
              </a:spcBef>
              <a:spcAft>
                <a:spcPts val="1200"/>
              </a:spcAft>
              <a:buClr>
                <a:srgbClr val="FFFF66"/>
              </a:buClr>
              <a:buSzPct val="70000"/>
              <a:buNone/>
              <a:tabLst>
                <a:tab pos="407194" algn="l"/>
                <a:tab pos="535781" algn="l"/>
                <a:tab pos="1678781" algn="l"/>
                <a:tab pos="1885950" algn="l"/>
                <a:tab pos="3164681" algn="l"/>
              </a:tabLst>
              <a:defRPr/>
            </a:pPr>
            <a:r>
              <a:rPr lang="fr-BE" sz="2400" b="1" dirty="0">
                <a:latin typeface="Arial" panose="020B0604020202020204" pitchFamily="34" charset="0"/>
                <a:cs typeface="Arial" panose="020B0604020202020204" pitchFamily="34" charset="0"/>
              </a:rPr>
              <a:t>	</a:t>
            </a:r>
            <a:r>
              <a:rPr lang="fr-BE" sz="2400" b="1" u="sng" kern="0" dirty="0" err="1" smtClean="0">
                <a:solidFill>
                  <a:srgbClr val="5B9BD5">
                    <a:lumMod val="75000"/>
                  </a:srgbClr>
                </a:solidFill>
                <a:latin typeface="Arial" panose="020B0604020202020204" pitchFamily="34" charset="0"/>
                <a:cs typeface="Arial" panose="020B0604020202020204" pitchFamily="34" charset="0"/>
              </a:rPr>
              <a:t>After</a:t>
            </a:r>
            <a:r>
              <a:rPr lang="fr-BE" sz="2400" b="1" u="sng" kern="0" dirty="0" smtClean="0">
                <a:solidFill>
                  <a:srgbClr val="5B9BD5">
                    <a:lumMod val="75000"/>
                  </a:srgbClr>
                </a:solidFill>
                <a:latin typeface="Arial" panose="020B0604020202020204" pitchFamily="34" charset="0"/>
                <a:cs typeface="Arial" panose="020B0604020202020204" pitchFamily="34" charset="0"/>
              </a:rPr>
              <a:t> the </a:t>
            </a:r>
            <a:r>
              <a:rPr lang="fr-BE" sz="2400" b="1" u="sng" kern="0" dirty="0" err="1" smtClean="0">
                <a:solidFill>
                  <a:srgbClr val="5B9BD5">
                    <a:lumMod val="75000"/>
                  </a:srgbClr>
                </a:solidFill>
                <a:latin typeface="Arial" panose="020B0604020202020204" pitchFamily="34" charset="0"/>
                <a:cs typeface="Arial" panose="020B0604020202020204" pitchFamily="34" charset="0"/>
              </a:rPr>
              <a:t>crisis</a:t>
            </a:r>
            <a:endParaRPr lang="fr-BE" sz="2400" b="1" u="sng" kern="0" dirty="0" smtClean="0">
              <a:solidFill>
                <a:srgbClr val="5B9BD5">
                  <a:lumMod val="75000"/>
                </a:srgbClr>
              </a:solidFill>
              <a:latin typeface="Arial" panose="020B0604020202020204" pitchFamily="34" charset="0"/>
              <a:cs typeface="Arial" panose="020B0604020202020204" pitchFamily="34" charset="0"/>
            </a:endParaRP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Merging of the water services of the 24 municipalities(1982)</a:t>
            </a:r>
          </a:p>
          <a:p>
            <a:pPr marL="1042988" lvl="2"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1800" b="1" dirty="0" smtClean="0">
                <a:latin typeface="Arial" panose="020B0604020202020204" pitchFamily="34" charset="0"/>
                <a:cs typeface="Arial" panose="020B0604020202020204" pitchFamily="34" charset="0"/>
              </a:rPr>
              <a:t>Pooling of drinking water resources</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New pumping stations to reinforce gravity intakes (financed by the European Structural Funds)</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Highly increased network meshing</a:t>
            </a:r>
            <a:endParaRPr lang="en-GB" sz="2400" b="1" dirty="0" smtClean="0">
              <a:latin typeface="Arial" panose="020B0604020202020204" pitchFamily="34" charset="0"/>
              <a:cs typeface="Arial" panose="020B0604020202020204" pitchFamily="34" charset="0"/>
            </a:endParaRPr>
          </a:p>
          <a:p>
            <a:pPr marL="700088" lvl="1" indent="-400050">
              <a:spcBef>
                <a:spcPts val="0"/>
              </a:spcBef>
              <a:buClr>
                <a:srgbClr val="FFFF66"/>
              </a:buClr>
              <a:buFont typeface="Wingdings" pitchFamily="2" charset="2"/>
              <a:buChar char="§"/>
              <a:tabLst>
                <a:tab pos="407194" algn="l"/>
                <a:tab pos="535781" algn="l"/>
                <a:tab pos="1678781" algn="l"/>
                <a:tab pos="1885950" algn="l"/>
                <a:tab pos="3164681" algn="l"/>
              </a:tabLst>
              <a:defRPr/>
            </a:pPr>
            <a:endParaRPr lang="fr-BE" sz="2400"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 xmlns:a16="http://schemas.microsoft.com/office/drawing/2014/main" id="{AF098636-E313-4C5C-A18F-AA3C2C6D0678}"/>
              </a:ext>
            </a:extLst>
          </p:cNvPr>
          <p:cNvSpPr/>
          <p:nvPr/>
        </p:nvSpPr>
        <p:spPr>
          <a:xfrm>
            <a:off x="107504" y="1297365"/>
            <a:ext cx="7560840" cy="523220"/>
          </a:xfrm>
          <a:prstGeom prst="rect">
            <a:avLst/>
          </a:prstGeom>
        </p:spPr>
        <p:txBody>
          <a:bodyPr wrap="square">
            <a:spAutoFit/>
          </a:bodyPr>
          <a:lstStyle/>
          <a:p>
            <a:r>
              <a:rPr lang="en-US" sz="28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History </a:t>
            </a:r>
            <a:r>
              <a:rPr lang="en-US" sz="28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(1</a:t>
            </a:r>
            <a:r>
              <a:rPr lang="en-US" sz="28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great drought of 1976</a:t>
            </a:r>
            <a:endParaRPr lang="fr-BE" sz="2800" dirty="0">
              <a:solidFill>
                <a:schemeClr val="accent6">
                  <a:lumMod val="75000"/>
                </a:schemeClr>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 xmlns:a16="http://schemas.microsoft.com/office/drawing/2014/main" id="{E7B5C97A-4818-48A1-B88A-344E2665455A}"/>
              </a:ext>
            </a:extLst>
          </p:cNvPr>
          <p:cNvPicPr>
            <a:picLocks noChangeAspect="1"/>
          </p:cNvPicPr>
          <p:nvPr/>
        </p:nvPicPr>
        <p:blipFill>
          <a:blip r:embed="rId4"/>
          <a:stretch>
            <a:fillRect/>
          </a:stretch>
        </p:blipFill>
        <p:spPr>
          <a:xfrm>
            <a:off x="6792516" y="3515647"/>
            <a:ext cx="2027956" cy="2827248"/>
          </a:xfrm>
          <a:prstGeom prst="rect">
            <a:avLst/>
          </a:prstGeom>
        </p:spPr>
      </p:pic>
    </p:spTree>
    <p:extLst>
      <p:ext uri="{BB962C8B-B14F-4D97-AF65-F5344CB8AC3E}">
        <p14:creationId xmlns:p14="http://schemas.microsoft.com/office/powerpoint/2010/main" val="2267601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277634" y="955291"/>
            <a:ext cx="648072" cy="6480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2" name="Espace réservé du numéro de diapositive 1"/>
          <p:cNvSpPr>
            <a:spLocks noGrp="1"/>
          </p:cNvSpPr>
          <p:nvPr>
            <p:ph type="sldNum" sz="quarter" idx="12"/>
          </p:nvPr>
        </p:nvSpPr>
        <p:spPr/>
        <p:txBody>
          <a:bodyPr/>
          <a:lstStyle/>
          <a:p>
            <a:fld id="{A59FB9E0-FD03-42DA-B5B0-B1B018D93181}" type="slidenum">
              <a:rPr lang="fr-BE" smtClean="0"/>
              <a:t>4</a:t>
            </a:fld>
            <a:endParaRPr lang="fr-BE"/>
          </a:p>
        </p:txBody>
      </p:sp>
      <p:sp>
        <p:nvSpPr>
          <p:cNvPr id="7" name="Rectangle 3"/>
          <p:cNvSpPr txBox="1">
            <a:spLocks noChangeArrowheads="1"/>
          </p:cNvSpPr>
          <p:nvPr/>
        </p:nvSpPr>
        <p:spPr>
          <a:xfrm>
            <a:off x="282844" y="2313901"/>
            <a:ext cx="6688728" cy="2189779"/>
          </a:xfrm>
          <a:prstGeom prst="rect">
            <a:avLst/>
          </a:prstGeom>
          <a:ln>
            <a:noFill/>
          </a:ln>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29600" indent="-400050">
              <a:spcBef>
                <a:spcPts val="0"/>
              </a:spcBef>
              <a:spcAft>
                <a:spcPts val="600"/>
              </a:spcAft>
              <a:buClr>
                <a:srgbClr val="FFFF66"/>
              </a:buClr>
              <a:buSzPct val="70000"/>
              <a:buNone/>
              <a:tabLst>
                <a:tab pos="407194" algn="l"/>
                <a:tab pos="535781" algn="l"/>
                <a:tab pos="1678781" algn="l"/>
                <a:tab pos="1885950" algn="l"/>
                <a:tab pos="3164681" algn="l"/>
              </a:tabLst>
              <a:defRPr/>
            </a:pPr>
            <a:r>
              <a:rPr lang="fr-FR" sz="2400" b="1" u="sng" kern="0" dirty="0" err="1" smtClean="0">
                <a:solidFill>
                  <a:srgbClr val="5B9BD5">
                    <a:lumMod val="75000"/>
                  </a:srgbClr>
                </a:solidFill>
                <a:latin typeface="Arial" panose="020B0604020202020204" pitchFamily="34" charset="0"/>
                <a:cs typeface="Arial" panose="020B0604020202020204" pitchFamily="34" charset="0"/>
              </a:rPr>
              <a:t>Until</a:t>
            </a:r>
            <a:r>
              <a:rPr lang="fr-FR" sz="2400" b="1" u="sng" kern="0" dirty="0" smtClean="0">
                <a:solidFill>
                  <a:srgbClr val="5B9BD5">
                    <a:lumMod val="75000"/>
                  </a:srgbClr>
                </a:solidFill>
                <a:latin typeface="Arial" panose="020B0604020202020204" pitchFamily="34" charset="0"/>
                <a:cs typeface="Arial" panose="020B0604020202020204" pitchFamily="34" charset="0"/>
              </a:rPr>
              <a:t> 2014: </a:t>
            </a:r>
            <a:r>
              <a:rPr lang="en-GB" sz="2400" b="1" u="sng" kern="0" dirty="0" smtClean="0">
                <a:solidFill>
                  <a:srgbClr val="5B9BD5">
                    <a:lumMod val="75000"/>
                  </a:srgbClr>
                </a:solidFill>
                <a:latin typeface="Arial" panose="020B0604020202020204" pitchFamily="34" charset="0"/>
                <a:cs typeface="Arial" panose="020B0604020202020204" pitchFamily="34" charset="0"/>
              </a:rPr>
              <a:t>three interconnected </a:t>
            </a:r>
          </a:p>
          <a:p>
            <a:pPr marL="129600" indent="-400050">
              <a:spcBef>
                <a:spcPts val="0"/>
              </a:spcBef>
              <a:spcAft>
                <a:spcPts val="600"/>
              </a:spcAft>
              <a:buClr>
                <a:srgbClr val="FFFF66"/>
              </a:buClr>
              <a:buSzPct val="70000"/>
              <a:buNone/>
              <a:tabLst>
                <a:tab pos="407194" algn="l"/>
                <a:tab pos="535781" algn="l"/>
                <a:tab pos="1678781" algn="l"/>
                <a:tab pos="1885950" algn="l"/>
                <a:tab pos="3164681" algn="l"/>
              </a:tabLst>
              <a:defRPr/>
            </a:pPr>
            <a:r>
              <a:rPr lang="en-GB" sz="2400" b="1" u="sng" kern="0" dirty="0" smtClean="0">
                <a:solidFill>
                  <a:srgbClr val="5B9BD5">
                    <a:lumMod val="75000"/>
                  </a:srgbClr>
                </a:solidFill>
                <a:latin typeface="Arial" panose="020B0604020202020204" pitchFamily="34" charset="0"/>
                <a:cs typeface="Arial" panose="020B0604020202020204" pitchFamily="34" charset="0"/>
              </a:rPr>
              <a:t>resources</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Underground galleries in </a:t>
            </a:r>
            <a:r>
              <a:rPr lang="en-GB" sz="2000" b="1" dirty="0" err="1" smtClean="0">
                <a:latin typeface="Arial" panose="020B0604020202020204" pitchFamily="34" charset="0"/>
                <a:cs typeface="Arial" panose="020B0604020202020204" pitchFamily="34" charset="0"/>
              </a:rPr>
              <a:t>Hesbaye</a:t>
            </a:r>
            <a:r>
              <a:rPr lang="en-GB" sz="2000" b="1" dirty="0" smtClean="0">
                <a:latin typeface="Arial" panose="020B0604020202020204" pitchFamily="34" charset="0"/>
                <a:cs typeface="Arial" panose="020B0604020202020204" pitchFamily="34" charset="0"/>
              </a:rPr>
              <a:t> (15 M m</a:t>
            </a:r>
            <a:r>
              <a:rPr lang="en-GB" sz="2000" b="1" baseline="30000" dirty="0" smtClean="0">
                <a:latin typeface="Arial" panose="020B0604020202020204" pitchFamily="34" charset="0"/>
                <a:cs typeface="Arial" panose="020B0604020202020204" pitchFamily="34" charset="0"/>
              </a:rPr>
              <a:t>3</a:t>
            </a:r>
            <a:r>
              <a:rPr lang="en-GB" sz="2000" b="1" dirty="0" smtClean="0">
                <a:latin typeface="Arial" panose="020B0604020202020204" pitchFamily="34" charset="0"/>
                <a:cs typeface="Arial" panose="020B0604020202020204" pitchFamily="34" charset="0"/>
              </a:rPr>
              <a:t>/year)</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Limestone sources of </a:t>
            </a:r>
            <a:r>
              <a:rPr lang="en-GB" sz="2000" b="1" dirty="0" err="1" smtClean="0">
                <a:latin typeface="Arial" panose="020B0604020202020204" pitchFamily="34" charset="0"/>
                <a:cs typeface="Arial" panose="020B0604020202020204" pitchFamily="34" charset="0"/>
              </a:rPr>
              <a:t>Néblon</a:t>
            </a:r>
            <a:r>
              <a:rPr lang="en-GB" sz="2000" b="1" dirty="0" smtClean="0">
                <a:latin typeface="Arial" panose="020B0604020202020204" pitchFamily="34" charset="0"/>
                <a:cs typeface="Arial" panose="020B0604020202020204" pitchFamily="34" charset="0"/>
              </a:rPr>
              <a:t> (10 M m</a:t>
            </a:r>
            <a:r>
              <a:rPr lang="en-GB" sz="2000" b="1" baseline="30000" dirty="0" smtClean="0">
                <a:latin typeface="Arial" panose="020B0604020202020204" pitchFamily="34" charset="0"/>
                <a:cs typeface="Arial" panose="020B0604020202020204" pitchFamily="34" charset="0"/>
              </a:rPr>
              <a:t>3</a:t>
            </a:r>
            <a:r>
              <a:rPr lang="en-GB" sz="2000" b="1" dirty="0" smtClean="0">
                <a:latin typeface="Arial" panose="020B0604020202020204" pitchFamily="34" charset="0"/>
                <a:cs typeface="Arial" panose="020B0604020202020204" pitchFamily="34" charset="0"/>
              </a:rPr>
              <a:t>/year)</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Reservoirs of the </a:t>
            </a:r>
            <a:r>
              <a:rPr lang="en-GB" sz="2000" b="1" dirty="0" err="1" smtClean="0">
                <a:latin typeface="Arial" panose="020B0604020202020204" pitchFamily="34" charset="0"/>
                <a:cs typeface="Arial" panose="020B0604020202020204" pitchFamily="34" charset="0"/>
              </a:rPr>
              <a:t>Vesdre</a:t>
            </a:r>
            <a:r>
              <a:rPr lang="en-GB" sz="2000" b="1" dirty="0" smtClean="0">
                <a:latin typeface="Arial" panose="020B0604020202020204" pitchFamily="34" charset="0"/>
                <a:cs typeface="Arial" panose="020B0604020202020204" pitchFamily="34" charset="0"/>
              </a:rPr>
              <a:t> (7 M m</a:t>
            </a:r>
            <a:r>
              <a:rPr lang="en-GB" sz="2000" b="1" baseline="30000" dirty="0" smtClean="0">
                <a:latin typeface="Arial" panose="020B0604020202020204" pitchFamily="34" charset="0"/>
                <a:cs typeface="Arial" panose="020B0604020202020204" pitchFamily="34" charset="0"/>
              </a:rPr>
              <a:t>3</a:t>
            </a:r>
            <a:r>
              <a:rPr lang="en-GB" sz="2000" b="1" dirty="0" smtClean="0">
                <a:latin typeface="Arial" panose="020B0604020202020204" pitchFamily="34" charset="0"/>
                <a:cs typeface="Arial" panose="020B0604020202020204" pitchFamily="34" charset="0"/>
              </a:rPr>
              <a:t>/year + security)</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Other</a:t>
            </a:r>
            <a:endParaRPr lang="en-GB" sz="2000" b="1" strike="sngStrike" dirty="0" smtClean="0">
              <a:latin typeface="Arial" panose="020B0604020202020204" pitchFamily="34" charset="0"/>
              <a:cs typeface="Arial" panose="020B0604020202020204" pitchFamily="34" charset="0"/>
            </a:endParaRPr>
          </a:p>
          <a:p>
            <a:pPr marL="300038" lvl="1" indent="0">
              <a:spcBef>
                <a:spcPts val="0"/>
              </a:spcBef>
              <a:buClr>
                <a:srgbClr val="FFFF66"/>
              </a:buClr>
              <a:buNone/>
              <a:tabLst>
                <a:tab pos="407194" algn="l"/>
                <a:tab pos="535781" algn="l"/>
                <a:tab pos="1678781" algn="l"/>
                <a:tab pos="1885950" algn="l"/>
                <a:tab pos="3164681" algn="l"/>
              </a:tabLst>
              <a:defRPr/>
            </a:pPr>
            <a:endParaRPr lang="fr-BE" sz="2400" b="1" dirty="0">
              <a:latin typeface="Arial" panose="020B0604020202020204" pitchFamily="34" charset="0"/>
              <a:cs typeface="Arial" panose="020B0604020202020204" pitchFamily="34" charset="0"/>
            </a:endParaRPr>
          </a:p>
          <a:p>
            <a:pPr marL="700088" lvl="1" indent="-400050">
              <a:spcBef>
                <a:spcPts val="0"/>
              </a:spcBef>
              <a:buClr>
                <a:srgbClr val="FFFF66"/>
              </a:buClr>
              <a:buFont typeface="Wingdings" pitchFamily="2" charset="2"/>
              <a:buChar char="§"/>
              <a:tabLst>
                <a:tab pos="407194" algn="l"/>
                <a:tab pos="535781" algn="l"/>
                <a:tab pos="1678781" algn="l"/>
                <a:tab pos="1885950" algn="l"/>
                <a:tab pos="3164681" algn="l"/>
              </a:tabLst>
              <a:defRPr/>
            </a:pPr>
            <a:endParaRPr lang="fr-BE" sz="2400" b="1" dirty="0">
              <a:latin typeface="Arial" panose="020B0604020202020204" pitchFamily="34" charset="0"/>
              <a:cs typeface="Arial" panose="020B0604020202020204" pitchFamily="34" charset="0"/>
            </a:endParaRPr>
          </a:p>
        </p:txBody>
      </p:sp>
      <p:sp>
        <p:nvSpPr>
          <p:cNvPr id="11" name="Rectangle 10"/>
          <p:cNvSpPr/>
          <p:nvPr/>
        </p:nvSpPr>
        <p:spPr>
          <a:xfrm>
            <a:off x="0" y="0"/>
            <a:ext cx="9144000" cy="1125538"/>
          </a:xfrm>
          <a:prstGeom prst="rect">
            <a:avLst/>
          </a:prstGeom>
          <a:solidFill>
            <a:srgbClr val="003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         Strengthening the resilience of water services and their financing capacity</a:t>
            </a:r>
            <a:endParaRPr lang="fr-BE" sz="2800" b="1" dirty="0">
              <a:solidFill>
                <a:schemeClr val="bg1"/>
              </a:solidFill>
              <a:latin typeface="Times New Roman" pitchFamily="18" charset="0"/>
              <a:cs typeface="Times New Roman" pitchFamily="18" charset="0"/>
            </a:endParaRPr>
          </a:p>
        </p:txBody>
      </p:sp>
      <p:sp>
        <p:nvSpPr>
          <p:cNvPr id="12" name="Ellipse 11"/>
          <p:cNvSpPr/>
          <p:nvPr/>
        </p:nvSpPr>
        <p:spPr>
          <a:xfrm>
            <a:off x="179512" y="130721"/>
            <a:ext cx="864096" cy="8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84" y="202530"/>
            <a:ext cx="721494" cy="720478"/>
          </a:xfrm>
          <a:prstGeom prst="rect">
            <a:avLst/>
          </a:prstGeom>
        </p:spPr>
      </p:pic>
      <p:sp>
        <p:nvSpPr>
          <p:cNvPr id="14" name="Rectangle 3">
            <a:extLst>
              <a:ext uri="{FF2B5EF4-FFF2-40B4-BE49-F238E27FC236}">
                <a16:creationId xmlns="" xmlns:a16="http://schemas.microsoft.com/office/drawing/2014/main" id="{AD37B78B-1868-4A57-8B7B-D70FFF00136B}"/>
              </a:ext>
            </a:extLst>
          </p:cNvPr>
          <p:cNvSpPr txBox="1">
            <a:spLocks noChangeArrowheads="1"/>
          </p:cNvSpPr>
          <p:nvPr/>
        </p:nvSpPr>
        <p:spPr>
          <a:xfrm>
            <a:off x="1279257" y="4601707"/>
            <a:ext cx="7120776" cy="1931286"/>
          </a:xfrm>
          <a:prstGeom prst="rect">
            <a:avLst/>
          </a:prstGeom>
          <a:ln>
            <a:noFill/>
          </a:ln>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29600" indent="-400050">
              <a:spcBef>
                <a:spcPts val="0"/>
              </a:spcBef>
              <a:spcAft>
                <a:spcPts val="1200"/>
              </a:spcAft>
              <a:buClr>
                <a:srgbClr val="FFFF66"/>
              </a:buClr>
              <a:buSzPct val="70000"/>
              <a:buNone/>
              <a:tabLst>
                <a:tab pos="407194" algn="l"/>
                <a:tab pos="535781" algn="l"/>
                <a:tab pos="1678781" algn="l"/>
                <a:tab pos="1885950" algn="l"/>
                <a:tab pos="3164681" algn="l"/>
              </a:tabLst>
              <a:defRPr/>
            </a:pPr>
            <a:r>
              <a:rPr lang="fr-BE" sz="2400" b="1" dirty="0">
                <a:latin typeface="Arial" panose="020B0604020202020204" pitchFamily="34" charset="0"/>
                <a:cs typeface="Arial" panose="020B0604020202020204" pitchFamily="34" charset="0"/>
              </a:rPr>
              <a:t>	</a:t>
            </a:r>
            <a:r>
              <a:rPr lang="fr-FR" sz="2400" b="1" u="sng" kern="0" dirty="0" err="1" smtClean="0">
                <a:solidFill>
                  <a:srgbClr val="5B9BD5">
                    <a:lumMod val="75000"/>
                  </a:srgbClr>
                </a:solidFill>
                <a:latin typeface="Arial" panose="020B0604020202020204" pitchFamily="34" charset="0"/>
                <a:cs typeface="Arial" panose="020B0604020202020204" pitchFamily="34" charset="0"/>
              </a:rPr>
              <a:t>After</a:t>
            </a:r>
            <a:r>
              <a:rPr lang="fr-FR" sz="2400" b="1" u="sng" kern="0" dirty="0" smtClean="0">
                <a:solidFill>
                  <a:srgbClr val="5B9BD5">
                    <a:lumMod val="75000"/>
                  </a:srgbClr>
                </a:solidFill>
                <a:latin typeface="Arial" panose="020B0604020202020204" pitchFamily="34" charset="0"/>
                <a:cs typeface="Arial" panose="020B0604020202020204" pitchFamily="34" charset="0"/>
              </a:rPr>
              <a:t> 2014: </a:t>
            </a:r>
            <a:r>
              <a:rPr lang="fr-FR" sz="2400" b="1" u="sng" kern="0" dirty="0" err="1" smtClean="0">
                <a:solidFill>
                  <a:srgbClr val="5B9BD5">
                    <a:lumMod val="75000"/>
                  </a:srgbClr>
                </a:solidFill>
                <a:latin typeface="Arial" panose="020B0604020202020204" pitchFamily="34" charset="0"/>
                <a:cs typeface="Arial" panose="020B0604020202020204" pitchFamily="34" charset="0"/>
              </a:rPr>
              <a:t>loan</a:t>
            </a:r>
            <a:r>
              <a:rPr lang="fr-FR" sz="2400" b="1" u="sng" kern="0" dirty="0" smtClean="0">
                <a:solidFill>
                  <a:srgbClr val="5B9BD5">
                    <a:lumMod val="75000"/>
                  </a:srgbClr>
                </a:solidFill>
                <a:latin typeface="Arial" panose="020B0604020202020204" pitchFamily="34" charset="0"/>
                <a:cs typeface="Arial" panose="020B0604020202020204" pitchFamily="34" charset="0"/>
              </a:rPr>
              <a:t> </a:t>
            </a:r>
            <a:r>
              <a:rPr lang="fr-FR" sz="2400" b="1" u="sng" kern="0" dirty="0" err="1" smtClean="0">
                <a:solidFill>
                  <a:srgbClr val="5B9BD5">
                    <a:lumMod val="75000"/>
                  </a:srgbClr>
                </a:solidFill>
                <a:latin typeface="Arial" panose="020B0604020202020204" pitchFamily="34" charset="0"/>
                <a:cs typeface="Arial" panose="020B0604020202020204" pitchFamily="34" charset="0"/>
              </a:rPr>
              <a:t>from</a:t>
            </a:r>
            <a:r>
              <a:rPr lang="fr-FR" sz="2400" b="1" u="sng" kern="0" dirty="0" smtClean="0">
                <a:solidFill>
                  <a:srgbClr val="5B9BD5">
                    <a:lumMod val="75000"/>
                  </a:srgbClr>
                </a:solidFill>
                <a:latin typeface="Arial" panose="020B0604020202020204" pitchFamily="34" charset="0"/>
                <a:cs typeface="Arial" panose="020B0604020202020204" pitchFamily="34" charset="0"/>
              </a:rPr>
              <a:t> the EIB (82 </a:t>
            </a:r>
            <a:r>
              <a:rPr lang="fr-FR" sz="2400" b="1" u="sng" kern="0" dirty="0">
                <a:solidFill>
                  <a:srgbClr val="5B9BD5">
                    <a:lumMod val="75000"/>
                  </a:srgbClr>
                </a:solidFill>
                <a:latin typeface="Arial" panose="020B0604020202020204" pitchFamily="34" charset="0"/>
                <a:cs typeface="Arial" panose="020B0604020202020204" pitchFamily="34" charset="0"/>
              </a:rPr>
              <a:t>M EUR)</a:t>
            </a:r>
            <a:endParaRPr lang="fr-BE" sz="2400" b="1" u="sng" kern="0" dirty="0">
              <a:solidFill>
                <a:srgbClr val="5B9BD5">
                  <a:lumMod val="75000"/>
                </a:srgbClr>
              </a:solidFill>
              <a:latin typeface="Arial" panose="020B0604020202020204" pitchFamily="34" charset="0"/>
              <a:cs typeface="Arial" panose="020B0604020202020204" pitchFamily="34" charset="0"/>
            </a:endParaRP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Doubling of supply from the </a:t>
            </a:r>
            <a:r>
              <a:rPr lang="en-GB" sz="2000" b="1" dirty="0" err="1" smtClean="0">
                <a:latin typeface="Arial" panose="020B0604020202020204" pitchFamily="34" charset="0"/>
                <a:cs typeface="Arial" panose="020B0604020202020204" pitchFamily="34" charset="0"/>
              </a:rPr>
              <a:t>Néblon</a:t>
            </a:r>
            <a:r>
              <a:rPr lang="en-GB" sz="2000" b="1" dirty="0" smtClean="0">
                <a:latin typeface="Arial" panose="020B0604020202020204" pitchFamily="34" charset="0"/>
                <a:cs typeface="Arial" panose="020B0604020202020204" pitchFamily="34" charset="0"/>
              </a:rPr>
              <a:t> catchments (about 40 km)</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Fourth resource : </a:t>
            </a:r>
            <a:r>
              <a:rPr lang="en-GB" sz="2000" b="1" dirty="0" err="1" smtClean="0">
                <a:latin typeface="Arial" panose="020B0604020202020204" pitchFamily="34" charset="0"/>
                <a:cs typeface="Arial" panose="020B0604020202020204" pitchFamily="34" charset="0"/>
              </a:rPr>
              <a:t>Hoyoux</a:t>
            </a:r>
            <a:r>
              <a:rPr lang="en-GB" sz="2000" b="1" dirty="0" smtClean="0">
                <a:latin typeface="Arial" panose="020B0604020202020204" pitchFamily="34" charset="0"/>
                <a:cs typeface="Arial" panose="020B0604020202020204" pitchFamily="34" charset="0"/>
              </a:rPr>
              <a:t> limestone sources (contractual reserve of 30.000 m</a:t>
            </a:r>
            <a:r>
              <a:rPr lang="en-GB" sz="2000" b="1" baseline="30000" dirty="0" smtClean="0">
                <a:latin typeface="Arial" panose="020B0604020202020204" pitchFamily="34" charset="0"/>
                <a:cs typeface="Arial" panose="020B0604020202020204" pitchFamily="34" charset="0"/>
              </a:rPr>
              <a:t>3</a:t>
            </a:r>
            <a:r>
              <a:rPr lang="en-GB" sz="2000" b="1" dirty="0" smtClean="0">
                <a:latin typeface="Arial" panose="020B0604020202020204" pitchFamily="34" charset="0"/>
                <a:cs typeface="Arial" panose="020B0604020202020204" pitchFamily="34" charset="0"/>
              </a:rPr>
              <a:t>/d)</a:t>
            </a:r>
          </a:p>
          <a:p>
            <a:pPr marL="700088" lvl="1" indent="-400050">
              <a:spcBef>
                <a:spcPts val="0"/>
              </a:spcBef>
              <a:buClr>
                <a:srgbClr val="FFFF66"/>
              </a:buClr>
              <a:buFont typeface="Wingdings" pitchFamily="2" charset="2"/>
              <a:buChar char="§"/>
              <a:tabLst>
                <a:tab pos="407194" algn="l"/>
                <a:tab pos="535781" algn="l"/>
                <a:tab pos="1678781" algn="l"/>
                <a:tab pos="1885950" algn="l"/>
                <a:tab pos="3164681" algn="l"/>
              </a:tabLst>
              <a:defRPr/>
            </a:pPr>
            <a:endParaRPr lang="fr-BE" sz="2400"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 xmlns:a16="http://schemas.microsoft.com/office/drawing/2014/main" id="{AF098636-E313-4C5C-A18F-AA3C2C6D0678}"/>
              </a:ext>
            </a:extLst>
          </p:cNvPr>
          <p:cNvSpPr/>
          <p:nvPr/>
        </p:nvSpPr>
        <p:spPr>
          <a:xfrm>
            <a:off x="657113" y="1418225"/>
            <a:ext cx="7344816" cy="523220"/>
          </a:xfrm>
          <a:prstGeom prst="rect">
            <a:avLst/>
          </a:prstGeom>
        </p:spPr>
        <p:txBody>
          <a:bodyPr wrap="square">
            <a:spAutoFit/>
          </a:bodyPr>
          <a:lstStyle/>
          <a:p>
            <a:r>
              <a:rPr lang="en-US" sz="28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History </a:t>
            </a:r>
            <a:r>
              <a:rPr lang="en-US" sz="28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(2)</a:t>
            </a:r>
            <a:endParaRPr lang="fr-BE" sz="2800" dirty="0">
              <a:solidFill>
                <a:schemeClr val="accent6">
                  <a:lumMod val="75000"/>
                </a:schemeClr>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 xmlns:a16="http://schemas.microsoft.com/office/drawing/2014/main" id="{D89BD020-5104-480B-B8FE-EB6F2E2D9452}"/>
              </a:ext>
            </a:extLst>
          </p:cNvPr>
          <p:cNvPicPr>
            <a:picLocks noChangeAspect="1"/>
          </p:cNvPicPr>
          <p:nvPr/>
        </p:nvPicPr>
        <p:blipFill>
          <a:blip r:embed="rId4"/>
          <a:stretch>
            <a:fillRect/>
          </a:stretch>
        </p:blipFill>
        <p:spPr>
          <a:xfrm>
            <a:off x="6084168" y="1125538"/>
            <a:ext cx="3039683" cy="1852670"/>
          </a:xfrm>
          <a:prstGeom prst="rect">
            <a:avLst/>
          </a:prstGeom>
        </p:spPr>
      </p:pic>
    </p:spTree>
    <p:extLst>
      <p:ext uri="{BB962C8B-B14F-4D97-AF65-F5344CB8AC3E}">
        <p14:creationId xmlns:p14="http://schemas.microsoft.com/office/powerpoint/2010/main" val="3686337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277634" y="955291"/>
            <a:ext cx="648072" cy="6480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2" name="Espace réservé du numéro de diapositive 1"/>
          <p:cNvSpPr>
            <a:spLocks noGrp="1"/>
          </p:cNvSpPr>
          <p:nvPr>
            <p:ph type="sldNum" sz="quarter" idx="12"/>
          </p:nvPr>
        </p:nvSpPr>
        <p:spPr/>
        <p:txBody>
          <a:bodyPr/>
          <a:lstStyle/>
          <a:p>
            <a:fld id="{A59FB9E0-FD03-42DA-B5B0-B1B018D93181}" type="slidenum">
              <a:rPr lang="fr-BE" smtClean="0"/>
              <a:t>5</a:t>
            </a:fld>
            <a:endParaRPr lang="fr-BE"/>
          </a:p>
        </p:txBody>
      </p:sp>
      <p:sp>
        <p:nvSpPr>
          <p:cNvPr id="11" name="Rectangle 10"/>
          <p:cNvSpPr/>
          <p:nvPr/>
        </p:nvSpPr>
        <p:spPr>
          <a:xfrm>
            <a:off x="0" y="0"/>
            <a:ext cx="9144000" cy="1125538"/>
          </a:xfrm>
          <a:prstGeom prst="rect">
            <a:avLst/>
          </a:prstGeom>
          <a:solidFill>
            <a:srgbClr val="003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          Strengthening the resilience of water services and their financing capacity</a:t>
            </a:r>
            <a:endParaRPr lang="fr-BE" sz="2800" b="1" dirty="0">
              <a:solidFill>
                <a:schemeClr val="bg1"/>
              </a:solidFill>
              <a:latin typeface="Times New Roman" pitchFamily="18" charset="0"/>
              <a:cs typeface="Times New Roman" pitchFamily="18" charset="0"/>
            </a:endParaRPr>
          </a:p>
        </p:txBody>
      </p:sp>
      <p:sp>
        <p:nvSpPr>
          <p:cNvPr id="12" name="Ellipse 11"/>
          <p:cNvSpPr/>
          <p:nvPr/>
        </p:nvSpPr>
        <p:spPr>
          <a:xfrm>
            <a:off x="179512" y="130721"/>
            <a:ext cx="864096" cy="8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84" y="202530"/>
            <a:ext cx="721494" cy="720478"/>
          </a:xfrm>
          <a:prstGeom prst="rect">
            <a:avLst/>
          </a:prstGeom>
        </p:spPr>
      </p:pic>
      <p:grpSp>
        <p:nvGrpSpPr>
          <p:cNvPr id="6" name="Groupe 5">
            <a:extLst>
              <a:ext uri="{FF2B5EF4-FFF2-40B4-BE49-F238E27FC236}">
                <a16:creationId xmlns="" xmlns:a16="http://schemas.microsoft.com/office/drawing/2014/main" id="{1E7AA040-7E2B-4460-AAAF-9A722A58CB5D}"/>
              </a:ext>
            </a:extLst>
          </p:cNvPr>
          <p:cNvGrpSpPr/>
          <p:nvPr/>
        </p:nvGrpSpPr>
        <p:grpSpPr>
          <a:xfrm>
            <a:off x="983377" y="1484784"/>
            <a:ext cx="7177245" cy="4951785"/>
            <a:chOff x="983377" y="1484784"/>
            <a:chExt cx="7177245" cy="4951785"/>
          </a:xfrm>
        </p:grpSpPr>
        <p:pic>
          <p:nvPicPr>
            <p:cNvPr id="3" name="Image 2">
              <a:extLst>
                <a:ext uri="{FF2B5EF4-FFF2-40B4-BE49-F238E27FC236}">
                  <a16:creationId xmlns="" xmlns:a16="http://schemas.microsoft.com/office/drawing/2014/main" id="{443797E6-7180-48C9-9D03-D3AB6EC768CD}"/>
                </a:ext>
              </a:extLst>
            </p:cNvPr>
            <p:cNvPicPr>
              <a:picLocks noChangeAspect="1"/>
            </p:cNvPicPr>
            <p:nvPr/>
          </p:nvPicPr>
          <p:blipFill>
            <a:blip r:embed="rId4"/>
            <a:stretch>
              <a:fillRect/>
            </a:stretch>
          </p:blipFill>
          <p:spPr>
            <a:xfrm>
              <a:off x="1043608" y="1484784"/>
              <a:ext cx="7117014" cy="4951785"/>
            </a:xfrm>
            <a:prstGeom prst="rect">
              <a:avLst/>
            </a:prstGeom>
          </p:spPr>
        </p:pic>
        <p:sp>
          <p:nvSpPr>
            <p:cNvPr id="4" name="ZoneTexte 3">
              <a:extLst>
                <a:ext uri="{FF2B5EF4-FFF2-40B4-BE49-F238E27FC236}">
                  <a16:creationId xmlns="" xmlns:a16="http://schemas.microsoft.com/office/drawing/2014/main" id="{793E5CD9-41DB-4D12-9F34-F6DB1584AAA5}"/>
                </a:ext>
              </a:extLst>
            </p:cNvPr>
            <p:cNvSpPr txBox="1"/>
            <p:nvPr/>
          </p:nvSpPr>
          <p:spPr>
            <a:xfrm>
              <a:off x="6625586" y="3186946"/>
              <a:ext cx="1535036"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none" rtlCol="0">
              <a:spAutoFit/>
            </a:bodyPr>
            <a:lstStyle/>
            <a:p>
              <a:r>
                <a:rPr lang="fr-BE" b="1" dirty="0">
                  <a:solidFill>
                    <a:schemeClr val="accent2"/>
                  </a:solidFill>
                </a:rPr>
                <a:t>Surface Water</a:t>
              </a:r>
            </a:p>
          </p:txBody>
        </p:sp>
        <p:sp>
          <p:nvSpPr>
            <p:cNvPr id="9" name="ZoneTexte 8">
              <a:extLst>
                <a:ext uri="{FF2B5EF4-FFF2-40B4-BE49-F238E27FC236}">
                  <a16:creationId xmlns="" xmlns:a16="http://schemas.microsoft.com/office/drawing/2014/main" id="{67CE3740-0C6A-438C-914C-86EE9D0A67D4}"/>
                </a:ext>
              </a:extLst>
            </p:cNvPr>
            <p:cNvSpPr txBox="1"/>
            <p:nvPr/>
          </p:nvSpPr>
          <p:spPr>
            <a:xfrm>
              <a:off x="2051720" y="2204864"/>
              <a:ext cx="1545551"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none" rtlCol="0">
              <a:spAutoFit/>
            </a:bodyPr>
            <a:lstStyle/>
            <a:p>
              <a:r>
                <a:rPr lang="fr-BE" b="1" dirty="0">
                  <a:solidFill>
                    <a:schemeClr val="accent2"/>
                  </a:solidFill>
                </a:rPr>
                <a:t>Ground Water</a:t>
              </a:r>
            </a:p>
          </p:txBody>
        </p:sp>
        <p:sp>
          <p:nvSpPr>
            <p:cNvPr id="17" name="ZoneTexte 16">
              <a:extLst>
                <a:ext uri="{FF2B5EF4-FFF2-40B4-BE49-F238E27FC236}">
                  <a16:creationId xmlns="" xmlns:a16="http://schemas.microsoft.com/office/drawing/2014/main" id="{7C6E2846-03FE-44D7-8ADA-D8D45F3FA5B6}"/>
                </a:ext>
              </a:extLst>
            </p:cNvPr>
            <p:cNvSpPr txBox="1"/>
            <p:nvPr/>
          </p:nvSpPr>
          <p:spPr>
            <a:xfrm>
              <a:off x="3799224" y="5517232"/>
              <a:ext cx="1545551"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none" rtlCol="0">
              <a:spAutoFit/>
            </a:bodyPr>
            <a:lstStyle/>
            <a:p>
              <a:r>
                <a:rPr lang="fr-BE" b="1" dirty="0">
                  <a:solidFill>
                    <a:schemeClr val="accent2"/>
                  </a:solidFill>
                </a:rPr>
                <a:t>Ground Water</a:t>
              </a:r>
            </a:p>
          </p:txBody>
        </p:sp>
        <p:sp>
          <p:nvSpPr>
            <p:cNvPr id="18" name="ZoneTexte 17">
              <a:extLst>
                <a:ext uri="{FF2B5EF4-FFF2-40B4-BE49-F238E27FC236}">
                  <a16:creationId xmlns="" xmlns:a16="http://schemas.microsoft.com/office/drawing/2014/main" id="{41B2192C-CB3C-4865-9DC0-AFA4F017757E}"/>
                </a:ext>
              </a:extLst>
            </p:cNvPr>
            <p:cNvSpPr txBox="1"/>
            <p:nvPr/>
          </p:nvSpPr>
          <p:spPr>
            <a:xfrm>
              <a:off x="983377" y="5147900"/>
              <a:ext cx="1545551"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none" rtlCol="0">
              <a:spAutoFit/>
            </a:bodyPr>
            <a:lstStyle/>
            <a:p>
              <a:r>
                <a:rPr lang="fr-BE" b="1" dirty="0">
                  <a:solidFill>
                    <a:schemeClr val="accent2"/>
                  </a:solidFill>
                </a:rPr>
                <a:t>Ground Water</a:t>
              </a:r>
            </a:p>
          </p:txBody>
        </p:sp>
      </p:grpSp>
    </p:spTree>
    <p:extLst>
      <p:ext uri="{BB962C8B-B14F-4D97-AF65-F5344CB8AC3E}">
        <p14:creationId xmlns:p14="http://schemas.microsoft.com/office/powerpoint/2010/main" val="1483412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277634" y="955291"/>
            <a:ext cx="648072" cy="6480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2" name="Espace réservé du numéro de diapositive 1"/>
          <p:cNvSpPr>
            <a:spLocks noGrp="1"/>
          </p:cNvSpPr>
          <p:nvPr>
            <p:ph type="sldNum" sz="quarter" idx="12"/>
          </p:nvPr>
        </p:nvSpPr>
        <p:spPr/>
        <p:txBody>
          <a:bodyPr/>
          <a:lstStyle/>
          <a:p>
            <a:fld id="{A59FB9E0-FD03-42DA-B5B0-B1B018D93181}" type="slidenum">
              <a:rPr lang="fr-BE" smtClean="0"/>
              <a:t>6</a:t>
            </a:fld>
            <a:endParaRPr lang="fr-BE"/>
          </a:p>
        </p:txBody>
      </p:sp>
      <p:sp>
        <p:nvSpPr>
          <p:cNvPr id="7" name="Rectangle 3"/>
          <p:cNvSpPr txBox="1">
            <a:spLocks noChangeArrowheads="1"/>
          </p:cNvSpPr>
          <p:nvPr/>
        </p:nvSpPr>
        <p:spPr>
          <a:xfrm>
            <a:off x="34414" y="2265404"/>
            <a:ext cx="8858065" cy="3893657"/>
          </a:xfrm>
          <a:prstGeom prst="rect">
            <a:avLst/>
          </a:prstGeom>
          <a:ln>
            <a:noFill/>
          </a:ln>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Mature </a:t>
            </a:r>
            <a:r>
              <a:rPr lang="en-GB" sz="2000" b="1" dirty="0" smtClean="0">
                <a:latin typeface="Arial" panose="020B0604020202020204" pitchFamily="34" charset="0"/>
                <a:cs typeface="Arial" panose="020B0604020202020204" pitchFamily="34" charset="0"/>
              </a:rPr>
              <a:t>infrastructures: </a:t>
            </a:r>
            <a:r>
              <a:rPr lang="en-GB" sz="2000" b="1" dirty="0" smtClean="0">
                <a:latin typeface="Arial" panose="020B0604020202020204" pitchFamily="34" charset="0"/>
                <a:cs typeface="Arial" panose="020B0604020202020204" pitchFamily="34" charset="0"/>
              </a:rPr>
              <a:t>maintenance, renewal (1% in 2018), modernisation...</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Growing needs and changes in usage</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Rapid technical progress and developments in trades and professions</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Continuously increasing demands (service and quality)</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a:latin typeface="Arial" panose="020B0604020202020204" pitchFamily="34" charset="0"/>
                <a:cs typeface="Arial" panose="020B0604020202020204" pitchFamily="34" charset="0"/>
              </a:rPr>
              <a:t>Anticipation of foreseeable, probable or simply potential consequences of global </a:t>
            </a:r>
            <a:r>
              <a:rPr lang="en-GB" sz="2000" b="1" dirty="0" smtClean="0">
                <a:latin typeface="Arial" panose="020B0604020202020204" pitchFamily="34" charset="0"/>
                <a:cs typeface="Arial" panose="020B0604020202020204" pitchFamily="34" charset="0"/>
              </a:rPr>
              <a:t>warming</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Protection/safety of network against acts of malice </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a:latin typeface="Arial" panose="020B0604020202020204" pitchFamily="34" charset="0"/>
                <a:cs typeface="Arial" panose="020B0604020202020204" pitchFamily="34" charset="0"/>
              </a:rPr>
              <a:t>Production master plan in Wallonia: securing and rationalizing by substituting large regional resources for small local catchments (equity financing, regional grants and </a:t>
            </a:r>
            <a:r>
              <a:rPr lang="en-GB" sz="2000" b="1" dirty="0" smtClean="0">
                <a:latin typeface="Arial" panose="020B0604020202020204" pitchFamily="34" charset="0"/>
                <a:cs typeface="Arial" panose="020B0604020202020204" pitchFamily="34" charset="0"/>
              </a:rPr>
              <a:t>EIB</a:t>
            </a:r>
            <a:endParaRPr lang="fr-BE" sz="2400" b="1" dirty="0">
              <a:latin typeface="Arial" panose="020B0604020202020204" pitchFamily="34" charset="0"/>
              <a:cs typeface="Arial" panose="020B0604020202020204" pitchFamily="34" charset="0"/>
            </a:endParaRPr>
          </a:p>
          <a:p>
            <a:pPr marL="700088" lvl="1" indent="-400050">
              <a:spcBef>
                <a:spcPts val="0"/>
              </a:spcBef>
              <a:buClr>
                <a:srgbClr val="FFFF66"/>
              </a:buClr>
              <a:buFont typeface="Wingdings" pitchFamily="2" charset="2"/>
              <a:buChar char="§"/>
              <a:tabLst>
                <a:tab pos="407194" algn="l"/>
                <a:tab pos="535781" algn="l"/>
                <a:tab pos="1678781" algn="l"/>
                <a:tab pos="1885950" algn="l"/>
                <a:tab pos="3164681" algn="l"/>
              </a:tabLst>
              <a:defRPr/>
            </a:pPr>
            <a:endParaRPr lang="fr-BE" sz="2400" b="1" dirty="0">
              <a:latin typeface="Arial" panose="020B0604020202020204" pitchFamily="34" charset="0"/>
              <a:cs typeface="Arial" panose="020B0604020202020204" pitchFamily="34" charset="0"/>
            </a:endParaRPr>
          </a:p>
        </p:txBody>
      </p:sp>
      <p:sp>
        <p:nvSpPr>
          <p:cNvPr id="11" name="Rectangle 10"/>
          <p:cNvSpPr/>
          <p:nvPr/>
        </p:nvSpPr>
        <p:spPr>
          <a:xfrm>
            <a:off x="0" y="0"/>
            <a:ext cx="9144000" cy="1125538"/>
          </a:xfrm>
          <a:prstGeom prst="rect">
            <a:avLst/>
          </a:prstGeom>
          <a:solidFill>
            <a:srgbClr val="003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          Strengthening the resilience of water services and their financing capacity</a:t>
            </a:r>
            <a:endParaRPr lang="fr-BE" sz="2800" b="1" dirty="0">
              <a:solidFill>
                <a:schemeClr val="bg1"/>
              </a:solidFill>
              <a:latin typeface="Times New Roman" pitchFamily="18" charset="0"/>
              <a:cs typeface="Times New Roman" pitchFamily="18" charset="0"/>
            </a:endParaRPr>
          </a:p>
        </p:txBody>
      </p:sp>
      <p:sp>
        <p:nvSpPr>
          <p:cNvPr id="12" name="Ellipse 11"/>
          <p:cNvSpPr/>
          <p:nvPr/>
        </p:nvSpPr>
        <p:spPr>
          <a:xfrm>
            <a:off x="179512" y="130721"/>
            <a:ext cx="864096" cy="8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84" y="202530"/>
            <a:ext cx="721494" cy="720478"/>
          </a:xfrm>
          <a:prstGeom prst="rect">
            <a:avLst/>
          </a:prstGeom>
        </p:spPr>
      </p:pic>
      <p:sp>
        <p:nvSpPr>
          <p:cNvPr id="15" name="Rectangle 14">
            <a:extLst>
              <a:ext uri="{FF2B5EF4-FFF2-40B4-BE49-F238E27FC236}">
                <a16:creationId xmlns="" xmlns:a16="http://schemas.microsoft.com/office/drawing/2014/main" id="{AF098636-E313-4C5C-A18F-AA3C2C6D0678}"/>
              </a:ext>
            </a:extLst>
          </p:cNvPr>
          <p:cNvSpPr/>
          <p:nvPr/>
        </p:nvSpPr>
        <p:spPr>
          <a:xfrm>
            <a:off x="395536" y="1307655"/>
            <a:ext cx="8424936" cy="523220"/>
          </a:xfrm>
          <a:prstGeom prst="rect">
            <a:avLst/>
          </a:prstGeom>
        </p:spPr>
        <p:txBody>
          <a:bodyPr wrap="square">
            <a:spAutoFit/>
          </a:bodyPr>
          <a:lstStyle/>
          <a:p>
            <a:r>
              <a:rPr lang="en-GB" sz="28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Challenges: Increasing investment requirements</a:t>
            </a:r>
            <a:endParaRPr lang="en-GB" sz="28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858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277634" y="955291"/>
            <a:ext cx="648072" cy="6480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2" name="Espace réservé du numéro de diapositive 1"/>
          <p:cNvSpPr>
            <a:spLocks noGrp="1"/>
          </p:cNvSpPr>
          <p:nvPr>
            <p:ph type="sldNum" sz="quarter" idx="12"/>
          </p:nvPr>
        </p:nvSpPr>
        <p:spPr/>
        <p:txBody>
          <a:bodyPr/>
          <a:lstStyle/>
          <a:p>
            <a:fld id="{A59FB9E0-FD03-42DA-B5B0-B1B018D93181}" type="slidenum">
              <a:rPr lang="fr-BE" smtClean="0"/>
              <a:t>7</a:t>
            </a:fld>
            <a:endParaRPr lang="fr-BE"/>
          </a:p>
        </p:txBody>
      </p:sp>
      <p:sp>
        <p:nvSpPr>
          <p:cNvPr id="7" name="Rectangle 3"/>
          <p:cNvSpPr txBox="1">
            <a:spLocks noChangeArrowheads="1"/>
          </p:cNvSpPr>
          <p:nvPr/>
        </p:nvSpPr>
        <p:spPr>
          <a:xfrm>
            <a:off x="403132" y="2171300"/>
            <a:ext cx="8496944" cy="4389503"/>
          </a:xfrm>
          <a:prstGeom prst="rect">
            <a:avLst/>
          </a:prstGeom>
          <a:ln>
            <a:noFill/>
          </a:ln>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a:latin typeface="Arial" panose="020B0604020202020204" pitchFamily="34" charset="0"/>
                <a:cs typeface="Arial" panose="020B0604020202020204" pitchFamily="34" charset="0"/>
              </a:rPr>
              <a:t>Rational and economical use of </a:t>
            </a:r>
            <a:r>
              <a:rPr lang="en-GB" sz="2000" b="1" dirty="0" smtClean="0">
                <a:latin typeface="Arial" panose="020B0604020202020204" pitchFamily="34" charset="0"/>
                <a:cs typeface="Arial" panose="020B0604020202020204" pitchFamily="34" charset="0"/>
              </a:rPr>
              <a:t>water</a:t>
            </a:r>
            <a:r>
              <a:rPr lang="fr-FR" sz="2000" b="1" dirty="0" smtClean="0">
                <a:latin typeface="Arial" panose="020B0604020202020204" pitchFamily="34" charset="0"/>
                <a:cs typeface="Arial" panose="020B0604020202020204" pitchFamily="34" charset="0"/>
              </a:rPr>
              <a:t> </a:t>
            </a:r>
            <a:endParaRPr lang="fr-FR" sz="2000" b="1" dirty="0">
              <a:latin typeface="Arial" panose="020B0604020202020204" pitchFamily="34" charset="0"/>
              <a:cs typeface="Arial" panose="020B0604020202020204" pitchFamily="34" charset="0"/>
            </a:endParaRP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a:latin typeface="Arial" panose="020B0604020202020204" pitchFamily="34" charset="0"/>
                <a:cs typeface="Arial" panose="020B0604020202020204" pitchFamily="34" charset="0"/>
              </a:rPr>
              <a:t>Individualization of society =&gt; development of alternative and individual modes of </a:t>
            </a:r>
            <a:r>
              <a:rPr lang="en-GB" sz="2000" b="1" dirty="0" smtClean="0">
                <a:latin typeface="Arial" panose="020B0604020202020204" pitchFamily="34" charset="0"/>
                <a:cs typeface="Arial" panose="020B0604020202020204" pitchFamily="34" charset="0"/>
              </a:rPr>
              <a:t>supply</a:t>
            </a:r>
            <a:endParaRPr lang="fr-FR" sz="2000" b="1" dirty="0">
              <a:latin typeface="Arial" panose="020B0604020202020204" pitchFamily="34" charset="0"/>
              <a:cs typeface="Arial" panose="020B0604020202020204" pitchFamily="34" charset="0"/>
            </a:endParaRPr>
          </a:p>
          <a:p>
            <a:pPr marL="1042988" lvl="2" indent="-342900">
              <a:spcBef>
                <a:spcPts val="0"/>
              </a:spcBef>
              <a:buClrTx/>
              <a:buFont typeface="Wingdings" panose="05000000000000000000" pitchFamily="2" charset="2"/>
              <a:buChar char="q"/>
              <a:tabLst>
                <a:tab pos="407194" algn="l"/>
                <a:tab pos="535781" algn="l"/>
                <a:tab pos="1678781" algn="l"/>
                <a:tab pos="1885950" algn="l"/>
                <a:tab pos="3164681" algn="l"/>
              </a:tabLst>
              <a:defRPr/>
            </a:pPr>
            <a:endParaRPr lang="fr-FR" sz="1800" b="1" dirty="0">
              <a:latin typeface="Arial" panose="020B0604020202020204" pitchFamily="34" charset="0"/>
              <a:cs typeface="Arial" panose="020B0604020202020204" pitchFamily="34" charset="0"/>
            </a:endParaRPr>
          </a:p>
          <a:p>
            <a:pPr marL="1042988" lvl="2"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1800" b="1" dirty="0" smtClean="0">
                <a:latin typeface="Arial" panose="020B0604020202020204" pitchFamily="34" charset="0"/>
                <a:cs typeface="Arial" panose="020B0604020202020204" pitchFamily="34" charset="0"/>
              </a:rPr>
              <a:t>Rainwater collection (rainwater tanks…)</a:t>
            </a:r>
          </a:p>
          <a:p>
            <a:pPr marL="1042988" lvl="2"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1800" b="1" dirty="0" smtClean="0">
                <a:latin typeface="Arial" panose="020B0604020202020204" pitchFamily="34" charset="0"/>
                <a:cs typeface="Arial" panose="020B0604020202020204" pitchFamily="34" charset="0"/>
              </a:rPr>
              <a:t>Direct access to sources (farmers, businesses and even private persons)</a:t>
            </a:r>
          </a:p>
          <a:p>
            <a:pPr marL="1042988" lvl="2"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1800" b="1" dirty="0" smtClean="0">
                <a:latin typeface="Arial" panose="020B0604020202020204" pitchFamily="34" charset="0"/>
                <a:cs typeface="Arial" panose="020B0604020202020204" pitchFamily="34" charset="0"/>
              </a:rPr>
              <a:t>Private networks (housing developments, apartment complexes…)</a:t>
            </a:r>
          </a:p>
          <a:p>
            <a:pPr marL="1500188" lvl="3" indent="-342900">
              <a:spcBef>
                <a:spcPts val="0"/>
              </a:spcBef>
              <a:buClrTx/>
              <a:buFont typeface="Wingdings" panose="05000000000000000000" pitchFamily="2" charset="2"/>
              <a:buChar char="q"/>
              <a:tabLst>
                <a:tab pos="407194" algn="l"/>
                <a:tab pos="535781" algn="l"/>
                <a:tab pos="1678781" algn="l"/>
                <a:tab pos="1885950" algn="l"/>
                <a:tab pos="3164681" algn="l"/>
              </a:tabLst>
              <a:defRPr/>
            </a:pPr>
            <a:endParaRPr lang="fr-FR" sz="1600" b="1" dirty="0">
              <a:latin typeface="Arial" panose="020B0604020202020204" pitchFamily="34" charset="0"/>
              <a:cs typeface="Arial" panose="020B0604020202020204" pitchFamily="34" charset="0"/>
            </a:endParaRPr>
          </a:p>
          <a:p>
            <a:pPr marL="1500188" lvl="3"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1600" b="1" dirty="0">
                <a:latin typeface="Arial" panose="020B0604020202020204" pitchFamily="34" charset="0"/>
                <a:cs typeface="Arial" panose="020B0604020202020204" pitchFamily="34" charset="0"/>
              </a:rPr>
              <a:t>Non-potable water networks =&gt; connection to public networks </a:t>
            </a:r>
            <a:r>
              <a:rPr lang="en-GB" sz="1600" b="1" dirty="0" smtClean="0">
                <a:latin typeface="Arial" panose="020B0604020202020204" pitchFamily="34" charset="0"/>
                <a:cs typeface="Arial" panose="020B0604020202020204" pitchFamily="34" charset="0"/>
              </a:rPr>
              <a:t>only for drinking </a:t>
            </a:r>
            <a:r>
              <a:rPr lang="en-GB" sz="1600" b="1" dirty="0">
                <a:latin typeface="Arial" panose="020B0604020202020204" pitchFamily="34" charset="0"/>
                <a:cs typeface="Arial" panose="020B0604020202020204" pitchFamily="34" charset="0"/>
              </a:rPr>
              <a:t>water (barely 10-15% of requirements) and for security of supply in case of </a:t>
            </a:r>
            <a:r>
              <a:rPr lang="en-GB" sz="1600" b="1" dirty="0" smtClean="0">
                <a:latin typeface="Arial" panose="020B0604020202020204" pitchFamily="34" charset="0"/>
                <a:cs typeface="Arial" panose="020B0604020202020204" pitchFamily="34" charset="0"/>
              </a:rPr>
              <a:t>problems</a:t>
            </a:r>
          </a:p>
          <a:p>
            <a:pPr marL="1500188" lvl="3"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1600" b="1" dirty="0" smtClean="0">
                <a:latin typeface="Arial" panose="020B0604020202020204" pitchFamily="34" charset="0"/>
                <a:cs typeface="Arial" panose="020B0604020202020204" pitchFamily="34" charset="0"/>
              </a:rPr>
              <a:t>Drinking water networks =&gt; connection to public networks purely for reasons of supply security. </a:t>
            </a:r>
            <a:endParaRPr lang="en-GB" sz="1800" b="1" dirty="0" smtClean="0">
              <a:latin typeface="Arial" panose="020B0604020202020204" pitchFamily="34" charset="0"/>
              <a:cs typeface="Arial" panose="020B0604020202020204" pitchFamily="34" charset="0"/>
            </a:endParaRPr>
          </a:p>
          <a:p>
            <a:pPr marL="1042988" lvl="2"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1800" b="1" dirty="0" smtClean="0">
                <a:latin typeface="Arial" panose="020B0604020202020204" pitchFamily="34" charset="0"/>
                <a:cs typeface="Arial" panose="020B0604020202020204" pitchFamily="34" charset="0"/>
              </a:rPr>
              <a:t>In the long term =&gt; reuse of «grey water»</a:t>
            </a:r>
          </a:p>
          <a:p>
            <a:pPr marL="300038" lvl="1" indent="0">
              <a:spcBef>
                <a:spcPts val="0"/>
              </a:spcBef>
              <a:buClr>
                <a:srgbClr val="FFFF66"/>
              </a:buClr>
              <a:buNone/>
              <a:tabLst>
                <a:tab pos="407194" algn="l"/>
                <a:tab pos="535781" algn="l"/>
                <a:tab pos="1678781" algn="l"/>
                <a:tab pos="1885950" algn="l"/>
                <a:tab pos="3164681" algn="l"/>
              </a:tabLst>
              <a:defRPr/>
            </a:pPr>
            <a:endParaRPr lang="fr-BE" sz="2400" b="1" dirty="0">
              <a:latin typeface="Arial" panose="020B0604020202020204" pitchFamily="34" charset="0"/>
              <a:cs typeface="Arial" panose="020B0604020202020204" pitchFamily="34" charset="0"/>
            </a:endParaRPr>
          </a:p>
          <a:p>
            <a:pPr marL="700088" lvl="1" indent="-400050">
              <a:spcBef>
                <a:spcPts val="0"/>
              </a:spcBef>
              <a:buClr>
                <a:srgbClr val="FFFF66"/>
              </a:buClr>
              <a:buFont typeface="Wingdings" pitchFamily="2" charset="2"/>
              <a:buChar char="§"/>
              <a:tabLst>
                <a:tab pos="407194" algn="l"/>
                <a:tab pos="535781" algn="l"/>
                <a:tab pos="1678781" algn="l"/>
                <a:tab pos="1885950" algn="l"/>
                <a:tab pos="3164681" algn="l"/>
              </a:tabLst>
              <a:defRPr/>
            </a:pPr>
            <a:endParaRPr lang="fr-BE" sz="2400" b="1" dirty="0">
              <a:latin typeface="Arial" panose="020B0604020202020204" pitchFamily="34" charset="0"/>
              <a:cs typeface="Arial" panose="020B0604020202020204" pitchFamily="34" charset="0"/>
            </a:endParaRPr>
          </a:p>
        </p:txBody>
      </p:sp>
      <p:sp>
        <p:nvSpPr>
          <p:cNvPr id="11" name="Rectangle 10"/>
          <p:cNvSpPr/>
          <p:nvPr/>
        </p:nvSpPr>
        <p:spPr>
          <a:xfrm>
            <a:off x="0" y="0"/>
            <a:ext cx="9144000" cy="1125538"/>
          </a:xfrm>
          <a:prstGeom prst="rect">
            <a:avLst/>
          </a:prstGeom>
          <a:solidFill>
            <a:srgbClr val="003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          Strengthening the resilience of water services and their financing capacity</a:t>
            </a:r>
            <a:endParaRPr lang="fr-BE" sz="2800" b="1" dirty="0">
              <a:solidFill>
                <a:schemeClr val="bg1"/>
              </a:solidFill>
              <a:latin typeface="Times New Roman" pitchFamily="18" charset="0"/>
              <a:cs typeface="Times New Roman" pitchFamily="18" charset="0"/>
            </a:endParaRPr>
          </a:p>
        </p:txBody>
      </p:sp>
      <p:sp>
        <p:nvSpPr>
          <p:cNvPr id="12" name="Ellipse 11"/>
          <p:cNvSpPr/>
          <p:nvPr/>
        </p:nvSpPr>
        <p:spPr>
          <a:xfrm>
            <a:off x="179512" y="130721"/>
            <a:ext cx="864096" cy="8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84" y="202530"/>
            <a:ext cx="721494" cy="720478"/>
          </a:xfrm>
          <a:prstGeom prst="rect">
            <a:avLst/>
          </a:prstGeom>
        </p:spPr>
      </p:pic>
      <p:sp>
        <p:nvSpPr>
          <p:cNvPr id="15" name="Rectangle 14">
            <a:extLst>
              <a:ext uri="{FF2B5EF4-FFF2-40B4-BE49-F238E27FC236}">
                <a16:creationId xmlns="" xmlns:a16="http://schemas.microsoft.com/office/drawing/2014/main" id="{AF098636-E313-4C5C-A18F-AA3C2C6D0678}"/>
              </a:ext>
            </a:extLst>
          </p:cNvPr>
          <p:cNvSpPr/>
          <p:nvPr/>
        </p:nvSpPr>
        <p:spPr>
          <a:xfrm>
            <a:off x="251520" y="1202143"/>
            <a:ext cx="8640960" cy="892552"/>
          </a:xfrm>
          <a:prstGeom prst="rect">
            <a:avLst/>
          </a:prstGeom>
        </p:spPr>
        <p:txBody>
          <a:bodyPr wrap="square">
            <a:spAutoFit/>
          </a:bodyPr>
          <a:lstStyle/>
          <a:p>
            <a:r>
              <a:rPr lang="en-GB" sz="28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Threat: reduction in consumption </a:t>
            </a:r>
            <a:r>
              <a:rPr lang="en-GB" sz="24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(barely 100l per person per day in Wallonia)</a:t>
            </a:r>
            <a:endParaRPr lang="en-GB" sz="24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304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277634" y="955291"/>
            <a:ext cx="648072" cy="6480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2" name="Espace réservé du numéro de diapositive 1"/>
          <p:cNvSpPr>
            <a:spLocks noGrp="1"/>
          </p:cNvSpPr>
          <p:nvPr>
            <p:ph type="sldNum" sz="quarter" idx="12"/>
          </p:nvPr>
        </p:nvSpPr>
        <p:spPr/>
        <p:txBody>
          <a:bodyPr/>
          <a:lstStyle/>
          <a:p>
            <a:fld id="{A59FB9E0-FD03-42DA-B5B0-B1B018D93181}" type="slidenum">
              <a:rPr lang="fr-BE" smtClean="0"/>
              <a:t>8</a:t>
            </a:fld>
            <a:endParaRPr lang="fr-BE"/>
          </a:p>
        </p:txBody>
      </p:sp>
      <p:sp>
        <p:nvSpPr>
          <p:cNvPr id="7" name="Rectangle 3"/>
          <p:cNvSpPr txBox="1">
            <a:spLocks noChangeArrowheads="1"/>
          </p:cNvSpPr>
          <p:nvPr/>
        </p:nvSpPr>
        <p:spPr>
          <a:xfrm>
            <a:off x="395536" y="1335623"/>
            <a:ext cx="8352928" cy="1956626"/>
          </a:xfrm>
          <a:prstGeom prst="rect">
            <a:avLst/>
          </a:prstGeom>
          <a:ln>
            <a:noFill/>
          </a:ln>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29600" indent="-400050">
              <a:spcBef>
                <a:spcPts val="0"/>
              </a:spcBef>
              <a:spcAft>
                <a:spcPts val="1200"/>
              </a:spcAft>
              <a:buClr>
                <a:srgbClr val="FFFF66"/>
              </a:buClr>
              <a:buSzPct val="70000"/>
              <a:buNone/>
              <a:tabLst>
                <a:tab pos="407194" algn="l"/>
                <a:tab pos="535781" algn="l"/>
                <a:tab pos="1678781" algn="l"/>
                <a:tab pos="1885950" algn="l"/>
                <a:tab pos="3164681" algn="l"/>
              </a:tabLst>
              <a:defRPr/>
            </a:pPr>
            <a:r>
              <a:rPr lang="en-GB" sz="2400" b="1" dirty="0" smtClean="0">
                <a:latin typeface="Arial" panose="020B0604020202020204" pitchFamily="34" charset="0"/>
                <a:cs typeface="Arial" panose="020B0604020202020204" pitchFamily="34" charset="0"/>
              </a:rPr>
              <a:t>	</a:t>
            </a:r>
            <a:r>
              <a:rPr lang="en-GB" sz="2400" b="1" u="sng" kern="0" dirty="0" smtClean="0">
                <a:solidFill>
                  <a:srgbClr val="5B9BD5">
                    <a:lumMod val="75000"/>
                  </a:srgbClr>
                </a:solidFill>
                <a:latin typeface="Arial" panose="020B0604020202020204" pitchFamily="34" charset="0"/>
                <a:cs typeface="Arial" panose="020B0604020202020204" pitchFamily="34" charset="0"/>
              </a:rPr>
              <a:t>Consequences: pressures on the viability of the collective and inclusive water access model</a:t>
            </a:r>
            <a:endParaRPr lang="en-GB" sz="2400" b="1" dirty="0" smtClean="0">
              <a:latin typeface="Arial" panose="020B0604020202020204" pitchFamily="34" charset="0"/>
              <a:cs typeface="Arial" panose="020B0604020202020204" pitchFamily="34" charset="0"/>
            </a:endParaRP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Increased costs per m</a:t>
            </a:r>
            <a:r>
              <a:rPr lang="en-GB" sz="2000" b="1" baseline="30000" dirty="0" smtClean="0">
                <a:latin typeface="Arial" panose="020B0604020202020204" pitchFamily="34" charset="0"/>
                <a:cs typeface="Arial" panose="020B0604020202020204" pitchFamily="34" charset="0"/>
              </a:rPr>
              <a:t>3</a:t>
            </a:r>
            <a:r>
              <a:rPr lang="en-GB" sz="2000" b="1" dirty="0" smtClean="0">
                <a:latin typeface="Arial" panose="020B0604020202020204" pitchFamily="34" charset="0"/>
                <a:cs typeface="Arial" panose="020B0604020202020204" pitchFamily="34" charset="0"/>
              </a:rPr>
              <a:t> (80 % of the fixed costs)</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Oversizing of networks </a:t>
            </a:r>
          </a:p>
          <a:p>
            <a:pPr marL="1042988" lvl="2"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b="1" dirty="0" smtClean="0">
                <a:latin typeface="Arial" panose="020B0604020202020204" pitchFamily="34" charset="0"/>
                <a:cs typeface="Arial" panose="020B0604020202020204" pitchFamily="34" charset="0"/>
              </a:rPr>
              <a:t>Quality risks</a:t>
            </a:r>
          </a:p>
          <a:p>
            <a:pPr marL="300038" lvl="1" indent="0">
              <a:spcBef>
                <a:spcPts val="0"/>
              </a:spcBef>
              <a:buClr>
                <a:srgbClr val="FFFF66"/>
              </a:buClr>
              <a:buNone/>
              <a:tabLst>
                <a:tab pos="407194" algn="l"/>
                <a:tab pos="535781" algn="l"/>
                <a:tab pos="1678781" algn="l"/>
                <a:tab pos="1885950" algn="l"/>
                <a:tab pos="3164681" algn="l"/>
              </a:tabLst>
              <a:defRPr/>
            </a:pPr>
            <a:endParaRPr lang="fr-BE" sz="2400" b="1" dirty="0">
              <a:latin typeface="Arial" panose="020B0604020202020204" pitchFamily="34" charset="0"/>
              <a:cs typeface="Arial" panose="020B0604020202020204" pitchFamily="34" charset="0"/>
            </a:endParaRPr>
          </a:p>
          <a:p>
            <a:pPr marL="700088" lvl="1" indent="-400050">
              <a:spcBef>
                <a:spcPts val="0"/>
              </a:spcBef>
              <a:buClr>
                <a:srgbClr val="FFFF66"/>
              </a:buClr>
              <a:buFont typeface="Wingdings" pitchFamily="2" charset="2"/>
              <a:buChar char="§"/>
              <a:tabLst>
                <a:tab pos="407194" algn="l"/>
                <a:tab pos="535781" algn="l"/>
                <a:tab pos="1678781" algn="l"/>
                <a:tab pos="1885950" algn="l"/>
                <a:tab pos="3164681" algn="l"/>
              </a:tabLst>
              <a:defRPr/>
            </a:pPr>
            <a:endParaRPr lang="fr-BE" sz="2400" b="1" dirty="0">
              <a:latin typeface="Arial" panose="020B0604020202020204" pitchFamily="34" charset="0"/>
              <a:cs typeface="Arial" panose="020B0604020202020204" pitchFamily="34" charset="0"/>
            </a:endParaRPr>
          </a:p>
        </p:txBody>
      </p:sp>
      <p:sp>
        <p:nvSpPr>
          <p:cNvPr id="11" name="Rectangle 10"/>
          <p:cNvSpPr/>
          <p:nvPr/>
        </p:nvSpPr>
        <p:spPr>
          <a:xfrm>
            <a:off x="0" y="-27384"/>
            <a:ext cx="9144000" cy="1125538"/>
          </a:xfrm>
          <a:prstGeom prst="rect">
            <a:avLst/>
          </a:prstGeom>
          <a:solidFill>
            <a:srgbClr val="003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          Strengthening the resilience of water services and their financing capacity</a:t>
            </a:r>
            <a:endParaRPr lang="fr-BE" sz="2800" b="1" dirty="0">
              <a:solidFill>
                <a:schemeClr val="bg1"/>
              </a:solidFill>
              <a:latin typeface="Times New Roman" pitchFamily="18" charset="0"/>
              <a:cs typeface="Times New Roman" pitchFamily="18" charset="0"/>
            </a:endParaRPr>
          </a:p>
        </p:txBody>
      </p:sp>
      <p:sp>
        <p:nvSpPr>
          <p:cNvPr id="12" name="Ellipse 11"/>
          <p:cNvSpPr/>
          <p:nvPr/>
        </p:nvSpPr>
        <p:spPr>
          <a:xfrm>
            <a:off x="179512" y="130721"/>
            <a:ext cx="864096" cy="8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84" y="202530"/>
            <a:ext cx="721494" cy="720478"/>
          </a:xfrm>
          <a:prstGeom prst="rect">
            <a:avLst/>
          </a:prstGeom>
        </p:spPr>
      </p:pic>
      <p:sp>
        <p:nvSpPr>
          <p:cNvPr id="14" name="Rectangle 3">
            <a:extLst>
              <a:ext uri="{FF2B5EF4-FFF2-40B4-BE49-F238E27FC236}">
                <a16:creationId xmlns="" xmlns:a16="http://schemas.microsoft.com/office/drawing/2014/main" id="{AD37B78B-1868-4A57-8B7B-D70FFF00136B}"/>
              </a:ext>
            </a:extLst>
          </p:cNvPr>
          <p:cNvSpPr txBox="1">
            <a:spLocks noChangeArrowheads="1"/>
          </p:cNvSpPr>
          <p:nvPr/>
        </p:nvSpPr>
        <p:spPr>
          <a:xfrm>
            <a:off x="718050" y="3295651"/>
            <a:ext cx="8064896" cy="3031600"/>
          </a:xfrm>
          <a:prstGeom prst="rect">
            <a:avLst/>
          </a:prstGeom>
          <a:ln>
            <a:noFill/>
          </a:ln>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29600" indent="-400050">
              <a:spcBef>
                <a:spcPts val="0"/>
              </a:spcBef>
              <a:spcAft>
                <a:spcPts val="1200"/>
              </a:spcAft>
              <a:buClr>
                <a:srgbClr val="FFFF66"/>
              </a:buClr>
              <a:buSzPct val="70000"/>
              <a:buNone/>
              <a:tabLst>
                <a:tab pos="407194" algn="l"/>
                <a:tab pos="535781" algn="l"/>
                <a:tab pos="1678781" algn="l"/>
                <a:tab pos="1885950" algn="l"/>
                <a:tab pos="3164681" algn="l"/>
              </a:tabLst>
              <a:defRPr/>
            </a:pPr>
            <a:r>
              <a:rPr lang="fr-BE" sz="2400" b="1" dirty="0">
                <a:latin typeface="Arial" panose="020B0604020202020204" pitchFamily="34" charset="0"/>
                <a:cs typeface="Arial" panose="020B0604020202020204" pitchFamily="34" charset="0"/>
              </a:rPr>
              <a:t>	</a:t>
            </a:r>
            <a:r>
              <a:rPr lang="fr-FR" sz="2400" b="1" u="sng" kern="0" dirty="0" smtClean="0">
                <a:solidFill>
                  <a:srgbClr val="5B9BD5">
                    <a:lumMod val="75000"/>
                  </a:srgbClr>
                </a:solidFill>
                <a:latin typeface="Arial" panose="020B0604020202020204" pitchFamily="34" charset="0"/>
                <a:cs typeface="Arial" panose="020B0604020202020204" pitchFamily="34" charset="0"/>
              </a:rPr>
              <a:t>Questions/challenges</a:t>
            </a:r>
            <a:endParaRPr lang="fr-BE" sz="2400" b="1" dirty="0">
              <a:latin typeface="Arial" panose="020B0604020202020204" pitchFamily="34" charset="0"/>
              <a:cs typeface="Arial" panose="020B0604020202020204" pitchFamily="34" charset="0"/>
            </a:endParaRP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How to safeguard drinking water access everywhere and for everyone? </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How to safeguard the collective, inclusive model? </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Does an alternative model exist?</a:t>
            </a:r>
          </a:p>
          <a:p>
            <a:pPr marL="642938" lvl="1" indent="-3429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smtClean="0">
                <a:latin typeface="Arial" panose="020B0604020202020204" pitchFamily="34" charset="0"/>
                <a:cs typeface="Arial" panose="020B0604020202020204" pitchFamily="34" charset="0"/>
              </a:rPr>
              <a:t>How can operators integrate and take control of these paradigm shifts?</a:t>
            </a:r>
          </a:p>
          <a:p>
            <a:pPr marL="642938" lvl="1" indent="-342900" defTabSz="914400">
              <a:spcBef>
                <a:spcPts val="0"/>
              </a:spcBef>
              <a:buClrTx/>
              <a:buFont typeface="Wingdings" panose="05000000000000000000" pitchFamily="2" charset="2"/>
              <a:buChar char="q"/>
              <a:tabLst>
                <a:tab pos="407194" algn="l"/>
                <a:tab pos="535781" algn="l"/>
                <a:tab pos="1678781" algn="l"/>
                <a:tab pos="1885950" algn="l"/>
                <a:tab pos="3164681" algn="l"/>
              </a:tabLst>
              <a:defRPr/>
            </a:pPr>
            <a:r>
              <a:rPr lang="en-GB" sz="2000" b="1" dirty="0">
                <a:latin typeface="Arial" panose="020B0604020202020204" pitchFamily="34" charset="0"/>
                <a:cs typeface="Arial" panose="020B0604020202020204" pitchFamily="34" charset="0"/>
              </a:rPr>
              <a:t>How to convince the authorities of a fair balance of interests while still respecting the common good?</a:t>
            </a:r>
          </a:p>
          <a:p>
            <a:pPr marL="700088" lvl="1" indent="-400050">
              <a:spcBef>
                <a:spcPts val="0"/>
              </a:spcBef>
              <a:buClr>
                <a:srgbClr val="FFFF66"/>
              </a:buClr>
              <a:buFont typeface="Wingdings" pitchFamily="2" charset="2"/>
              <a:buChar char="§"/>
              <a:tabLst>
                <a:tab pos="407194" algn="l"/>
                <a:tab pos="535781" algn="l"/>
                <a:tab pos="1678781" algn="l"/>
                <a:tab pos="1885950" algn="l"/>
                <a:tab pos="3164681" algn="l"/>
              </a:tabLst>
              <a:defRPr/>
            </a:pPr>
            <a:endParaRPr lang="fr-B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302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59FB9E0-FD03-42DA-B5B0-B1B018D93181}" type="slidenum">
              <a:rPr lang="fr-BE" smtClean="0"/>
              <a:t>9</a:t>
            </a:fld>
            <a:endParaRPr lang="fr-BE"/>
          </a:p>
        </p:txBody>
      </p:sp>
      <p:sp>
        <p:nvSpPr>
          <p:cNvPr id="11" name="Rectangle 10"/>
          <p:cNvSpPr/>
          <p:nvPr/>
        </p:nvSpPr>
        <p:spPr>
          <a:xfrm>
            <a:off x="0" y="-27384"/>
            <a:ext cx="9144000" cy="1125538"/>
          </a:xfrm>
          <a:prstGeom prst="rect">
            <a:avLst/>
          </a:prstGeom>
          <a:solidFill>
            <a:srgbClr val="003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          Strengthening the resilience of water services and their financing capacity</a:t>
            </a:r>
            <a:endParaRPr lang="fr-BE" sz="2800" b="1" dirty="0">
              <a:solidFill>
                <a:schemeClr val="bg1"/>
              </a:solidFill>
              <a:latin typeface="Times New Roman" pitchFamily="18" charset="0"/>
              <a:cs typeface="Times New Roman" pitchFamily="18" charset="0"/>
            </a:endParaRPr>
          </a:p>
        </p:txBody>
      </p:sp>
      <p:sp>
        <p:nvSpPr>
          <p:cNvPr id="12" name="Ellipse 11"/>
          <p:cNvSpPr/>
          <p:nvPr/>
        </p:nvSpPr>
        <p:spPr>
          <a:xfrm>
            <a:off x="179512" y="130721"/>
            <a:ext cx="864096" cy="8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84" y="202530"/>
            <a:ext cx="721494" cy="720478"/>
          </a:xfrm>
          <a:prstGeom prst="rect">
            <a:avLst/>
          </a:prstGeom>
        </p:spPr>
      </p:pic>
      <p:sp>
        <p:nvSpPr>
          <p:cNvPr id="14" name="Rectangle 3">
            <a:extLst>
              <a:ext uri="{FF2B5EF4-FFF2-40B4-BE49-F238E27FC236}">
                <a16:creationId xmlns="" xmlns:a16="http://schemas.microsoft.com/office/drawing/2014/main" id="{AD37B78B-1868-4A57-8B7B-D70FFF00136B}"/>
              </a:ext>
            </a:extLst>
          </p:cNvPr>
          <p:cNvSpPr txBox="1">
            <a:spLocks noChangeArrowheads="1"/>
          </p:cNvSpPr>
          <p:nvPr/>
        </p:nvSpPr>
        <p:spPr>
          <a:xfrm>
            <a:off x="171213" y="1797383"/>
            <a:ext cx="6381987" cy="2336020"/>
          </a:xfrm>
          <a:prstGeom prst="rect">
            <a:avLst/>
          </a:prstGeom>
          <a:ln>
            <a:noFill/>
          </a:ln>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29600" indent="-400050">
              <a:spcBef>
                <a:spcPts val="0"/>
              </a:spcBef>
              <a:spcAft>
                <a:spcPts val="1200"/>
              </a:spcAft>
              <a:buClr>
                <a:srgbClr val="FFFF66"/>
              </a:buClr>
              <a:buSzPct val="70000"/>
              <a:buNone/>
              <a:tabLst>
                <a:tab pos="407194" algn="l"/>
                <a:tab pos="535781" algn="l"/>
                <a:tab pos="1678781" algn="l"/>
                <a:tab pos="1885950" algn="l"/>
                <a:tab pos="3164681" algn="l"/>
              </a:tabLst>
              <a:defRPr/>
            </a:pPr>
            <a:r>
              <a:rPr lang="fr-BE" sz="2400" b="1" dirty="0">
                <a:latin typeface="Arial" panose="020B0604020202020204" pitchFamily="34" charset="0"/>
                <a:cs typeface="Arial" panose="020B0604020202020204" pitchFamily="34" charset="0"/>
              </a:rPr>
              <a:t>	</a:t>
            </a:r>
            <a:r>
              <a:rPr lang="en-GB" sz="2400" b="1" kern="0" dirty="0" smtClean="0">
                <a:solidFill>
                  <a:srgbClr val="5B9BD5">
                    <a:lumMod val="75000"/>
                  </a:srgbClr>
                </a:solidFill>
                <a:latin typeface="Arial" panose="020B0604020202020204" pitchFamily="34" charset="0"/>
                <a:cs typeface="Arial" panose="020B0604020202020204" pitchFamily="34" charset="0"/>
              </a:rPr>
              <a:t>The question is barbed because it requires no less than ensuring the resilience of the collective and inclusive water access model while reconciling it with the three contradictory dimensions of sustainable development:</a:t>
            </a:r>
            <a:endParaRPr lang="en-GB" sz="24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66B18E9F-F47F-4412-B594-EA5CC0D67835}"/>
              </a:ext>
            </a:extLst>
          </p:cNvPr>
          <p:cNvSpPr/>
          <p:nvPr/>
        </p:nvSpPr>
        <p:spPr>
          <a:xfrm>
            <a:off x="-180528" y="1262706"/>
            <a:ext cx="8640960" cy="523220"/>
          </a:xfrm>
          <a:prstGeom prst="rect">
            <a:avLst/>
          </a:prstGeom>
        </p:spPr>
        <p:txBody>
          <a:bodyPr wrap="square">
            <a:spAutoFit/>
          </a:bodyPr>
          <a:lstStyle/>
          <a:p>
            <a:pPr algn="ctr"/>
            <a:r>
              <a:rPr lang="fr-FR" sz="28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CONCLUSIONS</a:t>
            </a:r>
            <a:endParaRPr lang="fr-BE" sz="2400" dirty="0">
              <a:solidFill>
                <a:schemeClr val="accent6">
                  <a:lumMod val="75000"/>
                </a:schemeClr>
              </a:solidFill>
              <a:latin typeface="Arial" panose="020B0604020202020204" pitchFamily="34" charset="0"/>
              <a:cs typeface="Arial" panose="020B0604020202020204" pitchFamily="34" charset="0"/>
            </a:endParaRPr>
          </a:p>
        </p:txBody>
      </p:sp>
      <p:sp>
        <p:nvSpPr>
          <p:cNvPr id="10" name="Rectangle 3">
            <a:extLst>
              <a:ext uri="{FF2B5EF4-FFF2-40B4-BE49-F238E27FC236}">
                <a16:creationId xmlns="" xmlns:a16="http://schemas.microsoft.com/office/drawing/2014/main" id="{50EFB959-BF2C-43C6-8545-B6F540F7FD57}"/>
              </a:ext>
            </a:extLst>
          </p:cNvPr>
          <p:cNvSpPr txBox="1">
            <a:spLocks noChangeArrowheads="1"/>
          </p:cNvSpPr>
          <p:nvPr/>
        </p:nvSpPr>
        <p:spPr>
          <a:xfrm>
            <a:off x="1626462" y="4133403"/>
            <a:ext cx="5067992" cy="2055388"/>
          </a:xfrm>
          <a:prstGeom prst="rect">
            <a:avLst/>
          </a:prstGeom>
          <a:ln>
            <a:noFill/>
          </a:ln>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spcBef>
                <a:spcPts val="0"/>
              </a:spcBef>
              <a:spcAft>
                <a:spcPts val="1200"/>
              </a:spcAft>
              <a:buSzPct val="100000"/>
              <a:buFont typeface="Arial" panose="020B0604020202020204" pitchFamily="34" charset="0"/>
              <a:buChar char="→"/>
              <a:tabLst>
                <a:tab pos="407194" algn="l"/>
                <a:tab pos="535781" algn="l"/>
                <a:tab pos="1678781" algn="l"/>
                <a:tab pos="1885950" algn="l"/>
                <a:tab pos="3164681" algn="l"/>
              </a:tabLst>
              <a:defRPr/>
            </a:pPr>
            <a:r>
              <a:rPr lang="en-GB" sz="2400" b="1" kern="0" dirty="0" smtClean="0">
                <a:solidFill>
                  <a:srgbClr val="5B9BD5">
                    <a:lumMod val="75000"/>
                  </a:srgbClr>
                </a:solidFill>
                <a:latin typeface="Arial" panose="020B0604020202020204" pitchFamily="34" charset="0"/>
                <a:cs typeface="Arial" panose="020B0604020202020204" pitchFamily="34" charset="0"/>
              </a:rPr>
              <a:t>Investment</a:t>
            </a:r>
          </a:p>
          <a:p>
            <a:pPr lvl="1">
              <a:spcBef>
                <a:spcPts val="0"/>
              </a:spcBef>
              <a:spcAft>
                <a:spcPts val="1200"/>
              </a:spcAft>
              <a:buSzPct val="100000"/>
              <a:buFont typeface="Arial" panose="020B0604020202020204" pitchFamily="34" charset="0"/>
              <a:buChar char="→"/>
              <a:tabLst>
                <a:tab pos="407194" algn="l"/>
                <a:tab pos="535781" algn="l"/>
                <a:tab pos="1678781" algn="l"/>
                <a:tab pos="1885950" algn="l"/>
                <a:tab pos="3164681" algn="l"/>
              </a:tabLst>
              <a:defRPr/>
            </a:pPr>
            <a:r>
              <a:rPr lang="en-GB" sz="2400" b="1" kern="0" dirty="0" smtClean="0">
                <a:solidFill>
                  <a:srgbClr val="5B9BD5">
                    <a:lumMod val="75000"/>
                  </a:srgbClr>
                </a:solidFill>
                <a:latin typeface="Arial" panose="020B0604020202020204" pitchFamily="34" charset="0"/>
                <a:cs typeface="Arial" panose="020B0604020202020204" pitchFamily="34" charset="0"/>
              </a:rPr>
              <a:t>The environment and the rational use of resources </a:t>
            </a:r>
          </a:p>
          <a:p>
            <a:pPr lvl="1">
              <a:spcBef>
                <a:spcPts val="0"/>
              </a:spcBef>
              <a:spcAft>
                <a:spcPts val="1200"/>
              </a:spcAft>
              <a:buSzPct val="100000"/>
              <a:buFont typeface="Arial" panose="020B0604020202020204" pitchFamily="34" charset="0"/>
              <a:buChar char="→"/>
              <a:tabLst>
                <a:tab pos="407194" algn="l"/>
                <a:tab pos="535781" algn="l"/>
                <a:tab pos="1678781" algn="l"/>
                <a:tab pos="1885950" algn="l"/>
                <a:tab pos="3164681" algn="l"/>
              </a:tabLst>
              <a:defRPr/>
            </a:pPr>
            <a:r>
              <a:rPr lang="en-GB" sz="2400" b="1" kern="0" dirty="0" smtClean="0">
                <a:solidFill>
                  <a:srgbClr val="5B9BD5">
                    <a:lumMod val="75000"/>
                  </a:srgbClr>
                </a:solidFill>
                <a:latin typeface="Arial" panose="020B0604020202020204" pitchFamily="34" charset="0"/>
                <a:cs typeface="Arial" panose="020B0604020202020204" pitchFamily="34" charset="0"/>
              </a:rPr>
              <a:t>Social policy in a difficult economic context</a:t>
            </a:r>
            <a:endParaRPr lang="en-GB" sz="2400" b="1" dirty="0">
              <a:latin typeface="Arial" panose="020B0604020202020204" pitchFamily="34" charset="0"/>
              <a:cs typeface="Arial" panose="020B0604020202020204" pitchFamily="34" charset="0"/>
            </a:endParaRPr>
          </a:p>
        </p:txBody>
      </p:sp>
      <p:pic>
        <p:nvPicPr>
          <p:cNvPr id="3" name="Image 2">
            <a:extLst>
              <a:ext uri="{FF2B5EF4-FFF2-40B4-BE49-F238E27FC236}">
                <a16:creationId xmlns="" xmlns:a16="http://schemas.microsoft.com/office/drawing/2014/main" id="{9F329C08-E61F-4BF1-8BC0-067B4AFA3341}"/>
              </a:ext>
            </a:extLst>
          </p:cNvPr>
          <p:cNvPicPr>
            <a:picLocks noChangeAspect="1"/>
          </p:cNvPicPr>
          <p:nvPr/>
        </p:nvPicPr>
        <p:blipFill>
          <a:blip r:embed="rId4"/>
          <a:stretch>
            <a:fillRect/>
          </a:stretch>
        </p:blipFill>
        <p:spPr>
          <a:xfrm>
            <a:off x="16105" y="4289505"/>
            <a:ext cx="1819592" cy="2577756"/>
          </a:xfrm>
          <a:prstGeom prst="rect">
            <a:avLst/>
          </a:prstGeom>
        </p:spPr>
      </p:pic>
      <p:pic>
        <p:nvPicPr>
          <p:cNvPr id="4" name="Image 3">
            <a:extLst>
              <a:ext uri="{FF2B5EF4-FFF2-40B4-BE49-F238E27FC236}">
                <a16:creationId xmlns="" xmlns:a16="http://schemas.microsoft.com/office/drawing/2014/main" id="{8A3BA793-FBBC-4162-96B1-1CEFA6EDD788}"/>
              </a:ext>
            </a:extLst>
          </p:cNvPr>
          <p:cNvPicPr>
            <a:picLocks noChangeAspect="1"/>
          </p:cNvPicPr>
          <p:nvPr/>
        </p:nvPicPr>
        <p:blipFill>
          <a:blip r:embed="rId5"/>
          <a:stretch>
            <a:fillRect/>
          </a:stretch>
        </p:blipFill>
        <p:spPr>
          <a:xfrm>
            <a:off x="6835707" y="1098154"/>
            <a:ext cx="2312721" cy="5759846"/>
          </a:xfrm>
          <a:prstGeom prst="rect">
            <a:avLst/>
          </a:prstGeom>
        </p:spPr>
      </p:pic>
    </p:spTree>
    <p:extLst>
      <p:ext uri="{BB962C8B-B14F-4D97-AF65-F5344CB8AC3E}">
        <p14:creationId xmlns:p14="http://schemas.microsoft.com/office/powerpoint/2010/main" val="405982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1113</Words>
  <Application>Microsoft Office PowerPoint</Application>
  <PresentationFormat>Bildschirmpräsentation (4:3)</PresentationFormat>
  <Paragraphs>140</Paragraphs>
  <Slides>9</Slides>
  <Notes>9</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Thème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Network Licensed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Chloe Dykmans</dc:creator>
  <cp:lastModifiedBy>alp</cp:lastModifiedBy>
  <cp:revision>324</cp:revision>
  <cp:lastPrinted>2016-12-21T08:09:34Z</cp:lastPrinted>
  <dcterms:created xsi:type="dcterms:W3CDTF">2013-03-25T09:31:51Z</dcterms:created>
  <dcterms:modified xsi:type="dcterms:W3CDTF">2019-11-02T15:22:47Z</dcterms:modified>
</cp:coreProperties>
</file>