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"/>
  </p:notesMasterIdLst>
  <p:sldIdLst>
    <p:sldId id="256" r:id="rId2"/>
    <p:sldId id="304" r:id="rId3"/>
    <p:sldId id="302" r:id="rId4"/>
    <p:sldId id="303" r:id="rId5"/>
    <p:sldId id="29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1" autoAdjust="0"/>
    <p:restoredTop sz="53256" autoAdjust="0"/>
  </p:normalViewPr>
  <p:slideViewPr>
    <p:cSldViewPr>
      <p:cViewPr varScale="1">
        <p:scale>
          <a:sx n="61" d="100"/>
          <a:sy n="61" d="100"/>
        </p:scale>
        <p:origin x="24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981A-F47F-4A32-9719-7501347CB94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861C6-874D-4631-9FA2-2D656A871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861C6-874D-4631-9FA2-2D656A8714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91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FC8F-89EF-4EFC-B799-0AAF3C2B896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82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778C38C-4070-492C-A69C-862BC514D367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778C38C-4070-492C-A69C-862BC514D367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0B6E3B3-9432-4928-850E-02FA3CF0C81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778C38C-4070-492C-A69C-862BC514D367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40B6E3B3-9432-4928-850E-02FA3CF0C8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D4D27EAC-4F8B-4BDE-BFCB-05C7F0F0D8A5}" type="datetimeFigureOut">
              <a:rPr lang="en-GB" smtClean="0"/>
              <a:pPr/>
              <a:t>06/11/2019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2331548-353B-4189-B791-5A57B3D015D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1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778C38C-4070-492C-A69C-862BC514D367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0B6E3B3-9432-4928-850E-02FA3CF0C81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cd.org/environment/resources/Council-Recommendation-on-water.pdf" TargetMode="External"/><Relationship Id="rId5" Type="http://schemas.openxmlformats.org/officeDocument/2006/relationships/hyperlink" Target="http://www.oecd.org/governance/oecd-principles-on-water-governance.htm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048" y="2887801"/>
            <a:ext cx="8568952" cy="1246495"/>
          </a:xfrm>
        </p:spPr>
        <p:txBody>
          <a:bodyPr/>
          <a:lstStyle/>
          <a:p>
            <a:pPr algn="ctr"/>
            <a:r>
              <a:rPr lang="en-US" b="1" dirty="0"/>
              <a:t>Flood management and governance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941168"/>
            <a:ext cx="6804400" cy="1631216"/>
          </a:xfrm>
        </p:spPr>
        <p:txBody>
          <a:bodyPr/>
          <a:lstStyle/>
          <a:p>
            <a:r>
              <a:rPr lang="fr-FR" b="1" dirty="0" smtClean="0"/>
              <a:t>Oriana Romano, </a:t>
            </a:r>
            <a:r>
              <a:rPr lang="fr-FR" b="1" dirty="0" smtClean="0"/>
              <a:t>PhD</a:t>
            </a:r>
          </a:p>
          <a:p>
            <a:r>
              <a:rPr lang="en-GB" dirty="0" smtClean="0"/>
              <a:t>Coordinator, </a:t>
            </a:r>
            <a:r>
              <a:rPr lang="en-GB" dirty="0" smtClean="0"/>
              <a:t>OECD Water Governance </a:t>
            </a:r>
            <a:r>
              <a:rPr lang="en-GB" dirty="0"/>
              <a:t>Programme</a:t>
            </a:r>
            <a:endParaRPr lang="fr-FR" dirty="0" smtClean="0"/>
          </a:p>
          <a:p>
            <a:endParaRPr lang="fr-FR" dirty="0" smtClean="0"/>
          </a:p>
          <a:p>
            <a:r>
              <a:rPr lang="en-US" dirty="0"/>
              <a:t>Experience Sharing Colloquium of Local Governments, Water and Wastewater Utilities </a:t>
            </a:r>
            <a:r>
              <a:rPr lang="en-US" dirty="0" smtClean="0"/>
              <a:t> </a:t>
            </a:r>
            <a:r>
              <a:rPr lang="en-US" dirty="0"/>
              <a:t>&amp; the Research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&amp; November 2019, UNESCO, Paris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2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60648"/>
            <a:ext cx="8064000" cy="1022400"/>
          </a:xfrm>
        </p:spPr>
        <p:txBody>
          <a:bodyPr/>
          <a:lstStyle/>
          <a:p>
            <a:r>
              <a:rPr lang="en-GB" sz="2800" dirty="0" smtClean="0">
                <a:latin typeface="+mn-lt"/>
              </a:rPr>
              <a:t>The </a:t>
            </a:r>
            <a:r>
              <a:rPr lang="en-GB" sz="2800" b="1" dirty="0" smtClean="0">
                <a:latin typeface="+mn-lt"/>
              </a:rPr>
              <a:t>OECD </a:t>
            </a:r>
            <a:r>
              <a:rPr lang="en-GB" sz="2800" b="1" dirty="0" smtClean="0">
                <a:latin typeface="+mn-lt"/>
              </a:rPr>
              <a:t>Principles on Water Governance</a:t>
            </a:r>
            <a:endParaRPr lang="en-GB" sz="2800" b="1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t="1994" r="14083" b="2262"/>
          <a:stretch/>
        </p:blipFill>
        <p:spPr bwMode="auto">
          <a:xfrm>
            <a:off x="544099" y="1484512"/>
            <a:ext cx="4248471" cy="398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425">
            <a:off x="4919080" y="1567332"/>
            <a:ext cx="2096081" cy="2934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949280"/>
            <a:ext cx="8695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5"/>
              </a:rPr>
              <a:t>www.oecd.org/governance/oecd-principles-on-water-governance.htm</a:t>
            </a:r>
            <a:endParaRPr lang="en-GB" sz="1600" dirty="0" smtClean="0"/>
          </a:p>
          <a:p>
            <a:endParaRPr lang="en-GB" sz="1600" dirty="0" smtClean="0">
              <a:hlinkClick r:id="rId6"/>
            </a:endParaRPr>
          </a:p>
          <a:p>
            <a:r>
              <a:rPr lang="en-GB" sz="1600" dirty="0" smtClean="0">
                <a:hlinkClick r:id="rId6"/>
              </a:rPr>
              <a:t>https://www.oecd.org/environment/resources/Council-Recommendation-on-water.pdf</a:t>
            </a:r>
            <a:endParaRPr lang="en-GB" sz="16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260">
            <a:off x="6933429" y="3154419"/>
            <a:ext cx="2050440" cy="2906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OECD Principles on Water Governance to Floods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3384376" cy="454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08186" y="2422926"/>
            <a:ext cx="4536504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500" lvl="0" indent="-256500">
              <a:spcBef>
                <a:spcPts val="900"/>
              </a:spcBef>
              <a:spcAft>
                <a:spcPts val="1800"/>
              </a:spcAft>
              <a:buClr>
                <a:srgbClr val="727272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6299"/>
                </a:solidFill>
                <a:latin typeface="Arial"/>
              </a:rPr>
              <a:t>Fragmentation 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/>
              </a:rPr>
              <a:t>of institutions, responsibilities, policies, data</a:t>
            </a:r>
            <a:endParaRPr lang="en-US" sz="2000" dirty="0">
              <a:solidFill>
                <a:srgbClr val="727272"/>
              </a:solidFill>
              <a:latin typeface="Arial"/>
            </a:endParaRPr>
          </a:p>
          <a:p>
            <a:pPr marL="256500" lvl="0" indent="-256500">
              <a:spcBef>
                <a:spcPts val="900"/>
              </a:spcBef>
              <a:spcAft>
                <a:spcPts val="1800"/>
              </a:spcAft>
              <a:buClr>
                <a:srgbClr val="727272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727272"/>
                </a:solidFill>
                <a:latin typeface="Arial"/>
              </a:rPr>
              <a:t>Coordination misalignment between </a:t>
            </a:r>
            <a:r>
              <a:rPr lang="en-US" sz="2000" dirty="0">
                <a:solidFill>
                  <a:srgbClr val="006299"/>
                </a:solidFill>
                <a:latin typeface="Arial"/>
              </a:rPr>
              <a:t>water 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/>
              </a:rPr>
              <a:t>and</a:t>
            </a:r>
            <a:r>
              <a:rPr lang="en-US" sz="2000" dirty="0">
                <a:solidFill>
                  <a:srgbClr val="006299"/>
                </a:solidFill>
                <a:latin typeface="Arial"/>
              </a:rPr>
              <a:t> land management</a:t>
            </a:r>
            <a:endParaRPr lang="en-US" sz="2000" dirty="0">
              <a:solidFill>
                <a:prstClr val="white">
                  <a:lumMod val="50000"/>
                </a:prstClr>
              </a:solidFill>
              <a:latin typeface="Arial"/>
            </a:endParaRPr>
          </a:p>
          <a:p>
            <a:pPr marL="256500" lvl="0" indent="-256500">
              <a:spcBef>
                <a:spcPts val="900"/>
              </a:spcBef>
              <a:spcAft>
                <a:spcPts val="1800"/>
              </a:spcAft>
              <a:buClr>
                <a:srgbClr val="727272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6299"/>
                </a:solidFill>
                <a:latin typeface="Arial"/>
              </a:rPr>
              <a:t>Place-based approaches 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/>
              </a:rPr>
              <a:t>to floods are </a:t>
            </a:r>
            <a:r>
              <a:rPr lang="en-US" sz="2000" dirty="0">
                <a:solidFill>
                  <a:srgbClr val="006299"/>
                </a:solidFill>
                <a:latin typeface="Arial"/>
              </a:rPr>
              <a:t>insufficient</a:t>
            </a:r>
            <a:endParaRPr lang="en-US" sz="2000" dirty="0">
              <a:solidFill>
                <a:prstClr val="white">
                  <a:lumMod val="50000"/>
                </a:prstClr>
              </a:solidFill>
              <a:latin typeface="Arial"/>
            </a:endParaRPr>
          </a:p>
          <a:p>
            <a:pPr marL="256500" lvl="0" indent="-256500">
              <a:spcBef>
                <a:spcPts val="900"/>
              </a:spcBef>
              <a:spcAft>
                <a:spcPts val="1800"/>
              </a:spcAft>
              <a:buClr>
                <a:srgbClr val="727272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/>
              </a:rPr>
              <a:t>No widespread systemic and </a:t>
            </a:r>
            <a:r>
              <a:rPr lang="en-US" sz="2000" dirty="0">
                <a:solidFill>
                  <a:srgbClr val="006299"/>
                </a:solidFill>
                <a:latin typeface="Arial"/>
              </a:rPr>
              <a:t>comprehensive approach</a:t>
            </a:r>
            <a:endParaRPr lang="es-AR" sz="2000" dirty="0">
              <a:solidFill>
                <a:srgbClr val="006299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1268764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300" dirty="0">
                <a:solidFill>
                  <a:srgbClr val="006299"/>
                </a:solidFill>
                <a:latin typeface="Arial"/>
                <a:ea typeface="+mj-ea"/>
                <a:cs typeface="+mj-cs"/>
              </a:rPr>
              <a:t>Key </a:t>
            </a:r>
            <a:r>
              <a:rPr lang="es-AR" sz="2300" dirty="0" err="1">
                <a:solidFill>
                  <a:srgbClr val="006299"/>
                </a:solidFill>
                <a:latin typeface="Arial"/>
                <a:ea typeface="+mj-ea"/>
                <a:cs typeface="+mj-cs"/>
              </a:rPr>
              <a:t>challenges</a:t>
            </a:r>
            <a:r>
              <a:rPr lang="es-AR" sz="2300" dirty="0">
                <a:solidFill>
                  <a:srgbClr val="006299"/>
                </a:solidFill>
                <a:latin typeface="Arial"/>
                <a:ea typeface="+mj-ea"/>
                <a:cs typeface="+mj-cs"/>
              </a:rPr>
              <a:t> </a:t>
            </a:r>
            <a:r>
              <a:rPr lang="es-AR" sz="2300" dirty="0" err="1">
                <a:solidFill>
                  <a:srgbClr val="006299"/>
                </a:solidFill>
                <a:latin typeface="Arial"/>
                <a:ea typeface="+mj-ea"/>
                <a:cs typeface="+mj-cs"/>
              </a:rPr>
              <a:t>for</a:t>
            </a:r>
            <a:r>
              <a:rPr lang="es-AR" sz="2300" dirty="0">
                <a:solidFill>
                  <a:srgbClr val="006299"/>
                </a:solidFill>
                <a:latin typeface="Arial"/>
                <a:ea typeface="+mj-ea"/>
                <a:cs typeface="+mj-cs"/>
              </a:rPr>
              <a:t> </a:t>
            </a:r>
            <a:r>
              <a:rPr lang="es-AR" sz="2300" dirty="0" err="1">
                <a:solidFill>
                  <a:srgbClr val="006299"/>
                </a:solidFill>
                <a:latin typeface="Arial"/>
                <a:ea typeface="+mj-ea"/>
                <a:cs typeface="+mj-cs"/>
              </a:rPr>
              <a:t>effective</a:t>
            </a:r>
            <a:r>
              <a:rPr lang="es-AR" sz="2300" dirty="0">
                <a:solidFill>
                  <a:srgbClr val="006299"/>
                </a:solidFill>
                <a:latin typeface="Arial"/>
                <a:ea typeface="+mj-ea"/>
                <a:cs typeface="+mj-cs"/>
              </a:rPr>
              <a:t>, </a:t>
            </a:r>
            <a:r>
              <a:rPr lang="es-AR" sz="2300" dirty="0" err="1">
                <a:solidFill>
                  <a:srgbClr val="006299"/>
                </a:solidFill>
                <a:latin typeface="Arial"/>
                <a:ea typeface="+mj-ea"/>
                <a:cs typeface="+mj-cs"/>
              </a:rPr>
              <a:t>efficient</a:t>
            </a:r>
            <a:r>
              <a:rPr lang="es-AR" sz="2300" dirty="0">
                <a:solidFill>
                  <a:srgbClr val="006299"/>
                </a:solidFill>
                <a:latin typeface="Arial"/>
                <a:ea typeface="+mj-ea"/>
                <a:cs typeface="+mj-cs"/>
              </a:rPr>
              <a:t>, and inclusive </a:t>
            </a:r>
            <a:r>
              <a:rPr lang="es-AR" sz="2300" dirty="0" err="1">
                <a:solidFill>
                  <a:srgbClr val="006299"/>
                </a:solidFill>
                <a:latin typeface="Arial"/>
                <a:ea typeface="+mj-ea"/>
                <a:cs typeface="+mj-cs"/>
              </a:rPr>
              <a:t>flood</a:t>
            </a:r>
            <a:r>
              <a:rPr lang="es-AR" sz="2300" dirty="0">
                <a:solidFill>
                  <a:srgbClr val="006299"/>
                </a:solidFill>
                <a:latin typeface="Arial"/>
                <a:ea typeface="+mj-ea"/>
                <a:cs typeface="+mj-cs"/>
              </a:rPr>
              <a:t> </a:t>
            </a:r>
            <a:r>
              <a:rPr lang="es-AR" sz="2300" dirty="0" err="1">
                <a:solidFill>
                  <a:srgbClr val="006299"/>
                </a:solidFill>
                <a:latin typeface="Arial"/>
                <a:ea typeface="+mj-ea"/>
                <a:cs typeface="+mj-cs"/>
              </a:rPr>
              <a:t>governance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6845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30" y="260648"/>
            <a:ext cx="877723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88473" y="2632591"/>
            <a:ext cx="7344816" cy="2185214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3600" b="1" dirty="0" smtClean="0">
                <a:latin typeface="Century Gothic" panose="020B0502020202020204" pitchFamily="34" charset="0"/>
              </a:rPr>
              <a:t>Thank you </a:t>
            </a:r>
            <a:br>
              <a:rPr lang="en-GB" sz="3600" b="1" dirty="0" smtClean="0">
                <a:latin typeface="Century Gothic" panose="020B0502020202020204" pitchFamily="34" charset="0"/>
              </a:rPr>
            </a:br>
            <a:r>
              <a:rPr lang="en-GB" sz="3600" b="1" dirty="0" smtClean="0">
                <a:latin typeface="Century Gothic" panose="020B0502020202020204" pitchFamily="34" charset="0"/>
              </a:rPr>
              <a:t/>
            </a:r>
            <a:br>
              <a:rPr lang="en-GB" sz="3600" b="1" dirty="0" smtClean="0">
                <a:latin typeface="Century Gothic" panose="020B0502020202020204" pitchFamily="34" charset="0"/>
              </a:rPr>
            </a:br>
            <a:r>
              <a:rPr lang="en-GB" sz="3200" b="1" cap="none" dirty="0" smtClean="0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  <a:t>www.oecd.org/cfe/water</a:t>
            </a:r>
            <a:r>
              <a:rPr lang="en-GB" sz="3200" b="1" cap="none" dirty="0" smtClean="0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GB" sz="3200" b="1" cap="none" dirty="0" smtClean="0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GB" sz="3200" b="1" cap="none" dirty="0" smtClean="0">
                <a:solidFill>
                  <a:srgbClr val="92D050"/>
                </a:solidFill>
                <a:latin typeface="Century Gothic" panose="020B0502020202020204" pitchFamily="34" charset="0"/>
                <a:ea typeface="+mn-ea"/>
                <a:cs typeface="+mn-cs"/>
              </a:rPr>
              <a:t>oriana.romano@oecd.org  </a:t>
            </a:r>
            <a:endParaRPr lang="en-GB" sz="36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38100"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598</TotalTime>
  <Words>98</Words>
  <Application>Microsoft Office PowerPoint</Application>
  <PresentationFormat>On-screen Show (4:3)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Georgia</vt:lpstr>
      <vt:lpstr>Helvetica 65 Medium</vt:lpstr>
      <vt:lpstr>OECD_English_white</vt:lpstr>
      <vt:lpstr>Flood management and governance</vt:lpstr>
      <vt:lpstr>The OECD Principles on Water Governance</vt:lpstr>
      <vt:lpstr>Applying the OECD Principles on Water Governance to Floods</vt:lpstr>
      <vt:lpstr>PowerPoint Presentation</vt:lpstr>
      <vt:lpstr>Thank you   www.oecd.org/cfe/water oriana.romano@oecd.org  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exploration of the ideal system of flood risk governance</dc:title>
  <dc:creator>HASSENFORDER Emeline</dc:creator>
  <cp:lastModifiedBy>ROMANO Oriana, CFE/CITY</cp:lastModifiedBy>
  <cp:revision>66</cp:revision>
  <dcterms:created xsi:type="dcterms:W3CDTF">2016-01-27T11:55:41Z</dcterms:created>
  <dcterms:modified xsi:type="dcterms:W3CDTF">2019-11-06T16:31:14Z</dcterms:modified>
</cp:coreProperties>
</file>