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298" r:id="rId6"/>
    <p:sldId id="293" r:id="rId7"/>
    <p:sldId id="268" r:id="rId8"/>
    <p:sldId id="281" r:id="rId9"/>
    <p:sldId id="283" r:id="rId10"/>
    <p:sldId id="284" r:id="rId11"/>
    <p:sldId id="269" r:id="rId12"/>
    <p:sldId id="275" r:id="rId13"/>
    <p:sldId id="276" r:id="rId14"/>
    <p:sldId id="277" r:id="rId15"/>
    <p:sldId id="260" r:id="rId16"/>
    <p:sldId id="259" r:id="rId17"/>
    <p:sldId id="300" r:id="rId18"/>
    <p:sldId id="301" r:id="rId19"/>
    <p:sldId id="288" r:id="rId20"/>
    <p:sldId id="289" r:id="rId21"/>
    <p:sldId id="304" r:id="rId22"/>
    <p:sldId id="305" r:id="rId23"/>
    <p:sldId id="306" r:id="rId24"/>
    <p:sldId id="262" r:id="rId25"/>
    <p:sldId id="263" r:id="rId26"/>
    <p:sldId id="267" r:id="rId27"/>
    <p:sldId id="286" r:id="rId28"/>
    <p:sldId id="266" r:id="rId2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b" initials="k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94660"/>
  </p:normalViewPr>
  <p:slideViewPr>
    <p:cSldViewPr>
      <p:cViewPr varScale="1">
        <p:scale>
          <a:sx n="67" d="100"/>
          <a:sy n="67" d="100"/>
        </p:scale>
        <p:origin x="72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5-31T14:44:49.517" idx="2">
    <p:pos x="6009" y="572"/>
    <p:text>proponuje dodać: 
biogeochemical cycles "analysis"
oraz
"and" identification of threats</p:tex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image" Target="../media/image11.wmf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9025B-608C-4E45-B774-D4FCC8D124C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E30C-BFCE-4F60-BD1A-E5567CA993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5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08254B-698B-49D1-AD46-DBE5EBA17D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43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FD2D8CB7-6EA1-4778-B6F7-CE0963F72057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8254B-698B-49D1-AD46-DBE5EBA17D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0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altLang="en-US" dirty="0" smtClean="0"/>
              <a:t>Twenty years ago </a:t>
            </a:r>
            <a:r>
              <a:rPr lang="en-US" altLang="en-US" dirty="0" err="1" smtClean="0"/>
              <a:t>Ecohydrology</a:t>
            </a:r>
            <a:r>
              <a:rPr lang="en-US" altLang="en-US" dirty="0" smtClean="0"/>
              <a:t> was introduced as a new paradigm (</a:t>
            </a:r>
            <a:r>
              <a:rPr lang="en-US" altLang="en-US" dirty="0" err="1" smtClean="0"/>
              <a:t>ZalewskiZalewski</a:t>
            </a:r>
            <a:r>
              <a:rPr lang="en-US" altLang="en-US" dirty="0" smtClean="0"/>
              <a:t> et al., 1997), which could help solve the main problem of loss of ecological quality of water, at the basin scale. For the first 5-7 years the paradigm was refined and seen to take its place as a sub-discipline of Hydrology (</a:t>
            </a:r>
            <a:r>
              <a:rPr lang="en-US" altLang="en-US" dirty="0" err="1" smtClean="0"/>
              <a:t>Kundzewicz</a:t>
            </a:r>
            <a:r>
              <a:rPr lang="en-US" altLang="en-US" dirty="0" smtClean="0"/>
              <a:t>, 2002). Its role was succinctly expressed by </a:t>
            </a:r>
            <a:r>
              <a:rPr lang="en-US" altLang="en-US" dirty="0" err="1" smtClean="0"/>
              <a:t>Bonnell</a:t>
            </a:r>
            <a:r>
              <a:rPr lang="en-US" altLang="en-US" dirty="0" smtClean="0"/>
              <a:t> (2002) as “providing a means of integrating landscape hydrology with freshwater biology, and this is the important paradigm shift”. It was quickly </a:t>
            </a:r>
            <a:r>
              <a:rPr lang="en-US" altLang="en-US" dirty="0" err="1" smtClean="0"/>
              <a:t>realised</a:t>
            </a:r>
            <a:r>
              <a:rPr lang="en-US" altLang="en-US" dirty="0" smtClean="0"/>
              <a:t> that the paradigm development was supported by three academic disciplines:  – hydrology; ecology and social </a:t>
            </a:r>
            <a:r>
              <a:rPr lang="en-US" altLang="en-US" dirty="0" err="1" smtClean="0"/>
              <a:t>social</a:t>
            </a:r>
            <a:r>
              <a:rPr lang="en-US" altLang="en-US" dirty="0" smtClean="0"/>
              <a:t> science, which integrated three critical issues – water, nature and people. This approach meet the need for a better integration of the efforts of the scientists representing the three disciplines, increasing the chances for a better addressing the rising global challenges, and elaborate innovative solutions.</a:t>
            </a:r>
            <a:endParaRPr lang="pl-PL" altLang="en-US" dirty="0" smtClean="0"/>
          </a:p>
          <a:p>
            <a:endParaRPr lang="pl-PL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mtClean="0"/>
              <a:t>Ordre ascendant/descendant + logos </a:t>
            </a:r>
          </a:p>
        </p:txBody>
      </p:sp>
      <p:sp>
        <p:nvSpPr>
          <p:cNvPr id="757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DB9333-402F-4B5D-9CAA-E3497E4D8051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93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>
              <a:solidFill>
                <a:srgbClr val="FF0000"/>
              </a:solidFill>
            </a:endParaRPr>
          </a:p>
        </p:txBody>
      </p:sp>
      <p:sp>
        <p:nvSpPr>
          <p:cNvPr id="737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73EDDB-C05A-417B-A201-619666E0A1B6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0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FCF32-551E-48AE-BBA5-A19AF98106E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902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1F5C49DA-8B66-4256-B5CB-37AA5731575C}" type="slidenum">
              <a:rPr lang="en-US" altLang="fr-FR"/>
              <a:pPr>
                <a:spcBef>
                  <a:spcPct val="0"/>
                </a:spcBef>
              </a:pPr>
              <a:t>20</a:t>
            </a:fld>
            <a:endParaRPr lang="en-US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mtClean="0"/>
              <a:t>A METTRE A JOUR SI ON A LA VERSION FINALE</a:t>
            </a: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A0383F9-00DD-426D-B001-66FC3799B7F6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mtClean="0"/>
              <a:t>A METTRE A JOUR SI ON A LA VERSION FINALE</a:t>
            </a:r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A0383F9-00DD-426D-B001-66FC3799B7F6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29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3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24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14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E26980-224E-4169-9816-AC17D89E8CB9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848B9-84E9-4B74-B86B-4CED4B5B9D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006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FEE68A-6568-4630-8BE4-6901FF10B962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CC952-8047-4F61-B665-12241D2059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166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A1D2A2-5503-48DB-AB03-A3DC5735BD2C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BB9AB-D1B0-42EF-805C-54C831EE6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513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A49B8E-FD29-4475-9205-079BB7060FA1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98FF0-C153-4546-B79D-AE286B491E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8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E33A7-6791-4B2C-92D0-A5E94BCE5E10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3EE98-DD88-4B5D-8B5A-C6CA2774BE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801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B247E8-55BC-428D-AB25-87010A56B3F5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AD612-084E-4783-A7E8-2641A0549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16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547280-6EBD-4597-8DAC-A05BEF7558E4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A05DE-BECE-4F86-BF57-A21AAEA71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46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45D16A-4554-4E4E-B965-7DF18C808DF4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54138E-C49D-48FE-A7EF-FBACFD666E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58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112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1FC850-BC6F-445C-BE28-1B3026D53BAF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FD307-4CBC-45E9-A516-42B024775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075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980B10-A51C-407E-92C1-F5ED078EA42E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121AB-97CD-4C3D-BBE7-114EE2EF5F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989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EA34B4-8691-47E6-A728-3F6C34B99C05}" type="datetimeFigureOut">
              <a:rPr lang="en-US" altLang="en-US"/>
              <a:pPr/>
              <a:t>11/7/2019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1A475-4489-4DC1-A8DB-3071D91226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698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1E0DF-4B57-4795-9C7C-387535ACDA36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916502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CCAFB-2E36-4D93-9DB9-0B4A9A1122D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46461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8F547-19AF-4800-ACC5-3DE5521F5B69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710375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A76DE-61CB-4A54-BD6E-B49CF9409A9F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63886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44DDA-A253-453E-8FF9-E77120C606B7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305269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792F5-2211-441B-B845-EACB45DED4AD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317790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758A8-095A-4B7B-89D6-C964723EB0AE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7864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306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D1868-F7F2-4DCF-B5C1-437555DD858B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364761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DA9D-26A3-458E-8167-FB8C947EA431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375071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C9947-78D1-44D7-9D95-5565CF1B3705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413690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68DD3-10D5-412A-8AF6-988D28AD2CDC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856504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9296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621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742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93950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904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001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9422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645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406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275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208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7670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925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219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06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284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49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223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161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281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22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543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571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08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16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7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19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50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48689-CEBF-44DE-826D-3CF25A522100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5DF75-08EE-4ACB-8B48-B399C0EF8B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87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F9526A-10EC-419F-8750-A800AFDDB44B}" type="datetimeFigureOut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11/7/2019</a:t>
            </a:fld>
            <a:endParaRPr lang="en-US" alt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A57BFD-5C29-43F3-A3C5-F79E2E81B385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 wzorca tytułu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style wzorca tekstu</a:t>
            </a:r>
          </a:p>
          <a:p>
            <a:pPr lvl="1"/>
            <a:r>
              <a:rPr lang="pl-PL" altLang="en-US" smtClean="0"/>
              <a:t>Drugi poziom</a:t>
            </a:r>
          </a:p>
          <a:p>
            <a:pPr lvl="2"/>
            <a:r>
              <a:rPr lang="pl-PL" altLang="en-US" smtClean="0"/>
              <a:t>Trzeci poziom</a:t>
            </a:r>
          </a:p>
          <a:p>
            <a:pPr lvl="3"/>
            <a:r>
              <a:rPr lang="pl-PL" altLang="en-US" smtClean="0"/>
              <a:t>Czwarty poziom</a:t>
            </a:r>
          </a:p>
          <a:p>
            <a:pPr lvl="4"/>
            <a:r>
              <a:rPr lang="pl-PL" altLang="en-US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4C00AAE-C7CB-4846-97F6-4331A482D052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0515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49673-6001-4A88-8D71-4D0314F48EFE}" type="datetimeFigureOut">
              <a:rPr lang="en-GB" smtClean="0"/>
              <a:t>07/11/2019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EB9E0-1F65-45FB-B822-AB691AE343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89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8C82D-1A6F-422A-9F89-34E8D1096460}" type="datetimeFigureOut">
              <a:rPr lang="fr-FR" smtClean="0"/>
              <a:t>07/11/2019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D90A7-0FA6-4A5D-867E-A2ECFEFB5CD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778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3.jpeg"/><Relationship Id="rId7" Type="http://schemas.openxmlformats.org/officeDocument/2006/relationships/image" Target="../media/image12.png"/><Relationship Id="rId12" Type="http://schemas.openxmlformats.org/officeDocument/2006/relationships/image" Target="../media/image14.wmf"/><Relationship Id="rId17" Type="http://schemas.openxmlformats.org/officeDocument/2006/relationships/image" Target="../media/image21.png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jpeg"/><Relationship Id="rId20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6.emf"/><Relationship Id="rId5" Type="http://schemas.openxmlformats.org/officeDocument/2006/relationships/image" Target="../media/image11.wmf"/><Relationship Id="rId15" Type="http://schemas.openxmlformats.org/officeDocument/2006/relationships/image" Target="../media/image19.jpeg"/><Relationship Id="rId23" Type="http://schemas.openxmlformats.org/officeDocument/2006/relationships/image" Target="../media/image25.jpeg"/><Relationship Id="rId10" Type="http://schemas.openxmlformats.org/officeDocument/2006/relationships/image" Target="../media/image13.wmf"/><Relationship Id="rId19" Type="http://schemas.openxmlformats.org/officeDocument/2006/relationships/oleObject" Target="../embeddings/oleObject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8.jpeg"/><Relationship Id="rId2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2.jpg"/><Relationship Id="rId3" Type="http://schemas.openxmlformats.org/officeDocument/2006/relationships/image" Target="../media/image41.png"/><Relationship Id="rId21" Type="http://schemas.openxmlformats.org/officeDocument/2006/relationships/image" Target="../media/image55.png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microsoft.com/office/2007/relationships/hdphoto" Target="../media/hdphoto4.wdp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3.jp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microsoft.com/office/2007/relationships/hdphoto" Target="../media/hdphoto3.wdp"/><Relationship Id="rId2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hydrology-ihp.org/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g.arduino@unesco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49" y="1484784"/>
            <a:ext cx="4310135" cy="244827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en-GB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Ecohydrology</a:t>
            </a:r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 Solutions in Urban Setting </a:t>
            </a:r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Ecohydrology Programme of UNESCO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0824" y="4040069"/>
            <a:ext cx="5049608" cy="973107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endParaRPr lang="en-US" altLang="en-US" sz="1600" b="1" i="1" dirty="0" smtClean="0"/>
          </a:p>
          <a:p>
            <a:pPr>
              <a:spcBef>
                <a:spcPct val="0"/>
              </a:spcBef>
            </a:pPr>
            <a:r>
              <a:rPr lang="en-US" altLang="en-US" sz="1600" b="1" i="1" dirty="0" smtClean="0"/>
              <a:t>UNESCO “Metropolitan ECO-RISE R2020” </a:t>
            </a:r>
            <a:r>
              <a:rPr lang="en-US" altLang="en-US" sz="1600" b="1" i="1" dirty="0" err="1" smtClean="0"/>
              <a:t>Colloqium</a:t>
            </a:r>
            <a:endParaRPr lang="en-GB" altLang="en-US" sz="1600" b="1" i="1" dirty="0"/>
          </a:p>
          <a:p>
            <a:pPr>
              <a:spcBef>
                <a:spcPct val="0"/>
              </a:spcBef>
            </a:pPr>
            <a:r>
              <a:rPr lang="en-GB" altLang="en-US" sz="1600" b="1" i="1" dirty="0" smtClean="0"/>
              <a:t>7-8 November 2019, </a:t>
            </a:r>
            <a:r>
              <a:rPr lang="en-GB" altLang="en-US" sz="1600" b="1" i="1" dirty="0" err="1" smtClean="0"/>
              <a:t>UNESCOParis</a:t>
            </a:r>
            <a:endParaRPr lang="en-GB" sz="1600" b="1" dirty="0">
              <a:latin typeface="Gill Sans MT" panose="020B0502020104020203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995886" y="5013176"/>
            <a:ext cx="36004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67894" y="4057650"/>
            <a:ext cx="36004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5" name="Picture 10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288605" cy="1058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50" y="2637938"/>
            <a:ext cx="2359250" cy="12231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707904" y="56432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Giuseppe Arduino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Division of Water Sciences,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UNESCO International Hydrological Programme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Paris, France</a:t>
            </a:r>
          </a:p>
        </p:txBody>
      </p:sp>
      <p:pic>
        <p:nvPicPr>
          <p:cNvPr id="9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2656"/>
            <a:ext cx="1019972" cy="7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5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centre_II_erce_une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99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0" descr="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007100"/>
            <a:ext cx="392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FF">
                  <a:alpha val="67998"/>
                </a:srgbClr>
              </a:gs>
              <a:gs pos="100000">
                <a:srgbClr val="0044A8">
                  <a:alpha val="85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3249613" y="188913"/>
            <a:ext cx="432362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III – THIRD PRINCIPLE</a:t>
            </a:r>
            <a:endParaRPr kumimoji="0" lang="en-US" alt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i="1" dirty="0" smtClean="0">
                <a:solidFill>
                  <a:srgbClr val="00B050"/>
                </a:solidFill>
                <a:latin typeface="Verdana" pitchFamily="34" charset="0"/>
                <a:cs typeface="Arial" panose="020B0604020202020204" pitchFamily="34" charset="0"/>
              </a:rPr>
              <a:t>Ecological engineering principle</a:t>
            </a:r>
            <a:endParaRPr kumimoji="0" lang="en-US" altLang="en-US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2" name="Text Box 4"/>
          <p:cNvSpPr txBox="1">
            <a:spLocks noChangeArrowheads="1"/>
          </p:cNvSpPr>
          <p:nvPr/>
        </p:nvSpPr>
        <p:spPr bwMode="auto">
          <a:xfrm>
            <a:off x="0" y="783109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Using biota to control hydrological processes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vice versa, using hydrology to regulate biota dynamics</a:t>
            </a:r>
            <a:endParaRPr kumimoji="0" lang="en-US" alt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3" name="Rectangle 5"/>
          <p:cNvSpPr>
            <a:spLocks noChangeArrowheads="1"/>
          </p:cNvSpPr>
          <p:nvPr/>
        </p:nvSpPr>
        <p:spPr bwMode="auto">
          <a:xfrm rot="-3573274">
            <a:off x="1870869" y="2239169"/>
            <a:ext cx="5399088" cy="3238500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76200" prstMaterial="legacyMatte">
            <a:bevelT w="13500" h="13500" prst="angle"/>
            <a:bevelB w="13500" h="13500" prst="angle"/>
            <a:extrusionClr>
              <a:srgbClr val="5F5F5F"/>
            </a:extrusionClr>
            <a:contourClr>
              <a:srgbClr val="5F5F5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4" name="Rectangle 6"/>
          <p:cNvSpPr>
            <a:spLocks noChangeArrowheads="1"/>
          </p:cNvSpPr>
          <p:nvPr/>
        </p:nvSpPr>
        <p:spPr bwMode="auto">
          <a:xfrm rot="-3573274">
            <a:off x="2043906" y="2091532"/>
            <a:ext cx="5399087" cy="32385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5" name="Rectangle 7"/>
          <p:cNvSpPr>
            <a:spLocks noChangeArrowheads="1"/>
          </p:cNvSpPr>
          <p:nvPr/>
        </p:nvSpPr>
        <p:spPr bwMode="auto">
          <a:xfrm rot="-3573274">
            <a:off x="1870869" y="2023269"/>
            <a:ext cx="5399088" cy="3238500"/>
          </a:xfrm>
          <a:prstGeom prst="rect">
            <a:avLst/>
          </a:prstGeom>
          <a:solidFill>
            <a:srgbClr val="996600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9966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6" name="Rectangle 8"/>
          <p:cNvSpPr>
            <a:spLocks noChangeArrowheads="1"/>
          </p:cNvSpPr>
          <p:nvPr/>
        </p:nvSpPr>
        <p:spPr bwMode="auto">
          <a:xfrm rot="-3573274">
            <a:off x="1870869" y="1988344"/>
            <a:ext cx="5399088" cy="32385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87" name="Freeform 9"/>
          <p:cNvSpPr>
            <a:spLocks/>
          </p:cNvSpPr>
          <p:nvPr/>
        </p:nvSpPr>
        <p:spPr bwMode="auto">
          <a:xfrm>
            <a:off x="2662238" y="1987550"/>
            <a:ext cx="3698875" cy="3527425"/>
          </a:xfrm>
          <a:custGeom>
            <a:avLst/>
            <a:gdLst>
              <a:gd name="T0" fmla="*/ 2147483647 w 2330"/>
              <a:gd name="T1" fmla="*/ 2147483647 h 2222"/>
              <a:gd name="T2" fmla="*/ 2147483647 w 2330"/>
              <a:gd name="T3" fmla="*/ 2147483647 h 2222"/>
              <a:gd name="T4" fmla="*/ 2147483647 w 2330"/>
              <a:gd name="T5" fmla="*/ 2147483647 h 2222"/>
              <a:gd name="T6" fmla="*/ 2147483647 w 2330"/>
              <a:gd name="T7" fmla="*/ 2147483647 h 2222"/>
              <a:gd name="T8" fmla="*/ 2147483647 w 2330"/>
              <a:gd name="T9" fmla="*/ 2147483647 h 2222"/>
              <a:gd name="T10" fmla="*/ 2147483647 w 2330"/>
              <a:gd name="T11" fmla="*/ 2147483647 h 2222"/>
              <a:gd name="T12" fmla="*/ 2147483647 w 2330"/>
              <a:gd name="T13" fmla="*/ 2147483647 h 2222"/>
              <a:gd name="T14" fmla="*/ 2147483647 w 2330"/>
              <a:gd name="T15" fmla="*/ 2147483647 h 2222"/>
              <a:gd name="T16" fmla="*/ 2147483647 w 2330"/>
              <a:gd name="T17" fmla="*/ 2147483647 h 2222"/>
              <a:gd name="T18" fmla="*/ 2147483647 w 2330"/>
              <a:gd name="T19" fmla="*/ 2147483647 h 2222"/>
              <a:gd name="T20" fmla="*/ 2147483647 w 2330"/>
              <a:gd name="T21" fmla="*/ 2147483647 h 2222"/>
              <a:gd name="T22" fmla="*/ 2147483647 w 2330"/>
              <a:gd name="T23" fmla="*/ 2147483647 h 2222"/>
              <a:gd name="T24" fmla="*/ 2147483647 w 2330"/>
              <a:gd name="T25" fmla="*/ 2147483647 h 2222"/>
              <a:gd name="T26" fmla="*/ 2147483647 w 2330"/>
              <a:gd name="T27" fmla="*/ 2147483647 h 2222"/>
              <a:gd name="T28" fmla="*/ 2147483647 w 2330"/>
              <a:gd name="T29" fmla="*/ 2147483647 h 2222"/>
              <a:gd name="T30" fmla="*/ 2147483647 w 2330"/>
              <a:gd name="T31" fmla="*/ 2147483647 h 2222"/>
              <a:gd name="T32" fmla="*/ 2147483647 w 2330"/>
              <a:gd name="T33" fmla="*/ 2147483647 h 2222"/>
              <a:gd name="T34" fmla="*/ 2147483647 w 2330"/>
              <a:gd name="T35" fmla="*/ 2147483647 h 2222"/>
              <a:gd name="T36" fmla="*/ 2147483647 w 2330"/>
              <a:gd name="T37" fmla="*/ 2147483647 h 2222"/>
              <a:gd name="T38" fmla="*/ 2147483647 w 2330"/>
              <a:gd name="T39" fmla="*/ 2147483647 h 2222"/>
              <a:gd name="T40" fmla="*/ 2147483647 w 2330"/>
              <a:gd name="T41" fmla="*/ 2147483647 h 2222"/>
              <a:gd name="T42" fmla="*/ 2147483647 w 2330"/>
              <a:gd name="T43" fmla="*/ 2147483647 h 2222"/>
              <a:gd name="T44" fmla="*/ 2147483647 w 2330"/>
              <a:gd name="T45" fmla="*/ 2147483647 h 2222"/>
              <a:gd name="T46" fmla="*/ 2147483647 w 2330"/>
              <a:gd name="T47" fmla="*/ 2147483647 h 2222"/>
              <a:gd name="T48" fmla="*/ 2147483647 w 2330"/>
              <a:gd name="T49" fmla="*/ 2147483647 h 2222"/>
              <a:gd name="T50" fmla="*/ 2147483647 w 2330"/>
              <a:gd name="T51" fmla="*/ 2147483647 h 2222"/>
              <a:gd name="T52" fmla="*/ 2147483647 w 2330"/>
              <a:gd name="T53" fmla="*/ 2147483647 h 2222"/>
              <a:gd name="T54" fmla="*/ 2147483647 w 2330"/>
              <a:gd name="T55" fmla="*/ 2147483647 h 2222"/>
              <a:gd name="T56" fmla="*/ 2147483647 w 2330"/>
              <a:gd name="T57" fmla="*/ 2147483647 h 2222"/>
              <a:gd name="T58" fmla="*/ 2147483647 w 2330"/>
              <a:gd name="T59" fmla="*/ 2147483647 h 2222"/>
              <a:gd name="T60" fmla="*/ 2147483647 w 2330"/>
              <a:gd name="T61" fmla="*/ 2147483647 h 2222"/>
              <a:gd name="T62" fmla="*/ 2147483647 w 2330"/>
              <a:gd name="T63" fmla="*/ 2147483647 h 2222"/>
              <a:gd name="T64" fmla="*/ 2147483647 w 2330"/>
              <a:gd name="T65" fmla="*/ 2147483647 h 2222"/>
              <a:gd name="T66" fmla="*/ 2147483647 w 2330"/>
              <a:gd name="T67" fmla="*/ 2147483647 h 2222"/>
              <a:gd name="T68" fmla="*/ 2147483647 w 2330"/>
              <a:gd name="T69" fmla="*/ 2147483647 h 2222"/>
              <a:gd name="T70" fmla="*/ 2147483647 w 2330"/>
              <a:gd name="T71" fmla="*/ 2147483647 h 2222"/>
              <a:gd name="T72" fmla="*/ 2147483647 w 2330"/>
              <a:gd name="T73" fmla="*/ 2147483647 h 2222"/>
              <a:gd name="T74" fmla="*/ 2147483647 w 2330"/>
              <a:gd name="T75" fmla="*/ 2147483647 h 222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30"/>
              <a:gd name="T115" fmla="*/ 0 h 2222"/>
              <a:gd name="T116" fmla="*/ 2330 w 2330"/>
              <a:gd name="T117" fmla="*/ 2222 h 222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30" h="2222">
                <a:moveTo>
                  <a:pt x="120" y="2222"/>
                </a:moveTo>
                <a:cubicBezTo>
                  <a:pt x="101" y="2204"/>
                  <a:pt x="26" y="2171"/>
                  <a:pt x="13" y="2116"/>
                </a:cubicBezTo>
                <a:cubicBezTo>
                  <a:pt x="0" y="2061"/>
                  <a:pt x="30" y="1964"/>
                  <a:pt x="45" y="1892"/>
                </a:cubicBezTo>
                <a:cubicBezTo>
                  <a:pt x="60" y="1820"/>
                  <a:pt x="82" y="1747"/>
                  <a:pt x="103" y="1685"/>
                </a:cubicBezTo>
                <a:cubicBezTo>
                  <a:pt x="124" y="1623"/>
                  <a:pt x="141" y="1601"/>
                  <a:pt x="170" y="1521"/>
                </a:cubicBezTo>
                <a:cubicBezTo>
                  <a:pt x="199" y="1441"/>
                  <a:pt x="224" y="1323"/>
                  <a:pt x="276" y="1203"/>
                </a:cubicBezTo>
                <a:cubicBezTo>
                  <a:pt x="326" y="1084"/>
                  <a:pt x="402" y="912"/>
                  <a:pt x="474" y="802"/>
                </a:cubicBezTo>
                <a:cubicBezTo>
                  <a:pt x="546" y="693"/>
                  <a:pt x="627" y="609"/>
                  <a:pt x="708" y="547"/>
                </a:cubicBezTo>
                <a:cubicBezTo>
                  <a:pt x="788" y="485"/>
                  <a:pt x="893" y="456"/>
                  <a:pt x="961" y="429"/>
                </a:cubicBezTo>
                <a:cubicBezTo>
                  <a:pt x="1028" y="403"/>
                  <a:pt x="1068" y="401"/>
                  <a:pt x="1111" y="389"/>
                </a:cubicBezTo>
                <a:cubicBezTo>
                  <a:pt x="1154" y="377"/>
                  <a:pt x="1177" y="375"/>
                  <a:pt x="1217" y="362"/>
                </a:cubicBezTo>
                <a:cubicBezTo>
                  <a:pt x="1257" y="349"/>
                  <a:pt x="1314" y="326"/>
                  <a:pt x="1353" y="313"/>
                </a:cubicBezTo>
                <a:cubicBezTo>
                  <a:pt x="1393" y="302"/>
                  <a:pt x="1410" y="306"/>
                  <a:pt x="1452" y="293"/>
                </a:cubicBezTo>
                <a:cubicBezTo>
                  <a:pt x="1494" y="280"/>
                  <a:pt x="1546" y="263"/>
                  <a:pt x="1604" y="232"/>
                </a:cubicBezTo>
                <a:cubicBezTo>
                  <a:pt x="1662" y="200"/>
                  <a:pt x="1734" y="138"/>
                  <a:pt x="1803" y="103"/>
                </a:cubicBezTo>
                <a:cubicBezTo>
                  <a:pt x="1870" y="69"/>
                  <a:pt x="1953" y="41"/>
                  <a:pt x="2013" y="25"/>
                </a:cubicBezTo>
                <a:cubicBezTo>
                  <a:pt x="2072" y="8"/>
                  <a:pt x="2121" y="0"/>
                  <a:pt x="2160" y="3"/>
                </a:cubicBezTo>
                <a:cubicBezTo>
                  <a:pt x="2199" y="4"/>
                  <a:pt x="2223" y="20"/>
                  <a:pt x="2247" y="35"/>
                </a:cubicBezTo>
                <a:cubicBezTo>
                  <a:pt x="2271" y="51"/>
                  <a:pt x="2289" y="72"/>
                  <a:pt x="2302" y="97"/>
                </a:cubicBezTo>
                <a:cubicBezTo>
                  <a:pt x="2314" y="122"/>
                  <a:pt x="2325" y="147"/>
                  <a:pt x="2326" y="187"/>
                </a:cubicBezTo>
                <a:cubicBezTo>
                  <a:pt x="2328" y="226"/>
                  <a:pt x="2330" y="276"/>
                  <a:pt x="2311" y="334"/>
                </a:cubicBezTo>
                <a:cubicBezTo>
                  <a:pt x="2292" y="391"/>
                  <a:pt x="2246" y="456"/>
                  <a:pt x="2213" y="532"/>
                </a:cubicBezTo>
                <a:cubicBezTo>
                  <a:pt x="2180" y="607"/>
                  <a:pt x="2141" y="681"/>
                  <a:pt x="2112" y="787"/>
                </a:cubicBezTo>
                <a:cubicBezTo>
                  <a:pt x="2083" y="892"/>
                  <a:pt x="2056" y="1081"/>
                  <a:pt x="2038" y="1169"/>
                </a:cubicBezTo>
                <a:cubicBezTo>
                  <a:pt x="2018" y="1257"/>
                  <a:pt x="2023" y="1247"/>
                  <a:pt x="2000" y="1314"/>
                </a:cubicBezTo>
                <a:cubicBezTo>
                  <a:pt x="1977" y="1381"/>
                  <a:pt x="1945" y="1502"/>
                  <a:pt x="1897" y="1573"/>
                </a:cubicBezTo>
                <a:cubicBezTo>
                  <a:pt x="1849" y="1645"/>
                  <a:pt x="1794" y="1685"/>
                  <a:pt x="1712" y="1741"/>
                </a:cubicBezTo>
                <a:cubicBezTo>
                  <a:pt x="1630" y="1795"/>
                  <a:pt x="1504" y="1872"/>
                  <a:pt x="1410" y="1902"/>
                </a:cubicBezTo>
                <a:cubicBezTo>
                  <a:pt x="1315" y="1931"/>
                  <a:pt x="1231" y="1912"/>
                  <a:pt x="1145" y="1919"/>
                </a:cubicBezTo>
                <a:cubicBezTo>
                  <a:pt x="1060" y="1925"/>
                  <a:pt x="968" y="1924"/>
                  <a:pt x="895" y="1940"/>
                </a:cubicBezTo>
                <a:cubicBezTo>
                  <a:pt x="822" y="1956"/>
                  <a:pt x="749" y="1999"/>
                  <a:pt x="706" y="2015"/>
                </a:cubicBezTo>
                <a:cubicBezTo>
                  <a:pt x="664" y="2030"/>
                  <a:pt x="661" y="2025"/>
                  <a:pt x="640" y="2033"/>
                </a:cubicBezTo>
                <a:cubicBezTo>
                  <a:pt x="619" y="2041"/>
                  <a:pt x="621" y="2041"/>
                  <a:pt x="581" y="2059"/>
                </a:cubicBezTo>
                <a:cubicBezTo>
                  <a:pt x="541" y="2078"/>
                  <a:pt x="439" y="2129"/>
                  <a:pt x="400" y="2147"/>
                </a:cubicBezTo>
                <a:cubicBezTo>
                  <a:pt x="361" y="2165"/>
                  <a:pt x="372" y="2158"/>
                  <a:pt x="349" y="2166"/>
                </a:cubicBezTo>
                <a:cubicBezTo>
                  <a:pt x="326" y="2174"/>
                  <a:pt x="295" y="2185"/>
                  <a:pt x="259" y="2194"/>
                </a:cubicBezTo>
                <a:cubicBezTo>
                  <a:pt x="223" y="2203"/>
                  <a:pt x="148" y="2214"/>
                  <a:pt x="131" y="2217"/>
                </a:cubicBezTo>
                <a:cubicBezTo>
                  <a:pt x="114" y="2220"/>
                  <a:pt x="153" y="2212"/>
                  <a:pt x="159" y="2211"/>
                </a:cubicBezTo>
              </a:path>
            </a:pathLst>
          </a:custGeom>
          <a:noFill/>
          <a:ln w="3175" cap="rnd">
            <a:solidFill>
              <a:schemeClr val="bg2"/>
            </a:solidFill>
            <a:prstDash val="sysDot"/>
            <a:round/>
            <a:headEnd/>
            <a:tailEnd/>
          </a:ln>
          <a:scene3d>
            <a:camera prst="legacyPerspectiveFront">
              <a:rot lat="19799980" lon="209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8" name="Text Box 10"/>
          <p:cNvSpPr txBox="1">
            <a:spLocks noChangeArrowheads="1"/>
          </p:cNvSpPr>
          <p:nvPr/>
        </p:nvSpPr>
        <p:spPr bwMode="auto">
          <a:xfrm>
            <a:off x="107950" y="314166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Aquaculture</a:t>
            </a: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1800" b="1" i="1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9" name="Text Box 11"/>
          <p:cNvSpPr txBox="1">
            <a:spLocks noChangeArrowheads="1"/>
          </p:cNvSpPr>
          <p:nvPr/>
        </p:nvSpPr>
        <p:spPr bwMode="auto">
          <a:xfrm>
            <a:off x="5292725" y="5534025"/>
            <a:ext cx="3527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ECOLOGICAL ENGINEERING-constructed wetlands</a:t>
            </a:r>
            <a:r>
              <a:rPr kumimoji="0" lang="pl-PL" alt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, ecotones</a:t>
            </a:r>
            <a:endParaRPr kumimoji="0" lang="en-US" altLang="en-US" sz="20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90" name="Text Box 12"/>
          <p:cNvSpPr txBox="1">
            <a:spLocks noChangeArrowheads="1"/>
          </p:cNvSpPr>
          <p:nvPr/>
        </p:nvSpPr>
        <p:spPr bwMode="auto">
          <a:xfrm>
            <a:off x="6804025" y="2505075"/>
            <a:ext cx="25574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Dif</a:t>
            </a:r>
            <a:r>
              <a:rPr kumimoji="0" lang="fr-FR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use  pollution b</a:t>
            </a:r>
            <a:r>
              <a:rPr kumimoji="0" lang="fr-FR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en-US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ffer stripes (ecotones)</a:t>
            </a:r>
          </a:p>
        </p:txBody>
      </p:sp>
      <p:sp>
        <p:nvSpPr>
          <p:cNvPr id="74764" name="Text Box 13"/>
          <p:cNvSpPr txBox="1">
            <a:spLocks noChangeArrowheads="1"/>
          </p:cNvSpPr>
          <p:nvPr/>
        </p:nvSpPr>
        <p:spPr bwMode="auto">
          <a:xfrm>
            <a:off x="431800" y="1412875"/>
            <a:ext cx="504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1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592" name="Text Box 14"/>
          <p:cNvSpPr txBox="1">
            <a:spLocks noChangeArrowheads="1"/>
          </p:cNvSpPr>
          <p:nvPr/>
        </p:nvSpPr>
        <p:spPr bwMode="auto">
          <a:xfrm>
            <a:off x="2051050" y="1412875"/>
            <a:ext cx="504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4000" b="1" i="1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5791" name="AutoShape 15"/>
          <p:cNvSpPr>
            <a:spLocks noChangeArrowheads="1"/>
          </p:cNvSpPr>
          <p:nvPr/>
        </p:nvSpPr>
        <p:spPr bwMode="auto">
          <a:xfrm rot="10800000">
            <a:off x="1476375" y="1304925"/>
            <a:ext cx="649288" cy="350838"/>
          </a:xfrm>
          <a:prstGeom prst="rightArrow">
            <a:avLst>
              <a:gd name="adj1" fmla="val 50000"/>
              <a:gd name="adj2" fmla="val 46267"/>
            </a:avLst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2" name="AutoShape 16"/>
          <p:cNvSpPr>
            <a:spLocks noChangeArrowheads="1"/>
          </p:cNvSpPr>
          <p:nvPr/>
        </p:nvSpPr>
        <p:spPr bwMode="auto">
          <a:xfrm>
            <a:off x="973138" y="1881188"/>
            <a:ext cx="649287" cy="350837"/>
          </a:xfrm>
          <a:prstGeom prst="rightArrow">
            <a:avLst>
              <a:gd name="adj1" fmla="val 50000"/>
              <a:gd name="adj2" fmla="val 46267"/>
            </a:avLst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35" name="Text Box 17"/>
          <p:cNvSpPr txBox="1">
            <a:spLocks noChangeArrowheads="1"/>
          </p:cNvSpPr>
          <p:nvPr/>
        </p:nvSpPr>
        <p:spPr bwMode="auto">
          <a:xfrm>
            <a:off x="900113" y="1628775"/>
            <a:ext cx="132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2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REGULATION</a:t>
            </a:r>
            <a:endParaRPr kumimoji="0" lang="pl-PL" altLang="en-US" sz="1200" b="1" i="1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4" name="Freeform 18"/>
          <p:cNvSpPr>
            <a:spLocks/>
          </p:cNvSpPr>
          <p:nvPr/>
        </p:nvSpPr>
        <p:spPr bwMode="auto">
          <a:xfrm>
            <a:off x="2790825" y="4743450"/>
            <a:ext cx="498475" cy="588963"/>
          </a:xfrm>
          <a:custGeom>
            <a:avLst/>
            <a:gdLst>
              <a:gd name="T0" fmla="*/ 0 w 314"/>
              <a:gd name="T1" fmla="*/ 2147483647 h 371"/>
              <a:gd name="T2" fmla="*/ 2147483647 w 314"/>
              <a:gd name="T3" fmla="*/ 2147483647 h 371"/>
              <a:gd name="T4" fmla="*/ 2147483647 w 314"/>
              <a:gd name="T5" fmla="*/ 2147483647 h 371"/>
              <a:gd name="T6" fmla="*/ 2147483647 w 314"/>
              <a:gd name="T7" fmla="*/ 2147483647 h 371"/>
              <a:gd name="T8" fmla="*/ 2147483647 w 314"/>
              <a:gd name="T9" fmla="*/ 0 h 3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4"/>
              <a:gd name="T16" fmla="*/ 0 h 371"/>
              <a:gd name="T17" fmla="*/ 314 w 314"/>
              <a:gd name="T18" fmla="*/ 371 h 3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4" h="371">
                <a:moveTo>
                  <a:pt x="0" y="300"/>
                </a:moveTo>
                <a:cubicBezTo>
                  <a:pt x="30" y="312"/>
                  <a:pt x="133" y="371"/>
                  <a:pt x="179" y="365"/>
                </a:cubicBezTo>
                <a:cubicBezTo>
                  <a:pt x="225" y="359"/>
                  <a:pt x="255" y="301"/>
                  <a:pt x="276" y="264"/>
                </a:cubicBezTo>
                <a:cubicBezTo>
                  <a:pt x="297" y="227"/>
                  <a:pt x="314" y="188"/>
                  <a:pt x="306" y="144"/>
                </a:cubicBezTo>
                <a:cubicBezTo>
                  <a:pt x="298" y="100"/>
                  <a:pt x="244" y="30"/>
                  <a:pt x="228" y="0"/>
                </a:cubicBezTo>
              </a:path>
            </a:pathLst>
          </a:custGeom>
          <a:noFill/>
          <a:ln w="31750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3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 rot="-3164016">
            <a:off x="2489201" y="4965700"/>
            <a:ext cx="393700" cy="142875"/>
          </a:xfrm>
          <a:prstGeom prst="rect">
            <a:avLst/>
          </a:prstGeom>
          <a:solidFill>
            <a:srgbClr val="00CCFF"/>
          </a:solidFill>
          <a:ln w="9525">
            <a:miter lim="800000"/>
            <a:headEnd/>
            <a:tailEnd/>
          </a:ln>
          <a:scene3d>
            <a:camera prst="legacyPerspectiveFront">
              <a:rot lat="1949999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6" name="Freeform 20"/>
          <p:cNvSpPr>
            <a:spLocks/>
          </p:cNvSpPr>
          <p:nvPr/>
        </p:nvSpPr>
        <p:spPr bwMode="auto">
          <a:xfrm>
            <a:off x="3924300" y="3789363"/>
            <a:ext cx="533400" cy="515937"/>
          </a:xfrm>
          <a:custGeom>
            <a:avLst/>
            <a:gdLst>
              <a:gd name="T0" fmla="*/ 2147483647 w 336"/>
              <a:gd name="T1" fmla="*/ 0 h 325"/>
              <a:gd name="T2" fmla="*/ 2147483647 w 336"/>
              <a:gd name="T3" fmla="*/ 2147483647 h 325"/>
              <a:gd name="T4" fmla="*/ 2147483647 w 336"/>
              <a:gd name="T5" fmla="*/ 2147483647 h 325"/>
              <a:gd name="T6" fmla="*/ 0 w 336"/>
              <a:gd name="T7" fmla="*/ 2147483647 h 325"/>
              <a:gd name="T8" fmla="*/ 2147483647 w 336"/>
              <a:gd name="T9" fmla="*/ 2147483647 h 325"/>
              <a:gd name="T10" fmla="*/ 2147483647 w 336"/>
              <a:gd name="T11" fmla="*/ 2147483647 h 325"/>
              <a:gd name="T12" fmla="*/ 2147483647 w 336"/>
              <a:gd name="T13" fmla="*/ 2147483647 h 325"/>
              <a:gd name="T14" fmla="*/ 2147483647 w 336"/>
              <a:gd name="T15" fmla="*/ 2147483647 h 325"/>
              <a:gd name="T16" fmla="*/ 2147483647 w 336"/>
              <a:gd name="T17" fmla="*/ 0 h 3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6"/>
              <a:gd name="T28" fmla="*/ 0 h 325"/>
              <a:gd name="T29" fmla="*/ 336 w 336"/>
              <a:gd name="T30" fmla="*/ 325 h 3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6" h="325">
                <a:moveTo>
                  <a:pt x="234" y="0"/>
                </a:moveTo>
                <a:lnTo>
                  <a:pt x="180" y="78"/>
                </a:lnTo>
                <a:lnTo>
                  <a:pt x="108" y="168"/>
                </a:lnTo>
                <a:lnTo>
                  <a:pt x="0" y="294"/>
                </a:lnTo>
                <a:lnTo>
                  <a:pt x="104" y="325"/>
                </a:lnTo>
                <a:lnTo>
                  <a:pt x="191" y="227"/>
                </a:lnTo>
                <a:lnTo>
                  <a:pt x="283" y="104"/>
                </a:lnTo>
                <a:lnTo>
                  <a:pt x="336" y="30"/>
                </a:lnTo>
                <a:lnTo>
                  <a:pt x="234" y="0"/>
                </a:lnTo>
                <a:close/>
              </a:path>
            </a:pathLst>
          </a:custGeom>
          <a:solidFill>
            <a:srgbClr val="00CCFF"/>
          </a:solidFill>
          <a:ln w="9525">
            <a:round/>
            <a:headEnd/>
            <a:tailEnd/>
          </a:ln>
          <a:scene3d>
            <a:camera prst="legacyPerspectiveFront">
              <a:rot lat="1919999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7" name="Freeform 21"/>
          <p:cNvSpPr>
            <a:spLocks/>
          </p:cNvSpPr>
          <p:nvPr/>
        </p:nvSpPr>
        <p:spPr bwMode="auto">
          <a:xfrm>
            <a:off x="4248150" y="3897313"/>
            <a:ext cx="877888" cy="325437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8" name="Freeform 22"/>
          <p:cNvSpPr>
            <a:spLocks/>
          </p:cNvSpPr>
          <p:nvPr/>
        </p:nvSpPr>
        <p:spPr bwMode="auto">
          <a:xfrm rot="-2384703">
            <a:off x="4356100" y="3968750"/>
            <a:ext cx="485775" cy="325438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799" name="Freeform 23"/>
          <p:cNvSpPr>
            <a:spLocks/>
          </p:cNvSpPr>
          <p:nvPr/>
        </p:nvSpPr>
        <p:spPr bwMode="auto">
          <a:xfrm rot="-2384703">
            <a:off x="4464050" y="3933825"/>
            <a:ext cx="485775" cy="325438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0" name="Freeform 24"/>
          <p:cNvSpPr>
            <a:spLocks/>
          </p:cNvSpPr>
          <p:nvPr/>
        </p:nvSpPr>
        <p:spPr bwMode="auto">
          <a:xfrm rot="-2384703">
            <a:off x="4535488" y="3933825"/>
            <a:ext cx="485775" cy="325438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1" name="Freeform 25"/>
          <p:cNvSpPr>
            <a:spLocks/>
          </p:cNvSpPr>
          <p:nvPr/>
        </p:nvSpPr>
        <p:spPr bwMode="auto">
          <a:xfrm rot="-2384703">
            <a:off x="4643438" y="3897313"/>
            <a:ext cx="485775" cy="325437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2" name="Freeform 26"/>
          <p:cNvSpPr>
            <a:spLocks/>
          </p:cNvSpPr>
          <p:nvPr/>
        </p:nvSpPr>
        <p:spPr bwMode="auto">
          <a:xfrm rot="-2384703">
            <a:off x="4751388" y="3860800"/>
            <a:ext cx="485775" cy="325438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3" name="Freeform 27"/>
          <p:cNvSpPr>
            <a:spLocks/>
          </p:cNvSpPr>
          <p:nvPr/>
        </p:nvSpPr>
        <p:spPr bwMode="auto">
          <a:xfrm rot="-2384703">
            <a:off x="4859338" y="3860800"/>
            <a:ext cx="485775" cy="325438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4" name="Freeform 28"/>
          <p:cNvSpPr>
            <a:spLocks/>
          </p:cNvSpPr>
          <p:nvPr/>
        </p:nvSpPr>
        <p:spPr bwMode="auto">
          <a:xfrm>
            <a:off x="4356100" y="4005263"/>
            <a:ext cx="877888" cy="325437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5" name="Freeform 29"/>
          <p:cNvSpPr>
            <a:spLocks/>
          </p:cNvSpPr>
          <p:nvPr/>
        </p:nvSpPr>
        <p:spPr bwMode="auto">
          <a:xfrm>
            <a:off x="4500563" y="3716338"/>
            <a:ext cx="877887" cy="325437"/>
          </a:xfrm>
          <a:custGeom>
            <a:avLst/>
            <a:gdLst>
              <a:gd name="T0" fmla="*/ 0 w 553"/>
              <a:gd name="T1" fmla="*/ 2147483647 h 205"/>
              <a:gd name="T2" fmla="*/ 2147483647 w 553"/>
              <a:gd name="T3" fmla="*/ 0 h 205"/>
              <a:gd name="T4" fmla="*/ 0 60000 65536"/>
              <a:gd name="T5" fmla="*/ 0 60000 65536"/>
              <a:gd name="T6" fmla="*/ 0 w 553"/>
              <a:gd name="T7" fmla="*/ 0 h 205"/>
              <a:gd name="T8" fmla="*/ 553 w 553"/>
              <a:gd name="T9" fmla="*/ 205 h 2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3" h="205">
                <a:moveTo>
                  <a:pt x="0" y="205"/>
                </a:moveTo>
                <a:cubicBezTo>
                  <a:pt x="92" y="171"/>
                  <a:pt x="461" y="34"/>
                  <a:pt x="553" y="0"/>
                </a:cubicBezTo>
              </a:path>
            </a:pathLst>
          </a:custGeom>
          <a:noFill/>
          <a:ln w="9525">
            <a:solidFill>
              <a:srgbClr val="00CC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6" name="Freeform 30"/>
          <p:cNvSpPr>
            <a:spLocks/>
          </p:cNvSpPr>
          <p:nvPr/>
        </p:nvSpPr>
        <p:spPr bwMode="auto">
          <a:xfrm>
            <a:off x="4176713" y="2744788"/>
            <a:ext cx="757237" cy="627062"/>
          </a:xfrm>
          <a:custGeom>
            <a:avLst/>
            <a:gdLst>
              <a:gd name="T0" fmla="*/ 2147483647 w 477"/>
              <a:gd name="T1" fmla="*/ 2147483647 h 395"/>
              <a:gd name="T2" fmla="*/ 2147483647 w 477"/>
              <a:gd name="T3" fmla="*/ 2147483647 h 395"/>
              <a:gd name="T4" fmla="*/ 0 w 477"/>
              <a:gd name="T5" fmla="*/ 2147483647 h 395"/>
              <a:gd name="T6" fmla="*/ 2147483647 w 477"/>
              <a:gd name="T7" fmla="*/ 2147483647 h 395"/>
              <a:gd name="T8" fmla="*/ 2147483647 w 477"/>
              <a:gd name="T9" fmla="*/ 2147483647 h 395"/>
              <a:gd name="T10" fmla="*/ 2147483647 w 477"/>
              <a:gd name="T11" fmla="*/ 2147483647 h 395"/>
              <a:gd name="T12" fmla="*/ 2147483647 w 477"/>
              <a:gd name="T13" fmla="*/ 2147483647 h 395"/>
              <a:gd name="T14" fmla="*/ 2147483647 w 477"/>
              <a:gd name="T15" fmla="*/ 2147483647 h 395"/>
              <a:gd name="T16" fmla="*/ 2147483647 w 477"/>
              <a:gd name="T17" fmla="*/ 2147483647 h 395"/>
              <a:gd name="T18" fmla="*/ 2147483647 w 477"/>
              <a:gd name="T19" fmla="*/ 2147483647 h 395"/>
              <a:gd name="T20" fmla="*/ 2147483647 w 477"/>
              <a:gd name="T21" fmla="*/ 2147483647 h 395"/>
              <a:gd name="T22" fmla="*/ 2147483647 w 477"/>
              <a:gd name="T23" fmla="*/ 0 h 395"/>
              <a:gd name="T24" fmla="*/ 2147483647 w 477"/>
              <a:gd name="T25" fmla="*/ 0 h 395"/>
              <a:gd name="T26" fmla="*/ 2147483647 w 477"/>
              <a:gd name="T27" fmla="*/ 2147483647 h 395"/>
              <a:gd name="T28" fmla="*/ 2147483647 w 477"/>
              <a:gd name="T29" fmla="*/ 2147483647 h 39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77"/>
              <a:gd name="T46" fmla="*/ 0 h 395"/>
              <a:gd name="T47" fmla="*/ 477 w 477"/>
              <a:gd name="T48" fmla="*/ 395 h 39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77" h="395">
                <a:moveTo>
                  <a:pt x="92" y="182"/>
                </a:moveTo>
                <a:lnTo>
                  <a:pt x="12" y="341"/>
                </a:lnTo>
                <a:lnTo>
                  <a:pt x="0" y="395"/>
                </a:lnTo>
                <a:lnTo>
                  <a:pt x="114" y="341"/>
                </a:lnTo>
                <a:lnTo>
                  <a:pt x="228" y="323"/>
                </a:lnTo>
                <a:lnTo>
                  <a:pt x="285" y="269"/>
                </a:lnTo>
                <a:lnTo>
                  <a:pt x="330" y="227"/>
                </a:lnTo>
                <a:lnTo>
                  <a:pt x="384" y="185"/>
                </a:lnTo>
                <a:lnTo>
                  <a:pt x="465" y="119"/>
                </a:lnTo>
                <a:lnTo>
                  <a:pt x="477" y="35"/>
                </a:lnTo>
                <a:lnTo>
                  <a:pt x="381" y="11"/>
                </a:lnTo>
                <a:lnTo>
                  <a:pt x="319" y="0"/>
                </a:lnTo>
                <a:lnTo>
                  <a:pt x="251" y="0"/>
                </a:lnTo>
                <a:lnTo>
                  <a:pt x="195" y="41"/>
                </a:lnTo>
                <a:lnTo>
                  <a:pt x="147" y="83"/>
                </a:lnTo>
              </a:path>
            </a:pathLst>
          </a:custGeom>
          <a:solidFill>
            <a:srgbClr val="009900"/>
          </a:solidFill>
          <a:ln w="9525">
            <a:round/>
            <a:headEnd/>
            <a:tailEnd/>
          </a:ln>
          <a:scene3d>
            <a:camera prst="legacyPerspectiveFront">
              <a:rot lat="19499990" lon="300000" rev="0"/>
            </a:camera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07" name="Freeform 31"/>
          <p:cNvSpPr>
            <a:spLocks/>
          </p:cNvSpPr>
          <p:nvPr/>
        </p:nvSpPr>
        <p:spPr bwMode="auto">
          <a:xfrm>
            <a:off x="4643438" y="3371850"/>
            <a:ext cx="823912" cy="450850"/>
          </a:xfrm>
          <a:custGeom>
            <a:avLst/>
            <a:gdLst>
              <a:gd name="T0" fmla="*/ 0 w 519"/>
              <a:gd name="T1" fmla="*/ 2147483647 h 284"/>
              <a:gd name="T2" fmla="*/ 2147483647 w 519"/>
              <a:gd name="T3" fmla="*/ 2147483647 h 284"/>
              <a:gd name="T4" fmla="*/ 2147483647 w 519"/>
              <a:gd name="T5" fmla="*/ 0 h 284"/>
              <a:gd name="T6" fmla="*/ 0 60000 65536"/>
              <a:gd name="T7" fmla="*/ 0 60000 65536"/>
              <a:gd name="T8" fmla="*/ 0 60000 65536"/>
              <a:gd name="T9" fmla="*/ 0 w 519"/>
              <a:gd name="T10" fmla="*/ 0 h 284"/>
              <a:gd name="T11" fmla="*/ 519 w 519"/>
              <a:gd name="T12" fmla="*/ 284 h 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9" h="284">
                <a:moveTo>
                  <a:pt x="0" y="284"/>
                </a:moveTo>
                <a:cubicBezTo>
                  <a:pt x="54" y="260"/>
                  <a:pt x="241" y="186"/>
                  <a:pt x="327" y="139"/>
                </a:cubicBezTo>
                <a:cubicBezTo>
                  <a:pt x="413" y="92"/>
                  <a:pt x="479" y="29"/>
                  <a:pt x="519" y="0"/>
                </a:cubicBezTo>
              </a:path>
            </a:pathLst>
          </a:custGeom>
          <a:noFill/>
          <a:ln w="9525">
            <a:solidFill>
              <a:srgbClr val="99CC00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extrusionH="11100" prstMaterial="legacyMatte">
            <a:bevelT w="13500" h="13500" prst="angle"/>
            <a:bevelB w="13500" h="13500" prst="angle"/>
            <a:extrusionClr>
              <a:srgbClr val="99CC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10" name="Text Box 32"/>
          <p:cNvSpPr txBox="1">
            <a:spLocks noChangeArrowheads="1"/>
          </p:cNvSpPr>
          <p:nvPr/>
        </p:nvSpPr>
        <p:spPr bwMode="auto">
          <a:xfrm>
            <a:off x="6480175" y="4005263"/>
            <a:ext cx="2555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Land reclamations</a:t>
            </a:r>
          </a:p>
        </p:txBody>
      </p:sp>
      <p:sp>
        <p:nvSpPr>
          <p:cNvPr id="24611" name="Text Box 33"/>
          <p:cNvSpPr txBox="1">
            <a:spLocks noChangeArrowheads="1"/>
          </p:cNvSpPr>
          <p:nvPr/>
        </p:nvSpPr>
        <p:spPr bwMode="auto">
          <a:xfrm>
            <a:off x="6084888" y="1557338"/>
            <a:ext cx="2808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CONSERVATION</a:t>
            </a:r>
          </a:p>
        </p:txBody>
      </p:sp>
      <p:sp>
        <p:nvSpPr>
          <p:cNvPr id="24612" name="Freeform 34"/>
          <p:cNvSpPr>
            <a:spLocks/>
          </p:cNvSpPr>
          <p:nvPr/>
        </p:nvSpPr>
        <p:spPr bwMode="auto">
          <a:xfrm>
            <a:off x="3429000" y="2338388"/>
            <a:ext cx="2519363" cy="2538412"/>
          </a:xfrm>
          <a:custGeom>
            <a:avLst/>
            <a:gdLst>
              <a:gd name="T0" fmla="*/ 0 w 1587"/>
              <a:gd name="T1" fmla="*/ 2147483647 h 1599"/>
              <a:gd name="T2" fmla="*/ 2147483647 w 1587"/>
              <a:gd name="T3" fmla="*/ 2147483647 h 1599"/>
              <a:gd name="T4" fmla="*/ 2147483647 w 1587"/>
              <a:gd name="T5" fmla="*/ 2147483647 h 1599"/>
              <a:gd name="T6" fmla="*/ 2147483647 w 1587"/>
              <a:gd name="T7" fmla="*/ 2147483647 h 1599"/>
              <a:gd name="T8" fmla="*/ 2147483647 w 1587"/>
              <a:gd name="T9" fmla="*/ 2147483647 h 1599"/>
              <a:gd name="T10" fmla="*/ 2147483647 w 1587"/>
              <a:gd name="T11" fmla="*/ 2147483647 h 1599"/>
              <a:gd name="T12" fmla="*/ 2147483647 w 1587"/>
              <a:gd name="T13" fmla="*/ 2147483647 h 1599"/>
              <a:gd name="T14" fmla="*/ 2147483647 w 1587"/>
              <a:gd name="T15" fmla="*/ 0 h 15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7"/>
              <a:gd name="T25" fmla="*/ 0 h 1599"/>
              <a:gd name="T26" fmla="*/ 1587 w 1587"/>
              <a:gd name="T27" fmla="*/ 1599 h 15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7" h="1599">
                <a:moveTo>
                  <a:pt x="0" y="1599"/>
                </a:moveTo>
                <a:cubicBezTo>
                  <a:pt x="69" y="1554"/>
                  <a:pt x="300" y="1421"/>
                  <a:pt x="408" y="1329"/>
                </a:cubicBezTo>
                <a:cubicBezTo>
                  <a:pt x="516" y="1237"/>
                  <a:pt x="595" y="1127"/>
                  <a:pt x="650" y="1045"/>
                </a:cubicBezTo>
                <a:cubicBezTo>
                  <a:pt x="705" y="963"/>
                  <a:pt x="686" y="921"/>
                  <a:pt x="741" y="839"/>
                </a:cubicBezTo>
                <a:cubicBezTo>
                  <a:pt x="796" y="757"/>
                  <a:pt x="896" y="645"/>
                  <a:pt x="982" y="556"/>
                </a:cubicBezTo>
                <a:cubicBezTo>
                  <a:pt x="1068" y="466"/>
                  <a:pt x="1174" y="369"/>
                  <a:pt x="1254" y="305"/>
                </a:cubicBezTo>
                <a:cubicBezTo>
                  <a:pt x="1335" y="242"/>
                  <a:pt x="1411" y="224"/>
                  <a:pt x="1467" y="173"/>
                </a:cubicBezTo>
                <a:cubicBezTo>
                  <a:pt x="1523" y="122"/>
                  <a:pt x="1553" y="42"/>
                  <a:pt x="1587" y="0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499990" lon="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13" name="Freeform 35"/>
          <p:cNvSpPr>
            <a:spLocks/>
          </p:cNvSpPr>
          <p:nvPr/>
        </p:nvSpPr>
        <p:spPr bwMode="auto">
          <a:xfrm>
            <a:off x="3384550" y="3643313"/>
            <a:ext cx="360363" cy="1300162"/>
          </a:xfrm>
          <a:custGeom>
            <a:avLst/>
            <a:gdLst>
              <a:gd name="T0" fmla="*/ 0 w 227"/>
              <a:gd name="T1" fmla="*/ 2147483647 h 819"/>
              <a:gd name="T2" fmla="*/ 2147483647 w 227"/>
              <a:gd name="T3" fmla="*/ 2147483647 h 819"/>
              <a:gd name="T4" fmla="*/ 2147483647 w 227"/>
              <a:gd name="T5" fmla="*/ 2147483647 h 819"/>
              <a:gd name="T6" fmla="*/ 2147483647 w 227"/>
              <a:gd name="T7" fmla="*/ 2147483647 h 819"/>
              <a:gd name="T8" fmla="*/ 2147483647 w 227"/>
              <a:gd name="T9" fmla="*/ 0 h 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819"/>
              <a:gd name="T17" fmla="*/ 227 w 227"/>
              <a:gd name="T18" fmla="*/ 819 h 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819">
                <a:moveTo>
                  <a:pt x="0" y="819"/>
                </a:moveTo>
                <a:cubicBezTo>
                  <a:pt x="6" y="765"/>
                  <a:pt x="28" y="571"/>
                  <a:pt x="39" y="494"/>
                </a:cubicBezTo>
                <a:cubicBezTo>
                  <a:pt x="50" y="416"/>
                  <a:pt x="48" y="398"/>
                  <a:pt x="65" y="355"/>
                </a:cubicBezTo>
                <a:cubicBezTo>
                  <a:pt x="83" y="311"/>
                  <a:pt x="122" y="294"/>
                  <a:pt x="149" y="235"/>
                </a:cubicBezTo>
                <a:cubicBezTo>
                  <a:pt x="176" y="175"/>
                  <a:pt x="214" y="39"/>
                  <a:pt x="227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6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14" name="Freeform 36"/>
          <p:cNvSpPr>
            <a:spLocks/>
          </p:cNvSpPr>
          <p:nvPr/>
        </p:nvSpPr>
        <p:spPr bwMode="auto">
          <a:xfrm>
            <a:off x="4038600" y="2787650"/>
            <a:ext cx="339725" cy="965200"/>
          </a:xfrm>
          <a:custGeom>
            <a:avLst/>
            <a:gdLst>
              <a:gd name="T0" fmla="*/ 0 w 214"/>
              <a:gd name="T1" fmla="*/ 2147483647 h 608"/>
              <a:gd name="T2" fmla="*/ 2147483647 w 214"/>
              <a:gd name="T3" fmla="*/ 2147483647 h 608"/>
              <a:gd name="T4" fmla="*/ 2147483647 w 214"/>
              <a:gd name="T5" fmla="*/ 2147483647 h 608"/>
              <a:gd name="T6" fmla="*/ 2147483647 w 214"/>
              <a:gd name="T7" fmla="*/ 0 h 608"/>
              <a:gd name="T8" fmla="*/ 0 60000 65536"/>
              <a:gd name="T9" fmla="*/ 0 60000 65536"/>
              <a:gd name="T10" fmla="*/ 0 60000 65536"/>
              <a:gd name="T11" fmla="*/ 0 60000 65536"/>
              <a:gd name="T12" fmla="*/ 0 w 214"/>
              <a:gd name="T13" fmla="*/ 0 h 608"/>
              <a:gd name="T14" fmla="*/ 214 w 214"/>
              <a:gd name="T15" fmla="*/ 608 h 6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4" h="608">
                <a:moveTo>
                  <a:pt x="0" y="608"/>
                </a:moveTo>
                <a:cubicBezTo>
                  <a:pt x="18" y="551"/>
                  <a:pt x="77" y="341"/>
                  <a:pt x="104" y="263"/>
                </a:cubicBezTo>
                <a:cubicBezTo>
                  <a:pt x="131" y="185"/>
                  <a:pt x="146" y="181"/>
                  <a:pt x="164" y="138"/>
                </a:cubicBezTo>
                <a:cubicBezTo>
                  <a:pt x="182" y="95"/>
                  <a:pt x="203" y="29"/>
                  <a:pt x="214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499990" lon="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15" name="Freeform 37"/>
          <p:cNvSpPr>
            <a:spLocks/>
          </p:cNvSpPr>
          <p:nvPr/>
        </p:nvSpPr>
        <p:spPr bwMode="auto">
          <a:xfrm rot="-2544699">
            <a:off x="3922713" y="3176588"/>
            <a:ext cx="1236662" cy="166687"/>
          </a:xfrm>
          <a:custGeom>
            <a:avLst/>
            <a:gdLst>
              <a:gd name="T0" fmla="*/ 0 w 779"/>
              <a:gd name="T1" fmla="*/ 2147483647 h 105"/>
              <a:gd name="T2" fmla="*/ 2147483647 w 779"/>
              <a:gd name="T3" fmla="*/ 2147483647 h 105"/>
              <a:gd name="T4" fmla="*/ 2147483647 w 779"/>
              <a:gd name="T5" fmla="*/ 2147483647 h 105"/>
              <a:gd name="T6" fmla="*/ 2147483647 w 779"/>
              <a:gd name="T7" fmla="*/ 2147483647 h 105"/>
              <a:gd name="T8" fmla="*/ 2147483647 w 779"/>
              <a:gd name="T9" fmla="*/ 0 h 1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9"/>
              <a:gd name="T16" fmla="*/ 0 h 105"/>
              <a:gd name="T17" fmla="*/ 779 w 779"/>
              <a:gd name="T18" fmla="*/ 105 h 1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9" h="105">
                <a:moveTo>
                  <a:pt x="0" y="91"/>
                </a:moveTo>
                <a:cubicBezTo>
                  <a:pt x="36" y="87"/>
                  <a:pt x="161" y="68"/>
                  <a:pt x="214" y="67"/>
                </a:cubicBezTo>
                <a:cubicBezTo>
                  <a:pt x="267" y="66"/>
                  <a:pt x="280" y="80"/>
                  <a:pt x="320" y="84"/>
                </a:cubicBezTo>
                <a:cubicBezTo>
                  <a:pt x="360" y="88"/>
                  <a:pt x="378" y="105"/>
                  <a:pt x="454" y="91"/>
                </a:cubicBezTo>
                <a:cubicBezTo>
                  <a:pt x="530" y="77"/>
                  <a:pt x="711" y="19"/>
                  <a:pt x="779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3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16" name="Freeform 38"/>
          <p:cNvSpPr>
            <a:spLocks/>
          </p:cNvSpPr>
          <p:nvPr/>
        </p:nvSpPr>
        <p:spPr bwMode="auto">
          <a:xfrm>
            <a:off x="4276725" y="3668713"/>
            <a:ext cx="1346200" cy="1141412"/>
          </a:xfrm>
          <a:custGeom>
            <a:avLst/>
            <a:gdLst>
              <a:gd name="T0" fmla="*/ 0 w 848"/>
              <a:gd name="T1" fmla="*/ 2147483647 h 719"/>
              <a:gd name="T2" fmla="*/ 2147483647 w 848"/>
              <a:gd name="T3" fmla="*/ 2147483647 h 719"/>
              <a:gd name="T4" fmla="*/ 2147483647 w 848"/>
              <a:gd name="T5" fmla="*/ 2147483647 h 719"/>
              <a:gd name="T6" fmla="*/ 2147483647 w 848"/>
              <a:gd name="T7" fmla="*/ 2147483647 h 719"/>
              <a:gd name="T8" fmla="*/ 2147483647 w 848"/>
              <a:gd name="T9" fmla="*/ 0 h 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719"/>
              <a:gd name="T17" fmla="*/ 848 w 848"/>
              <a:gd name="T18" fmla="*/ 719 h 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719">
                <a:moveTo>
                  <a:pt x="0" y="719"/>
                </a:moveTo>
                <a:cubicBezTo>
                  <a:pt x="45" y="681"/>
                  <a:pt x="158" y="563"/>
                  <a:pt x="270" y="491"/>
                </a:cubicBezTo>
                <a:cubicBezTo>
                  <a:pt x="382" y="419"/>
                  <a:pt x="595" y="340"/>
                  <a:pt x="670" y="284"/>
                </a:cubicBezTo>
                <a:cubicBezTo>
                  <a:pt x="745" y="228"/>
                  <a:pt x="691" y="200"/>
                  <a:pt x="722" y="153"/>
                </a:cubicBezTo>
                <a:cubicBezTo>
                  <a:pt x="751" y="105"/>
                  <a:pt x="800" y="53"/>
                  <a:pt x="848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19999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17" name="Freeform 39"/>
          <p:cNvSpPr>
            <a:spLocks/>
          </p:cNvSpPr>
          <p:nvPr/>
        </p:nvSpPr>
        <p:spPr bwMode="auto">
          <a:xfrm rot="-3822011">
            <a:off x="4518819" y="3120232"/>
            <a:ext cx="1473200" cy="792162"/>
          </a:xfrm>
          <a:custGeom>
            <a:avLst/>
            <a:gdLst>
              <a:gd name="T0" fmla="*/ 0 w 951"/>
              <a:gd name="T1" fmla="*/ 0 h 336"/>
              <a:gd name="T2" fmla="*/ 2147483647 w 951"/>
              <a:gd name="T3" fmla="*/ 2147483647 h 336"/>
              <a:gd name="T4" fmla="*/ 2147483647 w 951"/>
              <a:gd name="T5" fmla="*/ 2147483647 h 336"/>
              <a:gd name="T6" fmla="*/ 2147483647 w 951"/>
              <a:gd name="T7" fmla="*/ 2147483647 h 336"/>
              <a:gd name="T8" fmla="*/ 2147483647 w 951"/>
              <a:gd name="T9" fmla="*/ 2147483647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1"/>
              <a:gd name="T16" fmla="*/ 0 h 336"/>
              <a:gd name="T17" fmla="*/ 951 w 951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1" h="336">
                <a:moveTo>
                  <a:pt x="0" y="0"/>
                </a:moveTo>
                <a:cubicBezTo>
                  <a:pt x="42" y="25"/>
                  <a:pt x="174" y="113"/>
                  <a:pt x="254" y="154"/>
                </a:cubicBezTo>
                <a:cubicBezTo>
                  <a:pt x="334" y="195"/>
                  <a:pt x="390" y="222"/>
                  <a:pt x="481" y="245"/>
                </a:cubicBezTo>
                <a:cubicBezTo>
                  <a:pt x="572" y="268"/>
                  <a:pt x="721" y="275"/>
                  <a:pt x="799" y="290"/>
                </a:cubicBezTo>
                <a:cubicBezTo>
                  <a:pt x="877" y="305"/>
                  <a:pt x="919" y="326"/>
                  <a:pt x="951" y="33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6" name="AutoShape 40"/>
          <p:cNvSpPr>
            <a:spLocks noChangeArrowheads="1"/>
          </p:cNvSpPr>
          <p:nvPr/>
        </p:nvSpPr>
        <p:spPr bwMode="auto">
          <a:xfrm rot="3284692">
            <a:off x="2919413" y="4648200"/>
            <a:ext cx="496888" cy="503237"/>
          </a:xfrm>
          <a:prstGeom prst="triangle">
            <a:avLst>
              <a:gd name="adj" fmla="val 31421"/>
            </a:avLst>
          </a:prstGeom>
          <a:solidFill>
            <a:srgbClr val="00CCFF"/>
          </a:solidFill>
          <a:ln w="9525">
            <a:miter lim="800000"/>
            <a:headEnd/>
            <a:tailEnd/>
          </a:ln>
          <a:scene3d>
            <a:camera prst="legacyPerspectiveFront">
              <a:rot lat="18300000" lon="899994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7" name="Oval 41"/>
          <p:cNvSpPr>
            <a:spLocks noChangeArrowheads="1"/>
          </p:cNvSpPr>
          <p:nvPr/>
        </p:nvSpPr>
        <p:spPr bwMode="auto">
          <a:xfrm rot="-2700000">
            <a:off x="5291138" y="4364038"/>
            <a:ext cx="180975" cy="144462"/>
          </a:xfrm>
          <a:prstGeom prst="ellipse">
            <a:avLst/>
          </a:prstGeom>
          <a:solidFill>
            <a:srgbClr val="00CCFF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8" name="Oval 42"/>
          <p:cNvSpPr>
            <a:spLocks noChangeArrowheads="1"/>
          </p:cNvSpPr>
          <p:nvPr/>
        </p:nvSpPr>
        <p:spPr bwMode="auto">
          <a:xfrm rot="-2700000">
            <a:off x="3562350" y="3500438"/>
            <a:ext cx="215900" cy="144462"/>
          </a:xfrm>
          <a:prstGeom prst="ellipse">
            <a:avLst/>
          </a:prstGeom>
          <a:solidFill>
            <a:srgbClr val="00CCFF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19" name="Oval 43"/>
          <p:cNvSpPr>
            <a:spLocks noChangeArrowheads="1"/>
          </p:cNvSpPr>
          <p:nvPr/>
        </p:nvSpPr>
        <p:spPr bwMode="auto">
          <a:xfrm rot="-2669068">
            <a:off x="5219700" y="3284538"/>
            <a:ext cx="179388" cy="107950"/>
          </a:xfrm>
          <a:prstGeom prst="ellipse">
            <a:avLst/>
          </a:prstGeom>
          <a:solidFill>
            <a:srgbClr val="00CCFF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20" name="AutoShape 44"/>
          <p:cNvSpPr>
            <a:spLocks noChangeArrowheads="1"/>
          </p:cNvSpPr>
          <p:nvPr/>
        </p:nvSpPr>
        <p:spPr bwMode="auto">
          <a:xfrm rot="-710686">
            <a:off x="3851275" y="3608388"/>
            <a:ext cx="215900" cy="280987"/>
          </a:xfrm>
          <a:prstGeom prst="triangle">
            <a:avLst>
              <a:gd name="adj" fmla="val 100000"/>
            </a:avLst>
          </a:prstGeom>
          <a:solidFill>
            <a:srgbClr val="00CCFF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23" name="Freeform 45"/>
          <p:cNvSpPr>
            <a:spLocks/>
          </p:cNvSpPr>
          <p:nvPr/>
        </p:nvSpPr>
        <p:spPr bwMode="auto">
          <a:xfrm>
            <a:off x="3848100" y="3638550"/>
            <a:ext cx="161925" cy="962025"/>
          </a:xfrm>
          <a:custGeom>
            <a:avLst/>
            <a:gdLst>
              <a:gd name="T0" fmla="*/ 0 w 102"/>
              <a:gd name="T1" fmla="*/ 2147483647 h 606"/>
              <a:gd name="T2" fmla="*/ 2147483647 w 102"/>
              <a:gd name="T3" fmla="*/ 2147483647 h 606"/>
              <a:gd name="T4" fmla="*/ 2147483647 w 102"/>
              <a:gd name="T5" fmla="*/ 0 h 606"/>
              <a:gd name="T6" fmla="*/ 0 60000 65536"/>
              <a:gd name="T7" fmla="*/ 0 60000 65536"/>
              <a:gd name="T8" fmla="*/ 0 60000 65536"/>
              <a:gd name="T9" fmla="*/ 0 w 102"/>
              <a:gd name="T10" fmla="*/ 0 h 606"/>
              <a:gd name="T11" fmla="*/ 102 w 102"/>
              <a:gd name="T12" fmla="*/ 606 h 6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606">
                <a:moveTo>
                  <a:pt x="0" y="606"/>
                </a:moveTo>
                <a:cubicBezTo>
                  <a:pt x="7" y="562"/>
                  <a:pt x="25" y="437"/>
                  <a:pt x="42" y="336"/>
                </a:cubicBezTo>
                <a:cubicBezTo>
                  <a:pt x="59" y="235"/>
                  <a:pt x="90" y="70"/>
                  <a:pt x="102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6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24" name="Freeform 46"/>
          <p:cNvSpPr>
            <a:spLocks/>
          </p:cNvSpPr>
          <p:nvPr/>
        </p:nvSpPr>
        <p:spPr bwMode="auto">
          <a:xfrm>
            <a:off x="3505200" y="4676775"/>
            <a:ext cx="476250" cy="42863"/>
          </a:xfrm>
          <a:custGeom>
            <a:avLst/>
            <a:gdLst>
              <a:gd name="T0" fmla="*/ 0 w 300"/>
              <a:gd name="T1" fmla="*/ 0 h 27"/>
              <a:gd name="T2" fmla="*/ 2147483647 w 300"/>
              <a:gd name="T3" fmla="*/ 2147483647 h 27"/>
              <a:gd name="T4" fmla="*/ 2147483647 w 300"/>
              <a:gd name="T5" fmla="*/ 2147483647 h 27"/>
              <a:gd name="T6" fmla="*/ 0 60000 65536"/>
              <a:gd name="T7" fmla="*/ 0 60000 65536"/>
              <a:gd name="T8" fmla="*/ 0 60000 65536"/>
              <a:gd name="T9" fmla="*/ 0 w 300"/>
              <a:gd name="T10" fmla="*/ 0 h 27"/>
              <a:gd name="T11" fmla="*/ 300 w 300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27">
                <a:moveTo>
                  <a:pt x="0" y="0"/>
                </a:moveTo>
                <a:cubicBezTo>
                  <a:pt x="24" y="4"/>
                  <a:pt x="88" y="21"/>
                  <a:pt x="138" y="24"/>
                </a:cubicBezTo>
                <a:cubicBezTo>
                  <a:pt x="188" y="27"/>
                  <a:pt x="266" y="19"/>
                  <a:pt x="300" y="18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19999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25" name="Freeform 47"/>
          <p:cNvSpPr>
            <a:spLocks/>
          </p:cNvSpPr>
          <p:nvPr/>
        </p:nvSpPr>
        <p:spPr bwMode="auto">
          <a:xfrm>
            <a:off x="2647950" y="4886325"/>
            <a:ext cx="285750" cy="542925"/>
          </a:xfrm>
          <a:custGeom>
            <a:avLst/>
            <a:gdLst>
              <a:gd name="T0" fmla="*/ 0 w 180"/>
              <a:gd name="T1" fmla="*/ 2147483647 h 342"/>
              <a:gd name="T2" fmla="*/ 2147483647 w 180"/>
              <a:gd name="T3" fmla="*/ 2147483647 h 342"/>
              <a:gd name="T4" fmla="*/ 2147483647 w 180"/>
              <a:gd name="T5" fmla="*/ 0 h 342"/>
              <a:gd name="T6" fmla="*/ 0 60000 65536"/>
              <a:gd name="T7" fmla="*/ 0 60000 65536"/>
              <a:gd name="T8" fmla="*/ 0 60000 65536"/>
              <a:gd name="T9" fmla="*/ 0 w 180"/>
              <a:gd name="T10" fmla="*/ 0 h 342"/>
              <a:gd name="T11" fmla="*/ 180 w 180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0" h="342">
                <a:moveTo>
                  <a:pt x="0" y="342"/>
                </a:moveTo>
                <a:cubicBezTo>
                  <a:pt x="15" y="309"/>
                  <a:pt x="60" y="201"/>
                  <a:pt x="90" y="144"/>
                </a:cubicBezTo>
                <a:cubicBezTo>
                  <a:pt x="120" y="87"/>
                  <a:pt x="161" y="30"/>
                  <a:pt x="180" y="0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3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824" name="AutoShape 48"/>
          <p:cNvSpPr>
            <a:spLocks noChangeArrowheads="1"/>
          </p:cNvSpPr>
          <p:nvPr/>
        </p:nvSpPr>
        <p:spPr bwMode="auto">
          <a:xfrm rot="4432834">
            <a:off x="4050506" y="4525169"/>
            <a:ext cx="142875" cy="325438"/>
          </a:xfrm>
          <a:prstGeom prst="triangle">
            <a:avLst>
              <a:gd name="adj" fmla="val 49167"/>
            </a:avLst>
          </a:prstGeom>
          <a:solidFill>
            <a:srgbClr val="00CCFF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FF"/>
            </a:extrusionClr>
            <a:contourClr>
              <a:srgbClr val="00CC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27" name="Line 49"/>
          <p:cNvSpPr>
            <a:spLocks noChangeShapeType="1"/>
          </p:cNvSpPr>
          <p:nvPr/>
        </p:nvSpPr>
        <p:spPr bwMode="auto">
          <a:xfrm flipH="1">
            <a:off x="4679950" y="2060575"/>
            <a:ext cx="1404938" cy="831850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28" name="Line 50"/>
          <p:cNvSpPr>
            <a:spLocks noChangeShapeType="1"/>
          </p:cNvSpPr>
          <p:nvPr/>
        </p:nvSpPr>
        <p:spPr bwMode="auto">
          <a:xfrm flipH="1">
            <a:off x="5292725" y="3068638"/>
            <a:ext cx="1943100" cy="504825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29" name="Line 51"/>
          <p:cNvSpPr>
            <a:spLocks noChangeShapeType="1"/>
          </p:cNvSpPr>
          <p:nvPr/>
        </p:nvSpPr>
        <p:spPr bwMode="auto">
          <a:xfrm flipH="1" flipV="1">
            <a:off x="5111750" y="3933825"/>
            <a:ext cx="1404938" cy="215900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30" name="Line 52"/>
          <p:cNvSpPr>
            <a:spLocks noChangeShapeType="1"/>
          </p:cNvSpPr>
          <p:nvPr/>
        </p:nvSpPr>
        <p:spPr bwMode="auto">
          <a:xfrm>
            <a:off x="1835150" y="3500438"/>
            <a:ext cx="2232025" cy="612775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31" name="Line 53"/>
          <p:cNvSpPr>
            <a:spLocks noChangeShapeType="1"/>
          </p:cNvSpPr>
          <p:nvPr/>
        </p:nvSpPr>
        <p:spPr bwMode="auto">
          <a:xfrm>
            <a:off x="2124075" y="4221163"/>
            <a:ext cx="863600" cy="647700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32" name="Line 54"/>
          <p:cNvSpPr>
            <a:spLocks noChangeShapeType="1"/>
          </p:cNvSpPr>
          <p:nvPr/>
        </p:nvSpPr>
        <p:spPr bwMode="auto">
          <a:xfrm flipH="1" flipV="1">
            <a:off x="4067175" y="4724400"/>
            <a:ext cx="1584325" cy="1152525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73" name="Text Box 55"/>
          <p:cNvSpPr txBox="1">
            <a:spLocks noChangeArrowheads="1"/>
          </p:cNvSpPr>
          <p:nvPr/>
        </p:nvSpPr>
        <p:spPr bwMode="auto">
          <a:xfrm>
            <a:off x="6156325" y="4724400"/>
            <a:ext cx="2987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RESTORATION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Water retentivness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en-US" sz="2000" b="1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34" name="Line 56"/>
          <p:cNvSpPr>
            <a:spLocks noChangeShapeType="1"/>
          </p:cNvSpPr>
          <p:nvPr/>
        </p:nvSpPr>
        <p:spPr bwMode="auto">
          <a:xfrm flipH="1" flipV="1">
            <a:off x="5435600" y="4437063"/>
            <a:ext cx="720725" cy="576262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75" name="Text Box 57"/>
          <p:cNvSpPr txBox="1">
            <a:spLocks noChangeArrowheads="1"/>
          </p:cNvSpPr>
          <p:nvPr/>
        </p:nvSpPr>
        <p:spPr bwMode="auto">
          <a:xfrm>
            <a:off x="107950" y="3933825"/>
            <a:ext cx="2087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 Reservoir </a:t>
            </a: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26267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Hydrobiomanipulation</a:t>
            </a:r>
            <a:endParaRPr kumimoji="0" lang="en-US" altLang="en-US" sz="1800" b="1" i="1" u="none" strike="noStrike" kern="1200" cap="none" spc="0" normalizeH="0" baseline="0" noProof="0" smtClean="0">
              <a:ln>
                <a:noFill/>
              </a:ln>
              <a:solidFill>
                <a:srgbClr val="262673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36" name="Text Box 58"/>
          <p:cNvSpPr txBox="1">
            <a:spLocks noChangeArrowheads="1"/>
          </p:cNvSpPr>
          <p:nvPr/>
        </p:nvSpPr>
        <p:spPr bwMode="auto">
          <a:xfrm>
            <a:off x="0" y="5876925"/>
            <a:ext cx="3492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River continuum –bypass for fish migration</a:t>
            </a:r>
          </a:p>
        </p:txBody>
      </p:sp>
      <p:sp>
        <p:nvSpPr>
          <p:cNvPr id="24637" name="Line 59"/>
          <p:cNvSpPr>
            <a:spLocks noChangeShapeType="1"/>
          </p:cNvSpPr>
          <p:nvPr/>
        </p:nvSpPr>
        <p:spPr bwMode="auto">
          <a:xfrm flipV="1">
            <a:off x="2843213" y="5192713"/>
            <a:ext cx="215900" cy="900112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38" name="Text Box 60"/>
          <p:cNvSpPr txBox="1">
            <a:spLocks noChangeArrowheads="1"/>
          </p:cNvSpPr>
          <p:nvPr/>
        </p:nvSpPr>
        <p:spPr bwMode="auto">
          <a:xfrm>
            <a:off x="2843213" y="1397719"/>
            <a:ext cx="334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Dual regulation</a:t>
            </a:r>
          </a:p>
        </p:txBody>
      </p:sp>
      <p:sp>
        <p:nvSpPr>
          <p:cNvPr id="74812" name="Text Box 61"/>
          <p:cNvSpPr txBox="1">
            <a:spLocks noChangeArrowheads="1"/>
          </p:cNvSpPr>
          <p:nvPr/>
        </p:nvSpPr>
        <p:spPr bwMode="auto">
          <a:xfrm>
            <a:off x="0" y="6488113"/>
            <a:ext cx="4643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Sediment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release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pl-PL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use</a:t>
            </a: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640" name="Line 62"/>
          <p:cNvSpPr>
            <a:spLocks noChangeShapeType="1"/>
          </p:cNvSpPr>
          <p:nvPr/>
        </p:nvSpPr>
        <p:spPr bwMode="auto">
          <a:xfrm flipV="1">
            <a:off x="1619250" y="5084763"/>
            <a:ext cx="1008063" cy="431800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41" name="Line 63"/>
          <p:cNvSpPr>
            <a:spLocks noChangeShapeType="1"/>
          </p:cNvSpPr>
          <p:nvPr/>
        </p:nvSpPr>
        <p:spPr bwMode="auto">
          <a:xfrm flipH="1" flipV="1">
            <a:off x="2916238" y="2997200"/>
            <a:ext cx="215900" cy="1800225"/>
          </a:xfrm>
          <a:prstGeom prst="line">
            <a:avLst/>
          </a:prstGeom>
          <a:noFill/>
          <a:ln w="57150">
            <a:solidFill>
              <a:srgbClr val="00FF00">
                <a:alpha val="70195"/>
              </a:srgb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42" name="Line 64"/>
          <p:cNvSpPr>
            <a:spLocks noChangeShapeType="1"/>
          </p:cNvSpPr>
          <p:nvPr/>
        </p:nvSpPr>
        <p:spPr bwMode="auto">
          <a:xfrm flipH="1" flipV="1">
            <a:off x="3203575" y="2852738"/>
            <a:ext cx="936625" cy="1152525"/>
          </a:xfrm>
          <a:prstGeom prst="line">
            <a:avLst/>
          </a:prstGeom>
          <a:noFill/>
          <a:ln w="57150">
            <a:solidFill>
              <a:srgbClr val="00FF00">
                <a:alpha val="70195"/>
              </a:srgb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43" name="Line 65"/>
          <p:cNvSpPr>
            <a:spLocks noChangeShapeType="1"/>
          </p:cNvSpPr>
          <p:nvPr/>
        </p:nvSpPr>
        <p:spPr bwMode="auto">
          <a:xfrm flipH="1" flipV="1">
            <a:off x="3276600" y="2708275"/>
            <a:ext cx="1727200" cy="936625"/>
          </a:xfrm>
          <a:prstGeom prst="line">
            <a:avLst/>
          </a:prstGeom>
          <a:noFill/>
          <a:ln w="57150">
            <a:solidFill>
              <a:srgbClr val="00FF00">
                <a:alpha val="70195"/>
              </a:srgb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44" name="Line 66"/>
          <p:cNvSpPr>
            <a:spLocks noChangeShapeType="1"/>
          </p:cNvSpPr>
          <p:nvPr/>
        </p:nvSpPr>
        <p:spPr bwMode="auto">
          <a:xfrm flipH="1" flipV="1">
            <a:off x="3059113" y="2924175"/>
            <a:ext cx="1008062" cy="1728788"/>
          </a:xfrm>
          <a:prstGeom prst="line">
            <a:avLst/>
          </a:prstGeom>
          <a:noFill/>
          <a:ln w="57150">
            <a:solidFill>
              <a:srgbClr val="00FF00">
                <a:alpha val="70195"/>
              </a:srgb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45" name="Line 67"/>
          <p:cNvSpPr>
            <a:spLocks noChangeShapeType="1"/>
          </p:cNvSpPr>
          <p:nvPr/>
        </p:nvSpPr>
        <p:spPr bwMode="auto">
          <a:xfrm flipH="1" flipV="1">
            <a:off x="3348038" y="2565400"/>
            <a:ext cx="1150937" cy="431800"/>
          </a:xfrm>
          <a:prstGeom prst="line">
            <a:avLst/>
          </a:prstGeom>
          <a:noFill/>
          <a:ln w="57150">
            <a:solidFill>
              <a:srgbClr val="00FF00">
                <a:alpha val="70195"/>
              </a:srgbClr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46" name="Text Box 68"/>
          <p:cNvSpPr txBox="1">
            <a:spLocks noChangeArrowheads="1"/>
          </p:cNvSpPr>
          <p:nvPr/>
        </p:nvSpPr>
        <p:spPr bwMode="auto">
          <a:xfrm>
            <a:off x="1403350" y="2276475"/>
            <a:ext cx="2087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Bioenergy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20825598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512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05504 0.000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758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758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758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758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75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758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758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758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758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758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758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758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757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757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757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758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758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757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757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758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758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 tmFilter="0, 0; .2, .5; .8, .5; 1, 0"/>
                                        <p:tgtEl>
                                          <p:spTgt spid="758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" autoRev="1" fill="hold"/>
                                        <p:tgtEl>
                                          <p:spTgt spid="758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757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 tmFilter="0, 0; .2, .5; .8, .5; 1, 0"/>
                                        <p:tgtEl>
                                          <p:spTgt spid="758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000" autoRev="1" fill="hold"/>
                                        <p:tgtEl>
                                          <p:spTgt spid="758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758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758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 tmFilter="0, 0; .2, .5; .8, .5; 1, 0"/>
                                        <p:tgtEl>
                                          <p:spTgt spid="75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000" autoRev="1" fill="hold"/>
                                        <p:tgtEl>
                                          <p:spTgt spid="75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758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758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758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758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757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757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 tmFilter="0, 0; .2, .5; .8, .5; 1, 0"/>
                                        <p:tgtEl>
                                          <p:spTgt spid="758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000" autoRev="1" fill="hold"/>
                                        <p:tgtEl>
                                          <p:spTgt spid="758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1" grpId="0" animBg="1"/>
      <p:bldP spid="75792" grpId="0" animBg="1"/>
      <p:bldP spid="75795" grpId="0" animBg="1"/>
      <p:bldP spid="75816" grpId="0" animBg="1"/>
      <p:bldP spid="75817" grpId="0" animBg="1"/>
      <p:bldP spid="75818" grpId="0" animBg="1"/>
      <p:bldP spid="75819" grpId="0" animBg="1"/>
      <p:bldP spid="75820" grpId="0" animBg="1"/>
      <p:bldP spid="758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988840"/>
            <a:ext cx="8534400" cy="398492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AU" altLang="en-US" sz="2800" b="1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8383" y="260648"/>
            <a:ext cx="61128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AU" altLang="en-US" sz="4400" dirty="0">
                <a:latin typeface="+mj-lt"/>
                <a:ea typeface="+mj-ea"/>
                <a:cs typeface="+mj-cs"/>
              </a:rPr>
              <a:t>Ecohydrology</a:t>
            </a:r>
            <a:r>
              <a:rPr lang="en-AU" altLang="en-US" b="1" dirty="0"/>
              <a:t> </a:t>
            </a:r>
            <a:r>
              <a:rPr lang="en-AU" altLang="en-US" sz="4400" dirty="0">
                <a:latin typeface="+mj-lt"/>
                <a:ea typeface="+mj-ea"/>
                <a:cs typeface="+mj-cs"/>
              </a:rPr>
              <a:t>Action Areas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553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0" y="66246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287338" y="1490663"/>
          <a:ext cx="8331200" cy="419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5" name="CorelDRAW" r:id="rId4" imgW="914400" imgH="914400" progId="CorelDRAW.Graphic.11">
                  <p:embed/>
                </p:oleObj>
              </mc:Choice>
              <mc:Fallback>
                <p:oleObj name="CorelDRAW" r:id="rId4" imgW="914400" imgH="9144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1490663"/>
                        <a:ext cx="8331200" cy="419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66">
                                <a:alpha val="50195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323850" y="1376363"/>
            <a:ext cx="8351838" cy="4319587"/>
          </a:xfrm>
          <a:prstGeom prst="rect">
            <a:avLst/>
          </a:prstGeom>
          <a:solidFill>
            <a:srgbClr val="003366">
              <a:alpha val="7411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336550" y="5694363"/>
            <a:ext cx="8339138" cy="3175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346075" y="1350963"/>
            <a:ext cx="0" cy="4343400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 rot="-5400000">
            <a:off x="-746918" y="2072481"/>
            <a:ext cx="1828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Advanced science</a:t>
            </a: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 rot="-5395191">
            <a:off x="-995362" y="4335462"/>
            <a:ext cx="2209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Fundamental scienc</a:t>
            </a:r>
            <a:r>
              <a:rPr lang="en-US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451725" y="5300663"/>
            <a:ext cx="1692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FFFFCC"/>
                </a:solidFill>
                <a:latin typeface="Verdana" pitchFamily="34" charset="0"/>
              </a:rPr>
              <a:t>Years; Events</a:t>
            </a:r>
          </a:p>
        </p:txBody>
      </p:sp>
      <p:graphicFrame>
        <p:nvGraphicFramePr>
          <p:cNvPr id="126986" name="Object 10"/>
          <p:cNvGraphicFramePr>
            <a:graphicFrameLocks noChangeAspect="1"/>
          </p:cNvGraphicFramePr>
          <p:nvPr/>
        </p:nvGraphicFramePr>
        <p:xfrm>
          <a:off x="3821113" y="6086475"/>
          <a:ext cx="6032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6" name="CorelPhotoPaint.Image.9" r:id="rId6" imgW="2895238" imgH="4126984" progId="CorelPhotoPaint.Image.9">
                  <p:embed/>
                </p:oleObj>
              </mc:Choice>
              <mc:Fallback>
                <p:oleObj name="CorelPhotoPaint.Image.9" r:id="rId6" imgW="2895238" imgH="412698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3" y="6086475"/>
                        <a:ext cx="603250" cy="792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E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99EA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698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6086475"/>
            <a:ext cx="574675" cy="7921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99EA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3646488" y="279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graphicFrame>
        <p:nvGraphicFramePr>
          <p:cNvPr id="126989" name="Object 13"/>
          <p:cNvGraphicFramePr>
            <a:graphicFrameLocks noChangeAspect="1"/>
          </p:cNvGraphicFramePr>
          <p:nvPr/>
        </p:nvGraphicFramePr>
        <p:xfrm>
          <a:off x="2447925" y="6049963"/>
          <a:ext cx="611188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7" r:id="rId9" imgW="914400" imgH="914400" progId="CorelDRAW.Graphic.9">
                  <p:embed/>
                </p:oleObj>
              </mc:Choice>
              <mc:Fallback>
                <p:oleObj r:id="rId9" imgW="914400" imgH="91440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925" y="6049963"/>
                        <a:ext cx="611188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33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3224213" y="3092450"/>
            <a:ext cx="20510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FFFFCC"/>
                </a:solidFill>
                <a:latin typeface="Arial" charset="0"/>
              </a:rPr>
              <a:t>Interdisciplinary</a:t>
            </a:r>
          </a:p>
        </p:txBody>
      </p:sp>
      <p:sp>
        <p:nvSpPr>
          <p:cNvPr id="126991" name="Oval 15"/>
          <p:cNvSpPr>
            <a:spLocks noChangeArrowheads="1"/>
          </p:cNvSpPr>
          <p:nvPr/>
        </p:nvSpPr>
        <p:spPr bwMode="auto">
          <a:xfrm>
            <a:off x="3544888" y="3570288"/>
            <a:ext cx="790575" cy="719137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Verdana" pitchFamily="34" charset="0"/>
              </a:rPr>
              <a:t>Ecol</a:t>
            </a:r>
          </a:p>
        </p:txBody>
      </p:sp>
      <p:sp>
        <p:nvSpPr>
          <p:cNvPr id="126992" name="Oval 16"/>
          <p:cNvSpPr>
            <a:spLocks noChangeArrowheads="1"/>
          </p:cNvSpPr>
          <p:nvPr/>
        </p:nvSpPr>
        <p:spPr bwMode="auto">
          <a:xfrm>
            <a:off x="4192588" y="3570288"/>
            <a:ext cx="792162" cy="720725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Verdana" pitchFamily="34" charset="0"/>
              </a:rPr>
              <a:t>Hydr</a:t>
            </a:r>
          </a:p>
        </p:txBody>
      </p:sp>
      <p:sp>
        <p:nvSpPr>
          <p:cNvPr id="126993" name="Oval 17"/>
          <p:cNvSpPr>
            <a:spLocks noChangeArrowheads="1"/>
          </p:cNvSpPr>
          <p:nvPr/>
        </p:nvSpPr>
        <p:spPr bwMode="auto">
          <a:xfrm>
            <a:off x="5776913" y="2417763"/>
            <a:ext cx="719137" cy="720725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66"/>
                </a:solidFill>
                <a:latin typeface="Verdana" pitchFamily="34" charset="0"/>
              </a:rPr>
              <a:t>Hydr</a:t>
            </a:r>
          </a:p>
        </p:txBody>
      </p:sp>
      <p:sp>
        <p:nvSpPr>
          <p:cNvPr id="126994" name="Text Box 18"/>
          <p:cNvSpPr txBox="1">
            <a:spLocks noChangeArrowheads="1"/>
          </p:cNvSpPr>
          <p:nvPr/>
        </p:nvSpPr>
        <p:spPr bwMode="auto">
          <a:xfrm>
            <a:off x="4200525" y="1338263"/>
            <a:ext cx="21859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FFFFCC"/>
                </a:solidFill>
                <a:latin typeface="Arial" charset="0"/>
              </a:rPr>
              <a:t>Transdisciplinary</a:t>
            </a:r>
          </a:p>
        </p:txBody>
      </p:sp>
      <p:sp>
        <p:nvSpPr>
          <p:cNvPr id="126995" name="Text Box 19"/>
          <p:cNvSpPr txBox="1">
            <a:spLocks noChangeArrowheads="1"/>
          </p:cNvSpPr>
          <p:nvPr/>
        </p:nvSpPr>
        <p:spPr bwMode="auto">
          <a:xfrm>
            <a:off x="1452563" y="4075113"/>
            <a:ext cx="209073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900">
                <a:solidFill>
                  <a:srgbClr val="FFFFCC"/>
                </a:solidFill>
                <a:latin typeface="Arial" charset="0"/>
              </a:rPr>
              <a:t>Multidisciplinary</a:t>
            </a:r>
          </a:p>
        </p:txBody>
      </p:sp>
      <p:sp>
        <p:nvSpPr>
          <p:cNvPr id="126996" name="Oval 20"/>
          <p:cNvSpPr>
            <a:spLocks noChangeArrowheads="1"/>
          </p:cNvSpPr>
          <p:nvPr/>
        </p:nvSpPr>
        <p:spPr bwMode="auto">
          <a:xfrm>
            <a:off x="1889125" y="5040313"/>
            <a:ext cx="588963" cy="547687"/>
          </a:xfrm>
          <a:prstGeom prst="ellipse">
            <a:avLst/>
          </a:prstGeom>
          <a:gradFill rotWithShape="1">
            <a:gsLst>
              <a:gs pos="0">
                <a:srgbClr val="996633"/>
              </a:gs>
              <a:gs pos="100000">
                <a:srgbClr val="472F1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Verdana" pitchFamily="34" charset="0"/>
              </a:rPr>
              <a:t>Geo</a:t>
            </a:r>
          </a:p>
        </p:txBody>
      </p:sp>
      <p:sp>
        <p:nvSpPr>
          <p:cNvPr id="126997" name="Oval 21"/>
          <p:cNvSpPr>
            <a:spLocks noChangeArrowheads="1"/>
          </p:cNvSpPr>
          <p:nvPr/>
        </p:nvSpPr>
        <p:spPr bwMode="auto">
          <a:xfrm>
            <a:off x="2595563" y="5040313"/>
            <a:ext cx="588962" cy="547687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76762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46C"/>
                </a:solidFill>
                <a:latin typeface="Verdana" pitchFamily="34" charset="0"/>
              </a:rPr>
              <a:t>Econ</a:t>
            </a: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2595563" y="4435475"/>
            <a:ext cx="588962" cy="547688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2F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Verdana" pitchFamily="34" charset="0"/>
              </a:rPr>
              <a:t>Hydr</a:t>
            </a:r>
          </a:p>
        </p:txBody>
      </p:sp>
      <p:sp>
        <p:nvSpPr>
          <p:cNvPr id="126999" name="Oval 23"/>
          <p:cNvSpPr>
            <a:spLocks noChangeArrowheads="1"/>
          </p:cNvSpPr>
          <p:nvPr/>
        </p:nvSpPr>
        <p:spPr bwMode="auto">
          <a:xfrm>
            <a:off x="1889125" y="4435475"/>
            <a:ext cx="588963" cy="547688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Verdana" pitchFamily="34" charset="0"/>
              </a:rPr>
              <a:t>Ecol</a:t>
            </a:r>
          </a:p>
        </p:txBody>
      </p:sp>
      <p:sp>
        <p:nvSpPr>
          <p:cNvPr id="127000" name="Text Box 24"/>
          <p:cNvSpPr txBox="1">
            <a:spLocks noChangeArrowheads="1"/>
          </p:cNvSpPr>
          <p:nvPr/>
        </p:nvSpPr>
        <p:spPr bwMode="auto">
          <a:xfrm>
            <a:off x="6724650" y="1998663"/>
            <a:ext cx="16446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CC"/>
                </a:solidFill>
                <a:latin typeface="Verdana" pitchFamily="34" charset="0"/>
              </a:rPr>
              <a:t>Reversing river basin and coastal zones degradation</a:t>
            </a:r>
          </a:p>
        </p:txBody>
      </p:sp>
      <p:sp>
        <p:nvSpPr>
          <p:cNvPr id="127001" name="Text Box 25"/>
          <p:cNvSpPr txBox="1">
            <a:spLocks noChangeArrowheads="1"/>
          </p:cNvSpPr>
          <p:nvPr/>
        </p:nvSpPr>
        <p:spPr bwMode="auto">
          <a:xfrm>
            <a:off x="5272088" y="1701800"/>
            <a:ext cx="12477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CC"/>
                </a:solidFill>
                <a:latin typeface="Arial" charset="0"/>
              </a:rPr>
              <a:t>Stakeholder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FFFFCC"/>
                </a:solidFill>
                <a:latin typeface="Arial" charset="0"/>
              </a:rPr>
              <a:t>needs</a:t>
            </a:r>
          </a:p>
        </p:txBody>
      </p:sp>
      <p:sp>
        <p:nvSpPr>
          <p:cNvPr id="127002" name="Oval 26"/>
          <p:cNvSpPr>
            <a:spLocks noChangeArrowheads="1"/>
          </p:cNvSpPr>
          <p:nvPr/>
        </p:nvSpPr>
        <p:spPr bwMode="auto">
          <a:xfrm>
            <a:off x="6772275" y="747713"/>
            <a:ext cx="928688" cy="97313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5607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graphicFrame>
        <p:nvGraphicFramePr>
          <p:cNvPr id="127003" name="Object 27"/>
          <p:cNvGraphicFramePr>
            <a:graphicFrameLocks noChangeAspect="1"/>
          </p:cNvGraphicFramePr>
          <p:nvPr/>
        </p:nvGraphicFramePr>
        <p:xfrm>
          <a:off x="5848350" y="1452563"/>
          <a:ext cx="11445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8" name="CorelDRAW" r:id="rId11" imgW="2324100" imgH="2676525" progId="CorelDRAW.Graphic.11">
                  <p:embed/>
                </p:oleObj>
              </mc:Choice>
              <mc:Fallback>
                <p:oleObj name="CorelDRAW" r:id="rId11" imgW="2324100" imgH="2676525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350" y="1452563"/>
                        <a:ext cx="1144588" cy="13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7004" name="Text Box 28"/>
          <p:cNvSpPr txBox="1">
            <a:spLocks noChangeArrowheads="1"/>
          </p:cNvSpPr>
          <p:nvPr/>
        </p:nvSpPr>
        <p:spPr bwMode="auto">
          <a:xfrm>
            <a:off x="6808788" y="1000125"/>
            <a:ext cx="928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GOAL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303213" y="5083175"/>
            <a:ext cx="588962" cy="542925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Verdana" pitchFamily="34" charset="0"/>
              </a:rPr>
              <a:t>Ecol</a:t>
            </a:r>
          </a:p>
        </p:txBody>
      </p:sp>
      <p:sp>
        <p:nvSpPr>
          <p:cNvPr id="127006" name="AutoShape 30"/>
          <p:cNvSpPr>
            <a:spLocks noChangeArrowheads="1"/>
          </p:cNvSpPr>
          <p:nvPr/>
        </p:nvSpPr>
        <p:spPr bwMode="auto">
          <a:xfrm rot="5400000">
            <a:off x="4029869" y="4309269"/>
            <a:ext cx="468312" cy="4318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7007" name="Text Box 31"/>
          <p:cNvSpPr txBox="1">
            <a:spLocks noChangeArrowheads="1"/>
          </p:cNvSpPr>
          <p:nvPr/>
        </p:nvSpPr>
        <p:spPr bwMode="auto">
          <a:xfrm>
            <a:off x="3616325" y="4651375"/>
            <a:ext cx="1295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6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Dual regulation</a:t>
            </a: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5200650" y="2851150"/>
            <a:ext cx="738188" cy="720725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76762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66"/>
                </a:solidFill>
                <a:latin typeface="Verdana" pitchFamily="34" charset="0"/>
              </a:rPr>
              <a:t>Econ</a:t>
            </a:r>
          </a:p>
        </p:txBody>
      </p:sp>
      <p:sp>
        <p:nvSpPr>
          <p:cNvPr id="127009" name="Oval 33"/>
          <p:cNvSpPr>
            <a:spLocks noChangeArrowheads="1"/>
          </p:cNvSpPr>
          <p:nvPr/>
        </p:nvSpPr>
        <p:spPr bwMode="auto">
          <a:xfrm>
            <a:off x="5776913" y="2851150"/>
            <a:ext cx="738187" cy="7207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66"/>
                </a:solidFill>
                <a:latin typeface="Verdana" pitchFamily="34" charset="0"/>
              </a:rPr>
              <a:t>Eng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5200650" y="2417763"/>
            <a:ext cx="738188" cy="720725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5E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66"/>
                </a:solidFill>
                <a:latin typeface="Verdana" pitchFamily="34" charset="0"/>
              </a:rPr>
              <a:t>Ecol</a:t>
            </a:r>
          </a:p>
        </p:txBody>
      </p:sp>
      <p:sp>
        <p:nvSpPr>
          <p:cNvPr id="127011" name="Oval 35"/>
          <p:cNvSpPr>
            <a:spLocks noChangeArrowheads="1"/>
          </p:cNvSpPr>
          <p:nvPr/>
        </p:nvSpPr>
        <p:spPr bwMode="auto">
          <a:xfrm>
            <a:off x="5127625" y="2241550"/>
            <a:ext cx="1512888" cy="1511300"/>
          </a:xfrm>
          <a:prstGeom prst="ellipse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33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4400">
                <a:solidFill>
                  <a:srgbClr val="00CC00"/>
                </a:solidFill>
                <a:latin typeface="Verdana" pitchFamily="34" charset="0"/>
              </a:rPr>
              <a:t>E</a:t>
            </a:r>
            <a:r>
              <a:rPr lang="en-US" altLang="en-US" sz="4400">
                <a:solidFill>
                  <a:srgbClr val="66CCFF"/>
                </a:solidFill>
                <a:latin typeface="Verdana" pitchFamily="34" charset="0"/>
              </a:rPr>
              <a:t>H</a:t>
            </a:r>
          </a:p>
        </p:txBody>
      </p:sp>
      <p:pic>
        <p:nvPicPr>
          <p:cNvPr id="127012" name="Picture 36" descr="SOuth Americ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6122988"/>
            <a:ext cx="525463" cy="75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13" name="Picture 37" descr="SI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092825"/>
            <a:ext cx="539750" cy="76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14" name="Picture 38" descr="EcolE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6086475"/>
            <a:ext cx="5969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15" name="Picture 39" descr="IAH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6103938"/>
            <a:ext cx="542925" cy="754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16" name="Picture 40" descr="Journal Cove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5734050"/>
            <a:ext cx="576262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017" name="Picture 4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5842000"/>
            <a:ext cx="563563" cy="76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018" name="Text Box 42"/>
          <p:cNvSpPr txBox="1">
            <a:spLocks noChangeArrowheads="1"/>
          </p:cNvSpPr>
          <p:nvPr/>
        </p:nvSpPr>
        <p:spPr bwMode="auto">
          <a:xfrm>
            <a:off x="-55563" y="5843588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199</a:t>
            </a:r>
            <a:r>
              <a:rPr lang="pl-PL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0</a:t>
            </a:r>
            <a:endParaRPr lang="en-US" altLang="en-US" sz="1400"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127019" name="Object 43"/>
          <p:cNvGraphicFramePr>
            <a:graphicFrameLocks noChangeAspect="1"/>
          </p:cNvGraphicFramePr>
          <p:nvPr/>
        </p:nvGraphicFramePr>
        <p:xfrm>
          <a:off x="214313" y="6083300"/>
          <a:ext cx="649287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" name="CorelPhotoPaint.Image.11" r:id="rId19" imgW="5843028" imgH="8275337" progId="CorelPhotoPaint.Image.11">
                  <p:embed/>
                </p:oleObj>
              </mc:Choice>
              <mc:Fallback>
                <p:oleObj name="CorelPhotoPaint.Image.11" r:id="rId19" imgW="5843028" imgH="8275337" progId="CorelPhotoPaint.Image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6083300"/>
                        <a:ext cx="649287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88" name="Line 44"/>
          <p:cNvSpPr>
            <a:spLocks noChangeShapeType="1"/>
          </p:cNvSpPr>
          <p:nvPr/>
        </p:nvSpPr>
        <p:spPr bwMode="auto">
          <a:xfrm>
            <a:off x="349250" y="5694363"/>
            <a:ext cx="0" cy="141287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89" name="Line 45"/>
          <p:cNvSpPr>
            <a:spLocks noChangeShapeType="1"/>
          </p:cNvSpPr>
          <p:nvPr/>
        </p:nvSpPr>
        <p:spPr bwMode="auto">
          <a:xfrm>
            <a:off x="701675" y="5694363"/>
            <a:ext cx="0" cy="141287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0" name="Line 46"/>
          <p:cNvSpPr>
            <a:spLocks noChangeShapeType="1"/>
          </p:cNvSpPr>
          <p:nvPr/>
        </p:nvSpPr>
        <p:spPr bwMode="auto">
          <a:xfrm>
            <a:off x="1096963" y="5694363"/>
            <a:ext cx="0" cy="141287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1" name="Line 47"/>
          <p:cNvSpPr>
            <a:spLocks noChangeShapeType="1"/>
          </p:cNvSpPr>
          <p:nvPr/>
        </p:nvSpPr>
        <p:spPr bwMode="auto">
          <a:xfrm>
            <a:off x="1492250" y="5694363"/>
            <a:ext cx="0" cy="141287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2" name="Line 48"/>
          <p:cNvSpPr>
            <a:spLocks noChangeShapeType="1"/>
          </p:cNvSpPr>
          <p:nvPr/>
        </p:nvSpPr>
        <p:spPr bwMode="auto">
          <a:xfrm>
            <a:off x="1889125" y="5694363"/>
            <a:ext cx="0" cy="141287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3" name="Line 49"/>
          <p:cNvSpPr>
            <a:spLocks noChangeShapeType="1"/>
          </p:cNvSpPr>
          <p:nvPr/>
        </p:nvSpPr>
        <p:spPr bwMode="auto">
          <a:xfrm>
            <a:off x="2284413" y="5694363"/>
            <a:ext cx="0" cy="141287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4" name="Line 50"/>
          <p:cNvSpPr>
            <a:spLocks noChangeShapeType="1"/>
          </p:cNvSpPr>
          <p:nvPr/>
        </p:nvSpPr>
        <p:spPr bwMode="auto">
          <a:xfrm>
            <a:off x="2681288" y="5686425"/>
            <a:ext cx="0" cy="120650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5" name="Line 51"/>
          <p:cNvSpPr>
            <a:spLocks noChangeShapeType="1"/>
          </p:cNvSpPr>
          <p:nvPr/>
        </p:nvSpPr>
        <p:spPr bwMode="auto">
          <a:xfrm>
            <a:off x="3078163" y="5686425"/>
            <a:ext cx="0" cy="141288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6" name="Line 52"/>
          <p:cNvSpPr>
            <a:spLocks noChangeShapeType="1"/>
          </p:cNvSpPr>
          <p:nvPr/>
        </p:nvSpPr>
        <p:spPr bwMode="auto">
          <a:xfrm>
            <a:off x="3473450" y="5686425"/>
            <a:ext cx="0" cy="141288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7" name="Line 53"/>
          <p:cNvSpPr>
            <a:spLocks noChangeShapeType="1"/>
          </p:cNvSpPr>
          <p:nvPr/>
        </p:nvSpPr>
        <p:spPr bwMode="auto">
          <a:xfrm>
            <a:off x="3868738" y="5686425"/>
            <a:ext cx="0" cy="141288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8" name="Line 54"/>
          <p:cNvSpPr>
            <a:spLocks noChangeShapeType="1"/>
          </p:cNvSpPr>
          <p:nvPr/>
        </p:nvSpPr>
        <p:spPr bwMode="auto">
          <a:xfrm>
            <a:off x="4265613" y="5686425"/>
            <a:ext cx="0" cy="141288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99" name="Line 55"/>
          <p:cNvSpPr>
            <a:spLocks noChangeShapeType="1"/>
          </p:cNvSpPr>
          <p:nvPr/>
        </p:nvSpPr>
        <p:spPr bwMode="auto">
          <a:xfrm>
            <a:off x="5056188" y="5702300"/>
            <a:ext cx="0" cy="141288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0" name="Line 56"/>
          <p:cNvSpPr>
            <a:spLocks noChangeShapeType="1"/>
          </p:cNvSpPr>
          <p:nvPr/>
        </p:nvSpPr>
        <p:spPr bwMode="auto">
          <a:xfrm>
            <a:off x="5453063" y="5702300"/>
            <a:ext cx="0" cy="141288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1" name="Line 57"/>
          <p:cNvSpPr>
            <a:spLocks noChangeShapeType="1"/>
          </p:cNvSpPr>
          <p:nvPr/>
        </p:nvSpPr>
        <p:spPr bwMode="auto">
          <a:xfrm>
            <a:off x="5884863" y="5699125"/>
            <a:ext cx="0" cy="144463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2" name="Line 58"/>
          <p:cNvSpPr>
            <a:spLocks noChangeShapeType="1"/>
          </p:cNvSpPr>
          <p:nvPr/>
        </p:nvSpPr>
        <p:spPr bwMode="auto">
          <a:xfrm>
            <a:off x="6243638" y="5702300"/>
            <a:ext cx="0" cy="141288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3" name="Line 59"/>
          <p:cNvSpPr>
            <a:spLocks noChangeShapeType="1"/>
          </p:cNvSpPr>
          <p:nvPr/>
        </p:nvSpPr>
        <p:spPr bwMode="auto">
          <a:xfrm>
            <a:off x="6640513" y="5699125"/>
            <a:ext cx="0" cy="144463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4" name="Line 60"/>
          <p:cNvSpPr>
            <a:spLocks noChangeShapeType="1"/>
          </p:cNvSpPr>
          <p:nvPr/>
        </p:nvSpPr>
        <p:spPr bwMode="auto">
          <a:xfrm>
            <a:off x="7035800" y="5702300"/>
            <a:ext cx="0" cy="141288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05" name="Line 61"/>
          <p:cNvSpPr>
            <a:spLocks noChangeShapeType="1"/>
          </p:cNvSpPr>
          <p:nvPr/>
        </p:nvSpPr>
        <p:spPr bwMode="auto">
          <a:xfrm>
            <a:off x="7432675" y="5694363"/>
            <a:ext cx="0" cy="141287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038" name="Text Box 62"/>
          <p:cNvSpPr txBox="1">
            <a:spLocks noChangeArrowheads="1"/>
          </p:cNvSpPr>
          <p:nvPr/>
        </p:nvSpPr>
        <p:spPr bwMode="auto">
          <a:xfrm>
            <a:off x="1889125" y="5843588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199</a:t>
            </a:r>
            <a:r>
              <a:rPr lang="pl-PL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</a:t>
            </a:r>
            <a:endParaRPr lang="en-US" altLang="en-US" sz="1400"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7039" name="Text Box 63"/>
          <p:cNvSpPr txBox="1">
            <a:spLocks noChangeArrowheads="1"/>
          </p:cNvSpPr>
          <p:nvPr/>
        </p:nvSpPr>
        <p:spPr bwMode="auto">
          <a:xfrm>
            <a:off x="3868738" y="5807075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2000</a:t>
            </a:r>
            <a:endParaRPr lang="en-US" altLang="en-US" sz="1400"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7040" name="Text Box 64"/>
          <p:cNvSpPr txBox="1">
            <a:spLocks noChangeArrowheads="1"/>
          </p:cNvSpPr>
          <p:nvPr/>
        </p:nvSpPr>
        <p:spPr bwMode="auto">
          <a:xfrm>
            <a:off x="5848350" y="5807075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2005</a:t>
            </a:r>
            <a:endParaRPr lang="en-US" altLang="en-US" sz="1400">
              <a:solidFill>
                <a:srgbClr val="FFFF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209" name="Line 65"/>
          <p:cNvSpPr>
            <a:spLocks noChangeShapeType="1"/>
          </p:cNvSpPr>
          <p:nvPr/>
        </p:nvSpPr>
        <p:spPr bwMode="auto">
          <a:xfrm>
            <a:off x="4660900" y="5699125"/>
            <a:ext cx="0" cy="141288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10" name="Text Box 66"/>
          <p:cNvSpPr txBox="1">
            <a:spLocks noChangeArrowheads="1"/>
          </p:cNvSpPr>
          <p:nvPr/>
        </p:nvSpPr>
        <p:spPr bwMode="auto">
          <a:xfrm>
            <a:off x="671513" y="914400"/>
            <a:ext cx="6564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Verdana" pitchFamily="34" charset="0"/>
              </a:rPr>
              <a:t>Evolution of Ecohydrology Program</a:t>
            </a:r>
          </a:p>
        </p:txBody>
      </p:sp>
      <p:pic>
        <p:nvPicPr>
          <p:cNvPr id="127043" name="Picture 6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5805488"/>
            <a:ext cx="533400" cy="7921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044" name="Picture 68" descr="EH_book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6129338"/>
            <a:ext cx="506413" cy="728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045" name="Picture 6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5842000"/>
            <a:ext cx="558800" cy="7905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14" name="Line 70"/>
          <p:cNvSpPr>
            <a:spLocks noChangeShapeType="1"/>
          </p:cNvSpPr>
          <p:nvPr/>
        </p:nvSpPr>
        <p:spPr bwMode="auto">
          <a:xfrm>
            <a:off x="8153400" y="5726113"/>
            <a:ext cx="0" cy="141287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047" name="Text Box 71"/>
          <p:cNvSpPr txBox="1">
            <a:spLocks noChangeArrowheads="1"/>
          </p:cNvSpPr>
          <p:nvPr/>
        </p:nvSpPr>
        <p:spPr bwMode="auto">
          <a:xfrm>
            <a:off x="7315200" y="5867400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40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2010</a:t>
            </a:r>
          </a:p>
        </p:txBody>
      </p:sp>
      <p:sp>
        <p:nvSpPr>
          <p:cNvPr id="6216" name="Line 72"/>
          <p:cNvSpPr>
            <a:spLocks noChangeShapeType="1"/>
          </p:cNvSpPr>
          <p:nvPr/>
        </p:nvSpPr>
        <p:spPr bwMode="auto">
          <a:xfrm>
            <a:off x="7772400" y="5715000"/>
            <a:ext cx="0" cy="141288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217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50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6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7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7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6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2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2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2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2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27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2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27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2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27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27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 animBg="1"/>
      <p:bldP spid="126983" grpId="0"/>
      <p:bldP spid="126984" grpId="0"/>
      <p:bldP spid="126990" grpId="0"/>
      <p:bldP spid="126991" grpId="0" animBg="1"/>
      <p:bldP spid="126992" grpId="0" animBg="1"/>
      <p:bldP spid="126993" grpId="0" animBg="1"/>
      <p:bldP spid="126994" grpId="0"/>
      <p:bldP spid="126995" grpId="0"/>
      <p:bldP spid="126996" grpId="0" animBg="1"/>
      <p:bldP spid="126997" grpId="0" animBg="1"/>
      <p:bldP spid="126998" grpId="0" animBg="1"/>
      <p:bldP spid="126999" grpId="0" animBg="1"/>
      <p:bldP spid="127000" grpId="0"/>
      <p:bldP spid="127000" grpId="1"/>
      <p:bldP spid="127001" grpId="0"/>
      <p:bldP spid="127001" grpId="1"/>
      <p:bldP spid="127002" grpId="0" animBg="1"/>
      <p:bldP spid="127004" grpId="0"/>
      <p:bldP spid="127005" grpId="0" animBg="1"/>
      <p:bldP spid="127006" grpId="0" animBg="1"/>
      <p:bldP spid="127007" grpId="0"/>
      <p:bldP spid="127008" grpId="0" animBg="1"/>
      <p:bldP spid="127009" grpId="0" animBg="1"/>
      <p:bldP spid="127010" grpId="0" animBg="1"/>
      <p:bldP spid="1270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75273" y="1397482"/>
            <a:ext cx="6736557" cy="4004072"/>
            <a:chOff x="1506537" y="620713"/>
            <a:chExt cx="8982076" cy="5338762"/>
          </a:xfrm>
        </p:grpSpPr>
        <p:pic>
          <p:nvPicPr>
            <p:cNvPr id="5122" name="Picture 4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7" y="620713"/>
              <a:ext cx="8982076" cy="5338762"/>
            </a:xfrm>
            <a:prstGeom prst="rect">
              <a:avLst/>
            </a:prstGeom>
            <a:solidFill>
              <a:schemeClr val="bg1">
                <a:alpha val="2117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" name="TextBox 2"/>
            <p:cNvSpPr txBox="1">
              <a:spLocks noChangeArrowheads="1"/>
            </p:cNvSpPr>
            <p:nvPr/>
          </p:nvSpPr>
          <p:spPr bwMode="auto">
            <a:xfrm>
              <a:off x="4924426" y="2382839"/>
              <a:ext cx="797655" cy="4001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1350" b="1">
                  <a:solidFill>
                    <a:prstClr val="black"/>
                  </a:solidFill>
                  <a:latin typeface="Arial" charset="0"/>
                </a:rPr>
                <a:t>ICCE</a:t>
              </a:r>
            </a:p>
          </p:txBody>
        </p:sp>
        <p:sp>
          <p:nvSpPr>
            <p:cNvPr id="5126" name="TextBox 3"/>
            <p:cNvSpPr txBox="1">
              <a:spLocks noChangeArrowheads="1"/>
            </p:cNvSpPr>
            <p:nvPr/>
          </p:nvSpPr>
          <p:spPr bwMode="auto">
            <a:xfrm>
              <a:off x="5684840" y="1793876"/>
              <a:ext cx="636587" cy="4001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1350" b="1">
                  <a:solidFill>
                    <a:prstClr val="black"/>
                  </a:solidFill>
                  <a:latin typeface="Arial" charset="0"/>
                </a:rPr>
                <a:t>IHE</a:t>
              </a:r>
            </a:p>
          </p:txBody>
        </p:sp>
        <p:sp>
          <p:nvSpPr>
            <p:cNvPr id="5127" name="TextBox 4"/>
            <p:cNvSpPr txBox="1">
              <a:spLocks noChangeArrowheads="1"/>
            </p:cNvSpPr>
            <p:nvPr/>
          </p:nvSpPr>
          <p:spPr bwMode="auto">
            <a:xfrm>
              <a:off x="6721476" y="1822450"/>
              <a:ext cx="887423" cy="4001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1350" b="1">
                  <a:solidFill>
                    <a:prstClr val="black"/>
                  </a:solidFill>
                  <a:latin typeface="Arial" charset="0"/>
                </a:rPr>
                <a:t>ERCE</a:t>
              </a:r>
            </a:p>
          </p:txBody>
        </p:sp>
        <p:sp>
          <p:nvSpPr>
            <p:cNvPr id="5128" name="TextBox 5"/>
            <p:cNvSpPr txBox="1">
              <a:spLocks noChangeArrowheads="1"/>
            </p:cNvSpPr>
            <p:nvPr/>
          </p:nvSpPr>
          <p:spPr bwMode="auto">
            <a:xfrm>
              <a:off x="6329364" y="3632201"/>
              <a:ext cx="900247" cy="4001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1350" b="1">
                  <a:solidFill>
                    <a:prstClr val="black"/>
                  </a:solidFill>
                  <a:latin typeface="Arial" charset="0"/>
                </a:rPr>
                <a:t>ARCE</a:t>
              </a:r>
            </a:p>
          </p:txBody>
        </p:sp>
        <p:sp>
          <p:nvSpPr>
            <p:cNvPr id="5129" name="TextBox 6"/>
            <p:cNvSpPr txBox="1">
              <a:spLocks noChangeArrowheads="1"/>
            </p:cNvSpPr>
            <p:nvPr/>
          </p:nvSpPr>
          <p:spPr bwMode="auto">
            <a:xfrm>
              <a:off x="8988425" y="3897314"/>
              <a:ext cx="887423" cy="4001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1350" b="1" dirty="0">
                  <a:solidFill>
                    <a:prstClr val="black"/>
                  </a:solidFill>
                  <a:latin typeface="Arial" charset="0"/>
                </a:rPr>
                <a:t>APCE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5697538" y="2716213"/>
              <a:ext cx="889000" cy="86360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924676" y="2151064"/>
              <a:ext cx="60325" cy="1474787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endCxn id="42" idx="5"/>
            </p:cNvCxnSpPr>
            <p:nvPr/>
          </p:nvCxnSpPr>
          <p:spPr>
            <a:xfrm flipH="1">
              <a:off x="5557839" y="2103439"/>
              <a:ext cx="357187" cy="339725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6278563" y="2047876"/>
              <a:ext cx="508000" cy="9525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408863" y="2217738"/>
              <a:ext cx="1562100" cy="1712912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7" name="TextBox 32"/>
            <p:cNvSpPr txBox="1">
              <a:spLocks noChangeArrowheads="1"/>
            </p:cNvSpPr>
            <p:nvPr/>
          </p:nvSpPr>
          <p:spPr bwMode="auto">
            <a:xfrm>
              <a:off x="6115052" y="2420939"/>
              <a:ext cx="588195" cy="3077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342900">
                <a:defRPr/>
              </a:pPr>
              <a:r>
                <a:rPr lang="pt-PT" altLang="pt-PT" sz="900" b="1">
                  <a:solidFill>
                    <a:prstClr val="black"/>
                  </a:solidFill>
                </a:rPr>
                <a:t>1,2,3</a:t>
              </a:r>
            </a:p>
          </p:txBody>
        </p:sp>
        <p:sp>
          <p:nvSpPr>
            <p:cNvPr id="5138" name="TextBox 33"/>
            <p:cNvSpPr txBox="1">
              <a:spLocks noChangeArrowheads="1"/>
            </p:cNvSpPr>
            <p:nvPr/>
          </p:nvSpPr>
          <p:spPr bwMode="auto">
            <a:xfrm>
              <a:off x="7056438" y="3348038"/>
              <a:ext cx="588195" cy="30777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900" b="1">
                  <a:solidFill>
                    <a:prstClr val="black"/>
                  </a:solidFill>
                  <a:latin typeface="Arial" charset="0"/>
                </a:rPr>
                <a:t>1,2,3</a:t>
              </a:r>
            </a:p>
          </p:txBody>
        </p:sp>
        <p:sp>
          <p:nvSpPr>
            <p:cNvPr id="5139" name="TextBox 34"/>
            <p:cNvSpPr txBox="1">
              <a:spLocks noChangeArrowheads="1"/>
            </p:cNvSpPr>
            <p:nvPr/>
          </p:nvSpPr>
          <p:spPr bwMode="auto">
            <a:xfrm>
              <a:off x="5821364" y="3192463"/>
              <a:ext cx="331715" cy="30777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900" b="1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5140" name="TextBox 35"/>
            <p:cNvSpPr txBox="1">
              <a:spLocks noChangeArrowheads="1"/>
            </p:cNvSpPr>
            <p:nvPr/>
          </p:nvSpPr>
          <p:spPr bwMode="auto">
            <a:xfrm>
              <a:off x="6397626" y="1679576"/>
              <a:ext cx="250825" cy="30777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900" b="1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5141" name="TextBox 36"/>
            <p:cNvSpPr txBox="1">
              <a:spLocks noChangeArrowheads="1"/>
            </p:cNvSpPr>
            <p:nvPr/>
          </p:nvSpPr>
          <p:spPr bwMode="auto">
            <a:xfrm>
              <a:off x="5389564" y="2039938"/>
              <a:ext cx="250825" cy="30777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900" b="1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5142" name="TextBox 37"/>
            <p:cNvSpPr txBox="1">
              <a:spLocks noChangeArrowheads="1"/>
            </p:cNvSpPr>
            <p:nvPr/>
          </p:nvSpPr>
          <p:spPr bwMode="auto">
            <a:xfrm>
              <a:off x="8293101" y="2716214"/>
              <a:ext cx="252413" cy="307776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900" b="1">
                  <a:solidFill>
                    <a:prstClr val="black"/>
                  </a:solidFill>
                  <a:latin typeface="Arial" charset="0"/>
                </a:rPr>
                <a:t>2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H="1">
              <a:off x="5684839" y="2178051"/>
              <a:ext cx="1208087" cy="301625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4" name="TextBox 6"/>
            <p:cNvSpPr txBox="1">
              <a:spLocks noChangeArrowheads="1"/>
            </p:cNvSpPr>
            <p:nvPr/>
          </p:nvSpPr>
          <p:spPr bwMode="auto">
            <a:xfrm>
              <a:off x="3741738" y="3803650"/>
              <a:ext cx="720711" cy="4001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1350" b="1">
                  <a:solidFill>
                    <a:prstClr val="black"/>
                  </a:solidFill>
                  <a:latin typeface="Arial" charset="0"/>
                </a:rPr>
                <a:t>LAC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4384676" y="2733675"/>
              <a:ext cx="828675" cy="132080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6"/>
            <p:cNvSpPr txBox="1">
              <a:spLocks noChangeArrowheads="1"/>
            </p:cNvSpPr>
            <p:nvPr/>
          </p:nvSpPr>
          <p:spPr bwMode="auto">
            <a:xfrm>
              <a:off x="9127177" y="2521158"/>
              <a:ext cx="1037036" cy="4001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342900">
                <a:spcBef>
                  <a:spcPct val="0"/>
                </a:spcBef>
                <a:buNone/>
              </a:pPr>
              <a:r>
                <a:rPr lang="pt-PT" altLang="pt-PT" sz="1350" b="1" dirty="0">
                  <a:solidFill>
                    <a:prstClr val="black"/>
                  </a:solidFill>
                  <a:latin typeface="Arial" charset="0"/>
                </a:rPr>
                <a:t>ASPAC</a:t>
              </a:r>
            </a:p>
          </p:txBody>
        </p:sp>
      </p:grpSp>
      <p:sp>
        <p:nvSpPr>
          <p:cNvPr id="5149" name="TextBox 46"/>
          <p:cNvSpPr txBox="1">
            <a:spLocks noChangeArrowheads="1"/>
          </p:cNvSpPr>
          <p:nvPr/>
        </p:nvSpPr>
        <p:spPr bwMode="auto">
          <a:xfrm>
            <a:off x="20355" y="3715272"/>
            <a:ext cx="4587217" cy="31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endParaRPr lang="pt-PT" altLang="pt-PT" sz="1050" b="1" dirty="0" smtClean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defTabSz="342900">
              <a:spcBef>
                <a:spcPct val="0"/>
              </a:spcBef>
              <a:buNone/>
            </a:pPr>
            <a:endParaRPr lang="pt-PT" altLang="pt-PT" sz="105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defTabSz="342900">
              <a:spcBef>
                <a:spcPct val="0"/>
              </a:spcBef>
              <a:buNone/>
            </a:pPr>
            <a:endParaRPr lang="pt-PT" altLang="pt-PT" sz="1050" b="1" dirty="0" smtClean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CENTRES</a:t>
            </a:r>
            <a:r>
              <a:rPr lang="pt-PT" altLang="pt-PT" sz="1050" dirty="0">
                <a:solidFill>
                  <a:srgbClr val="0070C0"/>
                </a:solidFill>
                <a:latin typeface="Gill Sans MT" panose="020B0502020104020203" pitchFamily="34" charset="0"/>
              </a:rPr>
              <a:t>: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ICCE - International Centre For Coastal Ecohydrology, Portugal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ERCE - European </a:t>
            </a:r>
            <a:r>
              <a:rPr lang="pt-PT" altLang="pt-PT" sz="105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Regional </a:t>
            </a: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Centre For Ecohydrology, Poland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ARCE – African Regional Centre For Ecohydrology, Ethiopia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APCE – </a:t>
            </a:r>
            <a:r>
              <a:rPr lang="pt-PT" altLang="pt-PT" sz="105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Asia-pacific Centre </a:t>
            </a: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For Ecohydrology, Indonesia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CIH – International Centre On Hydroinformatics, Brazil</a:t>
            </a:r>
          </a:p>
          <a:p>
            <a:pPr defTabSz="342900">
              <a:spcBef>
                <a:spcPct val="0"/>
              </a:spcBef>
              <a:buNone/>
            </a:pPr>
            <a:endParaRPr lang="pt-PT" altLang="pt-PT" sz="1050" b="1" dirty="0">
              <a:solidFill>
                <a:srgbClr val="0070C0"/>
              </a:solidFill>
              <a:latin typeface="Gill Sans MT" panose="020B0502020104020203" pitchFamily="34" charset="0"/>
            </a:endParaRP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srgbClr val="0070C0"/>
                </a:solidFill>
                <a:latin typeface="Gill Sans MT" panose="020B0502020104020203" pitchFamily="34" charset="0"/>
              </a:rPr>
              <a:t>CHAIRS: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Ecohydrology And Hydroinformatics – Capital Normal Univ. Beijing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Ecohydrology – Ihe, Delft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Ecohydrology: Water For Ecosystems And Societies, Univ Algarve, 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Faro, Portugal </a:t>
            </a:r>
          </a:p>
          <a:p>
            <a:pPr defTabSz="342900">
              <a:spcBef>
                <a:spcPct val="0"/>
              </a:spcBef>
              <a:buNone/>
            </a:pPr>
            <a:endParaRPr lang="pt-PT" altLang="pt-PT" sz="105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srgbClr val="0070C0"/>
                </a:solidFill>
                <a:latin typeface="Gill Sans MT" panose="020B0502020104020203" pitchFamily="34" charset="0"/>
              </a:rPr>
              <a:t>FOCAL POINTS FOR ECOHYDROLOGY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1050" b="1" dirty="0">
                <a:solidFill>
                  <a:prstClr val="black"/>
                </a:solidFill>
                <a:latin typeface="Gill Sans MT" panose="020B0502020104020203" pitchFamily="34" charset="0"/>
              </a:rPr>
              <a:t>LAC – Latin America And Caribbean</a:t>
            </a:r>
          </a:p>
          <a:p>
            <a:pPr defTabSz="342900">
              <a:spcBef>
                <a:spcPct val="0"/>
              </a:spcBef>
              <a:buNone/>
            </a:pPr>
            <a:endParaRPr lang="pt-PT" altLang="pt-PT" sz="75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3307" y="4277972"/>
            <a:ext cx="4338900" cy="25354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/>
            <a:endParaRPr lang="pt-PT" altLang="en-US" sz="135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>
            <a:stCxn id="43" idx="6"/>
          </p:cNvCxnSpPr>
          <p:nvPr/>
        </p:nvCxnSpPr>
        <p:spPr>
          <a:xfrm>
            <a:off x="5647802" y="2360044"/>
            <a:ext cx="1093333" cy="1558526"/>
          </a:xfrm>
          <a:prstGeom prst="straightConnector1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43" idx="6"/>
          </p:cNvCxnSpPr>
          <p:nvPr/>
        </p:nvCxnSpPr>
        <p:spPr>
          <a:xfrm flipH="1">
            <a:off x="5647801" y="2082375"/>
            <a:ext cx="533009" cy="277669"/>
          </a:xfrm>
          <a:prstGeom prst="straightConnector1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3" name="TextBox 39"/>
          <p:cNvSpPr txBox="1">
            <a:spLocks noChangeArrowheads="1"/>
          </p:cNvSpPr>
          <p:nvPr/>
        </p:nvSpPr>
        <p:spPr bwMode="auto">
          <a:xfrm>
            <a:off x="247851" y="2421734"/>
            <a:ext cx="247375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r>
              <a:rPr lang="pt-PT" altLang="pt-PT" sz="825" b="1" dirty="0">
                <a:solidFill>
                  <a:prstClr val="black"/>
                </a:solidFill>
                <a:latin typeface="Gill Sans MT" panose="020B0502020104020203" pitchFamily="34" charset="0"/>
              </a:rPr>
              <a:t>1 </a:t>
            </a:r>
            <a:r>
              <a:rPr lang="pt-PT" altLang="pt-PT" sz="900" b="1" dirty="0">
                <a:solidFill>
                  <a:prstClr val="black"/>
                </a:solidFill>
                <a:latin typeface="Gill Sans MT" panose="020B0502020104020203" pitchFamily="34" charset="0"/>
              </a:rPr>
              <a:t>– RESEARCH 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900" b="1" dirty="0">
                <a:solidFill>
                  <a:prstClr val="black"/>
                </a:solidFill>
                <a:latin typeface="Gill Sans MT" panose="020B0502020104020203" pitchFamily="34" charset="0"/>
              </a:rPr>
              <a:t>2 – EDUCATION, CAPACITY BUILDING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900" b="1" dirty="0">
                <a:solidFill>
                  <a:prstClr val="black"/>
                </a:solidFill>
                <a:latin typeface="Gill Sans MT" panose="020B0502020104020203" pitchFamily="34" charset="0"/>
              </a:rPr>
              <a:t>3 – OUTREACH AND DISSEMINATION</a:t>
            </a:r>
          </a:p>
        </p:txBody>
      </p:sp>
      <p:sp>
        <p:nvSpPr>
          <p:cNvPr id="41" name="Oval 40"/>
          <p:cNvSpPr/>
          <p:nvPr/>
        </p:nvSpPr>
        <p:spPr>
          <a:xfrm>
            <a:off x="6164406" y="2302326"/>
            <a:ext cx="485775" cy="2631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/>
            <a:endParaRPr lang="pt-PT" altLang="en-US" sz="135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 flipV="1">
            <a:off x="4746379" y="2708637"/>
            <a:ext cx="517922" cy="24407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/>
            <a:endParaRPr lang="pt-PT" altLang="en-US" sz="135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237655" y="2265447"/>
            <a:ext cx="563165" cy="28336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/>
            <a:endParaRPr lang="pt-PT" altLang="en-US" sz="135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74873" y="2085456"/>
            <a:ext cx="485775" cy="263128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/>
            <a:endParaRPr lang="pt-PT" altLang="en-US" sz="825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48" name="Rectangle 45"/>
          <p:cNvSpPr>
            <a:spLocks noChangeArrowheads="1"/>
          </p:cNvSpPr>
          <p:nvPr/>
        </p:nvSpPr>
        <p:spPr bwMode="auto">
          <a:xfrm>
            <a:off x="503537" y="2076824"/>
            <a:ext cx="2319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>
              <a:spcBef>
                <a:spcPct val="0"/>
              </a:spcBef>
              <a:buNone/>
            </a:pPr>
            <a:r>
              <a:rPr lang="pt-PT" altLang="pt-PT" sz="900" b="1" dirty="0">
                <a:solidFill>
                  <a:prstClr val="black"/>
                </a:solidFill>
                <a:latin typeface="Gill Sans MT" panose="020B0502020104020203" pitchFamily="34" charset="0"/>
              </a:rPr>
              <a:t>SCIENTIFIC ADVISORY COMMITTEE</a:t>
            </a:r>
          </a:p>
          <a:p>
            <a:pPr defTabSz="342900">
              <a:spcBef>
                <a:spcPct val="0"/>
              </a:spcBef>
              <a:buNone/>
            </a:pPr>
            <a:r>
              <a:rPr lang="pt-PT" altLang="pt-PT" sz="900" b="1" dirty="0">
                <a:solidFill>
                  <a:prstClr val="black"/>
                </a:solidFill>
                <a:latin typeface="Gill Sans MT" panose="020B0502020104020203" pitchFamily="34" charset="0"/>
              </a:rPr>
              <a:t> MEMBERS - IHP COORDINATION</a:t>
            </a:r>
          </a:p>
        </p:txBody>
      </p:sp>
      <p:sp>
        <p:nvSpPr>
          <p:cNvPr id="49" name="Rectângulo 14"/>
          <p:cNvSpPr/>
          <p:nvPr/>
        </p:nvSpPr>
        <p:spPr>
          <a:xfrm>
            <a:off x="1114290" y="332655"/>
            <a:ext cx="720212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342900"/>
            <a:r>
              <a:rPr lang="pt-PT" altLang="en-US" sz="3600" b="1" dirty="0" smtClean="0">
                <a:solidFill>
                  <a:srgbClr val="E19B07"/>
                </a:solidFill>
                <a:latin typeface="Gill Sans MT" panose="020B0502020104020203" pitchFamily="34" charset="0"/>
              </a:rPr>
              <a:t>Unesco’s </a:t>
            </a:r>
            <a:r>
              <a:rPr lang="pt-PT" altLang="en-US" sz="3600" b="1" dirty="0">
                <a:solidFill>
                  <a:srgbClr val="E19B07"/>
                </a:solidFill>
                <a:latin typeface="Gill Sans MT" panose="020B0502020104020203" pitchFamily="34" charset="0"/>
              </a:rPr>
              <a:t>Ecohydrology “family”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640516" y="2410106"/>
            <a:ext cx="1175813" cy="41139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00193" y="5589241"/>
            <a:ext cx="140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900" i="1" dirty="0">
                <a:solidFill>
                  <a:prstClr val="black"/>
                </a:solidFill>
                <a:latin typeface="Calibri" panose="020F0502020204030204"/>
              </a:rPr>
              <a:t>L. Chicharo, 2016</a:t>
            </a:r>
          </a:p>
          <a:p>
            <a:pPr defTabSz="342900"/>
            <a:r>
              <a:rPr lang="en-US" sz="900" i="1" dirty="0">
                <a:solidFill>
                  <a:prstClr val="black"/>
                </a:solidFill>
                <a:latin typeface="Calibri" panose="020F0502020204030204"/>
              </a:rPr>
              <a:t>G. Arduino, 2018</a:t>
            </a:r>
            <a:endParaRPr lang="fr-FR" sz="9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19" y="188640"/>
            <a:ext cx="976571" cy="60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1091" y="2007276"/>
            <a:ext cx="2782312" cy="10167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342900"/>
            <a:endParaRPr lang="pt-PT" altLang="en-US" sz="135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4896544" cy="83113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E19B07"/>
                </a:solidFill>
                <a:latin typeface="Gill Sans MT" panose="020B0502020104020203" pitchFamily="34" charset="0"/>
              </a:rPr>
              <a:t>Theme 5:  Ecohydrology</a:t>
            </a:r>
            <a:endParaRPr lang="fr-FR" sz="2800" b="1" dirty="0">
              <a:solidFill>
                <a:srgbClr val="E19B07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Rectangle 36"/>
          <p:cNvSpPr>
            <a:spLocks noChangeArrowheads="1"/>
          </p:cNvSpPr>
          <p:nvPr/>
        </p:nvSpPr>
        <p:spPr bwMode="auto">
          <a:xfrm>
            <a:off x="466725" y="1536315"/>
            <a:ext cx="104502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sp>
        <p:nvSpPr>
          <p:cNvPr id="336" name="Content Placeholder 5"/>
          <p:cNvSpPr>
            <a:spLocks noGrp="1"/>
          </p:cNvSpPr>
          <p:nvPr>
            <p:ph idx="1"/>
          </p:nvPr>
        </p:nvSpPr>
        <p:spPr>
          <a:xfrm>
            <a:off x="5301441" y="1019773"/>
            <a:ext cx="3836676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u="sng" dirty="0"/>
              <a:t>8 out of the </a:t>
            </a:r>
            <a:r>
              <a:rPr lang="en-US" sz="2400" b="1" u="sng" dirty="0" smtClean="0"/>
              <a:t>24 </a:t>
            </a:r>
            <a:r>
              <a:rPr lang="en-US" sz="2400" b="1" u="sng" dirty="0"/>
              <a:t>Sites are </a:t>
            </a:r>
            <a:r>
              <a:rPr lang="en-US" sz="2400" b="1" dirty="0"/>
              <a:t>established and currently operated by 4 Water </a:t>
            </a:r>
            <a:r>
              <a:rPr lang="en-US" sz="2400" b="1" dirty="0" err="1"/>
              <a:t>Centres</a:t>
            </a:r>
            <a:r>
              <a:rPr lang="en-US" sz="2400" b="1" dirty="0"/>
              <a:t> &amp; 2 Water Chairs</a:t>
            </a:r>
          </a:p>
          <a:p>
            <a:pPr marL="0" indent="0" algn="just">
              <a:spcBef>
                <a:spcPct val="0"/>
              </a:spcBef>
              <a:buNone/>
            </a:pPr>
            <a:endParaRPr lang="en-US" altLang="en-US" sz="2400" dirty="0">
              <a:ea typeface="Adobe Fan Heiti Std B" pitchFamily="34" charset="-128"/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n-US" altLang="en-US" sz="2400" dirty="0">
                <a:ea typeface="Adobe Fan Heiti Std B" pitchFamily="34" charset="-128"/>
              </a:rPr>
              <a:t>They integrate the concept of “</a:t>
            </a:r>
            <a:r>
              <a:rPr lang="en-US" altLang="en-US" sz="2400" b="1" u="sng" dirty="0">
                <a:ea typeface="Adobe Fan Heiti Std B" pitchFamily="34" charset="-128"/>
              </a:rPr>
              <a:t>enhanced ecosystem potential</a:t>
            </a:r>
            <a:r>
              <a:rPr lang="en-US" altLang="en-US" sz="2400" dirty="0">
                <a:ea typeface="Adobe Fan Heiti Std B" pitchFamily="34" charset="-128"/>
              </a:rPr>
              <a:t>” with EH strategies closely related with water to improve IWRM on specific areas. </a:t>
            </a:r>
          </a:p>
          <a:p>
            <a:pPr marL="0" indent="0" algn="just">
              <a:spcBef>
                <a:spcPct val="0"/>
              </a:spcBef>
              <a:buNone/>
            </a:pPr>
            <a:endParaRPr lang="en-US" altLang="en-US" sz="1800" dirty="0">
              <a:ea typeface="Adobe Fan Heiti Std B" pitchFamily="34" charset="-128"/>
            </a:endParaRPr>
          </a:p>
          <a:p>
            <a:pPr marL="0" indent="0">
              <a:buNone/>
            </a:pPr>
            <a:r>
              <a:rPr lang="en-US" sz="1500" b="1" dirty="0" smtClean="0"/>
              <a:t>  </a:t>
            </a:r>
            <a:endParaRPr lang="en-GB" sz="1500" b="1" dirty="0"/>
          </a:p>
        </p:txBody>
      </p:sp>
      <p:sp>
        <p:nvSpPr>
          <p:cNvPr id="337" name="Content Placeholder 5"/>
          <p:cNvSpPr txBox="1">
            <a:spLocks/>
          </p:cNvSpPr>
          <p:nvPr/>
        </p:nvSpPr>
        <p:spPr>
          <a:xfrm>
            <a:off x="323528" y="1196752"/>
            <a:ext cx="4722732" cy="7200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UNESCO IHP Ecohydrology operates through   </a:t>
            </a:r>
            <a:r>
              <a:rPr lang="en-US" sz="2000" b="1" dirty="0" smtClean="0"/>
              <a:t>24 demonstration </a:t>
            </a:r>
            <a:r>
              <a:rPr lang="en-US" sz="2000" b="1" dirty="0"/>
              <a:t>sites in 18 Countries</a:t>
            </a:r>
          </a:p>
          <a:p>
            <a:pPr marL="342900" lvl="1" indent="0">
              <a:lnSpc>
                <a:spcPct val="100000"/>
              </a:lnSpc>
              <a:buNone/>
            </a:pPr>
            <a:endParaRPr lang="en-GB" sz="1500" dirty="0"/>
          </a:p>
        </p:txBody>
      </p:sp>
      <p:pic>
        <p:nvPicPr>
          <p:cNvPr id="10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093" y="229543"/>
            <a:ext cx="620315" cy="46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A858BC0-CABE-7444-953B-86B6EF52687B}"/>
              </a:ext>
            </a:extLst>
          </p:cNvPr>
          <p:cNvGrpSpPr/>
          <p:nvPr/>
        </p:nvGrpSpPr>
        <p:grpSpPr>
          <a:xfrm>
            <a:off x="179512" y="2348880"/>
            <a:ext cx="4978732" cy="3512436"/>
            <a:chOff x="1246909" y="938151"/>
            <a:chExt cx="9333343" cy="65051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5262FF-D611-F54F-9379-81BA37F67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302" t="8351" b="9957"/>
            <a:stretch/>
          </p:blipFill>
          <p:spPr>
            <a:xfrm>
              <a:off x="1246909" y="938151"/>
              <a:ext cx="3139917" cy="650510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7D4C52-F369-974E-A08F-2653CE673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351" b="9957"/>
            <a:stretch/>
          </p:blipFill>
          <p:spPr>
            <a:xfrm>
              <a:off x="4386827" y="938151"/>
              <a:ext cx="6193425" cy="6505106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05" y="260648"/>
            <a:ext cx="713295" cy="3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4" y="1464370"/>
            <a:ext cx="8645986" cy="4052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ZoneTexte 4"/>
          <p:cNvSpPr txBox="1">
            <a:spLocks noChangeArrowheads="1"/>
          </p:cNvSpPr>
          <p:nvPr/>
        </p:nvSpPr>
        <p:spPr bwMode="auto">
          <a:xfrm>
            <a:off x="466725" y="5636418"/>
            <a:ext cx="84257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smtClean="0">
                <a:solidFill>
                  <a:prstClr val="black"/>
                </a:solidFill>
                <a:latin typeface="Arial" charset="0"/>
                <a:cs typeface="Arial" charset="0"/>
              </a:rPr>
              <a:t>The three main threats are the </a:t>
            </a:r>
            <a:r>
              <a:rPr lang="fr-FR" altLang="fr-FR" sz="2000" u="sng" smtClean="0">
                <a:solidFill>
                  <a:prstClr val="black"/>
                </a:solidFill>
                <a:latin typeface="Arial" charset="0"/>
                <a:cs typeface="Arial" charset="0"/>
              </a:rPr>
              <a:t>excessive presence of pollutants and nutrients</a:t>
            </a:r>
            <a:r>
              <a:rPr lang="fr-FR" altLang="fr-FR" sz="2000" smtClean="0">
                <a:solidFill>
                  <a:prstClr val="black"/>
                </a:solidFill>
                <a:latin typeface="Arial" charset="0"/>
                <a:cs typeface="Arial" charset="0"/>
              </a:rPr>
              <a:t>, </a:t>
            </a:r>
            <a:r>
              <a:rPr lang="fr-FR" altLang="fr-FR" sz="2000" u="sng" smtClean="0">
                <a:solidFill>
                  <a:prstClr val="black"/>
                </a:solidFill>
                <a:latin typeface="Arial" charset="0"/>
                <a:cs typeface="Arial" charset="0"/>
              </a:rPr>
              <a:t>intensive land use </a:t>
            </a:r>
            <a:r>
              <a:rPr lang="fr-FR" altLang="fr-FR" sz="2000" smtClean="0">
                <a:solidFill>
                  <a:prstClr val="black"/>
                </a:solidFill>
                <a:latin typeface="Arial" charset="0"/>
                <a:cs typeface="Arial" charset="0"/>
              </a:rPr>
              <a:t>and </a:t>
            </a:r>
            <a:r>
              <a:rPr lang="fr-FR" altLang="fr-FR" sz="2000" u="sng" smtClean="0">
                <a:solidFill>
                  <a:prstClr val="black"/>
                </a:solidFill>
                <a:latin typeface="Arial" charset="0"/>
                <a:cs typeface="Arial" charset="0"/>
              </a:rPr>
              <a:t>loss of retention capacity of vegetation</a:t>
            </a:r>
            <a:r>
              <a:rPr lang="fr-FR" altLang="fr-FR" sz="200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44624"/>
            <a:ext cx="6115720" cy="1143000"/>
          </a:xfrm>
        </p:spPr>
        <p:txBody>
          <a:bodyPr>
            <a:normAutofit fontScale="90000"/>
          </a:bodyPr>
          <a:lstStyle/>
          <a:p>
            <a:r>
              <a:rPr lang="fr-FR" sz="3600" smtClean="0"/>
              <a:t>Major issues addressed by the demonstration sites</a:t>
            </a:r>
            <a:endParaRPr lang="en-GB" sz="3600"/>
          </a:p>
        </p:txBody>
      </p:sp>
      <p:pic>
        <p:nvPicPr>
          <p:cNvPr id="17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954" y="0"/>
            <a:ext cx="981764" cy="7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" y="-13284"/>
            <a:ext cx="1416120" cy="87348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7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ZoneTexte 1"/>
          <p:cNvSpPr txBox="1">
            <a:spLocks noChangeArrowheads="1"/>
          </p:cNvSpPr>
          <p:nvPr/>
        </p:nvSpPr>
        <p:spPr bwMode="auto">
          <a:xfrm>
            <a:off x="179388" y="980728"/>
            <a:ext cx="8969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b="1" u="sng" smtClean="0">
                <a:solidFill>
                  <a:prstClr val="black"/>
                </a:solidFill>
                <a:latin typeface="Arial" charset="0"/>
                <a:cs typeface="Arial" charset="0"/>
              </a:rPr>
              <a:t>Four ecohydrology engineering solutions:</a:t>
            </a:r>
          </a:p>
        </p:txBody>
      </p:sp>
      <p:grpSp>
        <p:nvGrpSpPr>
          <p:cNvPr id="50181" name="Groupe 2"/>
          <p:cNvGrpSpPr>
            <a:grpSpLocks/>
          </p:cNvGrpSpPr>
          <p:nvPr/>
        </p:nvGrpSpPr>
        <p:grpSpPr bwMode="auto">
          <a:xfrm>
            <a:off x="4173538" y="1409973"/>
            <a:ext cx="3927475" cy="650875"/>
            <a:chOff x="4139952" y="1556792"/>
            <a:chExt cx="3673475" cy="608012"/>
          </a:xfrm>
        </p:grpSpPr>
        <p:pic>
          <p:nvPicPr>
            <p:cNvPr id="501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556792"/>
              <a:ext cx="688975" cy="608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290" y="1556792"/>
              <a:ext cx="625475" cy="608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6065" y="1556792"/>
              <a:ext cx="715962" cy="608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027" y="1556792"/>
              <a:ext cx="660400" cy="608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2" name="Imag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32025"/>
            <a:ext cx="63468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95738" y="5797550"/>
            <a:ext cx="14398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>
                <a:solidFill>
                  <a:prstClr val="black"/>
                </a:solidFill>
              </a:rPr>
              <a:t>DEMOSITES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32238" y="5564188"/>
            <a:ext cx="1071562" cy="233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>
                <a:solidFill>
                  <a:prstClr val="black"/>
                </a:solidFill>
              </a:rPr>
              <a:t>Legend</a:t>
            </a:r>
          </a:p>
        </p:txBody>
      </p:sp>
      <p:sp>
        <p:nvSpPr>
          <p:cNvPr id="4" name="Rectangle 3"/>
          <p:cNvSpPr/>
          <p:nvPr/>
        </p:nvSpPr>
        <p:spPr>
          <a:xfrm>
            <a:off x="3252788" y="2232025"/>
            <a:ext cx="1247775" cy="9017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prstClr val="black"/>
                </a:solidFill>
              </a:rPr>
              <a:t>Lodz-Ner River: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prstClr val="black"/>
                </a:solidFill>
              </a:rPr>
              <a:t>Lodz-Sokolowka River: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prstClr val="black"/>
                </a:solidFill>
              </a:rPr>
              <a:t>Pilica River:</a:t>
            </a:r>
          </a:p>
        </p:txBody>
      </p:sp>
      <p:sp>
        <p:nvSpPr>
          <p:cNvPr id="50186" name="Rectangle 4"/>
          <p:cNvSpPr>
            <a:spLocks noChangeArrowheads="1"/>
          </p:cNvSpPr>
          <p:nvPr/>
        </p:nvSpPr>
        <p:spPr bwMode="auto">
          <a:xfrm>
            <a:off x="6516688" y="2965450"/>
            <a:ext cx="26685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0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65%</a:t>
            </a:r>
            <a:r>
              <a:rPr lang="fr-FR" altLang="fr-FR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 of the demosites are using the </a:t>
            </a:r>
            <a:r>
              <a:rPr lang="fr-FR" altLang="fr-FR" sz="1800" b="1" smtClean="0">
                <a:solidFill>
                  <a:srgbClr val="00B050"/>
                </a:solidFill>
                <a:latin typeface="Arial" charset="0"/>
                <a:cs typeface="Arial" charset="0"/>
              </a:rPr>
              <a:t>phytotechnologies</a:t>
            </a:r>
            <a:r>
              <a:rPr lang="fr-FR" altLang="fr-FR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 as EH solution.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48% -&gt; hydrological flow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43% -&gt; ecohydrological infrastructure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1800" smtClean="0">
                <a:solidFill>
                  <a:prstClr val="black"/>
                </a:solidFill>
                <a:latin typeface="Arial" charset="0"/>
                <a:cs typeface="Arial" charset="0"/>
              </a:rPr>
              <a:t>22% -&gt; faunatechnology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-148044"/>
            <a:ext cx="8229600" cy="1143000"/>
          </a:xfrm>
        </p:spPr>
        <p:txBody>
          <a:bodyPr/>
          <a:lstStyle/>
          <a:p>
            <a:r>
              <a:rPr lang="fr-FR" sz="4000" smtClean="0"/>
              <a:t>Application of ecohydrology</a:t>
            </a:r>
            <a:endParaRPr lang="en-GB" sz="400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" y="-13284"/>
            <a:ext cx="1416120" cy="873480"/>
          </a:xfrm>
          <a:prstGeom prst="rect">
            <a:avLst/>
          </a:prstGeom>
        </p:spPr>
      </p:pic>
      <p:pic>
        <p:nvPicPr>
          <p:cNvPr id="17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89" y="114687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35496" y="908720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75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327" y="2492896"/>
            <a:ext cx="662473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0070C0"/>
                </a:solidFill>
              </a:rPr>
              <a:t>Objectives</a:t>
            </a:r>
            <a:r>
              <a:rPr lang="en-US" sz="1600" dirty="0" smtClean="0">
                <a:solidFill>
                  <a:srgbClr val="0070C0"/>
                </a:solidFill>
              </a:rPr>
              <a:t>: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dirty="0" smtClean="0"/>
              <a:t>Rehabilitation of the </a:t>
            </a:r>
            <a:r>
              <a:rPr lang="en-US" dirty="0" err="1" smtClean="0"/>
              <a:t>Sokolowka</a:t>
            </a:r>
            <a:r>
              <a:rPr lang="en-US" dirty="0" smtClean="0"/>
              <a:t> River and its valley.</a:t>
            </a:r>
            <a:endParaRPr lang="en-US" dirty="0"/>
          </a:p>
          <a:p>
            <a:r>
              <a:rPr lang="en-US" dirty="0" smtClean="0"/>
              <a:t>Elaboration and  </a:t>
            </a:r>
            <a:r>
              <a:rPr lang="en-GB" dirty="0"/>
              <a:t>and legalization of the </a:t>
            </a:r>
            <a:r>
              <a:rPr lang="en-GB" b="1" dirty="0"/>
              <a:t>Blue-Green Network Concept</a:t>
            </a:r>
          </a:p>
          <a:p>
            <a:r>
              <a:rPr lang="en-GB" dirty="0"/>
              <a:t>Implementation of best management practices by developers in </a:t>
            </a:r>
            <a:r>
              <a:rPr lang="en-GB" dirty="0" smtClean="0"/>
              <a:t>storm water </a:t>
            </a:r>
            <a:r>
              <a:rPr lang="en-GB" dirty="0"/>
              <a:t>management</a:t>
            </a:r>
          </a:p>
          <a:p>
            <a:r>
              <a:rPr lang="en-GB" dirty="0"/>
              <a:t>Formulation of strategic documents</a:t>
            </a:r>
            <a:br>
              <a:rPr lang="en-GB" dirty="0"/>
            </a:br>
            <a:endParaRPr lang="en-GB" dirty="0" smtClean="0"/>
          </a:p>
          <a:p>
            <a:r>
              <a:rPr lang="en-US" u="sng" dirty="0" err="1">
                <a:solidFill>
                  <a:srgbClr val="0070C0"/>
                </a:solidFill>
              </a:rPr>
              <a:t>Ecohydrology</a:t>
            </a:r>
            <a:r>
              <a:rPr lang="en-US" u="sng" dirty="0">
                <a:solidFill>
                  <a:srgbClr val="0070C0"/>
                </a:solidFill>
              </a:rPr>
              <a:t> engineering solutions applied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GB" dirty="0"/>
              <a:t>Construction of reservoirs to mitigate the extreme </a:t>
            </a:r>
            <a:r>
              <a:rPr lang="en-GB" dirty="0" smtClean="0"/>
              <a:t>storm water flow</a:t>
            </a:r>
          </a:p>
          <a:p>
            <a:r>
              <a:rPr lang="en-GB" dirty="0" smtClean="0"/>
              <a:t>Storm water </a:t>
            </a:r>
            <a:r>
              <a:rPr lang="en-GB" dirty="0"/>
              <a:t>purification in sedimentary-</a:t>
            </a:r>
            <a:r>
              <a:rPr lang="en-GB" dirty="0" err="1"/>
              <a:t>biofiltration</a:t>
            </a:r>
            <a:r>
              <a:rPr lang="en-GB" dirty="0"/>
              <a:t> system</a:t>
            </a:r>
          </a:p>
          <a:p>
            <a:r>
              <a:rPr lang="en-GB" dirty="0" err="1" smtClean="0"/>
              <a:t>Phytotechnology</a:t>
            </a:r>
            <a:r>
              <a:rPr lang="en-GB" dirty="0" smtClean="0"/>
              <a:t> </a:t>
            </a:r>
            <a:r>
              <a:rPr lang="en-GB" dirty="0"/>
              <a:t>in reservoirs for the development of blue-green network in urban areas health and quality of life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GB" sz="1600" dirty="0"/>
          </a:p>
        </p:txBody>
      </p:sp>
      <p:pic>
        <p:nvPicPr>
          <p:cNvPr id="10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95" y="1086075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72" y="5232307"/>
            <a:ext cx="646689" cy="629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95" y="5252007"/>
            <a:ext cx="706063" cy="650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468" y="2786753"/>
            <a:ext cx="2520280" cy="189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33466" y="4573430"/>
            <a:ext cx="238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Humedales</a:t>
            </a:r>
            <a:r>
              <a:rPr lang="en-US" dirty="0"/>
              <a:t> </a:t>
            </a:r>
            <a:r>
              <a:rPr lang="en-US" dirty="0" err="1"/>
              <a:t>construidos</a:t>
            </a:r>
            <a:endParaRPr lang="en-GB" sz="1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A2C0C-80EC-C147-9E60-8DD6148C1BA9}"/>
              </a:ext>
            </a:extLst>
          </p:cNvPr>
          <p:cNvSpPr txBox="1">
            <a:spLocks/>
          </p:cNvSpPr>
          <p:nvPr/>
        </p:nvSpPr>
        <p:spPr>
          <a:xfrm>
            <a:off x="1730026" y="-39038"/>
            <a:ext cx="69961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/>
              <a:t>Ejemplos de demosites</a:t>
            </a:r>
            <a:endParaRPr lang="en-US" altLang="en-US" sz="3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F7678C-370F-C44D-81B7-080DDB48F8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52" y="164472"/>
            <a:ext cx="1891997" cy="875434"/>
          </a:xfrm>
          <a:prstGeom prst="rect">
            <a:avLst/>
          </a:prstGeom>
        </p:spPr>
      </p:pic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B50564A6-122C-A84B-948E-B8CA4DB57DFF}"/>
              </a:ext>
            </a:extLst>
          </p:cNvPr>
          <p:cNvSpPr/>
          <p:nvPr/>
        </p:nvSpPr>
        <p:spPr>
          <a:xfrm>
            <a:off x="189197" y="164472"/>
            <a:ext cx="6817895" cy="743027"/>
          </a:xfrm>
          <a:prstGeom prst="round2DiagRect">
            <a:avLst/>
          </a:prstGeom>
          <a:solidFill>
            <a:srgbClr val="86C457"/>
          </a:solidFill>
          <a:ln>
            <a:solidFill>
              <a:srgbClr val="86C45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lnSpc>
                <a:spcPct val="90000"/>
              </a:lnSpc>
              <a:spcBef>
                <a:spcPts val="1000"/>
              </a:spcBef>
              <a:buClr>
                <a:prstClr val="black"/>
              </a:buClr>
            </a:pP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581229D-DCEE-FA4C-B5AE-91AA327F23B9}"/>
              </a:ext>
            </a:extLst>
          </p:cNvPr>
          <p:cNvSpPr txBox="1">
            <a:spLocks/>
          </p:cNvSpPr>
          <p:nvPr/>
        </p:nvSpPr>
        <p:spPr>
          <a:xfrm>
            <a:off x="149590" y="16716"/>
            <a:ext cx="69961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Demosite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 Lodz </a:t>
            </a: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– </a:t>
            </a:r>
            <a:r>
              <a:rPr lang="en-US" alt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Sokolowka</a:t>
            </a: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 River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+mn-ea"/>
              <a:cs typeface="+mn-cs"/>
            </a:endParaRPr>
          </a:p>
          <a:p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 (</a:t>
            </a:r>
            <a:r>
              <a:rPr lang="en-US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n-ea"/>
                <a:cs typeface="+mn-cs"/>
              </a:rPr>
              <a:t>Poland)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D38DAB-A5F3-5F42-9222-9F660BE61677}"/>
              </a:ext>
            </a:extLst>
          </p:cNvPr>
          <p:cNvSpPr/>
          <p:nvPr/>
        </p:nvSpPr>
        <p:spPr>
          <a:xfrm>
            <a:off x="85848" y="961978"/>
            <a:ext cx="70888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ECOHYDROLOGY BASED URBAN WATER MANAGEMENT AND CITY PLANNING FOR HUMAN HEALTH AND SUSTAINABLE DEVELOPMENT (LODZ, SOKOLOWKA RIVER)</a:t>
            </a:r>
            <a:endParaRPr lang="en-US" sz="14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D92E6-191A-D94C-BBFA-E186108678B5}"/>
              </a:ext>
            </a:extLst>
          </p:cNvPr>
          <p:cNvSpPr/>
          <p:nvPr/>
        </p:nvSpPr>
        <p:spPr>
          <a:xfrm>
            <a:off x="85848" y="1611580"/>
            <a:ext cx="892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Łódź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2nd </a:t>
            </a:r>
            <a:r>
              <a:rPr lang="es-ES_tradnl" dirty="0" err="1" smtClean="0"/>
              <a:t>city</a:t>
            </a:r>
            <a:r>
              <a:rPr lang="es-ES_tradnl" dirty="0" smtClean="0"/>
              <a:t> in </a:t>
            </a:r>
            <a:r>
              <a:rPr lang="es-ES_tradnl" dirty="0" err="1" smtClean="0"/>
              <a:t>Poland</a:t>
            </a:r>
            <a:r>
              <a:rPr lang="es-ES_tradnl" dirty="0" smtClean="0"/>
              <a:t> </a:t>
            </a:r>
            <a:r>
              <a:rPr lang="es-ES_tradnl" dirty="0" err="1" smtClean="0"/>
              <a:t>with</a:t>
            </a:r>
            <a:r>
              <a:rPr lang="es-ES_tradnl" dirty="0" smtClean="0"/>
              <a:t> 768.755 habitantes. </a:t>
            </a:r>
            <a:r>
              <a:rPr lang="es-ES_tradnl" dirty="0" err="1" smtClean="0"/>
              <a:t>There</a:t>
            </a:r>
            <a:r>
              <a:rPr lang="es-ES_tradnl" dirty="0" smtClean="0"/>
              <a:t> are 18 </a:t>
            </a:r>
            <a:r>
              <a:rPr lang="es-ES_tradnl" dirty="0" err="1" smtClean="0"/>
              <a:t>small</a:t>
            </a:r>
            <a:r>
              <a:rPr lang="es-ES_tradnl" dirty="0" smtClean="0"/>
              <a:t> </a:t>
            </a:r>
            <a:r>
              <a:rPr lang="es-ES_tradnl" dirty="0" err="1" smtClean="0"/>
              <a:t>water</a:t>
            </a:r>
            <a:r>
              <a:rPr lang="es-ES_tradnl" dirty="0" smtClean="0"/>
              <a:t> </a:t>
            </a:r>
            <a:r>
              <a:rPr lang="es-ES_tradnl" dirty="0" err="1" smtClean="0"/>
              <a:t>streams</a:t>
            </a:r>
            <a:r>
              <a:rPr lang="es-ES_tradnl" dirty="0" smtClean="0"/>
              <a:t> </a:t>
            </a:r>
            <a:r>
              <a:rPr lang="es-ES_tradnl" dirty="0" err="1" smtClean="0"/>
              <a:t>crossing</a:t>
            </a:r>
            <a:r>
              <a:rPr lang="es-ES_tradnl" dirty="0" smtClean="0"/>
              <a:t>  </a:t>
            </a:r>
            <a:r>
              <a:rPr lang="es-ES_tradnl" dirty="0"/>
              <a:t>Łódź</a:t>
            </a:r>
            <a:r>
              <a:rPr lang="es-ES_tradnl" dirty="0" smtClean="0"/>
              <a:t>. </a:t>
            </a:r>
            <a:r>
              <a:rPr lang="es-ES_tradnl" dirty="0" err="1" smtClean="0"/>
              <a:t>Sokolowka</a:t>
            </a:r>
            <a:r>
              <a:rPr lang="es-ES_tradnl" dirty="0" smtClean="0"/>
              <a:t> </a:t>
            </a:r>
            <a:r>
              <a:rPr lang="es-ES_tradnl" dirty="0" err="1" smtClean="0"/>
              <a:t>River</a:t>
            </a:r>
            <a:r>
              <a:rPr lang="es-ES_tradnl" dirty="0" smtClean="0"/>
              <a:t> </a:t>
            </a:r>
            <a:r>
              <a:rPr lang="es-ES_tradnl" dirty="0" err="1" smtClean="0"/>
              <a:t>flows</a:t>
            </a:r>
            <a:r>
              <a:rPr lang="es-ES_tradnl" dirty="0" smtClean="0"/>
              <a:t> </a:t>
            </a:r>
            <a:r>
              <a:rPr lang="es-ES_tradnl" dirty="0" err="1" smtClean="0"/>
              <a:t>flows</a:t>
            </a:r>
            <a:r>
              <a:rPr lang="es-ES_tradnl" dirty="0" smtClean="0"/>
              <a:t> </a:t>
            </a:r>
            <a:r>
              <a:rPr lang="es-ES_tradnl" dirty="0" err="1" smtClean="0"/>
              <a:t>through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north</a:t>
            </a:r>
            <a:r>
              <a:rPr lang="es-ES_tradnl" dirty="0" smtClean="0"/>
              <a:t> </a:t>
            </a:r>
            <a:r>
              <a:rPr lang="es-ES_tradnl" dirty="0" err="1" smtClean="0"/>
              <a:t>part</a:t>
            </a:r>
            <a:r>
              <a:rPr lang="es-ES_tradnl" dirty="0" smtClean="0"/>
              <a:t> of </a:t>
            </a:r>
            <a:r>
              <a:rPr lang="es-ES_tradnl" dirty="0" smtClean="0"/>
              <a:t>Łódź and </a:t>
            </a:r>
            <a:r>
              <a:rPr lang="es-ES_tradnl" dirty="0" err="1" smtClean="0"/>
              <a:t>it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supplied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r>
              <a:rPr lang="es-ES_tradnl" dirty="0" smtClean="0"/>
              <a:t> 50 </a:t>
            </a:r>
            <a:r>
              <a:rPr lang="es-ES_tradnl" dirty="0" err="1" smtClean="0"/>
              <a:t>outlets</a:t>
            </a:r>
            <a:r>
              <a:rPr lang="es-ES_tradnl" dirty="0" smtClean="0"/>
              <a:t> of rain </a:t>
            </a:r>
            <a:r>
              <a:rPr lang="es-ES_tradnl" dirty="0" err="1" smtClean="0"/>
              <a:t>water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5BAB13-6CD7-7444-BC54-B438D26AC384}"/>
              </a:ext>
            </a:extLst>
          </p:cNvPr>
          <p:cNvSpPr/>
          <p:nvPr/>
        </p:nvSpPr>
        <p:spPr>
          <a:xfrm>
            <a:off x="0" y="5877272"/>
            <a:ext cx="1853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LATEST RESULTS</a:t>
            </a:r>
            <a:endParaRPr lang="es-ES" dirty="0">
              <a:solidFill>
                <a:srgbClr val="0070C0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1748D-B454-B44B-8BA1-FEDB8D51197F}"/>
              </a:ext>
            </a:extLst>
          </p:cNvPr>
          <p:cNvSpPr/>
          <p:nvPr/>
        </p:nvSpPr>
        <p:spPr>
          <a:xfrm>
            <a:off x="0" y="6190166"/>
            <a:ext cx="9453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sequential</a:t>
            </a:r>
            <a:r>
              <a:rPr lang="es-ES_tradnl" dirty="0" smtClean="0"/>
              <a:t> </a:t>
            </a:r>
            <a:r>
              <a:rPr lang="es-ES_tradnl" dirty="0" err="1" smtClean="0"/>
              <a:t>storm</a:t>
            </a:r>
            <a:r>
              <a:rPr lang="es-ES_tradnl" dirty="0" smtClean="0"/>
              <a:t> </a:t>
            </a:r>
            <a:r>
              <a:rPr lang="es-ES_tradnl" dirty="0" err="1" smtClean="0"/>
              <a:t>water</a:t>
            </a:r>
            <a:r>
              <a:rPr lang="es-ES_tradnl" dirty="0" smtClean="0"/>
              <a:t> </a:t>
            </a:r>
            <a:r>
              <a:rPr lang="es-ES_tradnl" dirty="0" err="1" smtClean="0"/>
              <a:t>purification</a:t>
            </a:r>
            <a:r>
              <a:rPr lang="es-ES_tradnl" dirty="0" smtClean="0"/>
              <a:t> </a:t>
            </a:r>
            <a:r>
              <a:rPr lang="es-ES_tradnl" dirty="0" err="1" smtClean="0"/>
              <a:t>system</a:t>
            </a:r>
            <a:r>
              <a:rPr lang="es-ES_tradnl" dirty="0" smtClean="0"/>
              <a:t> </a:t>
            </a:r>
            <a:r>
              <a:rPr lang="es-ES_tradnl" dirty="0" err="1" smtClean="0"/>
              <a:t>reduced</a:t>
            </a:r>
            <a:r>
              <a:rPr lang="es-ES_tradnl" dirty="0" smtClean="0"/>
              <a:t> N and P </a:t>
            </a:r>
            <a:r>
              <a:rPr lang="es-ES_tradnl" dirty="0" err="1" smtClean="0"/>
              <a:t>concentrations</a:t>
            </a:r>
            <a:r>
              <a:rPr lang="es-ES_tradnl" dirty="0" smtClean="0"/>
              <a:t> of 60%</a:t>
            </a:r>
            <a:r>
              <a:rPr lang="es-ES_tradnl" dirty="0" smtClean="0"/>
              <a:t> , and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technology</a:t>
            </a:r>
            <a:r>
              <a:rPr lang="es-ES_tradnl" dirty="0" smtClean="0"/>
              <a:t> </a:t>
            </a:r>
            <a:r>
              <a:rPr lang="es-ES_tradnl" dirty="0" err="1" smtClean="0"/>
              <a:t>was</a:t>
            </a:r>
            <a:r>
              <a:rPr lang="es-ES_tradnl" dirty="0" smtClean="0"/>
              <a:t> </a:t>
            </a:r>
            <a:r>
              <a:rPr lang="es-ES_tradnl" dirty="0" err="1" smtClean="0"/>
              <a:t>transferred</a:t>
            </a:r>
            <a:r>
              <a:rPr lang="es-ES_tradnl" dirty="0" smtClean="0"/>
              <a:t> to </a:t>
            </a:r>
            <a:r>
              <a:rPr lang="es-ES_tradnl" dirty="0" err="1" smtClean="0"/>
              <a:t>other</a:t>
            </a:r>
            <a:r>
              <a:rPr lang="es-ES_tradnl" dirty="0" smtClean="0"/>
              <a:t> </a:t>
            </a:r>
            <a:r>
              <a:rPr lang="es-ES_tradnl" dirty="0" err="1" smtClean="0"/>
              <a:t>river</a:t>
            </a:r>
            <a:r>
              <a:rPr lang="es-ES_tradnl" dirty="0" smtClean="0"/>
              <a:t> </a:t>
            </a:r>
            <a:r>
              <a:rPr lang="es-ES_tradnl" dirty="0" err="1" smtClean="0"/>
              <a:t>systems</a:t>
            </a:r>
            <a:r>
              <a:rPr lang="es-ES_tradnl" dirty="0" smtClean="0"/>
              <a:t> in </a:t>
            </a:r>
            <a:r>
              <a:rPr lang="es-ES_tradnl" dirty="0" err="1" smtClean="0"/>
              <a:t>Lódz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626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unesco.org/new/fileadmin/MULTIMEDIA/FIELD/Brasilia/images/sc_ecohydrology_logo_en.gif">
            <a:extLst>
              <a:ext uri="{FF2B5EF4-FFF2-40B4-BE49-F238E27FC236}">
                <a16:creationId xmlns:a16="http://schemas.microsoft.com/office/drawing/2014/main" id="{08654435-855B-3B4C-A357-DDC97E9DA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817" y="624046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4AC6B-9E92-AA45-939C-AD1C5EB3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52" y="164472"/>
            <a:ext cx="1891997" cy="875434"/>
          </a:xfrm>
          <a:prstGeom prst="rect">
            <a:avLst/>
          </a:prstGeom>
        </p:spPr>
      </p:pic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33EC50F8-C2CD-6D4D-B0C6-EB273EDB4833}"/>
              </a:ext>
            </a:extLst>
          </p:cNvPr>
          <p:cNvSpPr/>
          <p:nvPr/>
        </p:nvSpPr>
        <p:spPr>
          <a:xfrm>
            <a:off x="189197" y="164472"/>
            <a:ext cx="6817895" cy="743027"/>
          </a:xfrm>
          <a:prstGeom prst="round2DiagRect">
            <a:avLst/>
          </a:prstGeom>
          <a:solidFill>
            <a:srgbClr val="86C457"/>
          </a:solidFill>
          <a:ln>
            <a:solidFill>
              <a:srgbClr val="86C45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prstClr val="black"/>
              </a:buClr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Constructed Porous Riffle in the Urban Periphery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o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f Lyon (France)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8E02A-9AD6-004F-9736-F2998021E89A}"/>
              </a:ext>
            </a:extLst>
          </p:cNvPr>
          <p:cNvSpPr txBox="1"/>
          <p:nvPr/>
        </p:nvSpPr>
        <p:spPr>
          <a:xfrm>
            <a:off x="100169" y="1429805"/>
            <a:ext cx="6036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550"/>
            <a:r>
              <a:rPr lang="es-ES_tradnl" u="sng" dirty="0" err="1" smtClean="0">
                <a:solidFill>
                  <a:srgbClr val="0070C0"/>
                </a:solidFill>
              </a:rPr>
              <a:t>Objectives</a:t>
            </a:r>
            <a:r>
              <a:rPr lang="es-ES_tradnl" u="sng" dirty="0" smtClean="0">
                <a:solidFill>
                  <a:srgbClr val="0070C0"/>
                </a:solidFill>
                <a:latin typeface="Bodoni 72 Book" pitchFamily="2" charset="0"/>
              </a:rPr>
              <a:t>:</a:t>
            </a:r>
            <a:endParaRPr lang="es-ES_tradnl" u="sng" dirty="0">
              <a:solidFill>
                <a:srgbClr val="0070C0"/>
              </a:solidFill>
              <a:latin typeface="Bodoni 72 Book" pitchFamily="2" charset="0"/>
            </a:endParaRPr>
          </a:p>
          <a:p>
            <a:r>
              <a:rPr lang="en-US" dirty="0"/>
              <a:t>To implement a solution based on natural processes to filter and store the pollution emitted by a combined sewer overflow outlet, to subsequently bio-transform or digest this pollution by mechanisms based on natural processes, with the aims to improving the self-purification capacity of these seasonal river overflows, including sewers.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2BABE1-35AF-154B-9C84-02A0BF394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109" y="1741767"/>
            <a:ext cx="2806700" cy="2298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4F6E80-C9B2-174B-BD63-408E7FF9376A}"/>
              </a:ext>
            </a:extLst>
          </p:cNvPr>
          <p:cNvSpPr/>
          <p:nvPr/>
        </p:nvSpPr>
        <p:spPr>
          <a:xfrm>
            <a:off x="189197" y="4167682"/>
            <a:ext cx="8785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Through previous scientific publications and fieldwork, scientists found that porous sediment in a river can be a powerful bioreactor and, based on this, the development of a system called "permeable landfill" was elaborated, allowing sediment accumulation and increasing the transfer of water within it; thus, an artificial </a:t>
            </a:r>
            <a:r>
              <a:rPr lang="en-US" dirty="0" smtClean="0"/>
              <a:t>ripple </a:t>
            </a:r>
            <a:r>
              <a:rPr lang="en-US" dirty="0"/>
              <a:t>was built in the river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5FC76-BFF2-D248-B7AB-F1D5AF995EE5}"/>
              </a:ext>
            </a:extLst>
          </p:cNvPr>
          <p:cNvSpPr/>
          <p:nvPr/>
        </p:nvSpPr>
        <p:spPr>
          <a:xfrm>
            <a:off x="189198" y="5862247"/>
            <a:ext cx="8717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was confirmed that artificial </a:t>
            </a:r>
            <a:r>
              <a:rPr lang="en-US" dirty="0" smtClean="0"/>
              <a:t>porous riffles </a:t>
            </a:r>
            <a:r>
              <a:rPr lang="en-US" dirty="0"/>
              <a:t>can help to filter and process organic pollution emitted </a:t>
            </a:r>
            <a:r>
              <a:rPr lang="en-US" dirty="0" smtClean="0"/>
              <a:t>by a </a:t>
            </a:r>
            <a:r>
              <a:rPr lang="en-US" dirty="0"/>
              <a:t>combined sewer overflow system.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19F5E7-BD69-A249-BC50-02C03D5CA4E1}"/>
              </a:ext>
            </a:extLst>
          </p:cNvPr>
          <p:cNvSpPr/>
          <p:nvPr/>
        </p:nvSpPr>
        <p:spPr>
          <a:xfrm>
            <a:off x="189197" y="929474"/>
            <a:ext cx="7287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50"/>
            <a:r>
              <a:rPr lang="es-ES_tradnl" sz="1400" b="1" dirty="0" smtClean="0">
                <a:solidFill>
                  <a:prstClr val="black"/>
                </a:solidFill>
                <a:latin typeface="Gill Sans MT" panose="020B0502020104020203" pitchFamily="34" charset="0"/>
                <a:ea typeface="+mj-ea"/>
                <a:cs typeface="+mj-cs"/>
              </a:rPr>
              <a:t>SINCE</a:t>
            </a:r>
            <a:r>
              <a:rPr lang="es-ES_tradnl" sz="1400" b="1" dirty="0" smtClean="0">
                <a:solidFill>
                  <a:prstClr val="black"/>
                </a:solidFill>
                <a:latin typeface="Gill Sans MT" panose="020B0502020104020203" pitchFamily="34" charset="0"/>
                <a:ea typeface="+mj-ea"/>
                <a:cs typeface="+mj-cs"/>
              </a:rPr>
              <a:t> </a:t>
            </a:r>
            <a:r>
              <a:rPr lang="es-ES_tradnl" sz="1400" b="1" dirty="0">
                <a:solidFill>
                  <a:prstClr val="black"/>
                </a:solidFill>
                <a:latin typeface="Gill Sans MT" panose="020B0502020104020203" pitchFamily="34" charset="0"/>
                <a:ea typeface="+mj-ea"/>
                <a:cs typeface="+mj-cs"/>
              </a:rPr>
              <a:t>2008 </a:t>
            </a:r>
            <a:r>
              <a:rPr lang="es-ES_tradnl" sz="1400" b="1" dirty="0" smtClean="0">
                <a:solidFill>
                  <a:prstClr val="black"/>
                </a:solidFill>
                <a:latin typeface="Gill Sans MT" panose="020B0502020104020203" pitchFamily="34" charset="0"/>
                <a:ea typeface="+mj-ea"/>
                <a:cs typeface="+mj-cs"/>
              </a:rPr>
              <a:t>A PILOT SITE USING ECOHYDROLOGICAL PRINCIPLES IN THE URBAN PERIPHERY OF LYON, FRANCE. </a:t>
            </a:r>
            <a:endParaRPr lang="es-ES_tradnl" sz="1400" b="1" dirty="0">
              <a:solidFill>
                <a:prstClr val="black"/>
              </a:solidFill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23D7D5-1123-BC4E-B8DA-AA83E87FEAB3}"/>
              </a:ext>
            </a:extLst>
          </p:cNvPr>
          <p:cNvSpPr/>
          <p:nvPr/>
        </p:nvSpPr>
        <p:spPr>
          <a:xfrm>
            <a:off x="189197" y="5539440"/>
            <a:ext cx="1853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  <a:latin typeface="Gill Sans MT" panose="020B0502020104020203" pitchFamily="34" charset="0"/>
              </a:rPr>
              <a:t>LATEST RESULTS</a:t>
            </a:r>
            <a:endParaRPr lang="es-ES_tradnl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F5B09518-042B-744F-AE44-AA5C5F5BC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92" y="1280745"/>
            <a:ext cx="706063" cy="650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8F77AA9-8CA6-4D48-AD94-82615073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179" y="1280746"/>
            <a:ext cx="668723" cy="650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7AD7716-829A-FC49-AB99-E02BA6B6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65" y="1280746"/>
            <a:ext cx="736614" cy="650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FB49AF4-B437-D747-AAEC-1F499A4A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55" y="1271793"/>
            <a:ext cx="765467" cy="650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07504" y="3779748"/>
            <a:ext cx="4267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err="1">
                <a:solidFill>
                  <a:srgbClr val="0070C0"/>
                </a:solidFill>
              </a:rPr>
              <a:t>Ecohydrology</a:t>
            </a:r>
            <a:r>
              <a:rPr lang="en-US" u="sng" dirty="0">
                <a:solidFill>
                  <a:srgbClr val="0070C0"/>
                </a:solidFill>
              </a:rPr>
              <a:t> engineering solutions applied</a:t>
            </a:r>
            <a:r>
              <a:rPr lang="en-US" dirty="0">
                <a:solidFill>
                  <a:srgbClr val="0070C0"/>
                </a:solidFill>
              </a:rPr>
              <a:t>: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3" descr="D:\GaonaDocuments\UNESCO\Ecohydrology\Webplatform\The web platform\template-png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64" b="86282" l="46261" r="48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6" t="81537" r="51355" b="13191"/>
          <a:stretch/>
        </p:blipFill>
        <p:spPr bwMode="auto">
          <a:xfrm>
            <a:off x="4302251" y="5354252"/>
            <a:ext cx="223029" cy="3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3"/>
          <p:cNvGrpSpPr/>
          <p:nvPr/>
        </p:nvGrpSpPr>
        <p:grpSpPr>
          <a:xfrm>
            <a:off x="4470792" y="2815146"/>
            <a:ext cx="835681" cy="1033048"/>
            <a:chOff x="659799" y="2783298"/>
            <a:chExt cx="1099946" cy="1450563"/>
          </a:xfrm>
        </p:grpSpPr>
        <p:sp>
          <p:nvSpPr>
            <p:cNvPr id="196" name="Down Arrow Callout 1"/>
            <p:cNvSpPr/>
            <p:nvPr/>
          </p:nvSpPr>
          <p:spPr>
            <a:xfrm>
              <a:off x="659799" y="2783298"/>
              <a:ext cx="1099946" cy="1450563"/>
            </a:xfrm>
            <a:prstGeom prst="downArrowCallout">
              <a:avLst>
                <a:gd name="adj1" fmla="val 5444"/>
                <a:gd name="adj2" fmla="val 10923"/>
                <a:gd name="adj3" fmla="val 23583"/>
                <a:gd name="adj4" fmla="val 72752"/>
              </a:avLst>
            </a:prstGeom>
            <a:solidFill>
              <a:srgbClr val="DBE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97" name="Isosceles Triangle 2"/>
            <p:cNvSpPr/>
            <p:nvPr/>
          </p:nvSpPr>
          <p:spPr>
            <a:xfrm rot="20070311">
              <a:off x="1089127" y="3898146"/>
              <a:ext cx="108779" cy="119849"/>
            </a:xfrm>
            <a:prstGeom prst="triangle">
              <a:avLst>
                <a:gd name="adj" fmla="val 0"/>
              </a:avLst>
            </a:prstGeom>
            <a:solidFill>
              <a:srgbClr val="DBE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98" name="Isosceles Triangle 11"/>
            <p:cNvSpPr/>
            <p:nvPr/>
          </p:nvSpPr>
          <p:spPr>
            <a:xfrm rot="1574010">
              <a:off x="1237141" y="3894951"/>
              <a:ext cx="99916" cy="114629"/>
            </a:xfrm>
            <a:prstGeom prst="triangle">
              <a:avLst>
                <a:gd name="adj" fmla="val 100000"/>
              </a:avLst>
            </a:prstGeom>
            <a:solidFill>
              <a:srgbClr val="DBE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</p:grpSp>
      <p:grpSp>
        <p:nvGrpSpPr>
          <p:cNvPr id="75" name="Group 13"/>
          <p:cNvGrpSpPr/>
          <p:nvPr/>
        </p:nvGrpSpPr>
        <p:grpSpPr>
          <a:xfrm>
            <a:off x="5443538" y="2803554"/>
            <a:ext cx="938565" cy="1056329"/>
            <a:chOff x="659799" y="2783298"/>
            <a:chExt cx="1099946" cy="1450563"/>
          </a:xfrm>
        </p:grpSpPr>
        <p:sp>
          <p:nvSpPr>
            <p:cNvPr id="193" name="Down Arrow Callout 14"/>
            <p:cNvSpPr/>
            <p:nvPr/>
          </p:nvSpPr>
          <p:spPr>
            <a:xfrm>
              <a:off x="659799" y="2783298"/>
              <a:ext cx="1099946" cy="1450563"/>
            </a:xfrm>
            <a:prstGeom prst="downArrowCallout">
              <a:avLst>
                <a:gd name="adj1" fmla="val 5444"/>
                <a:gd name="adj2" fmla="val 10923"/>
                <a:gd name="adj3" fmla="val 23583"/>
                <a:gd name="adj4" fmla="val 72752"/>
              </a:avLst>
            </a:prstGeom>
            <a:solidFill>
              <a:srgbClr val="DBE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94" name="Isosceles Triangle 15"/>
            <p:cNvSpPr/>
            <p:nvPr/>
          </p:nvSpPr>
          <p:spPr>
            <a:xfrm rot="20070311">
              <a:off x="1089127" y="3898146"/>
              <a:ext cx="108779" cy="119849"/>
            </a:xfrm>
            <a:prstGeom prst="triangle">
              <a:avLst>
                <a:gd name="adj" fmla="val 0"/>
              </a:avLst>
            </a:prstGeom>
            <a:solidFill>
              <a:srgbClr val="DBE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95" name="Isosceles Triangle 16"/>
            <p:cNvSpPr/>
            <p:nvPr/>
          </p:nvSpPr>
          <p:spPr>
            <a:xfrm rot="1574010">
              <a:off x="1237141" y="3894951"/>
              <a:ext cx="99916" cy="114629"/>
            </a:xfrm>
            <a:prstGeom prst="triangle">
              <a:avLst>
                <a:gd name="adj" fmla="val 100000"/>
              </a:avLst>
            </a:prstGeom>
            <a:solidFill>
              <a:srgbClr val="DBEF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</p:grpSp>
      <p:sp>
        <p:nvSpPr>
          <p:cNvPr id="76" name="Oval 4"/>
          <p:cNvSpPr/>
          <p:nvPr/>
        </p:nvSpPr>
        <p:spPr>
          <a:xfrm>
            <a:off x="4859077" y="2866379"/>
            <a:ext cx="56324" cy="56324"/>
          </a:xfrm>
          <a:prstGeom prst="ellipse">
            <a:avLst/>
          </a:prstGeom>
          <a:solidFill>
            <a:srgbClr val="2C2D90"/>
          </a:solidFill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77" name="Oval 18"/>
          <p:cNvSpPr/>
          <p:nvPr/>
        </p:nvSpPr>
        <p:spPr>
          <a:xfrm>
            <a:off x="4952245" y="2866379"/>
            <a:ext cx="56324" cy="56324"/>
          </a:xfrm>
          <a:prstGeom prst="ellipse">
            <a:avLst/>
          </a:prstGeom>
          <a:noFill/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78" name="Oval 19"/>
          <p:cNvSpPr/>
          <p:nvPr/>
        </p:nvSpPr>
        <p:spPr>
          <a:xfrm>
            <a:off x="5042204" y="2866379"/>
            <a:ext cx="56324" cy="56324"/>
          </a:xfrm>
          <a:prstGeom prst="ellipse">
            <a:avLst/>
          </a:prstGeom>
          <a:noFill/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79" name="Oval 20"/>
          <p:cNvSpPr/>
          <p:nvPr/>
        </p:nvSpPr>
        <p:spPr>
          <a:xfrm>
            <a:off x="5133384" y="2866379"/>
            <a:ext cx="56324" cy="56324"/>
          </a:xfrm>
          <a:prstGeom prst="ellipse">
            <a:avLst/>
          </a:prstGeom>
          <a:noFill/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grpSp>
        <p:nvGrpSpPr>
          <p:cNvPr id="81" name="Group 23"/>
          <p:cNvGrpSpPr/>
          <p:nvPr/>
        </p:nvGrpSpPr>
        <p:grpSpPr>
          <a:xfrm>
            <a:off x="6617094" y="2811774"/>
            <a:ext cx="796021" cy="1066835"/>
            <a:chOff x="659799" y="2783298"/>
            <a:chExt cx="1099946" cy="1450563"/>
          </a:xfrm>
          <a:solidFill>
            <a:srgbClr val="E3D1E6"/>
          </a:solidFill>
        </p:grpSpPr>
        <p:sp>
          <p:nvSpPr>
            <p:cNvPr id="190" name="Down Arrow Callout 24"/>
            <p:cNvSpPr/>
            <p:nvPr/>
          </p:nvSpPr>
          <p:spPr>
            <a:xfrm>
              <a:off x="659799" y="2783298"/>
              <a:ext cx="1099946" cy="1450563"/>
            </a:xfrm>
            <a:prstGeom prst="downArrowCallout">
              <a:avLst>
                <a:gd name="adj1" fmla="val 5444"/>
                <a:gd name="adj2" fmla="val 10923"/>
                <a:gd name="adj3" fmla="val 23583"/>
                <a:gd name="adj4" fmla="val 7275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91" name="Isosceles Triangle 25"/>
            <p:cNvSpPr/>
            <p:nvPr/>
          </p:nvSpPr>
          <p:spPr>
            <a:xfrm rot="20070311">
              <a:off x="1089127" y="3898146"/>
              <a:ext cx="108779" cy="119849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92" name="Isosceles Triangle 26"/>
            <p:cNvSpPr/>
            <p:nvPr/>
          </p:nvSpPr>
          <p:spPr>
            <a:xfrm rot="1574010">
              <a:off x="1237141" y="3894951"/>
              <a:ext cx="99916" cy="114629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</p:grpSp>
      <p:grpSp>
        <p:nvGrpSpPr>
          <p:cNvPr id="82" name="Group 27"/>
          <p:cNvGrpSpPr/>
          <p:nvPr/>
        </p:nvGrpSpPr>
        <p:grpSpPr>
          <a:xfrm>
            <a:off x="7636404" y="2802163"/>
            <a:ext cx="926035" cy="1077299"/>
            <a:chOff x="659799" y="2783298"/>
            <a:chExt cx="1099946" cy="1450563"/>
          </a:xfrm>
          <a:solidFill>
            <a:srgbClr val="E3D1E6"/>
          </a:solidFill>
        </p:grpSpPr>
        <p:sp>
          <p:nvSpPr>
            <p:cNvPr id="187" name="Down Arrow Callout 28"/>
            <p:cNvSpPr/>
            <p:nvPr/>
          </p:nvSpPr>
          <p:spPr>
            <a:xfrm>
              <a:off x="659799" y="2783298"/>
              <a:ext cx="1099946" cy="1450563"/>
            </a:xfrm>
            <a:prstGeom prst="downArrowCallout">
              <a:avLst>
                <a:gd name="adj1" fmla="val 5444"/>
                <a:gd name="adj2" fmla="val 10923"/>
                <a:gd name="adj3" fmla="val 23583"/>
                <a:gd name="adj4" fmla="val 7275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88" name="Isosceles Triangle 29"/>
            <p:cNvSpPr/>
            <p:nvPr/>
          </p:nvSpPr>
          <p:spPr>
            <a:xfrm rot="20070311">
              <a:off x="1089127" y="3898146"/>
              <a:ext cx="108779" cy="119849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  <p:sp>
          <p:nvSpPr>
            <p:cNvPr id="189" name="Isosceles Triangle 30"/>
            <p:cNvSpPr/>
            <p:nvPr/>
          </p:nvSpPr>
          <p:spPr>
            <a:xfrm rot="1574010">
              <a:off x="1237141" y="3894951"/>
              <a:ext cx="99916" cy="114629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18" dirty="0"/>
            </a:p>
          </p:txBody>
        </p:sp>
      </p:grpSp>
      <p:sp>
        <p:nvSpPr>
          <p:cNvPr id="83" name="Rectangle 32"/>
          <p:cNvSpPr/>
          <p:nvPr/>
        </p:nvSpPr>
        <p:spPr>
          <a:xfrm>
            <a:off x="4304328" y="2425787"/>
            <a:ext cx="82510" cy="75009"/>
          </a:xfrm>
          <a:prstGeom prst="rect">
            <a:avLst/>
          </a:prstGeom>
          <a:solidFill>
            <a:srgbClr val="16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84" name="TextBox 40"/>
          <p:cNvSpPr txBox="1"/>
          <p:nvPr/>
        </p:nvSpPr>
        <p:spPr>
          <a:xfrm>
            <a:off x="4393230" y="2373336"/>
            <a:ext cx="1605201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i="1" dirty="0">
                <a:solidFill>
                  <a:srgbClr val="169CD8"/>
                </a:solidFill>
              </a:rPr>
              <a:t>Social-</a:t>
            </a:r>
            <a:r>
              <a:rPr lang="es-CO" sz="708" i="1" dirty="0" err="1">
                <a:solidFill>
                  <a:srgbClr val="169CD8"/>
                </a:solidFill>
              </a:rPr>
              <a:t>ecohydrological</a:t>
            </a:r>
            <a:r>
              <a:rPr lang="es-CO" sz="708" i="1" dirty="0">
                <a:solidFill>
                  <a:srgbClr val="169CD8"/>
                </a:solidFill>
              </a:rPr>
              <a:t> </a:t>
            </a:r>
            <a:r>
              <a:rPr lang="es-CO" sz="708" i="1" dirty="0" err="1">
                <a:solidFill>
                  <a:srgbClr val="169CD8"/>
                </a:solidFill>
              </a:rPr>
              <a:t>system</a:t>
            </a:r>
            <a:endParaRPr lang="fr-FR" sz="473" i="1" dirty="0">
              <a:solidFill>
                <a:srgbClr val="169CD8"/>
              </a:solidFill>
            </a:endParaRPr>
          </a:p>
        </p:txBody>
      </p:sp>
      <p:sp>
        <p:nvSpPr>
          <p:cNvPr id="85" name="Rounded Rectangle 6"/>
          <p:cNvSpPr/>
          <p:nvPr/>
        </p:nvSpPr>
        <p:spPr>
          <a:xfrm>
            <a:off x="4341465" y="2586290"/>
            <a:ext cx="2116443" cy="1161032"/>
          </a:xfrm>
          <a:prstGeom prst="roundRect">
            <a:avLst>
              <a:gd name="adj" fmla="val 8039"/>
            </a:avLst>
          </a:prstGeom>
          <a:noFill/>
          <a:ln>
            <a:solidFill>
              <a:srgbClr val="ABCF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86" name="Rounded Rectangle 41"/>
          <p:cNvSpPr/>
          <p:nvPr/>
        </p:nvSpPr>
        <p:spPr>
          <a:xfrm>
            <a:off x="6464678" y="2590038"/>
            <a:ext cx="2169604" cy="1153718"/>
          </a:xfrm>
          <a:prstGeom prst="roundRect">
            <a:avLst>
              <a:gd name="adj" fmla="val 6982"/>
            </a:avLst>
          </a:prstGeom>
          <a:noFill/>
          <a:ln>
            <a:solidFill>
              <a:srgbClr val="ABCFE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87" name="TextBox 7"/>
          <p:cNvSpPr txBox="1"/>
          <p:nvPr/>
        </p:nvSpPr>
        <p:spPr>
          <a:xfrm>
            <a:off x="4419548" y="2812118"/>
            <a:ext cx="360085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dirty="0" err="1"/>
              <a:t>Water</a:t>
            </a:r>
            <a:endParaRPr lang="fr-FR" sz="473" dirty="0"/>
          </a:p>
        </p:txBody>
      </p:sp>
      <p:sp>
        <p:nvSpPr>
          <p:cNvPr id="88" name="TextBox 42"/>
          <p:cNvSpPr txBox="1"/>
          <p:nvPr/>
        </p:nvSpPr>
        <p:spPr>
          <a:xfrm>
            <a:off x="4413227" y="2955002"/>
            <a:ext cx="558497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dirty="0" err="1"/>
              <a:t>Biodiversity</a:t>
            </a:r>
            <a:endParaRPr lang="fr-FR" sz="631" dirty="0"/>
          </a:p>
        </p:txBody>
      </p:sp>
      <p:sp>
        <p:nvSpPr>
          <p:cNvPr id="89" name="TextBox 43"/>
          <p:cNvSpPr txBox="1"/>
          <p:nvPr/>
        </p:nvSpPr>
        <p:spPr>
          <a:xfrm>
            <a:off x="4413227" y="3068779"/>
            <a:ext cx="558497" cy="2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dirty="0" err="1"/>
              <a:t>Ecosystem</a:t>
            </a:r>
            <a:r>
              <a:rPr lang="es-CO" sz="473" dirty="0"/>
              <a:t> </a:t>
            </a:r>
            <a:r>
              <a:rPr lang="es-CO" sz="473" dirty="0" err="1"/>
              <a:t>Services</a:t>
            </a:r>
            <a:endParaRPr lang="fr-FR" sz="631" dirty="0"/>
          </a:p>
        </p:txBody>
      </p:sp>
      <p:sp>
        <p:nvSpPr>
          <p:cNvPr id="90" name="TextBox 44"/>
          <p:cNvSpPr txBox="1"/>
          <p:nvPr/>
        </p:nvSpPr>
        <p:spPr>
          <a:xfrm>
            <a:off x="4407227" y="3241800"/>
            <a:ext cx="558497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dirty="0" err="1"/>
              <a:t>Resilience</a:t>
            </a:r>
            <a:endParaRPr lang="fr-FR" sz="631" dirty="0"/>
          </a:p>
        </p:txBody>
      </p:sp>
      <p:sp>
        <p:nvSpPr>
          <p:cNvPr id="91" name="TextBox 45"/>
          <p:cNvSpPr txBox="1"/>
          <p:nvPr/>
        </p:nvSpPr>
        <p:spPr>
          <a:xfrm>
            <a:off x="4408227" y="3361820"/>
            <a:ext cx="564271" cy="29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dirty="0"/>
              <a:t>Cultural or </a:t>
            </a:r>
          </a:p>
          <a:p>
            <a:r>
              <a:rPr lang="es-CO" sz="420" dirty="0"/>
              <a:t>social dimension</a:t>
            </a:r>
            <a:endParaRPr lang="fr-FR" sz="631" dirty="0"/>
          </a:p>
        </p:txBody>
      </p:sp>
      <p:sp>
        <p:nvSpPr>
          <p:cNvPr id="92" name="Oval 46"/>
          <p:cNvSpPr/>
          <p:nvPr/>
        </p:nvSpPr>
        <p:spPr>
          <a:xfrm>
            <a:off x="4859077" y="3301017"/>
            <a:ext cx="56324" cy="56324"/>
          </a:xfrm>
          <a:prstGeom prst="ellipse">
            <a:avLst/>
          </a:prstGeom>
          <a:solidFill>
            <a:srgbClr val="7A3895"/>
          </a:solidFill>
          <a:ln>
            <a:solidFill>
              <a:srgbClr val="7A3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93" name="Oval 47"/>
          <p:cNvSpPr/>
          <p:nvPr/>
        </p:nvSpPr>
        <p:spPr>
          <a:xfrm>
            <a:off x="4952245" y="3299142"/>
            <a:ext cx="56324" cy="56324"/>
          </a:xfrm>
          <a:prstGeom prst="ellipse">
            <a:avLst/>
          </a:prstGeom>
          <a:noFill/>
          <a:ln>
            <a:solidFill>
              <a:srgbClr val="7A3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94" name="Oval 48"/>
          <p:cNvSpPr/>
          <p:nvPr/>
        </p:nvSpPr>
        <p:spPr>
          <a:xfrm>
            <a:off x="5045257" y="3301017"/>
            <a:ext cx="56324" cy="56324"/>
          </a:xfrm>
          <a:prstGeom prst="ellipse">
            <a:avLst/>
          </a:prstGeom>
          <a:noFill/>
          <a:ln>
            <a:solidFill>
              <a:srgbClr val="7A3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96" name="Oval 50"/>
          <p:cNvSpPr/>
          <p:nvPr/>
        </p:nvSpPr>
        <p:spPr>
          <a:xfrm>
            <a:off x="5226616" y="3301017"/>
            <a:ext cx="56324" cy="56324"/>
          </a:xfrm>
          <a:prstGeom prst="ellipse">
            <a:avLst/>
          </a:prstGeom>
          <a:noFill/>
          <a:ln>
            <a:solidFill>
              <a:srgbClr val="7A3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97" name="Oval 51"/>
          <p:cNvSpPr/>
          <p:nvPr/>
        </p:nvSpPr>
        <p:spPr>
          <a:xfrm>
            <a:off x="4859077" y="3010768"/>
            <a:ext cx="56324" cy="56324"/>
          </a:xfrm>
          <a:prstGeom prst="ellipse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98" name="Oval 53"/>
          <p:cNvSpPr/>
          <p:nvPr/>
        </p:nvSpPr>
        <p:spPr>
          <a:xfrm>
            <a:off x="5044080" y="3010768"/>
            <a:ext cx="56324" cy="56324"/>
          </a:xfrm>
          <a:prstGeom prst="ellipse">
            <a:avLst/>
          </a:prstGeom>
          <a:noFill/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99" name="Oval 54"/>
          <p:cNvSpPr/>
          <p:nvPr/>
        </p:nvSpPr>
        <p:spPr>
          <a:xfrm>
            <a:off x="5135258" y="3010768"/>
            <a:ext cx="56324" cy="56324"/>
          </a:xfrm>
          <a:prstGeom prst="ellipse">
            <a:avLst/>
          </a:prstGeom>
          <a:noFill/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00" name="Oval 55"/>
          <p:cNvSpPr/>
          <p:nvPr/>
        </p:nvSpPr>
        <p:spPr>
          <a:xfrm>
            <a:off x="5225439" y="3010768"/>
            <a:ext cx="56324" cy="56324"/>
          </a:xfrm>
          <a:prstGeom prst="ellipse">
            <a:avLst/>
          </a:prstGeom>
          <a:noFill/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01" name="Oval 56"/>
          <p:cNvSpPr/>
          <p:nvPr/>
        </p:nvSpPr>
        <p:spPr>
          <a:xfrm>
            <a:off x="4859077" y="3168288"/>
            <a:ext cx="56324" cy="56324"/>
          </a:xfrm>
          <a:prstGeom prst="ellipse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03" name="Oval 59"/>
          <p:cNvSpPr/>
          <p:nvPr/>
        </p:nvSpPr>
        <p:spPr>
          <a:xfrm>
            <a:off x="5135257" y="3168288"/>
            <a:ext cx="56324" cy="56324"/>
          </a:xfrm>
          <a:prstGeom prst="ellipse">
            <a:avLst/>
          </a:prstGeom>
          <a:noFill/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04" name="Oval 60"/>
          <p:cNvSpPr/>
          <p:nvPr/>
        </p:nvSpPr>
        <p:spPr>
          <a:xfrm>
            <a:off x="5225436" y="3168288"/>
            <a:ext cx="56324" cy="56324"/>
          </a:xfrm>
          <a:prstGeom prst="ellipse">
            <a:avLst/>
          </a:prstGeom>
          <a:noFill/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05" name="Oval 61"/>
          <p:cNvSpPr/>
          <p:nvPr/>
        </p:nvSpPr>
        <p:spPr>
          <a:xfrm>
            <a:off x="4859077" y="3443950"/>
            <a:ext cx="56324" cy="563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08" name="Oval 64"/>
          <p:cNvSpPr/>
          <p:nvPr/>
        </p:nvSpPr>
        <p:spPr>
          <a:xfrm>
            <a:off x="5135256" y="3443950"/>
            <a:ext cx="56324" cy="563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09" name="Oval 65"/>
          <p:cNvSpPr/>
          <p:nvPr/>
        </p:nvSpPr>
        <p:spPr>
          <a:xfrm>
            <a:off x="5225434" y="3443950"/>
            <a:ext cx="56324" cy="563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10" name="Oval 66"/>
          <p:cNvSpPr/>
          <p:nvPr/>
        </p:nvSpPr>
        <p:spPr>
          <a:xfrm>
            <a:off x="4952245" y="3168285"/>
            <a:ext cx="56324" cy="56324"/>
          </a:xfrm>
          <a:prstGeom prst="ellipse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112" name="TextBox 8"/>
          <p:cNvSpPr txBox="1"/>
          <p:nvPr/>
        </p:nvSpPr>
        <p:spPr>
          <a:xfrm>
            <a:off x="4306709" y="2554531"/>
            <a:ext cx="1729653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31" b="1" i="1" dirty="0" err="1">
                <a:solidFill>
                  <a:srgbClr val="C9EBDC"/>
                </a:solidFill>
              </a:rPr>
              <a:t>Catchment</a:t>
            </a:r>
            <a:r>
              <a:rPr lang="es-CO" sz="631" b="1" i="1" dirty="0">
                <a:solidFill>
                  <a:srgbClr val="C9EBDC"/>
                </a:solidFill>
              </a:rPr>
              <a:t> </a:t>
            </a:r>
            <a:r>
              <a:rPr lang="es-CO" sz="631" b="1" i="1" dirty="0" err="1">
                <a:solidFill>
                  <a:srgbClr val="C9EBDC"/>
                </a:solidFill>
              </a:rPr>
              <a:t>Ecohydrological</a:t>
            </a:r>
            <a:r>
              <a:rPr lang="es-CO" sz="631" b="1" i="1" dirty="0">
                <a:solidFill>
                  <a:srgbClr val="C9EBDC"/>
                </a:solidFill>
              </a:rPr>
              <a:t> sub-</a:t>
            </a:r>
            <a:r>
              <a:rPr lang="es-CO" sz="631" b="1" i="1" dirty="0" err="1">
                <a:solidFill>
                  <a:srgbClr val="C9EBDC"/>
                </a:solidFill>
              </a:rPr>
              <a:t>system</a:t>
            </a:r>
            <a:endParaRPr lang="fr-FR" sz="631" b="1" i="1" dirty="0">
              <a:solidFill>
                <a:srgbClr val="C9EBDC"/>
              </a:solidFill>
            </a:endParaRPr>
          </a:p>
        </p:txBody>
      </p:sp>
      <p:sp>
        <p:nvSpPr>
          <p:cNvPr id="113" name="TextBox 68"/>
          <p:cNvSpPr txBox="1"/>
          <p:nvPr/>
        </p:nvSpPr>
        <p:spPr>
          <a:xfrm>
            <a:off x="6964508" y="2550786"/>
            <a:ext cx="1705957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631" b="1" i="1" dirty="0" err="1">
                <a:solidFill>
                  <a:srgbClr val="E2C6E2"/>
                </a:solidFill>
              </a:rPr>
              <a:t>Catchment</a:t>
            </a:r>
            <a:r>
              <a:rPr lang="es-CO" sz="631" b="1" i="1" dirty="0">
                <a:solidFill>
                  <a:srgbClr val="E2C6E2"/>
                </a:solidFill>
              </a:rPr>
              <a:t> </a:t>
            </a:r>
            <a:r>
              <a:rPr lang="es-CO" sz="631" b="1" i="1" dirty="0" err="1">
                <a:solidFill>
                  <a:srgbClr val="E2C6E2"/>
                </a:solidFill>
              </a:rPr>
              <a:t>sociological</a:t>
            </a:r>
            <a:r>
              <a:rPr lang="es-CO" sz="631" b="1" i="1" dirty="0">
                <a:solidFill>
                  <a:srgbClr val="E2C6E2"/>
                </a:solidFill>
              </a:rPr>
              <a:t> sub-</a:t>
            </a:r>
            <a:r>
              <a:rPr lang="es-CO" sz="631" b="1" i="1" dirty="0" err="1">
                <a:solidFill>
                  <a:srgbClr val="E2C6E2"/>
                </a:solidFill>
              </a:rPr>
              <a:t>system</a:t>
            </a:r>
            <a:endParaRPr lang="fr-FR" sz="631" b="1" i="1" dirty="0">
              <a:solidFill>
                <a:srgbClr val="E2C6E2"/>
              </a:solidFill>
            </a:endParaRPr>
          </a:p>
        </p:txBody>
      </p:sp>
      <p:sp>
        <p:nvSpPr>
          <p:cNvPr id="114" name="TextBox 9"/>
          <p:cNvSpPr txBox="1"/>
          <p:nvPr/>
        </p:nvSpPr>
        <p:spPr>
          <a:xfrm>
            <a:off x="4610742" y="2655772"/>
            <a:ext cx="744343" cy="31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b="1" i="1" dirty="0"/>
              <a:t>EH </a:t>
            </a:r>
            <a:r>
              <a:rPr lang="es-CO" sz="708" b="1" i="1" dirty="0" err="1"/>
              <a:t>Objectives</a:t>
            </a:r>
            <a:endParaRPr lang="fr-FR" sz="708" b="1" i="1" dirty="0"/>
          </a:p>
        </p:txBody>
      </p:sp>
      <p:sp>
        <p:nvSpPr>
          <p:cNvPr id="115" name="TextBox 69"/>
          <p:cNvSpPr txBox="1"/>
          <p:nvPr/>
        </p:nvSpPr>
        <p:spPr>
          <a:xfrm>
            <a:off x="5543798" y="2654472"/>
            <a:ext cx="821727" cy="31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b="1" i="1" dirty="0"/>
              <a:t>EH</a:t>
            </a:r>
            <a:r>
              <a:rPr lang="zh-CN" altLang="en-US" sz="708" b="1" i="1" dirty="0"/>
              <a:t> </a:t>
            </a:r>
            <a:r>
              <a:rPr lang="es-CO" altLang="zh-CN" sz="708" b="1" i="1" dirty="0"/>
              <a:t>Methdology</a:t>
            </a:r>
            <a:endParaRPr lang="fr-FR" sz="708" b="1" i="1" dirty="0"/>
          </a:p>
        </p:txBody>
      </p:sp>
      <p:sp>
        <p:nvSpPr>
          <p:cNvPr id="116" name="TextBox 70"/>
          <p:cNvSpPr txBox="1"/>
          <p:nvPr/>
        </p:nvSpPr>
        <p:spPr>
          <a:xfrm>
            <a:off x="6602012" y="2664718"/>
            <a:ext cx="821727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8" b="1" i="1" dirty="0" err="1"/>
              <a:t>Objectives</a:t>
            </a:r>
            <a:endParaRPr lang="fr-FR" sz="708" b="1" i="1" dirty="0"/>
          </a:p>
        </p:txBody>
      </p:sp>
      <p:sp>
        <p:nvSpPr>
          <p:cNvPr id="117" name="TextBox 71"/>
          <p:cNvSpPr txBox="1"/>
          <p:nvPr/>
        </p:nvSpPr>
        <p:spPr>
          <a:xfrm>
            <a:off x="7508014" y="2650530"/>
            <a:ext cx="1054426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8" b="1" i="1" dirty="0" err="1"/>
              <a:t>Stakeholders</a:t>
            </a:r>
            <a:endParaRPr lang="fr-FR" sz="708" b="1" i="1" dirty="0"/>
          </a:p>
        </p:txBody>
      </p:sp>
      <p:sp>
        <p:nvSpPr>
          <p:cNvPr id="118" name="TextBox 10"/>
          <p:cNvSpPr txBox="1"/>
          <p:nvPr/>
        </p:nvSpPr>
        <p:spPr>
          <a:xfrm>
            <a:off x="6089230" y="3703179"/>
            <a:ext cx="720091" cy="22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66" dirty="0" err="1"/>
              <a:t>Activities</a:t>
            </a:r>
            <a:endParaRPr lang="fr-FR" sz="866" dirty="0"/>
          </a:p>
        </p:txBody>
      </p:sp>
      <p:sp>
        <p:nvSpPr>
          <p:cNvPr id="119" name="Rounded Rectangle 12"/>
          <p:cNvSpPr/>
          <p:nvPr/>
        </p:nvSpPr>
        <p:spPr>
          <a:xfrm>
            <a:off x="4603041" y="3883274"/>
            <a:ext cx="3735486" cy="594057"/>
          </a:xfrm>
          <a:prstGeom prst="roundRect">
            <a:avLst/>
          </a:prstGeom>
          <a:solidFill>
            <a:srgbClr val="BFD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31" dirty="0">
                <a:solidFill>
                  <a:schemeClr val="tx1"/>
                </a:solidFill>
              </a:rPr>
              <a:t>Social investigation , opinion poll ,observation and </a:t>
            </a:r>
            <a:r>
              <a:rPr lang="en" altLang="zh-CN" sz="831" dirty="0">
                <a:solidFill>
                  <a:schemeClr val="tx1"/>
                </a:solidFill>
              </a:rPr>
              <a:t>monitoring</a:t>
            </a:r>
            <a:r>
              <a:rPr lang="zh-CN" altLang="en-US" sz="831" dirty="0">
                <a:solidFill>
                  <a:schemeClr val="tx1"/>
                </a:solidFill>
              </a:rPr>
              <a:t> </a:t>
            </a:r>
            <a:r>
              <a:rPr lang="en-US" altLang="zh-CN" sz="831" dirty="0">
                <a:solidFill>
                  <a:schemeClr val="tx1"/>
                </a:solidFill>
              </a:rPr>
              <a:t>, rainwater</a:t>
            </a:r>
            <a:r>
              <a:rPr lang="zh-CN" altLang="en-US" sz="831" dirty="0">
                <a:solidFill>
                  <a:schemeClr val="tx1"/>
                </a:solidFill>
              </a:rPr>
              <a:t> </a:t>
            </a:r>
            <a:r>
              <a:rPr lang="en-US" altLang="zh-CN" sz="831" dirty="0">
                <a:solidFill>
                  <a:schemeClr val="tx1"/>
                </a:solidFill>
              </a:rPr>
              <a:t>harvesting, </a:t>
            </a:r>
            <a:r>
              <a:rPr lang="zh-CN" altLang="en-US" sz="831" dirty="0">
                <a:solidFill>
                  <a:schemeClr val="tx1"/>
                </a:solidFill>
              </a:rPr>
              <a:t> </a:t>
            </a:r>
            <a:r>
              <a:rPr lang="en-US" altLang="zh-CN" sz="831" dirty="0">
                <a:solidFill>
                  <a:schemeClr val="tx1"/>
                </a:solidFill>
              </a:rPr>
              <a:t>I</a:t>
            </a:r>
            <a:r>
              <a:rPr lang="en" sz="831" dirty="0">
                <a:solidFill>
                  <a:schemeClr val="tx1"/>
                </a:solidFill>
              </a:rPr>
              <a:t>nformation sharing</a:t>
            </a:r>
            <a:r>
              <a:rPr lang="en-US" altLang="zh-CN" sz="831" dirty="0">
                <a:solidFill>
                  <a:schemeClr val="tx1"/>
                </a:solidFill>
              </a:rPr>
              <a:t>, sponge</a:t>
            </a:r>
            <a:r>
              <a:rPr lang="zh-CN" altLang="en-US" sz="831" dirty="0">
                <a:solidFill>
                  <a:schemeClr val="tx1"/>
                </a:solidFill>
              </a:rPr>
              <a:t> </a:t>
            </a:r>
            <a:r>
              <a:rPr lang="en-US" altLang="zh-CN" sz="831" dirty="0">
                <a:solidFill>
                  <a:schemeClr val="tx1"/>
                </a:solidFill>
              </a:rPr>
              <a:t>concept</a:t>
            </a:r>
            <a:r>
              <a:rPr lang="zh-CN" altLang="en-US" sz="831" dirty="0">
                <a:solidFill>
                  <a:schemeClr val="tx1"/>
                </a:solidFill>
              </a:rPr>
              <a:t> </a:t>
            </a:r>
            <a:r>
              <a:rPr lang="en-US" altLang="zh-CN" sz="831" dirty="0">
                <a:solidFill>
                  <a:schemeClr val="tx1"/>
                </a:solidFill>
              </a:rPr>
              <a:t>promotion</a:t>
            </a:r>
            <a:r>
              <a:rPr lang="zh-CN" altLang="en-US" sz="831" dirty="0">
                <a:solidFill>
                  <a:schemeClr val="tx1"/>
                </a:solidFill>
              </a:rPr>
              <a:t> </a:t>
            </a:r>
            <a:r>
              <a:rPr lang="en-US" altLang="zh-CN" sz="831">
                <a:solidFill>
                  <a:schemeClr val="tx1"/>
                </a:solidFill>
              </a:rPr>
              <a:t>in</a:t>
            </a:r>
            <a:r>
              <a:rPr lang="zh-CN" altLang="en-US" sz="831">
                <a:solidFill>
                  <a:schemeClr val="tx1"/>
                </a:solidFill>
              </a:rPr>
              <a:t> </a:t>
            </a:r>
            <a:r>
              <a:rPr lang="en-US" altLang="zh-CN" sz="831" dirty="0">
                <a:solidFill>
                  <a:schemeClr val="tx1"/>
                </a:solidFill>
              </a:rPr>
              <a:t>campuses</a:t>
            </a:r>
            <a:endParaRPr lang="fr-FR" sz="831" dirty="0">
              <a:solidFill>
                <a:schemeClr val="tx1"/>
              </a:solidFill>
            </a:endParaRPr>
          </a:p>
        </p:txBody>
      </p:sp>
      <p:sp>
        <p:nvSpPr>
          <p:cNvPr id="120" name="TextBox 17"/>
          <p:cNvSpPr txBox="1"/>
          <p:nvPr/>
        </p:nvSpPr>
        <p:spPr>
          <a:xfrm>
            <a:off x="4869158" y="3529348"/>
            <a:ext cx="851206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i="1" dirty="0"/>
              <a:t>Are inputs to:</a:t>
            </a:r>
            <a:endParaRPr lang="fr-FR" sz="473" i="1" dirty="0"/>
          </a:p>
        </p:txBody>
      </p:sp>
      <p:sp>
        <p:nvSpPr>
          <p:cNvPr id="121" name="TextBox 72"/>
          <p:cNvSpPr txBox="1"/>
          <p:nvPr/>
        </p:nvSpPr>
        <p:spPr>
          <a:xfrm>
            <a:off x="5859715" y="3519848"/>
            <a:ext cx="737020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i="1" dirty="0"/>
              <a:t>Set </a:t>
            </a:r>
            <a:r>
              <a:rPr lang="es-CO" sz="473" i="1" dirty="0" err="1"/>
              <a:t>conditions</a:t>
            </a:r>
            <a:r>
              <a:rPr lang="es-CO" sz="473" i="1" dirty="0"/>
              <a:t> </a:t>
            </a:r>
            <a:r>
              <a:rPr lang="es-CO" sz="473" i="1" dirty="0" err="1"/>
              <a:t>for</a:t>
            </a:r>
            <a:r>
              <a:rPr lang="es-CO" sz="473" i="1" dirty="0"/>
              <a:t>:</a:t>
            </a:r>
            <a:endParaRPr lang="fr-FR" sz="473" i="1" dirty="0"/>
          </a:p>
        </p:txBody>
      </p:sp>
      <p:sp>
        <p:nvSpPr>
          <p:cNvPr id="122" name="TextBox 73"/>
          <p:cNvSpPr txBox="1"/>
          <p:nvPr/>
        </p:nvSpPr>
        <p:spPr>
          <a:xfrm>
            <a:off x="6965632" y="3549447"/>
            <a:ext cx="985272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i="1" dirty="0"/>
              <a:t>Set </a:t>
            </a:r>
            <a:r>
              <a:rPr lang="es-CO" sz="473" i="1" dirty="0" err="1"/>
              <a:t>conditions</a:t>
            </a:r>
            <a:r>
              <a:rPr lang="es-CO" sz="473" i="1" dirty="0"/>
              <a:t> </a:t>
            </a:r>
            <a:r>
              <a:rPr lang="es-CO" sz="473" i="1" dirty="0" err="1"/>
              <a:t>for</a:t>
            </a:r>
            <a:r>
              <a:rPr lang="es-CO" sz="473" i="1" dirty="0"/>
              <a:t>:</a:t>
            </a:r>
            <a:endParaRPr lang="fr-FR" sz="473" i="1" dirty="0"/>
          </a:p>
        </p:txBody>
      </p:sp>
      <p:sp>
        <p:nvSpPr>
          <p:cNvPr id="123" name="TextBox 74"/>
          <p:cNvSpPr txBox="1"/>
          <p:nvPr/>
        </p:nvSpPr>
        <p:spPr>
          <a:xfrm>
            <a:off x="8052604" y="3536547"/>
            <a:ext cx="851206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i="1" dirty="0" err="1"/>
              <a:t>Participate</a:t>
            </a:r>
            <a:r>
              <a:rPr lang="es-CO" sz="473" i="1" dirty="0"/>
              <a:t> in:</a:t>
            </a:r>
            <a:endParaRPr lang="fr-FR" sz="473" i="1" dirty="0"/>
          </a:p>
        </p:txBody>
      </p:sp>
      <p:sp>
        <p:nvSpPr>
          <p:cNvPr id="124" name="TextBox 21"/>
          <p:cNvSpPr txBox="1"/>
          <p:nvPr/>
        </p:nvSpPr>
        <p:spPr>
          <a:xfrm>
            <a:off x="5448312" y="2831065"/>
            <a:ext cx="9113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500" dirty="0"/>
              <a:t>Investigation and observation; Positioning monitoring; Data collection and processing; </a:t>
            </a:r>
            <a:r>
              <a:rPr lang="en-US" altLang="zh-CN" sz="500" dirty="0"/>
              <a:t>Mathematical modeling </a:t>
            </a:r>
          </a:p>
          <a:p>
            <a:pPr>
              <a:lnSpc>
                <a:spcPct val="150000"/>
              </a:lnSpc>
            </a:pPr>
            <a:r>
              <a:rPr lang="en-US" altLang="zh-CN" sz="500" dirty="0"/>
              <a:t>and analysis</a:t>
            </a:r>
            <a:r>
              <a:rPr lang="en" altLang="zh-CN" sz="500" dirty="0"/>
              <a:t>.</a:t>
            </a:r>
            <a:endParaRPr lang="en-US" sz="500" dirty="0">
              <a:highlight>
                <a:srgbClr val="FFFF00"/>
              </a:highlight>
            </a:endParaRPr>
          </a:p>
        </p:txBody>
      </p:sp>
      <p:sp>
        <p:nvSpPr>
          <p:cNvPr id="125" name="TextBox 75"/>
          <p:cNvSpPr txBox="1"/>
          <p:nvPr/>
        </p:nvSpPr>
        <p:spPr>
          <a:xfrm>
            <a:off x="6623280" y="2857608"/>
            <a:ext cx="77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500" dirty="0"/>
              <a:t>Improve the living environment; Enjoy the body and mind; </a:t>
            </a:r>
            <a:r>
              <a:rPr lang="en-US" altLang="zh-CN" sz="500" dirty="0"/>
              <a:t>Construct</a:t>
            </a:r>
            <a:r>
              <a:rPr lang="en" altLang="zh-CN" sz="500" dirty="0"/>
              <a:t> a healthy and  harmonious  s</a:t>
            </a:r>
            <a:r>
              <a:rPr lang="en-US" altLang="zh-CN" sz="500" dirty="0" err="1"/>
              <a:t>ocial-ecohydrological</a:t>
            </a:r>
            <a:r>
              <a:rPr lang="en-US" altLang="zh-CN" sz="500" dirty="0"/>
              <a:t> system.</a:t>
            </a:r>
          </a:p>
        </p:txBody>
      </p:sp>
      <p:sp>
        <p:nvSpPr>
          <p:cNvPr id="126" name="TextBox 76"/>
          <p:cNvSpPr txBox="1"/>
          <p:nvPr/>
        </p:nvSpPr>
        <p:spPr>
          <a:xfrm>
            <a:off x="7635461" y="2861126"/>
            <a:ext cx="926979" cy="942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" dirty="0"/>
              <a:t>Government;</a:t>
            </a:r>
            <a:r>
              <a:rPr lang="zh-CN" altLang="en-US" sz="500" dirty="0"/>
              <a:t> </a:t>
            </a:r>
            <a:r>
              <a:rPr lang="en-US" altLang="zh-CN" sz="500" dirty="0"/>
              <a:t>Residents;</a:t>
            </a:r>
            <a:r>
              <a:rPr lang="zh-CN" altLang="en-US" sz="500" dirty="0"/>
              <a:t> </a:t>
            </a:r>
            <a:r>
              <a:rPr lang="en-US" altLang="zh-CN" sz="500" dirty="0"/>
              <a:t>Companies;</a:t>
            </a:r>
            <a:r>
              <a:rPr lang="zh-CN" altLang="en-US" sz="500" dirty="0"/>
              <a:t> </a:t>
            </a:r>
            <a:r>
              <a:rPr lang="en-US" altLang="zh-CN" sz="500" dirty="0"/>
              <a:t>Xi’an University of Technology, Chang’an University, Northwest A&amp;F University, Xi’an University of Architecture and Technology; Xianyang Meteorology;</a:t>
            </a:r>
            <a:r>
              <a:rPr lang="zh-CN" altLang="en-US" sz="500" dirty="0"/>
              <a:t> </a:t>
            </a:r>
            <a:r>
              <a:rPr lang="en-US" altLang="zh-CN" sz="500" dirty="0"/>
              <a:t>Xi‘an Highway Institute.</a:t>
            </a:r>
            <a:endParaRPr lang="es-ES_tradnl" sz="500" dirty="0"/>
          </a:p>
          <a:p>
            <a:pPr marL="171449" indent="-171449">
              <a:buFontTx/>
              <a:buChar char="•"/>
            </a:pPr>
            <a:endParaRPr lang="es-CO" sz="525" dirty="0"/>
          </a:p>
        </p:txBody>
      </p:sp>
      <p:sp>
        <p:nvSpPr>
          <p:cNvPr id="128" name="Flecha abajo 137"/>
          <p:cNvSpPr/>
          <p:nvPr/>
        </p:nvSpPr>
        <p:spPr>
          <a:xfrm>
            <a:off x="6381800" y="2349379"/>
            <a:ext cx="150833" cy="262970"/>
          </a:xfrm>
          <a:prstGeom prst="downArrow">
            <a:avLst>
              <a:gd name="adj1" fmla="val 35081"/>
              <a:gd name="adj2" fmla="val 84811"/>
            </a:avLst>
          </a:prstGeom>
          <a:solidFill>
            <a:srgbClr val="38A3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18" dirty="0"/>
          </a:p>
        </p:txBody>
      </p:sp>
      <p:grpSp>
        <p:nvGrpSpPr>
          <p:cNvPr id="129" name="Group 128"/>
          <p:cNvGrpSpPr/>
          <p:nvPr/>
        </p:nvGrpSpPr>
        <p:grpSpPr>
          <a:xfrm>
            <a:off x="5548629" y="1579612"/>
            <a:ext cx="1816413" cy="780796"/>
            <a:chOff x="-2356259" y="5140438"/>
            <a:chExt cx="2306556" cy="991487"/>
          </a:xfrm>
        </p:grpSpPr>
        <p:sp>
          <p:nvSpPr>
            <p:cNvPr id="182" name="Oval 181"/>
            <p:cNvSpPr/>
            <p:nvPr/>
          </p:nvSpPr>
          <p:spPr>
            <a:xfrm>
              <a:off x="-2356259" y="5140438"/>
              <a:ext cx="2306556" cy="224129"/>
            </a:xfrm>
            <a:prstGeom prst="ellipse">
              <a:avLst/>
            </a:prstGeom>
            <a:noFill/>
            <a:ln w="66675">
              <a:solidFill>
                <a:srgbClr val="A5D8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18" dirty="0"/>
            </a:p>
          </p:txBody>
        </p:sp>
        <p:sp>
          <p:nvSpPr>
            <p:cNvPr id="183" name="Isosceles Triangle 182"/>
            <p:cNvSpPr/>
            <p:nvPr/>
          </p:nvSpPr>
          <p:spPr>
            <a:xfrm rot="10800000">
              <a:off x="-1643555" y="5487029"/>
              <a:ext cx="1343026" cy="533131"/>
            </a:xfrm>
            <a:prstGeom prst="triangle">
              <a:avLst>
                <a:gd name="adj" fmla="val 72228"/>
              </a:avLst>
            </a:prstGeom>
            <a:solidFill>
              <a:srgbClr val="A5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18" dirty="0"/>
            </a:p>
          </p:txBody>
        </p:sp>
        <p:sp>
          <p:nvSpPr>
            <p:cNvPr id="184" name="Isosceles Triangle 183"/>
            <p:cNvSpPr/>
            <p:nvPr/>
          </p:nvSpPr>
          <p:spPr>
            <a:xfrm rot="10800000" flipH="1">
              <a:off x="-2210289" y="5450970"/>
              <a:ext cx="1322386" cy="599447"/>
            </a:xfrm>
            <a:prstGeom prst="triangle">
              <a:avLst>
                <a:gd name="adj" fmla="val 82392"/>
              </a:avLst>
            </a:prstGeom>
            <a:solidFill>
              <a:srgbClr val="A5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18" dirty="0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24479" y="5859024"/>
              <a:ext cx="416719" cy="272901"/>
            </a:xfrm>
            <a:prstGeom prst="rect">
              <a:avLst/>
            </a:prstGeom>
            <a:solidFill>
              <a:srgbClr val="A5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18" dirty="0"/>
            </a:p>
          </p:txBody>
        </p:sp>
        <p:sp>
          <p:nvSpPr>
            <p:cNvPr id="186" name="Rounded Rectangle 185"/>
            <p:cNvSpPr/>
            <p:nvPr/>
          </p:nvSpPr>
          <p:spPr>
            <a:xfrm>
              <a:off x="-2356258" y="5348046"/>
              <a:ext cx="2295794" cy="146215"/>
            </a:xfrm>
            <a:prstGeom prst="roundRect">
              <a:avLst>
                <a:gd name="adj" fmla="val 50000"/>
              </a:avLst>
            </a:prstGeom>
            <a:solidFill>
              <a:srgbClr val="A5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18" dirty="0"/>
            </a:p>
          </p:txBody>
        </p:sp>
      </p:grpSp>
      <p:sp>
        <p:nvSpPr>
          <p:cNvPr id="138" name="TextBox 40"/>
          <p:cNvSpPr txBox="1"/>
          <p:nvPr/>
        </p:nvSpPr>
        <p:spPr>
          <a:xfrm>
            <a:off x="4354773" y="1452119"/>
            <a:ext cx="1046371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08" b="1" i="1" dirty="0" err="1">
                <a:solidFill>
                  <a:schemeClr val="accent1"/>
                </a:solidFill>
              </a:rPr>
              <a:t>Major</a:t>
            </a:r>
            <a:r>
              <a:rPr lang="es-ES" sz="708" b="1" i="1" dirty="0">
                <a:solidFill>
                  <a:schemeClr val="accent1"/>
                </a:solidFill>
              </a:rPr>
              <a:t> </a:t>
            </a:r>
            <a:r>
              <a:rPr lang="es-ES" sz="708" b="1" i="1" dirty="0" err="1">
                <a:solidFill>
                  <a:schemeClr val="accent1"/>
                </a:solidFill>
              </a:rPr>
              <a:t>issues</a:t>
            </a:r>
            <a:endParaRPr lang="es-ES" sz="708" b="1" i="1" dirty="0">
              <a:solidFill>
                <a:schemeClr val="accent1"/>
              </a:solidFill>
            </a:endParaRPr>
          </a:p>
        </p:txBody>
      </p:sp>
      <p:sp>
        <p:nvSpPr>
          <p:cNvPr id="139" name="Rectangle 32"/>
          <p:cNvSpPr/>
          <p:nvPr/>
        </p:nvSpPr>
        <p:spPr>
          <a:xfrm>
            <a:off x="4300206" y="1505510"/>
            <a:ext cx="82510" cy="75009"/>
          </a:xfrm>
          <a:prstGeom prst="rect">
            <a:avLst/>
          </a:prstGeom>
          <a:solidFill>
            <a:srgbClr val="16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140" name="Flecha abajo 137"/>
          <p:cNvSpPr/>
          <p:nvPr/>
        </p:nvSpPr>
        <p:spPr>
          <a:xfrm>
            <a:off x="6415587" y="4472639"/>
            <a:ext cx="170572" cy="237418"/>
          </a:xfrm>
          <a:prstGeom prst="downArrow">
            <a:avLst>
              <a:gd name="adj1" fmla="val 28484"/>
              <a:gd name="adj2" fmla="val 89548"/>
            </a:avLst>
          </a:prstGeom>
          <a:solidFill>
            <a:srgbClr val="38A3D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18"/>
          </a:p>
        </p:txBody>
      </p:sp>
      <p:sp>
        <p:nvSpPr>
          <p:cNvPr id="141" name="Rectangle 140"/>
          <p:cNvSpPr/>
          <p:nvPr/>
        </p:nvSpPr>
        <p:spPr>
          <a:xfrm>
            <a:off x="7725623" y="1701007"/>
            <a:ext cx="950326" cy="784626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143" name="TextBox 142"/>
          <p:cNvSpPr txBox="1"/>
          <p:nvPr/>
        </p:nvSpPr>
        <p:spPr>
          <a:xfrm>
            <a:off x="7868669" y="1530581"/>
            <a:ext cx="903911" cy="16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73" b="1" dirty="0"/>
              <a:t>Up-dated in March </a:t>
            </a:r>
            <a:r>
              <a:rPr lang="en-GB" sz="473" b="1" dirty="0"/>
              <a:t>2018</a:t>
            </a:r>
            <a:endParaRPr lang="fr-FR" sz="708" b="1" dirty="0"/>
          </a:p>
        </p:txBody>
      </p:sp>
      <p:sp>
        <p:nvSpPr>
          <p:cNvPr id="145" name="Rectangle 32"/>
          <p:cNvSpPr/>
          <p:nvPr/>
        </p:nvSpPr>
        <p:spPr>
          <a:xfrm>
            <a:off x="4306965" y="4511986"/>
            <a:ext cx="82510" cy="75009"/>
          </a:xfrm>
          <a:prstGeom prst="rect">
            <a:avLst/>
          </a:prstGeom>
          <a:solidFill>
            <a:srgbClr val="16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146" name="TextBox 40"/>
          <p:cNvSpPr txBox="1"/>
          <p:nvPr/>
        </p:nvSpPr>
        <p:spPr>
          <a:xfrm>
            <a:off x="4348222" y="4458597"/>
            <a:ext cx="1605201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i="1" dirty="0" err="1">
                <a:solidFill>
                  <a:srgbClr val="169CD8"/>
                </a:solidFill>
              </a:rPr>
              <a:t>Results</a:t>
            </a:r>
            <a:endParaRPr lang="fr-FR" sz="473" i="1" dirty="0">
              <a:solidFill>
                <a:srgbClr val="169CD8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4274691" y="1693931"/>
            <a:ext cx="1205298" cy="687727"/>
          </a:xfrm>
          <a:prstGeom prst="rect">
            <a:avLst/>
          </a:prstGeom>
          <a:solidFill>
            <a:srgbClr val="16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CN" sz="711" dirty="0">
                <a:solidFill>
                  <a:srgbClr val="000000"/>
                </a:solidFill>
              </a:rPr>
              <a:t>Malodorous black river ;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Urban waterlogging; Water resources shortage;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Habitat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Loss;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Loss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of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Retention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capacity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of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vegetation;</a:t>
            </a:r>
            <a:r>
              <a:rPr lang="zh-CN" altLang="en-US" sz="711" dirty="0">
                <a:solidFill>
                  <a:srgbClr val="000000"/>
                </a:solidFill>
              </a:rPr>
              <a:t> </a:t>
            </a:r>
            <a:r>
              <a:rPr lang="en-US" altLang="zh-CN" sz="711" dirty="0">
                <a:solidFill>
                  <a:srgbClr val="000000"/>
                </a:solidFill>
              </a:rPr>
              <a:t>Water ecological fragility</a:t>
            </a:r>
            <a:endParaRPr lang="zh-CN" altLang="en-US" sz="711" dirty="0">
              <a:solidFill>
                <a:srgbClr val="000000"/>
              </a:solidFill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5385737" y="4673596"/>
            <a:ext cx="2934932" cy="286489"/>
            <a:chOff x="-646549" y="3451435"/>
            <a:chExt cx="1387908" cy="875844"/>
          </a:xfrm>
        </p:grpSpPr>
        <p:sp>
          <p:nvSpPr>
            <p:cNvPr id="163" name="Rectangle 162"/>
            <p:cNvSpPr/>
            <p:nvPr/>
          </p:nvSpPr>
          <p:spPr>
            <a:xfrm>
              <a:off x="-646549" y="3526428"/>
              <a:ext cx="1387908" cy="685850"/>
            </a:xfrm>
            <a:prstGeom prst="rect">
              <a:avLst/>
            </a:prstGeom>
            <a:solidFill>
              <a:srgbClr val="169C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18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-646549" y="3451435"/>
              <a:ext cx="1386039" cy="875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31" dirty="0">
                  <a:solidFill>
                    <a:schemeClr val="bg1"/>
                  </a:solidFill>
                </a:rPr>
                <a:t>Pollutants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and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floods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control,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rainwater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utilization,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ecosystem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restoration,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landscape,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public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space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for</a:t>
              </a:r>
              <a:r>
                <a:rPr lang="zh-CN" altLang="en-US" sz="631" dirty="0">
                  <a:solidFill>
                    <a:schemeClr val="bg1"/>
                  </a:solidFill>
                </a:rPr>
                <a:t> </a:t>
              </a:r>
              <a:r>
                <a:rPr lang="en-US" altLang="zh-CN" sz="631" dirty="0">
                  <a:solidFill>
                    <a:schemeClr val="bg1"/>
                  </a:solidFill>
                </a:rPr>
                <a:t>residents</a:t>
              </a:r>
              <a:endParaRPr lang="en-US" sz="631" dirty="0">
                <a:solidFill>
                  <a:schemeClr val="bg1"/>
                </a:solidFill>
              </a:endParaRPr>
            </a:p>
          </p:txBody>
        </p:sp>
      </p:grpSp>
      <p:sp>
        <p:nvSpPr>
          <p:cNvPr id="149" name="TextBox 40"/>
          <p:cNvSpPr txBox="1"/>
          <p:nvPr/>
        </p:nvSpPr>
        <p:spPr>
          <a:xfrm>
            <a:off x="4245980" y="4650694"/>
            <a:ext cx="1605201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b="1" dirty="0" err="1">
                <a:solidFill>
                  <a:srgbClr val="169CD8"/>
                </a:solidFill>
              </a:rPr>
              <a:t>Main</a:t>
            </a:r>
            <a:r>
              <a:rPr lang="es-CO" sz="708" b="1" dirty="0">
                <a:solidFill>
                  <a:srgbClr val="169CD8"/>
                </a:solidFill>
              </a:rPr>
              <a:t> </a:t>
            </a:r>
            <a:r>
              <a:rPr lang="es-CO" sz="708" b="1" dirty="0" err="1">
                <a:solidFill>
                  <a:srgbClr val="169CD8"/>
                </a:solidFill>
              </a:rPr>
              <a:t>Expected</a:t>
            </a:r>
            <a:r>
              <a:rPr lang="es-CO" sz="708" b="1" dirty="0">
                <a:solidFill>
                  <a:srgbClr val="169CD8"/>
                </a:solidFill>
              </a:rPr>
              <a:t> </a:t>
            </a:r>
            <a:r>
              <a:rPr lang="es-CO" sz="708" b="1" dirty="0" err="1">
                <a:solidFill>
                  <a:srgbClr val="169CD8"/>
                </a:solidFill>
              </a:rPr>
              <a:t>Result</a:t>
            </a:r>
            <a:endParaRPr lang="fr-FR" sz="473" b="1" dirty="0">
              <a:solidFill>
                <a:srgbClr val="169CD8"/>
              </a:solidFill>
            </a:endParaRPr>
          </a:p>
        </p:txBody>
      </p:sp>
      <p:sp>
        <p:nvSpPr>
          <p:cNvPr id="150" name="TextBox 40"/>
          <p:cNvSpPr txBox="1"/>
          <p:nvPr/>
        </p:nvSpPr>
        <p:spPr>
          <a:xfrm>
            <a:off x="4368934" y="4823214"/>
            <a:ext cx="1605201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b="1" dirty="0">
                <a:solidFill>
                  <a:srgbClr val="169CD8"/>
                </a:solidFill>
              </a:rPr>
              <a:t>LATEST RESULTS</a:t>
            </a:r>
            <a:endParaRPr lang="fr-FR" sz="473" b="1" dirty="0">
              <a:solidFill>
                <a:srgbClr val="169CD8"/>
              </a:solidFill>
            </a:endParaRPr>
          </a:p>
        </p:txBody>
      </p:sp>
      <p:sp>
        <p:nvSpPr>
          <p:cNvPr id="151" name="Isosceles Triangle 150"/>
          <p:cNvSpPr/>
          <p:nvPr/>
        </p:nvSpPr>
        <p:spPr>
          <a:xfrm rot="5400000">
            <a:off x="4686385" y="5006436"/>
            <a:ext cx="66268" cy="65568"/>
          </a:xfrm>
          <a:prstGeom prst="triangle">
            <a:avLst/>
          </a:prstGeom>
          <a:solidFill>
            <a:srgbClr val="169CD8"/>
          </a:solidFill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152" name="TextBox 151"/>
          <p:cNvSpPr txBox="1"/>
          <p:nvPr/>
        </p:nvSpPr>
        <p:spPr>
          <a:xfrm>
            <a:off x="4721746" y="4961588"/>
            <a:ext cx="40143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" dirty="0"/>
              <a:t>More than 60%  annual SS load in the sponge pilot area (22.5km</a:t>
            </a:r>
            <a:r>
              <a:rPr lang="en-US" altLang="zh-CN" sz="500" baseline="30000" dirty="0"/>
              <a:t>2</a:t>
            </a:r>
            <a:r>
              <a:rPr lang="en-US" altLang="zh-CN" sz="500" dirty="0"/>
              <a:t>) is  left on the land.</a:t>
            </a:r>
            <a:endParaRPr lang="fr-FR" sz="500" dirty="0"/>
          </a:p>
        </p:txBody>
      </p:sp>
      <p:sp>
        <p:nvSpPr>
          <p:cNvPr id="154" name="TextBox 40"/>
          <p:cNvSpPr txBox="1"/>
          <p:nvPr/>
        </p:nvSpPr>
        <p:spPr>
          <a:xfrm>
            <a:off x="7243634" y="5275918"/>
            <a:ext cx="764860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31" dirty="0" err="1">
                <a:solidFill>
                  <a:srgbClr val="169CD8"/>
                </a:solidFill>
              </a:rPr>
              <a:t>Developed</a:t>
            </a:r>
            <a:r>
              <a:rPr lang="es-CO" sz="631" dirty="0">
                <a:solidFill>
                  <a:srgbClr val="169CD8"/>
                </a:solidFill>
              </a:rPr>
              <a:t> </a:t>
            </a:r>
            <a:r>
              <a:rPr lang="es-CO" sz="631" dirty="0" err="1">
                <a:solidFill>
                  <a:srgbClr val="169CD8"/>
                </a:solidFill>
              </a:rPr>
              <a:t>by</a:t>
            </a:r>
            <a:r>
              <a:rPr lang="es-CO" sz="631" dirty="0">
                <a:solidFill>
                  <a:srgbClr val="169CD8"/>
                </a:solidFill>
              </a:rPr>
              <a:t>:</a:t>
            </a:r>
            <a:endParaRPr lang="fr-FR" sz="631" dirty="0">
              <a:solidFill>
                <a:srgbClr val="169CD8"/>
              </a:solidFill>
            </a:endParaRPr>
          </a:p>
        </p:txBody>
      </p:sp>
      <p:sp>
        <p:nvSpPr>
          <p:cNvPr id="155" name="TextBox 40"/>
          <p:cNvSpPr txBox="1"/>
          <p:nvPr/>
        </p:nvSpPr>
        <p:spPr>
          <a:xfrm>
            <a:off x="8065532" y="5274288"/>
            <a:ext cx="777729" cy="18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31" dirty="0" err="1">
                <a:solidFill>
                  <a:srgbClr val="169CD8"/>
                </a:solidFill>
              </a:rPr>
              <a:t>An</a:t>
            </a:r>
            <a:r>
              <a:rPr lang="es-CO" sz="631" dirty="0">
                <a:solidFill>
                  <a:srgbClr val="169CD8"/>
                </a:solidFill>
              </a:rPr>
              <a:t> </a:t>
            </a:r>
            <a:r>
              <a:rPr lang="es-CO" sz="631" dirty="0" err="1">
                <a:solidFill>
                  <a:srgbClr val="169CD8"/>
                </a:solidFill>
              </a:rPr>
              <a:t>initiative</a:t>
            </a:r>
            <a:r>
              <a:rPr lang="es-CO" sz="631" dirty="0">
                <a:solidFill>
                  <a:srgbClr val="169CD8"/>
                </a:solidFill>
              </a:rPr>
              <a:t> of:</a:t>
            </a:r>
            <a:endParaRPr lang="fr-FR" sz="631" dirty="0">
              <a:solidFill>
                <a:srgbClr val="169CD8"/>
              </a:solidFill>
            </a:endParaRPr>
          </a:p>
        </p:txBody>
      </p:sp>
      <p:sp>
        <p:nvSpPr>
          <p:cNvPr id="156" name="TextBox 40"/>
          <p:cNvSpPr txBox="1"/>
          <p:nvPr/>
        </p:nvSpPr>
        <p:spPr>
          <a:xfrm>
            <a:off x="4410146" y="5389326"/>
            <a:ext cx="1124061" cy="262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52" b="1" dirty="0"/>
              <a:t>Contact: Prof. Dr. Jun XIA</a:t>
            </a:r>
            <a:endParaRPr lang="fr-FR" sz="631" b="1" dirty="0"/>
          </a:p>
          <a:p>
            <a:pPr algn="ctr"/>
            <a:r>
              <a:rPr lang="es-CO" sz="552" b="1" dirty="0"/>
              <a:t> </a:t>
            </a:r>
            <a:endParaRPr lang="fr-FR" sz="552" b="1" dirty="0"/>
          </a:p>
        </p:txBody>
      </p:sp>
      <p:sp>
        <p:nvSpPr>
          <p:cNvPr id="157" name="TextBox 40"/>
          <p:cNvSpPr txBox="1"/>
          <p:nvPr/>
        </p:nvSpPr>
        <p:spPr>
          <a:xfrm>
            <a:off x="4209771" y="5526083"/>
            <a:ext cx="160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/>
              <a:t>E-mail</a:t>
            </a:r>
            <a:r>
              <a:rPr lang="en-US" altLang="zh-CN" sz="600" dirty="0"/>
              <a:t>:</a:t>
            </a:r>
            <a:r>
              <a:rPr lang="zh-CN" altLang="en-US" sz="600" dirty="0"/>
              <a:t> </a:t>
            </a:r>
            <a:r>
              <a:rPr lang="en-US" altLang="zh-CN" sz="600" dirty="0"/>
              <a:t>xiajun666@whu.edu.cn</a:t>
            </a:r>
            <a:endParaRPr lang="en-GB" sz="600" dirty="0"/>
          </a:p>
          <a:p>
            <a:pPr algn="ctr"/>
            <a:r>
              <a:rPr lang="en-US" altLang="zh-CN" sz="600" dirty="0"/>
              <a:t>Chinese Academy of Sciences ,Beijing, China</a:t>
            </a:r>
            <a:endParaRPr lang="en-GB" sz="600" dirty="0"/>
          </a:p>
        </p:txBody>
      </p:sp>
      <p:pic>
        <p:nvPicPr>
          <p:cNvPr id="159" name="Picture 2" descr="http://www.f2investimentos.com.br/images/logos/pt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94" y="5435469"/>
            <a:ext cx="490676" cy="24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http://hidroinformatica.itaipu.gov.py/wp-content/themes/themeCIH/images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11" y="5456154"/>
            <a:ext cx="289713" cy="2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TextBox 161"/>
          <p:cNvSpPr txBox="1"/>
          <p:nvPr/>
        </p:nvSpPr>
        <p:spPr>
          <a:xfrm>
            <a:off x="4272996" y="1099757"/>
            <a:ext cx="170113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60" dirty="0">
                <a:solidFill>
                  <a:schemeClr val="bg1"/>
                </a:solidFill>
              </a:rPr>
              <a:t>SITIO DEMOSTRATIVO</a:t>
            </a:r>
            <a:endParaRPr lang="fr-FR" sz="126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106" y="851960"/>
            <a:ext cx="3880759" cy="478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7" name="Rectangle 6"/>
          <p:cNvSpPr/>
          <p:nvPr/>
        </p:nvSpPr>
        <p:spPr>
          <a:xfrm>
            <a:off x="1503263" y="1007274"/>
            <a:ext cx="5962295" cy="367447"/>
          </a:xfrm>
          <a:prstGeom prst="rect">
            <a:avLst/>
          </a:prstGeom>
          <a:solidFill>
            <a:srgbClr val="3031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60" dirty="0" err="1"/>
              <a:t>Fengxi</a:t>
            </a:r>
            <a:r>
              <a:rPr lang="zh-CN" altLang="en-US" sz="1260" dirty="0"/>
              <a:t> </a:t>
            </a:r>
            <a:r>
              <a:rPr lang="en-US" altLang="zh-CN" sz="1260" dirty="0"/>
              <a:t>Sponge</a:t>
            </a:r>
            <a:r>
              <a:rPr lang="zh-CN" altLang="en-US" sz="1260" dirty="0"/>
              <a:t> </a:t>
            </a:r>
            <a:r>
              <a:rPr lang="en-US" altLang="zh-CN" sz="1260" dirty="0"/>
              <a:t>City</a:t>
            </a:r>
            <a:r>
              <a:rPr lang="zh-CN" altLang="en-US" sz="1260" dirty="0"/>
              <a:t> </a:t>
            </a:r>
            <a:r>
              <a:rPr lang="en-US" altLang="zh-CN" sz="1260" dirty="0"/>
              <a:t>Demonstration</a:t>
            </a:r>
            <a:r>
              <a:rPr lang="zh-CN" altLang="en-US" sz="1260" dirty="0"/>
              <a:t> </a:t>
            </a:r>
            <a:r>
              <a:rPr lang="en-US" altLang="zh-CN" sz="1260" dirty="0"/>
              <a:t>Site</a:t>
            </a:r>
            <a:endParaRPr lang="en-US" sz="1260" dirty="0"/>
          </a:p>
        </p:txBody>
      </p:sp>
      <p:sp>
        <p:nvSpPr>
          <p:cNvPr id="8" name="Rectangle 7"/>
          <p:cNvSpPr/>
          <p:nvPr/>
        </p:nvSpPr>
        <p:spPr>
          <a:xfrm>
            <a:off x="462701" y="1469155"/>
            <a:ext cx="82510" cy="75009"/>
          </a:xfrm>
          <a:prstGeom prst="rect">
            <a:avLst/>
          </a:prstGeom>
          <a:solidFill>
            <a:srgbClr val="16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9" name="TextBox 8"/>
          <p:cNvSpPr txBox="1"/>
          <p:nvPr/>
        </p:nvSpPr>
        <p:spPr>
          <a:xfrm>
            <a:off x="497958" y="1419342"/>
            <a:ext cx="1605201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i="1" dirty="0" err="1">
                <a:solidFill>
                  <a:srgbClr val="169CD8"/>
                </a:solidFill>
              </a:rPr>
              <a:t>Demonstration</a:t>
            </a:r>
            <a:r>
              <a:rPr lang="es-CO" sz="708" i="1" dirty="0">
                <a:solidFill>
                  <a:srgbClr val="169CD8"/>
                </a:solidFill>
              </a:rPr>
              <a:t> </a:t>
            </a:r>
            <a:r>
              <a:rPr lang="es-CO" sz="708" i="1" dirty="0" err="1">
                <a:solidFill>
                  <a:srgbClr val="169CD8"/>
                </a:solidFill>
              </a:rPr>
              <a:t>site</a:t>
            </a:r>
            <a:r>
              <a:rPr lang="es-CO" sz="708" i="1" dirty="0">
                <a:solidFill>
                  <a:srgbClr val="169CD8"/>
                </a:solidFill>
              </a:rPr>
              <a:t> </a:t>
            </a:r>
            <a:r>
              <a:rPr lang="es-CO" sz="708" i="1" dirty="0" err="1">
                <a:solidFill>
                  <a:srgbClr val="169CD8"/>
                </a:solidFill>
              </a:rPr>
              <a:t>description</a:t>
            </a:r>
            <a:endParaRPr lang="fr-FR" sz="473" i="1" dirty="0">
              <a:solidFill>
                <a:srgbClr val="169CD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153" y="1848437"/>
            <a:ext cx="1091290" cy="478407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11" name="Rectangle 10"/>
          <p:cNvSpPr/>
          <p:nvPr/>
        </p:nvSpPr>
        <p:spPr>
          <a:xfrm>
            <a:off x="1750916" y="1599295"/>
            <a:ext cx="847755" cy="606016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12" name="Rectangle 11"/>
          <p:cNvSpPr/>
          <p:nvPr/>
        </p:nvSpPr>
        <p:spPr>
          <a:xfrm>
            <a:off x="3099698" y="1497419"/>
            <a:ext cx="950326" cy="784626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13" name="TextBox 12"/>
          <p:cNvSpPr txBox="1"/>
          <p:nvPr/>
        </p:nvSpPr>
        <p:spPr>
          <a:xfrm>
            <a:off x="462702" y="1665000"/>
            <a:ext cx="1177648" cy="31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b="1" i="1" dirty="0" err="1"/>
              <a:t>Lithology</a:t>
            </a:r>
            <a:r>
              <a:rPr lang="es-CO" sz="708" b="1" i="1" dirty="0"/>
              <a:t>/</a:t>
            </a:r>
            <a:r>
              <a:rPr lang="es-CO" sz="708" b="1" i="1" dirty="0" err="1"/>
              <a:t>geochemistry</a:t>
            </a:r>
            <a:endParaRPr lang="fr-FR" sz="708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8111" y="1846547"/>
            <a:ext cx="1145013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525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33511" y="2302145"/>
            <a:ext cx="1177648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8" b="1" i="1" dirty="0"/>
              <a:t>Main Description</a:t>
            </a:r>
          </a:p>
        </p:txBody>
      </p:sp>
      <p:sp>
        <p:nvSpPr>
          <p:cNvPr id="20" name="Isosceles Triangle 19"/>
          <p:cNvSpPr/>
          <p:nvPr/>
        </p:nvSpPr>
        <p:spPr>
          <a:xfrm rot="5400000">
            <a:off x="472870" y="2579866"/>
            <a:ext cx="66268" cy="65568"/>
          </a:xfrm>
          <a:prstGeom prst="triangle">
            <a:avLst/>
          </a:prstGeom>
          <a:solidFill>
            <a:srgbClr val="169CD8"/>
          </a:solidFill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21" name="TextBox 20"/>
          <p:cNvSpPr txBox="1"/>
          <p:nvPr/>
        </p:nvSpPr>
        <p:spPr>
          <a:xfrm>
            <a:off x="515575" y="2424501"/>
            <a:ext cx="3625572" cy="40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4" dirty="0" err="1"/>
              <a:t>Fengxi</a:t>
            </a:r>
            <a:r>
              <a:rPr lang="en-US" altLang="zh-CN" sz="674" dirty="0"/>
              <a:t> Sponge City is located in the </a:t>
            </a:r>
            <a:r>
              <a:rPr lang="en-US" altLang="zh-CN" sz="674" dirty="0" err="1"/>
              <a:t>Fenghe</a:t>
            </a:r>
            <a:r>
              <a:rPr lang="en-US" altLang="zh-CN" sz="674" dirty="0"/>
              <a:t> catchment, Shaanxi, northwestern arid area of China, with a total area of 143.17 km</a:t>
            </a:r>
            <a:r>
              <a:rPr lang="en-US" altLang="zh-CN" sz="674" baseline="30000" dirty="0"/>
              <a:t>2</a:t>
            </a:r>
            <a:r>
              <a:rPr lang="en-US" altLang="zh-CN" sz="674" dirty="0"/>
              <a:t> and a population of 169,308.The central 22.5 km</a:t>
            </a:r>
            <a:r>
              <a:rPr lang="en-US" altLang="zh-CN" sz="674" baseline="30000" dirty="0"/>
              <a:t>2</a:t>
            </a:r>
            <a:r>
              <a:rPr lang="en-US" altLang="zh-CN" sz="674" dirty="0"/>
              <a:t> is the sponge pilot area (identified with red outlines).</a:t>
            </a:r>
            <a:endParaRPr lang="en-GB" sz="674" dirty="0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472329" y="2904405"/>
            <a:ext cx="66268" cy="65568"/>
          </a:xfrm>
          <a:prstGeom prst="triangle">
            <a:avLst/>
          </a:prstGeom>
          <a:solidFill>
            <a:srgbClr val="169CD8"/>
          </a:solidFill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24" name="Isosceles Triangle 23"/>
          <p:cNvSpPr/>
          <p:nvPr/>
        </p:nvSpPr>
        <p:spPr>
          <a:xfrm rot="5400000">
            <a:off x="467940" y="3141149"/>
            <a:ext cx="66268" cy="65568"/>
          </a:xfrm>
          <a:prstGeom prst="triangle">
            <a:avLst/>
          </a:prstGeom>
          <a:solidFill>
            <a:srgbClr val="169CD8"/>
          </a:solidFill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26" name="Rectangle 25"/>
          <p:cNvSpPr/>
          <p:nvPr/>
        </p:nvSpPr>
        <p:spPr>
          <a:xfrm>
            <a:off x="467523" y="3283440"/>
            <a:ext cx="1145065" cy="331167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27" name="Rectangle 26"/>
          <p:cNvSpPr/>
          <p:nvPr/>
        </p:nvSpPr>
        <p:spPr>
          <a:xfrm>
            <a:off x="1697534" y="3287427"/>
            <a:ext cx="1144150" cy="331167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28" name="Rectangle 27"/>
          <p:cNvSpPr/>
          <p:nvPr/>
        </p:nvSpPr>
        <p:spPr>
          <a:xfrm>
            <a:off x="2926554" y="3287427"/>
            <a:ext cx="1144703" cy="331167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29" name="Rectangle 28"/>
          <p:cNvSpPr/>
          <p:nvPr/>
        </p:nvSpPr>
        <p:spPr>
          <a:xfrm>
            <a:off x="467523" y="3284685"/>
            <a:ext cx="1145065" cy="2044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30" name="Rectangle 29"/>
          <p:cNvSpPr/>
          <p:nvPr/>
        </p:nvSpPr>
        <p:spPr>
          <a:xfrm>
            <a:off x="1699904" y="3280233"/>
            <a:ext cx="1141780" cy="2044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31" name="Rectangle 30"/>
          <p:cNvSpPr/>
          <p:nvPr/>
        </p:nvSpPr>
        <p:spPr>
          <a:xfrm>
            <a:off x="2926760" y="3280003"/>
            <a:ext cx="1155107" cy="2044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33" name="TextBox 32"/>
          <p:cNvSpPr txBox="1"/>
          <p:nvPr/>
        </p:nvSpPr>
        <p:spPr>
          <a:xfrm>
            <a:off x="1626277" y="3237057"/>
            <a:ext cx="1265628" cy="2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lnSpc>
                <a:spcPct val="70000"/>
              </a:lnSpc>
              <a:defRPr sz="585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614" dirty="0" err="1"/>
              <a:t>Enhance</a:t>
            </a:r>
            <a:r>
              <a:rPr lang="es-CO" sz="614" dirty="0"/>
              <a:t> </a:t>
            </a:r>
            <a:r>
              <a:rPr lang="es-CO" sz="614" dirty="0" err="1"/>
              <a:t>Ecohydrological</a:t>
            </a:r>
            <a:r>
              <a:rPr lang="es-CO" sz="614" dirty="0"/>
              <a:t> </a:t>
            </a:r>
            <a:r>
              <a:rPr lang="es-CO" sz="614" dirty="0" err="1"/>
              <a:t>processes</a:t>
            </a:r>
            <a:r>
              <a:rPr lang="es-CO" sz="614" dirty="0"/>
              <a:t> in novel </a:t>
            </a:r>
            <a:r>
              <a:rPr lang="es-CO" sz="614" dirty="0" err="1"/>
              <a:t>ecosystems</a:t>
            </a:r>
            <a:endParaRPr lang="es-CO" sz="614" dirty="0"/>
          </a:p>
        </p:txBody>
      </p:sp>
      <p:sp>
        <p:nvSpPr>
          <p:cNvPr id="34" name="TextBox 33"/>
          <p:cNvSpPr txBox="1"/>
          <p:nvPr/>
        </p:nvSpPr>
        <p:spPr>
          <a:xfrm>
            <a:off x="2810279" y="3241439"/>
            <a:ext cx="1290644" cy="29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614" dirty="0">
                <a:solidFill>
                  <a:schemeClr val="bg1"/>
                </a:solidFill>
              </a:rPr>
              <a:t>Apply complementary </a:t>
            </a:r>
            <a:r>
              <a:rPr lang="en-US" sz="614" dirty="0" err="1">
                <a:solidFill>
                  <a:schemeClr val="bg1"/>
                </a:solidFill>
              </a:rPr>
              <a:t>Ecohydrological</a:t>
            </a:r>
            <a:r>
              <a:rPr lang="en-US" sz="614" dirty="0">
                <a:solidFill>
                  <a:schemeClr val="bg1"/>
                </a:solidFill>
              </a:rPr>
              <a:t> processes in highly  impacted systems</a:t>
            </a:r>
            <a:endParaRPr lang="es-CO" sz="614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5154" y="3775550"/>
            <a:ext cx="82510" cy="75009"/>
          </a:xfrm>
          <a:prstGeom prst="rect">
            <a:avLst/>
          </a:prstGeom>
          <a:solidFill>
            <a:srgbClr val="16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48" name="TextBox 47"/>
          <p:cNvSpPr txBox="1"/>
          <p:nvPr/>
        </p:nvSpPr>
        <p:spPr>
          <a:xfrm>
            <a:off x="532961" y="3724784"/>
            <a:ext cx="1605201" cy="31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i="1" dirty="0">
                <a:solidFill>
                  <a:srgbClr val="169CD8"/>
                </a:solidFill>
              </a:rPr>
              <a:t>Ecohydrology </a:t>
            </a:r>
            <a:r>
              <a:rPr lang="en-GB" sz="708" i="1" dirty="0">
                <a:solidFill>
                  <a:srgbClr val="169CD8"/>
                </a:solidFill>
              </a:rPr>
              <a:t>Principles</a:t>
            </a:r>
            <a:r>
              <a:rPr lang="es-CO" sz="708" i="1" dirty="0">
                <a:solidFill>
                  <a:srgbClr val="169CD8"/>
                </a:solidFill>
              </a:rPr>
              <a:t> and </a:t>
            </a:r>
            <a:r>
              <a:rPr lang="en-GB" sz="708" i="1" dirty="0">
                <a:solidFill>
                  <a:srgbClr val="169CD8"/>
                </a:solidFill>
              </a:rPr>
              <a:t>solutions</a:t>
            </a:r>
            <a:endParaRPr lang="en-GB" sz="473" i="1" dirty="0">
              <a:solidFill>
                <a:srgbClr val="169CD8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56241" y="3965528"/>
            <a:ext cx="1017075" cy="41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8" dirty="0">
                <a:solidFill>
                  <a:srgbClr val="169CD8"/>
                </a:solidFill>
              </a:rPr>
              <a:t>EH IMPLEMENTATION PRINCIPLES</a:t>
            </a:r>
            <a:endParaRPr lang="fr-FR" sz="473" dirty="0">
              <a:solidFill>
                <a:srgbClr val="169CD8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315270" y="3889793"/>
            <a:ext cx="1459460" cy="5705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500" dirty="0"/>
              <a:t>* </a:t>
            </a:r>
            <a:r>
              <a:rPr lang="en-US" sz="500" dirty="0"/>
              <a:t>Quantification of the hydrological processes at catchment scale and mapping the impacts</a:t>
            </a:r>
          </a:p>
          <a:p>
            <a:r>
              <a:rPr lang="en-US" sz="500" dirty="0"/>
              <a:t>* Identification of potential areas for enhancement of ecosystem sustainability potential (carrying capacity).</a:t>
            </a:r>
          </a:p>
          <a:p>
            <a:r>
              <a:rPr lang="en-US" sz="500" dirty="0"/>
              <a:t>* Managing biota to control hydrological processes and vice versa (ecological engineering)</a:t>
            </a:r>
            <a:endParaRPr lang="es-CO" sz="500" dirty="0"/>
          </a:p>
        </p:txBody>
      </p:sp>
      <p:sp>
        <p:nvSpPr>
          <p:cNvPr id="61" name="Rectangle 60"/>
          <p:cNvSpPr/>
          <p:nvPr/>
        </p:nvSpPr>
        <p:spPr>
          <a:xfrm>
            <a:off x="2892240" y="3730646"/>
            <a:ext cx="1248907" cy="1857377"/>
          </a:xfrm>
          <a:prstGeom prst="rect">
            <a:avLst/>
          </a:prstGeom>
          <a:solidFill>
            <a:srgbClr val="D3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62" name="Rectangle 61"/>
          <p:cNvSpPr/>
          <p:nvPr/>
        </p:nvSpPr>
        <p:spPr>
          <a:xfrm>
            <a:off x="2928236" y="3797071"/>
            <a:ext cx="82510" cy="75009"/>
          </a:xfrm>
          <a:prstGeom prst="rect">
            <a:avLst/>
          </a:prstGeom>
          <a:solidFill>
            <a:srgbClr val="16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64" name="Rectangle 63"/>
          <p:cNvSpPr/>
          <p:nvPr/>
        </p:nvSpPr>
        <p:spPr>
          <a:xfrm>
            <a:off x="3093104" y="4760622"/>
            <a:ext cx="847755" cy="695529"/>
          </a:xfrm>
          <a:prstGeom prst="rect">
            <a:avLst/>
          </a:prstGeom>
          <a:noFill/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67" y="4139699"/>
            <a:ext cx="332397" cy="3520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77" y="4185596"/>
            <a:ext cx="241687" cy="241687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809311" y="3977456"/>
            <a:ext cx="1082416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i="1" dirty="0" err="1">
                <a:solidFill>
                  <a:srgbClr val="169CD8"/>
                </a:solidFill>
              </a:rPr>
              <a:t>Precipitation</a:t>
            </a:r>
            <a:r>
              <a:rPr lang="es-CO" sz="708" i="1" dirty="0">
                <a:solidFill>
                  <a:srgbClr val="169CD8"/>
                </a:solidFill>
              </a:rPr>
              <a:t>  (mm/</a:t>
            </a:r>
            <a:r>
              <a:rPr lang="es-CO" sz="708" i="1" dirty="0" err="1">
                <a:solidFill>
                  <a:srgbClr val="169CD8"/>
                </a:solidFill>
              </a:rPr>
              <a:t>yr</a:t>
            </a:r>
            <a:r>
              <a:rPr lang="es-CO" sz="708" i="1" dirty="0">
                <a:solidFill>
                  <a:srgbClr val="169CD8"/>
                </a:solidFill>
              </a:rPr>
              <a:t>)</a:t>
            </a:r>
            <a:endParaRPr lang="fr-FR" sz="1260" i="1" dirty="0">
              <a:solidFill>
                <a:srgbClr val="169CD8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44448" y="3981395"/>
            <a:ext cx="417242" cy="31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i="1" dirty="0">
                <a:solidFill>
                  <a:schemeClr val="accent2"/>
                </a:solidFill>
              </a:rPr>
              <a:t>T (°C)</a:t>
            </a:r>
            <a:endParaRPr lang="fr-FR" sz="708" i="1" dirty="0">
              <a:solidFill>
                <a:schemeClr val="accent2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74876" y="4456340"/>
            <a:ext cx="1270872" cy="32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631" b="1" dirty="0"/>
              <a:t>PET Ratio: </a:t>
            </a:r>
            <a:r>
              <a:rPr lang="es-CO" sz="631" dirty="0"/>
              <a:t>1.541</a:t>
            </a:r>
          </a:p>
          <a:p>
            <a:pPr>
              <a:lnSpc>
                <a:spcPct val="80000"/>
              </a:lnSpc>
            </a:pPr>
            <a:r>
              <a:rPr lang="es-CO" sz="631" b="1" dirty="0"/>
              <a:t>Elevation: </a:t>
            </a:r>
            <a:r>
              <a:rPr lang="en-US" altLang="zh-CN" sz="631" dirty="0"/>
              <a:t>380~470</a:t>
            </a:r>
            <a:endParaRPr lang="es-CO" sz="631" dirty="0"/>
          </a:p>
          <a:p>
            <a:pPr>
              <a:lnSpc>
                <a:spcPct val="80000"/>
              </a:lnSpc>
            </a:pPr>
            <a:r>
              <a:rPr lang="es-CO" sz="631" b="1" dirty="0"/>
              <a:t>Humidity: </a:t>
            </a:r>
            <a:r>
              <a:rPr lang="es-CO" sz="631" dirty="0"/>
              <a:t>subhumid</a:t>
            </a:r>
            <a:endParaRPr lang="fr-FR" sz="631" dirty="0"/>
          </a:p>
        </p:txBody>
      </p:sp>
      <p:cxnSp>
        <p:nvCxnSpPr>
          <p:cNvPr id="200" name="Straight Connector 199"/>
          <p:cNvCxnSpPr/>
          <p:nvPr/>
        </p:nvCxnSpPr>
        <p:spPr>
          <a:xfrm>
            <a:off x="4240425" y="1505505"/>
            <a:ext cx="5554" cy="3883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277580" y="908897"/>
            <a:ext cx="8588841" cy="50402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91" dirty="0"/>
          </a:p>
        </p:txBody>
      </p:sp>
      <p:sp>
        <p:nvSpPr>
          <p:cNvPr id="205" name="TextBox 204"/>
          <p:cNvSpPr txBox="1"/>
          <p:nvPr/>
        </p:nvSpPr>
        <p:spPr>
          <a:xfrm>
            <a:off x="350592" y="3239029"/>
            <a:ext cx="1371421" cy="28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14" dirty="0">
                <a:solidFill>
                  <a:schemeClr val="bg1"/>
                </a:solidFill>
              </a:rPr>
              <a:t>Conserve </a:t>
            </a:r>
            <a:r>
              <a:rPr lang="en-US" sz="614" dirty="0" err="1">
                <a:solidFill>
                  <a:schemeClr val="bg1"/>
                </a:solidFill>
              </a:rPr>
              <a:t>Ecohydrological</a:t>
            </a:r>
            <a:r>
              <a:rPr lang="en-US" sz="614" dirty="0">
                <a:solidFill>
                  <a:schemeClr val="bg1"/>
                </a:solidFill>
              </a:rPr>
              <a:t> processes in Natural ecosystems</a:t>
            </a:r>
            <a:endParaRPr lang="es-CO" sz="614" dirty="0">
              <a:solidFill>
                <a:schemeClr val="bg1"/>
              </a:solidFill>
            </a:endParaRPr>
          </a:p>
        </p:txBody>
      </p:sp>
      <p:sp>
        <p:nvSpPr>
          <p:cNvPr id="220" name="Oval 4"/>
          <p:cNvSpPr/>
          <p:nvPr/>
        </p:nvSpPr>
        <p:spPr>
          <a:xfrm>
            <a:off x="4954087" y="2866379"/>
            <a:ext cx="56324" cy="56324"/>
          </a:xfrm>
          <a:prstGeom prst="ellipse">
            <a:avLst/>
          </a:prstGeom>
          <a:solidFill>
            <a:srgbClr val="2C2D90"/>
          </a:solidFill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21" name="Oval 4"/>
          <p:cNvSpPr/>
          <p:nvPr/>
        </p:nvSpPr>
        <p:spPr>
          <a:xfrm>
            <a:off x="5046604" y="2866380"/>
            <a:ext cx="56324" cy="56324"/>
          </a:xfrm>
          <a:prstGeom prst="ellipse">
            <a:avLst/>
          </a:prstGeom>
          <a:solidFill>
            <a:srgbClr val="2C2D90"/>
          </a:solidFill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24" name="Oval 46"/>
          <p:cNvSpPr/>
          <p:nvPr/>
        </p:nvSpPr>
        <p:spPr>
          <a:xfrm>
            <a:off x="4953778" y="3303506"/>
            <a:ext cx="56324" cy="56324"/>
          </a:xfrm>
          <a:prstGeom prst="ellipse">
            <a:avLst/>
          </a:prstGeom>
          <a:solidFill>
            <a:srgbClr val="7A3895"/>
          </a:solidFill>
          <a:ln>
            <a:solidFill>
              <a:srgbClr val="7A3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38" name="TextBox 237"/>
          <p:cNvSpPr txBox="1"/>
          <p:nvPr/>
        </p:nvSpPr>
        <p:spPr>
          <a:xfrm>
            <a:off x="3093104" y="3813052"/>
            <a:ext cx="1030762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25" i="1" dirty="0"/>
              <a:t>Warm temperate dry forest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2843091" y="4178434"/>
            <a:ext cx="362600" cy="221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840" i="1" dirty="0">
                <a:solidFill>
                  <a:srgbClr val="169CD8"/>
                </a:solidFill>
              </a:rPr>
              <a:t>520</a:t>
            </a:r>
            <a:endParaRPr lang="fr-FR" sz="1891" dirty="0"/>
          </a:p>
        </p:txBody>
      </p:sp>
      <p:sp>
        <p:nvSpPr>
          <p:cNvPr id="228" name="TextBox 227"/>
          <p:cNvSpPr txBox="1"/>
          <p:nvPr/>
        </p:nvSpPr>
        <p:spPr>
          <a:xfrm>
            <a:off x="3791784" y="4194418"/>
            <a:ext cx="417242" cy="20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08" i="1" dirty="0">
                <a:solidFill>
                  <a:schemeClr val="accent2"/>
                </a:solidFill>
              </a:rPr>
              <a:t>13.6</a:t>
            </a:r>
            <a:endParaRPr lang="fr-FR" sz="708" i="1" dirty="0">
              <a:solidFill>
                <a:schemeClr val="accent2"/>
              </a:solidFill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4717400" y="5083164"/>
            <a:ext cx="3973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" dirty="0"/>
              <a:t>More than 70% annual rainfall runoff is harvested or infiltrated in the soil, and waterlogging rarely occurs in the sponge pilot area  (22.5km</a:t>
            </a:r>
            <a:r>
              <a:rPr lang="en-US" altLang="zh-CN" sz="500" baseline="30000" dirty="0"/>
              <a:t>2</a:t>
            </a:r>
            <a:r>
              <a:rPr lang="en-US" altLang="zh-CN" sz="500" dirty="0"/>
              <a:t>).</a:t>
            </a:r>
            <a:endParaRPr lang="en-US" sz="500" dirty="0"/>
          </a:p>
        </p:txBody>
      </p:sp>
      <p:sp>
        <p:nvSpPr>
          <p:cNvPr id="230" name="Isosceles Triangle 229"/>
          <p:cNvSpPr/>
          <p:nvPr/>
        </p:nvSpPr>
        <p:spPr>
          <a:xfrm rot="5400000">
            <a:off x="4686385" y="5130964"/>
            <a:ext cx="66268" cy="65568"/>
          </a:xfrm>
          <a:prstGeom prst="triangle">
            <a:avLst/>
          </a:prstGeom>
          <a:solidFill>
            <a:srgbClr val="169CD8"/>
          </a:solidFill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3" y="960700"/>
            <a:ext cx="693668" cy="428620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70" y="5426490"/>
            <a:ext cx="556613" cy="343933"/>
          </a:xfrm>
          <a:prstGeom prst="rect">
            <a:avLst/>
          </a:prstGeom>
        </p:spPr>
      </p:pic>
      <p:sp>
        <p:nvSpPr>
          <p:cNvPr id="241" name="Oval 4"/>
          <p:cNvSpPr/>
          <p:nvPr/>
        </p:nvSpPr>
        <p:spPr>
          <a:xfrm>
            <a:off x="5131231" y="2866380"/>
            <a:ext cx="56324" cy="56324"/>
          </a:xfrm>
          <a:prstGeom prst="ellipse">
            <a:avLst/>
          </a:prstGeom>
          <a:solidFill>
            <a:srgbClr val="2C2D90"/>
          </a:solidFill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46" name="Oval 46"/>
          <p:cNvSpPr/>
          <p:nvPr/>
        </p:nvSpPr>
        <p:spPr>
          <a:xfrm>
            <a:off x="5044266" y="3300331"/>
            <a:ext cx="56324" cy="56324"/>
          </a:xfrm>
          <a:prstGeom prst="ellipse">
            <a:avLst/>
          </a:prstGeom>
          <a:solidFill>
            <a:srgbClr val="7A3895"/>
          </a:solidFill>
          <a:ln>
            <a:solidFill>
              <a:srgbClr val="7A3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10" name="TextBox 131"/>
          <p:cNvSpPr txBox="1"/>
          <p:nvPr/>
        </p:nvSpPr>
        <p:spPr>
          <a:xfrm>
            <a:off x="6473861" y="1488930"/>
            <a:ext cx="7284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 err="1">
                <a:solidFill>
                  <a:srgbClr val="1D42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s-CO" sz="600" dirty="0" err="1"/>
              <a:t>loods</a:t>
            </a:r>
            <a:endParaRPr lang="fr-FR" sz="600" dirty="0"/>
          </a:p>
        </p:txBody>
      </p:sp>
      <p:sp>
        <p:nvSpPr>
          <p:cNvPr id="259" name="TextBox 15"/>
          <p:cNvSpPr txBox="1"/>
          <p:nvPr/>
        </p:nvSpPr>
        <p:spPr>
          <a:xfrm>
            <a:off x="1819942" y="2203379"/>
            <a:ext cx="8847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25" i="1" dirty="0"/>
              <a:t>N34°16′36.39″ E108°41′58.43″</a:t>
            </a:r>
            <a:endParaRPr lang="en-GB" sz="525" i="1" dirty="0">
              <a:highlight>
                <a:srgbClr val="FFFF00"/>
              </a:highlight>
            </a:endParaRPr>
          </a:p>
        </p:txBody>
      </p:sp>
      <p:sp>
        <p:nvSpPr>
          <p:cNvPr id="260" name="TextBox 17"/>
          <p:cNvSpPr txBox="1"/>
          <p:nvPr/>
        </p:nvSpPr>
        <p:spPr>
          <a:xfrm>
            <a:off x="3114275" y="2249324"/>
            <a:ext cx="9375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5" i="1" dirty="0" err="1"/>
              <a:t>Fengxi</a:t>
            </a:r>
            <a:r>
              <a:rPr lang="en-US" sz="525" i="1" dirty="0"/>
              <a:t> Sponge city((i.e. </a:t>
            </a:r>
            <a:r>
              <a:rPr lang="en-US" sz="525" i="1" dirty="0" err="1"/>
              <a:t>Fengxi</a:t>
            </a:r>
            <a:r>
              <a:rPr lang="en-US" sz="525" i="1" dirty="0"/>
              <a:t> New City) </a:t>
            </a:r>
            <a:endParaRPr lang="fr-FR" sz="525" i="1" dirty="0"/>
          </a:p>
        </p:txBody>
      </p:sp>
      <p:sp>
        <p:nvSpPr>
          <p:cNvPr id="326" name="TextBox 141"/>
          <p:cNvSpPr txBox="1"/>
          <p:nvPr/>
        </p:nvSpPr>
        <p:spPr>
          <a:xfrm>
            <a:off x="472679" y="1835553"/>
            <a:ext cx="1068797" cy="604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4" dirty="0">
                <a:solidFill>
                  <a:srgbClr val="000000"/>
                </a:solidFill>
              </a:rPr>
              <a:t>The quaternary loose deposits are all within 300 meters underground, and the aquifer is made of sand, gravel pebbles and part of loess</a:t>
            </a:r>
            <a:r>
              <a:rPr lang="en" altLang="zh-CN" sz="554" dirty="0">
                <a:solidFill>
                  <a:srgbClr val="000000"/>
                </a:solidFill>
              </a:rPr>
              <a:t>.</a:t>
            </a:r>
            <a:endParaRPr lang="fr-FR" sz="554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261" name="TextBox 22"/>
          <p:cNvSpPr txBox="1"/>
          <p:nvPr/>
        </p:nvSpPr>
        <p:spPr>
          <a:xfrm>
            <a:off x="524623" y="2762580"/>
            <a:ext cx="374273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75" dirty="0" smtClean="0">
                <a:solidFill>
                  <a:srgbClr val="000000"/>
                </a:solidFill>
              </a:rPr>
              <a:t>Flood</a:t>
            </a:r>
            <a:r>
              <a:rPr lang="en-US" sz="675" dirty="0">
                <a:solidFill>
                  <a:srgbClr val="000000"/>
                </a:solidFill>
              </a:rPr>
              <a:t>, Fresh water, local climate and air quality regulation, moderation of extreme events, waste -water treatment, erosion and non-point source prevention, recreation and mental and physical health, habitats for species</a:t>
            </a:r>
            <a:endParaRPr lang="fr-FR" sz="675" dirty="0">
              <a:solidFill>
                <a:srgbClr val="000000"/>
              </a:solidFill>
            </a:endParaRPr>
          </a:p>
        </p:txBody>
      </p:sp>
      <p:sp>
        <p:nvSpPr>
          <p:cNvPr id="262" name="TextBox 24"/>
          <p:cNvSpPr txBox="1"/>
          <p:nvPr/>
        </p:nvSpPr>
        <p:spPr>
          <a:xfrm>
            <a:off x="507957" y="3087926"/>
            <a:ext cx="352812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dirty="0">
                <a:solidFill>
                  <a:srgbClr val="000000"/>
                </a:solidFill>
              </a:rPr>
              <a:t>One  of the first national</a:t>
            </a:r>
            <a:r>
              <a:rPr lang="zh-CN" altLang="en-US" sz="675" dirty="0">
                <a:solidFill>
                  <a:srgbClr val="000000"/>
                </a:solidFill>
              </a:rPr>
              <a:t> </a:t>
            </a:r>
            <a:r>
              <a:rPr lang="en-US" altLang="zh-CN" sz="675" dirty="0">
                <a:solidFill>
                  <a:srgbClr val="000000"/>
                </a:solidFill>
              </a:rPr>
              <a:t>demonstration sites for</a:t>
            </a:r>
            <a:r>
              <a:rPr lang="zh-CN" altLang="en-US" sz="675" dirty="0">
                <a:solidFill>
                  <a:srgbClr val="000000"/>
                </a:solidFill>
              </a:rPr>
              <a:t> </a:t>
            </a:r>
            <a:r>
              <a:rPr lang="en-US" altLang="zh-CN" sz="675" dirty="0">
                <a:solidFill>
                  <a:srgbClr val="000000"/>
                </a:solidFill>
              </a:rPr>
              <a:t>Sponge</a:t>
            </a:r>
            <a:r>
              <a:rPr lang="zh-CN" altLang="en-US" sz="675" dirty="0">
                <a:solidFill>
                  <a:srgbClr val="000000"/>
                </a:solidFill>
              </a:rPr>
              <a:t> </a:t>
            </a:r>
            <a:r>
              <a:rPr lang="en-US" altLang="zh-CN" sz="675" dirty="0">
                <a:solidFill>
                  <a:srgbClr val="000000"/>
                </a:solidFill>
              </a:rPr>
              <a:t>City</a:t>
            </a:r>
            <a:r>
              <a:rPr lang="zh-CN" altLang="en-US" sz="675" dirty="0">
                <a:solidFill>
                  <a:srgbClr val="000000"/>
                </a:solidFill>
              </a:rPr>
              <a:t> </a:t>
            </a:r>
            <a:r>
              <a:rPr lang="en-US" altLang="zh-CN" sz="675" dirty="0">
                <a:solidFill>
                  <a:srgbClr val="000000"/>
                </a:solidFill>
              </a:rPr>
              <a:t>Construction in China</a:t>
            </a:r>
            <a:endParaRPr lang="fr-FR" sz="675" dirty="0">
              <a:solidFill>
                <a:srgbClr val="000000"/>
              </a:solidFill>
            </a:endParaRPr>
          </a:p>
        </p:txBody>
      </p:sp>
      <p:grpSp>
        <p:nvGrpSpPr>
          <p:cNvPr id="263" name="Group 205"/>
          <p:cNvGrpSpPr/>
          <p:nvPr/>
        </p:nvGrpSpPr>
        <p:grpSpPr>
          <a:xfrm>
            <a:off x="845724" y="3434606"/>
            <a:ext cx="477744" cy="230832"/>
            <a:chOff x="2268386" y="4218846"/>
            <a:chExt cx="477746" cy="230832"/>
          </a:xfrm>
        </p:grpSpPr>
        <p:sp>
          <p:nvSpPr>
            <p:cNvPr id="265" name="TextBox 35"/>
            <p:cNvSpPr txBox="1"/>
            <p:nvPr/>
          </p:nvSpPr>
          <p:spPr>
            <a:xfrm>
              <a:off x="2268386" y="4218846"/>
              <a:ext cx="2190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b="1" dirty="0">
                  <a:solidFill>
                    <a:srgbClr val="00A44D"/>
                  </a:solidFill>
                  <a:latin typeface="Wingdings 2" panose="05020102010507070707" pitchFamily="18" charset="2"/>
                </a:rPr>
                <a:t>P</a:t>
              </a:r>
              <a:endParaRPr lang="fr-FR" sz="1200" b="1" dirty="0"/>
            </a:p>
          </p:txBody>
        </p:sp>
        <p:sp>
          <p:nvSpPr>
            <p:cNvPr id="266" name="TextBox 36"/>
            <p:cNvSpPr txBox="1"/>
            <p:nvPr/>
          </p:nvSpPr>
          <p:spPr>
            <a:xfrm>
              <a:off x="2398332" y="4220141"/>
              <a:ext cx="34780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/>
                <a:t>Yes</a:t>
              </a:r>
              <a:endParaRPr lang="fr-FR" sz="750" dirty="0"/>
            </a:p>
          </p:txBody>
        </p:sp>
      </p:grpSp>
      <p:grpSp>
        <p:nvGrpSpPr>
          <p:cNvPr id="268" name="Group 206"/>
          <p:cNvGrpSpPr/>
          <p:nvPr/>
        </p:nvGrpSpPr>
        <p:grpSpPr>
          <a:xfrm>
            <a:off x="2021010" y="3434499"/>
            <a:ext cx="484446" cy="230832"/>
            <a:chOff x="2268381" y="4211870"/>
            <a:chExt cx="484446" cy="230832"/>
          </a:xfrm>
        </p:grpSpPr>
        <p:sp>
          <p:nvSpPr>
            <p:cNvPr id="270" name="TextBox 208"/>
            <p:cNvSpPr txBox="1"/>
            <p:nvPr/>
          </p:nvSpPr>
          <p:spPr>
            <a:xfrm>
              <a:off x="2268381" y="4211870"/>
              <a:ext cx="2190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b="1" dirty="0">
                  <a:solidFill>
                    <a:srgbClr val="00A44D"/>
                  </a:solidFill>
                  <a:latin typeface="Wingdings 2" panose="05020102010507070707" pitchFamily="18" charset="2"/>
                </a:rPr>
                <a:t>P</a:t>
              </a:r>
              <a:endParaRPr lang="fr-FR" sz="1200" b="1" dirty="0"/>
            </a:p>
          </p:txBody>
        </p:sp>
        <p:sp>
          <p:nvSpPr>
            <p:cNvPr id="271" name="TextBox 209"/>
            <p:cNvSpPr txBox="1"/>
            <p:nvPr/>
          </p:nvSpPr>
          <p:spPr>
            <a:xfrm>
              <a:off x="2398305" y="4220141"/>
              <a:ext cx="35452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750"/>
                <a:t>Yes</a:t>
              </a:r>
              <a:endParaRPr lang="fr-FR" sz="750" dirty="0"/>
            </a:p>
          </p:txBody>
        </p:sp>
      </p:grpSp>
      <p:grpSp>
        <p:nvGrpSpPr>
          <p:cNvPr id="273" name="Group 211"/>
          <p:cNvGrpSpPr/>
          <p:nvPr/>
        </p:nvGrpSpPr>
        <p:grpSpPr>
          <a:xfrm>
            <a:off x="3260513" y="3431271"/>
            <a:ext cx="500379" cy="230832"/>
            <a:chOff x="2332608" y="4211870"/>
            <a:chExt cx="500380" cy="230832"/>
          </a:xfrm>
        </p:grpSpPr>
        <p:sp>
          <p:nvSpPr>
            <p:cNvPr id="275" name="TextBox 213"/>
            <p:cNvSpPr txBox="1"/>
            <p:nvPr/>
          </p:nvSpPr>
          <p:spPr>
            <a:xfrm>
              <a:off x="2332608" y="4211870"/>
              <a:ext cx="2190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900" b="1" dirty="0">
                  <a:solidFill>
                    <a:srgbClr val="00A44D"/>
                  </a:solidFill>
                  <a:latin typeface="Wingdings 2" panose="05020102010507070707" pitchFamily="18" charset="2"/>
                </a:rPr>
                <a:t>P</a:t>
              </a:r>
              <a:endParaRPr lang="fr-FR" sz="1200" b="1" dirty="0"/>
            </a:p>
          </p:txBody>
        </p:sp>
        <p:sp>
          <p:nvSpPr>
            <p:cNvPr id="276" name="TextBox 214"/>
            <p:cNvSpPr txBox="1"/>
            <p:nvPr/>
          </p:nvSpPr>
          <p:spPr>
            <a:xfrm>
              <a:off x="2462528" y="4220141"/>
              <a:ext cx="37046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50" dirty="0" err="1"/>
                <a:t>Yes</a:t>
              </a:r>
              <a:endParaRPr lang="fr-FR" sz="750" dirty="0"/>
            </a:p>
          </p:txBody>
        </p:sp>
      </p:grpSp>
      <p:sp>
        <p:nvSpPr>
          <p:cNvPr id="278" name="TextBox 50"/>
          <p:cNvSpPr txBox="1"/>
          <p:nvPr/>
        </p:nvSpPr>
        <p:spPr>
          <a:xfrm>
            <a:off x="480020" y="4532388"/>
            <a:ext cx="937681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dirty="0">
                <a:solidFill>
                  <a:srgbClr val="169CD8"/>
                </a:solidFill>
              </a:rPr>
              <a:t>EH SOLUTIONS</a:t>
            </a:r>
            <a:endParaRPr lang="fr-FR" sz="450" dirty="0">
              <a:solidFill>
                <a:srgbClr val="169CD8"/>
              </a:solidFill>
            </a:endParaRPr>
          </a:p>
        </p:txBody>
      </p:sp>
      <p:pic>
        <p:nvPicPr>
          <p:cNvPr id="279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963" b="100000" l="625" r="98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831" r="4167"/>
          <a:stretch/>
        </p:blipFill>
        <p:spPr bwMode="auto">
          <a:xfrm>
            <a:off x="1697534" y="5208247"/>
            <a:ext cx="181078" cy="18107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815" b="100000" l="4403" r="98742">
                        <a14:foregroundMark x1="50314" y1="73457" x2="52830" y2="7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9" t="14936" r="4348"/>
          <a:stretch/>
        </p:blipFill>
        <p:spPr bwMode="auto">
          <a:xfrm>
            <a:off x="2359699" y="4693040"/>
            <a:ext cx="181078" cy="18107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29" b="100000" l="4138" r="97241">
                        <a14:foregroundMark x1="48966" y1="32857" x2="73103" y2="4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8319" y="4693039"/>
            <a:ext cx="181078" cy="18107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" name="Rectangle 55"/>
          <p:cNvSpPr/>
          <p:nvPr/>
        </p:nvSpPr>
        <p:spPr>
          <a:xfrm>
            <a:off x="1423156" y="4840679"/>
            <a:ext cx="79211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675" dirty="0" err="1"/>
              <a:t>Ecohydrological</a:t>
            </a:r>
            <a:r>
              <a:rPr lang="fr-FR" sz="675" dirty="0"/>
              <a:t> infrastructure</a:t>
            </a:r>
          </a:p>
        </p:txBody>
      </p:sp>
      <p:sp>
        <p:nvSpPr>
          <p:cNvPr id="284" name="Rectangle 56"/>
          <p:cNvSpPr/>
          <p:nvPr/>
        </p:nvSpPr>
        <p:spPr>
          <a:xfrm>
            <a:off x="2140454" y="4840679"/>
            <a:ext cx="63427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FR" sz="675" dirty="0" err="1"/>
              <a:t>Hydrological</a:t>
            </a:r>
            <a:r>
              <a:rPr lang="fr-FR" sz="675" dirty="0"/>
              <a:t> flow</a:t>
            </a:r>
          </a:p>
        </p:txBody>
      </p:sp>
      <p:sp>
        <p:nvSpPr>
          <p:cNvPr id="285" name="Rectangle 57"/>
          <p:cNvSpPr/>
          <p:nvPr/>
        </p:nvSpPr>
        <p:spPr>
          <a:xfrm>
            <a:off x="1417700" y="5375993"/>
            <a:ext cx="769331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675" dirty="0" err="1"/>
              <a:t>Phytotechnology</a:t>
            </a:r>
            <a:endParaRPr lang="fr-FR" sz="675" dirty="0"/>
          </a:p>
        </p:txBody>
      </p:sp>
      <p:sp>
        <p:nvSpPr>
          <p:cNvPr id="287" name="TextBox 59"/>
          <p:cNvSpPr txBox="1"/>
          <p:nvPr/>
        </p:nvSpPr>
        <p:spPr>
          <a:xfrm>
            <a:off x="327146" y="4778095"/>
            <a:ext cx="119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i="1" dirty="0"/>
              <a:t>Low elevation greenbelt , rain garden, vegetation ditch, rainwater wetland, rainwater purification corridor, embankment and vegetation buffer zone, green roof, regulation pond,</a:t>
            </a:r>
            <a:r>
              <a:rPr lang="zh-CN" altLang="en-US" sz="675" i="1" dirty="0"/>
              <a:t> </a:t>
            </a:r>
            <a:r>
              <a:rPr lang="en-US" altLang="zh-CN" sz="675" i="1" dirty="0"/>
              <a:t>etc.</a:t>
            </a:r>
            <a:endParaRPr lang="fr-FR" sz="1350" i="1" dirty="0"/>
          </a:p>
        </p:txBody>
      </p:sp>
      <p:sp>
        <p:nvSpPr>
          <p:cNvPr id="323" name="Rounded Rectangle 185"/>
          <p:cNvSpPr/>
          <p:nvPr/>
        </p:nvSpPr>
        <p:spPr>
          <a:xfrm>
            <a:off x="5524484" y="1679094"/>
            <a:ext cx="1854460" cy="115144"/>
          </a:xfrm>
          <a:prstGeom prst="roundRect">
            <a:avLst>
              <a:gd name="adj" fmla="val 50000"/>
            </a:avLst>
          </a:prstGeom>
          <a:solidFill>
            <a:srgbClr val="A5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18" dirty="0"/>
          </a:p>
        </p:txBody>
      </p:sp>
      <p:pic>
        <p:nvPicPr>
          <p:cNvPr id="219" name="图片 218">
            <a:extLst>
              <a:ext uri="{FF2B5EF4-FFF2-40B4-BE49-F238E27FC236}">
                <a16:creationId xmlns:a16="http://schemas.microsoft.com/office/drawing/2014/main" id="{F83DB2CC-BE3A-F245-9164-EE9AF02D4D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03468" y="4778609"/>
            <a:ext cx="837391" cy="672399"/>
          </a:xfrm>
          <a:prstGeom prst="rect">
            <a:avLst/>
          </a:prstGeom>
        </p:spPr>
      </p:pic>
      <p:pic>
        <p:nvPicPr>
          <p:cNvPr id="6" name="图片 5" descr="图片包含 文字, 地图&#10;&#10;&#10;&#10;自动生成的说明">
            <a:extLst>
              <a:ext uri="{FF2B5EF4-FFF2-40B4-BE49-F238E27FC236}">
                <a16:creationId xmlns:a16="http://schemas.microsoft.com/office/drawing/2014/main" id="{437BEBC1-C9AF-834C-9B10-D638A4C2D2F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2011"/>
          <a:stretch/>
        </p:blipFill>
        <p:spPr>
          <a:xfrm>
            <a:off x="1761820" y="1616724"/>
            <a:ext cx="836850" cy="568971"/>
          </a:xfrm>
          <a:prstGeom prst="rect">
            <a:avLst/>
          </a:prstGeom>
        </p:spPr>
      </p:pic>
      <p:pic>
        <p:nvPicPr>
          <p:cNvPr id="15" name="图片 14" descr="图片包含 文字, 地图&#10;&#10;&#10;&#10;自动生成的说明">
            <a:extLst>
              <a:ext uri="{FF2B5EF4-FFF2-40B4-BE49-F238E27FC236}">
                <a16:creationId xmlns:a16="http://schemas.microsoft.com/office/drawing/2014/main" id="{2B289610-4589-184F-A983-DEFA7550B9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08343" y="1531368"/>
            <a:ext cx="927736" cy="717721"/>
          </a:xfrm>
          <a:prstGeom prst="rect">
            <a:avLst/>
          </a:prstGeom>
        </p:spPr>
      </p:pic>
      <p:pic>
        <p:nvPicPr>
          <p:cNvPr id="202" name="图片 201" descr="DJI_0694_副本">
            <a:extLst>
              <a:ext uri="{FF2B5EF4-FFF2-40B4-BE49-F238E27FC236}">
                <a16:creationId xmlns:a16="http://schemas.microsoft.com/office/drawing/2014/main" id="{1FCDEAC4-3125-8844-BEF6-4437EB36300F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23" y="1711515"/>
            <a:ext cx="941502" cy="75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Picture 3" descr="D:\GaonaDocuments\UNESCO\Ecohydrology\Webplatform\The web platform\template-png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64" b="86282" l="46261" r="48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6" t="81537" r="51355" b="13191"/>
          <a:stretch/>
        </p:blipFill>
        <p:spPr bwMode="auto">
          <a:xfrm>
            <a:off x="5814779" y="5360621"/>
            <a:ext cx="223029" cy="3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TextBox 40"/>
          <p:cNvSpPr txBox="1"/>
          <p:nvPr/>
        </p:nvSpPr>
        <p:spPr>
          <a:xfrm>
            <a:off x="5880471" y="5395694"/>
            <a:ext cx="1124061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52" b="1" dirty="0" err="1"/>
              <a:t>Contact</a:t>
            </a:r>
            <a:r>
              <a:rPr lang="es-CO" sz="552" b="1" dirty="0"/>
              <a:t>: Prof. Dr. </a:t>
            </a:r>
            <a:r>
              <a:rPr lang="es-ES_tradnl" sz="631" b="1" dirty="0" err="1"/>
              <a:t>Jia</a:t>
            </a:r>
            <a:r>
              <a:rPr lang="en-US" altLang="zh-CN" sz="631" b="1" dirty="0" err="1"/>
              <a:t>ke</a:t>
            </a:r>
            <a:r>
              <a:rPr lang="zh-CN" altLang="en-US" sz="631" b="1" dirty="0"/>
              <a:t> </a:t>
            </a:r>
            <a:r>
              <a:rPr lang="en-US" altLang="zh-CN" sz="631" b="1" dirty="0"/>
              <a:t>LI</a:t>
            </a:r>
            <a:endParaRPr lang="fr-FR" sz="631" b="1" dirty="0"/>
          </a:p>
          <a:p>
            <a:pPr algn="ctr"/>
            <a:r>
              <a:rPr lang="es-CO" sz="552" b="1" dirty="0"/>
              <a:t> </a:t>
            </a:r>
            <a:endParaRPr lang="fr-FR" sz="552" b="1" dirty="0"/>
          </a:p>
        </p:txBody>
      </p:sp>
      <p:sp>
        <p:nvSpPr>
          <p:cNvPr id="206" name="TextBox 40"/>
          <p:cNvSpPr txBox="1"/>
          <p:nvPr/>
        </p:nvSpPr>
        <p:spPr>
          <a:xfrm>
            <a:off x="5687130" y="5532451"/>
            <a:ext cx="160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/>
              <a:t>E-mail</a:t>
            </a:r>
            <a:r>
              <a:rPr lang="en-US" altLang="zh-CN" sz="600" dirty="0"/>
              <a:t>:</a:t>
            </a:r>
            <a:r>
              <a:rPr lang="zh-CN" altLang="en-US" sz="600" dirty="0"/>
              <a:t> </a:t>
            </a:r>
            <a:r>
              <a:rPr lang="en-US" altLang="zh-CN" sz="600" dirty="0"/>
              <a:t>xaut_ljk@163.com</a:t>
            </a:r>
            <a:endParaRPr lang="en-GB" sz="600" dirty="0"/>
          </a:p>
          <a:p>
            <a:pPr algn="ctr"/>
            <a:r>
              <a:rPr lang="en-US" altLang="zh-CN" sz="600" dirty="0"/>
              <a:t>Xi’an</a:t>
            </a:r>
            <a:r>
              <a:rPr lang="zh-CN" altLang="en-US" sz="600" dirty="0"/>
              <a:t> </a:t>
            </a:r>
            <a:r>
              <a:rPr lang="en-US" altLang="zh-CN" sz="600" dirty="0"/>
              <a:t>University</a:t>
            </a:r>
            <a:r>
              <a:rPr lang="zh-CN" altLang="en-US" sz="600" dirty="0"/>
              <a:t> </a:t>
            </a:r>
            <a:r>
              <a:rPr lang="en-US" altLang="zh-CN" sz="600" dirty="0"/>
              <a:t>of</a:t>
            </a:r>
            <a:r>
              <a:rPr lang="zh-CN" altLang="en-US" sz="600" dirty="0"/>
              <a:t> </a:t>
            </a:r>
            <a:r>
              <a:rPr lang="en-US" altLang="zh-CN" sz="600" dirty="0"/>
              <a:t>Technology, Xi’an , China</a:t>
            </a:r>
            <a:endParaRPr lang="en-GB" sz="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63" y="938810"/>
            <a:ext cx="1172703" cy="2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63" y="1251894"/>
            <a:ext cx="1172703" cy="31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" name="Oval 132"/>
          <p:cNvSpPr/>
          <p:nvPr/>
        </p:nvSpPr>
        <p:spPr>
          <a:xfrm>
            <a:off x="6341892" y="1479779"/>
            <a:ext cx="188595" cy="188595"/>
          </a:xfrm>
          <a:prstGeom prst="ellipse">
            <a:avLst/>
          </a:prstGeom>
          <a:solidFill>
            <a:srgbClr val="1D42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b="1" dirty="0">
                <a:effectLst>
                  <a:outerShdw blurRad="304800" dist="38100" dir="2700000" sx="102000" sy="102000" algn="tl">
                    <a:srgbClr val="000000">
                      <a:alpha val="56000"/>
                    </a:srgbClr>
                  </a:outerShdw>
                </a:effectLst>
              </a:rPr>
              <a:t>F</a:t>
            </a:r>
            <a:endParaRPr lang="fr-FR" sz="1350" b="1" dirty="0">
              <a:effectLst>
                <a:outerShdw blurRad="304800" dist="38100" dir="2700000" sx="102000" sy="102000" algn="tl">
                  <a:srgbClr val="000000">
                    <a:alpha val="56000"/>
                  </a:srgbClr>
                </a:outerShdw>
              </a:effectLst>
            </a:endParaRPr>
          </a:p>
        </p:txBody>
      </p:sp>
      <p:sp>
        <p:nvSpPr>
          <p:cNvPr id="208" name="TextBox 166"/>
          <p:cNvSpPr txBox="1"/>
          <p:nvPr/>
        </p:nvSpPr>
        <p:spPr>
          <a:xfrm>
            <a:off x="5640969" y="1515740"/>
            <a:ext cx="874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" dirty="0">
                <a:solidFill>
                  <a:srgbClr val="000000"/>
                </a:solidFill>
              </a:rPr>
              <a:t>Pollutants</a:t>
            </a:r>
            <a:r>
              <a:rPr lang="zh-CN" altLang="en-US" sz="600" dirty="0">
                <a:solidFill>
                  <a:srgbClr val="000000"/>
                </a:solidFill>
              </a:rPr>
              <a:t> </a:t>
            </a:r>
            <a:r>
              <a:rPr lang="en-US" altLang="zh-CN" sz="600" dirty="0">
                <a:solidFill>
                  <a:srgbClr val="000000"/>
                </a:solidFill>
              </a:rPr>
              <a:t>and</a:t>
            </a:r>
            <a:r>
              <a:rPr lang="zh-CN" altLang="en-US" sz="600" dirty="0">
                <a:solidFill>
                  <a:srgbClr val="000000"/>
                </a:solidFill>
              </a:rPr>
              <a:t> </a:t>
            </a:r>
            <a:r>
              <a:rPr lang="en-US" altLang="zh-CN" sz="600" dirty="0">
                <a:solidFill>
                  <a:srgbClr val="000000"/>
                </a:solidFill>
              </a:rPr>
              <a:t>Nutrients</a:t>
            </a:r>
            <a:endParaRPr lang="fr-FR" sz="600" dirty="0"/>
          </a:p>
        </p:txBody>
      </p:sp>
      <p:sp>
        <p:nvSpPr>
          <p:cNvPr id="211" name="Oval 167"/>
          <p:cNvSpPr/>
          <p:nvPr/>
        </p:nvSpPr>
        <p:spPr>
          <a:xfrm>
            <a:off x="5507399" y="1550304"/>
            <a:ext cx="188595" cy="18859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b="1" dirty="0"/>
              <a:t>P</a:t>
            </a:r>
            <a:endParaRPr lang="fr-FR" sz="1350" b="1" dirty="0"/>
          </a:p>
        </p:txBody>
      </p:sp>
      <p:grpSp>
        <p:nvGrpSpPr>
          <p:cNvPr id="201" name="Group 129"/>
          <p:cNvGrpSpPr/>
          <p:nvPr/>
        </p:nvGrpSpPr>
        <p:grpSpPr>
          <a:xfrm>
            <a:off x="7164375" y="1515743"/>
            <a:ext cx="779440" cy="197625"/>
            <a:chOff x="1979886" y="2545391"/>
            <a:chExt cx="1039254" cy="263500"/>
          </a:xfrm>
        </p:grpSpPr>
        <p:sp>
          <p:nvSpPr>
            <p:cNvPr id="207" name="Oval 179"/>
            <p:cNvSpPr/>
            <p:nvPr/>
          </p:nvSpPr>
          <p:spPr>
            <a:xfrm>
              <a:off x="1979886" y="2545391"/>
              <a:ext cx="251460" cy="251460"/>
            </a:xfrm>
            <a:prstGeom prst="ellipse">
              <a:avLst/>
            </a:prstGeom>
            <a:solidFill>
              <a:srgbClr val="E673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350" b="1" dirty="0"/>
                <a:t>D</a:t>
              </a:r>
              <a:endParaRPr lang="fr-FR" sz="1350" b="1" dirty="0"/>
            </a:p>
          </p:txBody>
        </p:sp>
        <p:sp>
          <p:nvSpPr>
            <p:cNvPr id="209" name="TextBox 180"/>
            <p:cNvSpPr txBox="1"/>
            <p:nvPr/>
          </p:nvSpPr>
          <p:spPr>
            <a:xfrm>
              <a:off x="2163931" y="2562670"/>
              <a:ext cx="8552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6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s-CO" sz="600" dirty="0" err="1"/>
                <a:t>roughts</a:t>
              </a:r>
              <a:endParaRPr lang="es-CO" sz="600" dirty="0"/>
            </a:p>
          </p:txBody>
        </p:sp>
      </p:grpSp>
      <p:sp>
        <p:nvSpPr>
          <p:cNvPr id="257" name="TextBox 166"/>
          <p:cNvSpPr txBox="1"/>
          <p:nvPr/>
        </p:nvSpPr>
        <p:spPr>
          <a:xfrm>
            <a:off x="6783319" y="1714193"/>
            <a:ext cx="87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>
                <a:solidFill>
                  <a:srgbClr val="C120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600" dirty="0" err="1"/>
              <a:t>oss</a:t>
            </a:r>
            <a:r>
              <a:rPr lang="en-US" sz="600" dirty="0"/>
              <a:t> of retention capacity of vegetation</a:t>
            </a:r>
            <a:endParaRPr lang="fr-FR" sz="600" dirty="0"/>
          </a:p>
        </p:txBody>
      </p:sp>
      <p:sp>
        <p:nvSpPr>
          <p:cNvPr id="258" name="Oval 167"/>
          <p:cNvSpPr/>
          <p:nvPr/>
        </p:nvSpPr>
        <p:spPr>
          <a:xfrm>
            <a:off x="6649749" y="1748758"/>
            <a:ext cx="188595" cy="188595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b="1" dirty="0"/>
              <a:t>L</a:t>
            </a:r>
            <a:endParaRPr lang="fr-FR" sz="1350" b="1" dirty="0"/>
          </a:p>
        </p:txBody>
      </p:sp>
      <p:sp>
        <p:nvSpPr>
          <p:cNvPr id="222" name="TextBox 166"/>
          <p:cNvSpPr txBox="1"/>
          <p:nvPr/>
        </p:nvSpPr>
        <p:spPr>
          <a:xfrm>
            <a:off x="5998734" y="1756114"/>
            <a:ext cx="598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" dirty="0" err="1"/>
              <a:t>Habitat</a:t>
            </a:r>
            <a:r>
              <a:rPr lang="es-CO" sz="600" dirty="0"/>
              <a:t> L</a:t>
            </a:r>
            <a:r>
              <a:rPr lang="en-US" sz="600" dirty="0" err="1"/>
              <a:t>oss</a:t>
            </a:r>
            <a:endParaRPr lang="fr-FR" sz="600" dirty="0"/>
          </a:p>
        </p:txBody>
      </p:sp>
      <p:sp>
        <p:nvSpPr>
          <p:cNvPr id="223" name="Oval 167"/>
          <p:cNvSpPr/>
          <p:nvPr/>
        </p:nvSpPr>
        <p:spPr>
          <a:xfrm>
            <a:off x="5851182" y="1748758"/>
            <a:ext cx="188595" cy="18859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b="1" dirty="0"/>
              <a:t>H</a:t>
            </a:r>
            <a:endParaRPr lang="fr-FR" sz="1350" b="1" dirty="0"/>
          </a:p>
        </p:txBody>
      </p:sp>
      <p:sp>
        <p:nvSpPr>
          <p:cNvPr id="226" name="Oval 61"/>
          <p:cNvSpPr/>
          <p:nvPr/>
        </p:nvSpPr>
        <p:spPr>
          <a:xfrm>
            <a:off x="4953001" y="3443516"/>
            <a:ext cx="56324" cy="563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31" name="Oval 51"/>
          <p:cNvSpPr/>
          <p:nvPr/>
        </p:nvSpPr>
        <p:spPr>
          <a:xfrm>
            <a:off x="4952862" y="3010768"/>
            <a:ext cx="56324" cy="56324"/>
          </a:xfrm>
          <a:prstGeom prst="ellipse">
            <a:avLst/>
          </a:prstGeom>
          <a:solidFill>
            <a:srgbClr val="00A651"/>
          </a:solidFill>
          <a:ln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32" name="Oval 66"/>
          <p:cNvSpPr/>
          <p:nvPr/>
        </p:nvSpPr>
        <p:spPr>
          <a:xfrm>
            <a:off x="5046030" y="3168285"/>
            <a:ext cx="56324" cy="56324"/>
          </a:xfrm>
          <a:prstGeom prst="ellipse">
            <a:avLst/>
          </a:prstGeom>
          <a:solidFill>
            <a:srgbClr val="F7941D"/>
          </a:solidFill>
          <a:ln>
            <a:solidFill>
              <a:srgbClr val="F79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33" name="Oval 46"/>
          <p:cNvSpPr/>
          <p:nvPr/>
        </p:nvSpPr>
        <p:spPr>
          <a:xfrm>
            <a:off x="5138050" y="3300331"/>
            <a:ext cx="56324" cy="56324"/>
          </a:xfrm>
          <a:prstGeom prst="ellipse">
            <a:avLst/>
          </a:prstGeom>
          <a:solidFill>
            <a:srgbClr val="7A3895"/>
          </a:solidFill>
          <a:ln>
            <a:solidFill>
              <a:srgbClr val="7A38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34" name="Oval 4"/>
          <p:cNvSpPr/>
          <p:nvPr/>
        </p:nvSpPr>
        <p:spPr>
          <a:xfrm>
            <a:off x="5216631" y="2866379"/>
            <a:ext cx="56324" cy="56324"/>
          </a:xfrm>
          <a:prstGeom prst="ellipse">
            <a:avLst/>
          </a:prstGeom>
          <a:solidFill>
            <a:srgbClr val="2C2D90"/>
          </a:solidFill>
          <a:ln>
            <a:solidFill>
              <a:srgbClr val="2C2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36" name="Oval 61"/>
          <p:cNvSpPr/>
          <p:nvPr/>
        </p:nvSpPr>
        <p:spPr>
          <a:xfrm>
            <a:off x="5046786" y="3443516"/>
            <a:ext cx="56324" cy="5632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 dirty="0"/>
          </a:p>
        </p:txBody>
      </p:sp>
      <p:sp>
        <p:nvSpPr>
          <p:cNvPr id="239" name="TextBox 238"/>
          <p:cNvSpPr txBox="1"/>
          <p:nvPr/>
        </p:nvSpPr>
        <p:spPr>
          <a:xfrm>
            <a:off x="4724434" y="5216807"/>
            <a:ext cx="3973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" dirty="0"/>
              <a:t>The water quality of </a:t>
            </a:r>
            <a:r>
              <a:rPr lang="en-US" altLang="zh-CN" sz="500" dirty="0" err="1"/>
              <a:t>fenghe</a:t>
            </a:r>
            <a:r>
              <a:rPr lang="en-US" altLang="zh-CN" sz="500" dirty="0"/>
              <a:t> river and </a:t>
            </a:r>
            <a:r>
              <a:rPr lang="en-US" altLang="zh-CN" sz="500" dirty="0" err="1"/>
              <a:t>weihe</a:t>
            </a:r>
            <a:r>
              <a:rPr lang="en-US" altLang="zh-CN" sz="500" dirty="0"/>
              <a:t> river crossing the pilot area respectively reaches class Ⅲ and Ⅳ(GB3838-2002,China) on the whole.</a:t>
            </a:r>
            <a:endParaRPr lang="en-US" sz="500" dirty="0"/>
          </a:p>
        </p:txBody>
      </p:sp>
      <p:sp>
        <p:nvSpPr>
          <p:cNvPr id="240" name="Isosceles Triangle 229"/>
          <p:cNvSpPr/>
          <p:nvPr/>
        </p:nvSpPr>
        <p:spPr>
          <a:xfrm rot="5400000">
            <a:off x="4693419" y="5264607"/>
            <a:ext cx="66268" cy="65568"/>
          </a:xfrm>
          <a:prstGeom prst="triangle">
            <a:avLst/>
          </a:prstGeom>
          <a:solidFill>
            <a:srgbClr val="169CD8"/>
          </a:solidFill>
          <a:ln>
            <a:solidFill>
              <a:srgbClr val="169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18"/>
          </a:p>
        </p:txBody>
      </p:sp>
      <p:sp>
        <p:nvSpPr>
          <p:cNvPr id="212" name="TextBox 62">
            <a:extLst>
              <a:ext uri="{FF2B5EF4-FFF2-40B4-BE49-F238E27FC236}">
                <a16:creationId xmlns:a16="http://schemas.microsoft.com/office/drawing/2014/main" id="{342829C5-72A0-1E4B-A77A-99A2169B97E4}"/>
              </a:ext>
            </a:extLst>
          </p:cNvPr>
          <p:cNvSpPr txBox="1"/>
          <p:nvPr/>
        </p:nvSpPr>
        <p:spPr>
          <a:xfrm>
            <a:off x="2976687" y="3722778"/>
            <a:ext cx="869903" cy="193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54" i="1" dirty="0" err="1">
                <a:solidFill>
                  <a:srgbClr val="169CD8"/>
                </a:solidFill>
              </a:rPr>
              <a:t>Life</a:t>
            </a:r>
            <a:r>
              <a:rPr lang="es-CO" sz="654" i="1" dirty="0">
                <a:solidFill>
                  <a:srgbClr val="169CD8"/>
                </a:solidFill>
              </a:rPr>
              <a:t> </a:t>
            </a:r>
            <a:r>
              <a:rPr lang="es-CO" sz="654" i="1" dirty="0" err="1">
                <a:solidFill>
                  <a:srgbClr val="169CD8"/>
                </a:solidFill>
              </a:rPr>
              <a:t>zones</a:t>
            </a:r>
            <a:endParaRPr lang="fr-FR" sz="437" i="1" dirty="0">
              <a:solidFill>
                <a:srgbClr val="169C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6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or78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41" y="2181225"/>
            <a:ext cx="447198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085850" y="3669507"/>
            <a:ext cx="1791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FFFF"/>
                </a:solidFill>
                <a:latin typeface="Verdana" pitchFamily="34" charset="0"/>
              </a:rPr>
              <a:t>Axis 3:  Enhancing policy advice to reach water security at local, national, regional and global levels.</a:t>
            </a:r>
            <a:endParaRPr lang="en-US" altLang="en-US" sz="12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153" name="Picture 10" descr="C:\Users\s_demuth\Desktop\Maro Hass\Figure IHP VIII themes (30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" y="1314967"/>
            <a:ext cx="8939517" cy="507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1981795" y="5452114"/>
            <a:ext cx="139140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6 Themes</a:t>
            </a:r>
            <a:endParaRPr lang="fr-FR" sz="2100" b="1" dirty="0"/>
          </a:p>
        </p:txBody>
      </p:sp>
      <p:sp>
        <p:nvSpPr>
          <p:cNvPr id="4" name="Rectangle 3"/>
          <p:cNvSpPr/>
          <p:nvPr/>
        </p:nvSpPr>
        <p:spPr>
          <a:xfrm>
            <a:off x="5222917" y="1755467"/>
            <a:ext cx="99770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1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3 Axes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1070" y="238479"/>
            <a:ext cx="8833452" cy="875434"/>
            <a:chOff x="128337" y="107205"/>
            <a:chExt cx="8833452" cy="8754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792" y="107205"/>
              <a:ext cx="1891997" cy="875434"/>
            </a:xfrm>
            <a:prstGeom prst="rect">
              <a:avLst/>
            </a:prstGeom>
          </p:spPr>
        </p:pic>
        <p:sp>
          <p:nvSpPr>
            <p:cNvPr id="15" name="Round Diagonal Corner Rectangle 14"/>
            <p:cNvSpPr/>
            <p:nvPr/>
          </p:nvSpPr>
          <p:spPr>
            <a:xfrm>
              <a:off x="128337" y="107205"/>
              <a:ext cx="6817895" cy="743027"/>
            </a:xfrm>
            <a:prstGeom prst="round2DiagRect">
              <a:avLst/>
            </a:prstGeom>
            <a:solidFill>
              <a:srgbClr val="86C457"/>
            </a:solidFill>
            <a:ln>
              <a:solidFill>
                <a:srgbClr val="86C45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00">
                <a:lnSpc>
                  <a:spcPct val="90000"/>
                </a:lnSpc>
                <a:spcBef>
                  <a:spcPts val="1000"/>
                </a:spcBef>
                <a:buClr>
                  <a:prstClr val="black"/>
                </a:buClr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MT" panose="020B0502020104020203" pitchFamily="34" charset="0"/>
                </a:rPr>
                <a:t>IHP’s Eighth Phase</a:t>
              </a:r>
              <a:endPara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940152" y="2181225"/>
            <a:ext cx="1142373" cy="313372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74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546796" y="44450"/>
            <a:ext cx="6630988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smtClean="0"/>
              <a:t>Dissemination strategy of the ecohydrology concept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6632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0"/>
          <p:cNvSpPr txBox="1">
            <a:spLocks noChangeArrowheads="1"/>
          </p:cNvSpPr>
          <p:nvPr/>
        </p:nvSpPr>
        <p:spPr bwMode="auto">
          <a:xfrm>
            <a:off x="527050" y="1484313"/>
            <a:ext cx="19057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2800" b="1" smtClean="0">
                <a:latin typeface="Arial" charset="0"/>
                <a:ea typeface="Adobe Fan Heiti Std B" pitchFamily="34" charset="-128"/>
              </a:rPr>
              <a:t>2015-2016</a:t>
            </a:r>
            <a:endParaRPr lang="en-US" altLang="en-US" sz="2800" b="1">
              <a:latin typeface="Arial" charset="0"/>
              <a:ea typeface="Adobe Fan Heiti Std B" pitchFamily="34" charset="-128"/>
            </a:endParaRPr>
          </a:p>
        </p:txBody>
      </p:sp>
      <p:sp>
        <p:nvSpPr>
          <p:cNvPr id="11" name="Triangle isocèle 10"/>
          <p:cNvSpPr/>
          <p:nvPr/>
        </p:nvSpPr>
        <p:spPr>
          <a:xfrm>
            <a:off x="179388" y="2205038"/>
            <a:ext cx="347662" cy="347662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orme en L 11"/>
          <p:cNvSpPr/>
          <p:nvPr/>
        </p:nvSpPr>
        <p:spPr>
          <a:xfrm rot="5400000">
            <a:off x="1146175" y="1797051"/>
            <a:ext cx="1227137" cy="2043112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271" name="Groupe 12"/>
          <p:cNvGrpSpPr>
            <a:grpSpLocks/>
          </p:cNvGrpSpPr>
          <p:nvPr/>
        </p:nvGrpSpPr>
        <p:grpSpPr bwMode="auto">
          <a:xfrm>
            <a:off x="941388" y="2492375"/>
            <a:ext cx="2982912" cy="1616075"/>
            <a:chOff x="6976723" y="1479225"/>
            <a:chExt cx="2694917" cy="1616640"/>
          </a:xfrm>
        </p:grpSpPr>
        <p:sp>
          <p:nvSpPr>
            <p:cNvPr id="14" name="Rectangle 13"/>
            <p:cNvSpPr/>
            <p:nvPr/>
          </p:nvSpPr>
          <p:spPr>
            <a:xfrm>
              <a:off x="6976723" y="1479225"/>
              <a:ext cx="1844419" cy="16166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6976723" y="1479225"/>
              <a:ext cx="2694917" cy="1616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53340" tIns="53340" rIns="53340" bIns="53340" spcCol="1270"/>
            <a:lstStyle/>
            <a:p>
              <a:pPr defTabSz="622300" eaLnBrk="1" hangingPunct="1">
                <a:spcAft>
                  <a:spcPts val="0"/>
                </a:spcAft>
                <a:defRPr/>
              </a:pPr>
              <a:r>
                <a:rPr lang="en-US" sz="2400" dirty="0">
                  <a:ea typeface="Adobe Gothic Std B" pitchFamily="34" charset="-128"/>
                </a:rPr>
                <a:t>New design of the EH demonstration sites </a:t>
              </a:r>
            </a:p>
            <a:p>
              <a:pPr defTabSz="622300" eaLnBrk="1" hangingPunct="1">
                <a:spcAft>
                  <a:spcPts val="0"/>
                </a:spcAft>
                <a:defRPr/>
              </a:pPr>
              <a:r>
                <a:rPr lang="en-US" sz="2400" dirty="0">
                  <a:ea typeface="Adobe Gothic Std B" pitchFamily="34" charset="-128"/>
                </a:rPr>
                <a:t>network within IHP-VIII</a:t>
              </a:r>
            </a:p>
          </p:txBody>
        </p:sp>
      </p:grpSp>
      <p:sp>
        <p:nvSpPr>
          <p:cNvPr id="4" name="Flèche droite 3"/>
          <p:cNvSpPr/>
          <p:nvPr/>
        </p:nvSpPr>
        <p:spPr>
          <a:xfrm>
            <a:off x="3708400" y="2924175"/>
            <a:ext cx="935038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273" name="ZoneTexte 4"/>
          <p:cNvSpPr txBox="1">
            <a:spLocks noChangeArrowheads="1"/>
          </p:cNvSpPr>
          <p:nvPr/>
        </p:nvSpPr>
        <p:spPr bwMode="auto">
          <a:xfrm>
            <a:off x="4500563" y="1216025"/>
            <a:ext cx="46434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fr-FR" sz="2400"/>
              <a:t>Reflect on the way to harmonise the scientific data produced/acquired in the different ecohydrology demosites </a:t>
            </a:r>
            <a:r>
              <a:rPr lang="en-US" altLang="fr-FR" sz="2400" b="1"/>
              <a:t>in order to</a:t>
            </a:r>
          </a:p>
          <a:p>
            <a:pPr eaLnBrk="1" hangingPunct="1">
              <a:spcBef>
                <a:spcPct val="0"/>
              </a:spcBef>
            </a:pPr>
            <a:r>
              <a:rPr lang="en-US" altLang="fr-FR" sz="2400" b="1"/>
              <a:t> facilitate the dissemination of the Ecohydrology concept to scientists, Member States and the general public.</a:t>
            </a:r>
            <a:endParaRPr lang="fr-FR" altLang="fr-FR" sz="2400" b="1"/>
          </a:p>
        </p:txBody>
      </p:sp>
      <p:sp>
        <p:nvSpPr>
          <p:cNvPr id="13" name="Flèche droite 3"/>
          <p:cNvSpPr/>
          <p:nvPr/>
        </p:nvSpPr>
        <p:spPr>
          <a:xfrm rot="5400000">
            <a:off x="7020296" y="4698206"/>
            <a:ext cx="649288" cy="35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275" name="ZoneTexte 4"/>
          <p:cNvSpPr txBox="1">
            <a:spLocks noChangeArrowheads="1"/>
          </p:cNvSpPr>
          <p:nvPr/>
        </p:nvSpPr>
        <p:spPr bwMode="auto">
          <a:xfrm>
            <a:off x="1979712" y="5199063"/>
            <a:ext cx="612765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2400" b="1" dirty="0">
                <a:solidFill>
                  <a:srgbClr val="002060"/>
                </a:solidFill>
              </a:rPr>
              <a:t>Design of “demonstration site Cards”</a:t>
            </a:r>
            <a:endParaRPr lang="fr-FR" altLang="fr-FR" sz="2400" b="1" dirty="0">
              <a:solidFill>
                <a:srgbClr val="002060"/>
              </a:solidFill>
            </a:endParaRPr>
          </a:p>
        </p:txBody>
      </p:sp>
      <p:sp>
        <p:nvSpPr>
          <p:cNvPr id="11276" name="ZoneTexte 4"/>
          <p:cNvSpPr txBox="1">
            <a:spLocks noChangeArrowheads="1"/>
          </p:cNvSpPr>
          <p:nvPr/>
        </p:nvSpPr>
        <p:spPr bwMode="auto">
          <a:xfrm>
            <a:off x="407988" y="5616575"/>
            <a:ext cx="8616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b="1" u="sng"/>
              <a:t>Collect scientific information and elaborate them in a standardized/harmonised synthetic card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400" b="1" u="sng"/>
              <a:t>for each demonstration site</a:t>
            </a:r>
            <a:endParaRPr lang="fr-FR" altLang="fr-FR" sz="2400" b="1" u="sng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92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1393825" y="188913"/>
            <a:ext cx="7931150" cy="1143000"/>
          </a:xfrm>
        </p:spPr>
        <p:txBody>
          <a:bodyPr/>
          <a:lstStyle/>
          <a:p>
            <a:r>
              <a:rPr lang="en-US" altLang="fr-FR" sz="3200" dirty="0" smtClean="0"/>
              <a:t>Web platform: an interactive network</a:t>
            </a:r>
            <a:br>
              <a:rPr lang="en-US" altLang="fr-FR" sz="3200" dirty="0" smtClean="0"/>
            </a:br>
            <a:r>
              <a:rPr lang="en-US" altLang="fr-FR" sz="3200" dirty="0" smtClean="0"/>
              <a:t>(collaboration with CIH, </a:t>
            </a:r>
            <a:r>
              <a:rPr lang="en-US" altLang="fr-FR" sz="3200" dirty="0" err="1" smtClean="0"/>
              <a:t>Itaipu</a:t>
            </a:r>
            <a:r>
              <a:rPr lang="en-US" altLang="fr-FR" sz="3200" dirty="0" smtClean="0"/>
              <a:t>’)</a:t>
            </a:r>
            <a:endParaRPr lang="en-GB" altLang="fr-FR" sz="3200" dirty="0" smtClean="0"/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050" cy="110807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</a:pPr>
            <a:r>
              <a:rPr lang="en-GB" altLang="en-US" sz="1800" dirty="0" smtClean="0"/>
              <a:t>The web-platform is the interactive environment that will enhance the dissemination of the </a:t>
            </a:r>
            <a:r>
              <a:rPr lang="en-GB" altLang="en-US" sz="1800" dirty="0" err="1" smtClean="0"/>
              <a:t>ecohydrological</a:t>
            </a:r>
            <a:r>
              <a:rPr lang="en-GB" altLang="en-US" sz="1800" dirty="0" smtClean="0"/>
              <a:t> concept within different targets, from scientists to general public and to Member States</a:t>
            </a:r>
          </a:p>
          <a:p>
            <a:pPr algn="just">
              <a:lnSpc>
                <a:spcPct val="90000"/>
              </a:lnSpc>
            </a:pPr>
            <a:r>
              <a:rPr lang="en-US" altLang="fr-FR" sz="1800" dirty="0" smtClean="0">
                <a:hlinkClick r:id="rId3"/>
              </a:rPr>
              <a:t>ecohydrology-ihp.org</a:t>
            </a:r>
            <a:r>
              <a:rPr lang="en-US" altLang="fr-FR" sz="1800" dirty="0" smtClean="0"/>
              <a:t>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altLang="fr-FR" sz="1800" dirty="0" smtClean="0"/>
              <a:t> </a:t>
            </a:r>
          </a:p>
          <a:p>
            <a:pPr>
              <a:lnSpc>
                <a:spcPct val="90000"/>
              </a:lnSpc>
            </a:pPr>
            <a:endParaRPr lang="en-GB" altLang="fr-FR" sz="1800" dirty="0" smtClean="0"/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81300"/>
            <a:ext cx="60483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-36512" y="1340768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56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67744" y="-37305"/>
            <a:ext cx="5400675" cy="1143000"/>
          </a:xfrm>
        </p:spPr>
        <p:txBody>
          <a:bodyPr/>
          <a:lstStyle/>
          <a:p>
            <a:r>
              <a:rPr lang="en-US" altLang="en-US" sz="3600" smtClean="0"/>
              <a:t>Apply to the EH network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8750"/>
            <a:ext cx="1300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ZoneTexte 4"/>
          <p:cNvSpPr txBox="1">
            <a:spLocks noChangeArrowheads="1"/>
          </p:cNvSpPr>
          <p:nvPr/>
        </p:nvSpPr>
        <p:spPr bwMode="auto">
          <a:xfrm>
            <a:off x="4572000" y="1140158"/>
            <a:ext cx="442753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500"/>
              <a:t>Application to become a UNESCO EH Demonstration site will be done through the web platform and “demo cards” will be constructed through an </a:t>
            </a:r>
            <a:r>
              <a:rPr lang="en-US" altLang="en-US" sz="2500" b="1"/>
              <a:t>automatic user friendly process</a:t>
            </a:r>
            <a:r>
              <a:rPr lang="en-US" altLang="en-US" sz="25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5"/>
            <a:ext cx="4248472" cy="323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5064"/>
            <a:ext cx="5112568" cy="283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85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267744" y="-37305"/>
            <a:ext cx="5400675" cy="1143000"/>
          </a:xfrm>
        </p:spPr>
        <p:txBody>
          <a:bodyPr/>
          <a:lstStyle/>
          <a:p>
            <a:r>
              <a:rPr lang="en-US" altLang="en-US" sz="3600" dirty="0" smtClean="0"/>
              <a:t>Dissemination Material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58750"/>
            <a:ext cx="1300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ZoneTexte 4"/>
          <p:cNvSpPr txBox="1">
            <a:spLocks noChangeArrowheads="1"/>
          </p:cNvSpPr>
          <p:nvPr/>
        </p:nvSpPr>
        <p:spPr bwMode="auto">
          <a:xfrm>
            <a:off x="4572000" y="1140158"/>
            <a:ext cx="4427538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500" dirty="0" smtClean="0"/>
              <a:t> Ecohydrology as an integrative science from molecular to basin scale (2016).</a:t>
            </a:r>
          </a:p>
          <a:p>
            <a:r>
              <a:rPr lang="en-US" altLang="en-US" sz="2500" dirty="0"/>
              <a:t> </a:t>
            </a:r>
            <a:r>
              <a:rPr lang="en-US" altLang="en-US" sz="2500" dirty="0" smtClean="0"/>
              <a:t>Historical Evolution, advancements and implementation activities </a:t>
            </a:r>
            <a:endParaRPr lang="en-US" altLang="en-US" sz="25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>
              <a:latin typeface="Arial" charset="0"/>
            </a:endParaRPr>
          </a:p>
        </p:txBody>
      </p:sp>
      <p:pic>
        <p:nvPicPr>
          <p:cNvPr id="10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"/>
          <p:cNvSpPr txBox="1">
            <a:spLocks noChangeArrowheads="1"/>
          </p:cNvSpPr>
          <p:nvPr/>
        </p:nvSpPr>
        <p:spPr bwMode="auto">
          <a:xfrm>
            <a:off x="4572000" y="4084330"/>
            <a:ext cx="4427538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altLang="en-US" sz="2000" i="1" dirty="0" smtClean="0"/>
              <a:t>Now available in English, Spanish and Chinese</a:t>
            </a:r>
            <a:r>
              <a:rPr lang="en-US" altLang="en-US" sz="2500" dirty="0" smtClean="0"/>
              <a:t> </a:t>
            </a:r>
            <a:endParaRPr lang="en-US" altLang="en-US" sz="25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061027"/>
            <a:ext cx="4248472" cy="546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4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179388" y="2798763"/>
            <a:ext cx="87852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Thank you for your attention</a:t>
            </a: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339975" y="4581525"/>
            <a:ext cx="5472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4"/>
              </a:rPr>
              <a:t>g.arduino@unesco.org</a:t>
            </a:r>
            <a:r>
              <a:rPr lang="en-US" altLang="en-US" sz="2400"/>
              <a:t> 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2276475" y="4149725"/>
            <a:ext cx="5472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hlinkClick r:id="rId4"/>
              </a:rPr>
              <a:t>ecohydrology-ihp.org</a:t>
            </a:r>
            <a:r>
              <a:rPr lang="en-US" altLang="en-US" sz="2400"/>
              <a:t> </a:t>
            </a:r>
          </a:p>
        </p:txBody>
      </p:sp>
      <p:pic>
        <p:nvPicPr>
          <p:cNvPr id="6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95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What is Ecohydrology?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519112" y="1412776"/>
            <a:ext cx="8275201" cy="4525962"/>
          </a:xfrm>
        </p:spPr>
        <p:txBody>
          <a:bodyPr/>
          <a:lstStyle/>
          <a:p>
            <a:r>
              <a:rPr lang="en-GB" sz="2400" dirty="0" smtClean="0"/>
              <a:t>Is </a:t>
            </a:r>
            <a:r>
              <a:rPr lang="en-GB" sz="2400" dirty="0"/>
              <a:t>an </a:t>
            </a:r>
            <a:r>
              <a:rPr lang="en-GB" sz="2400" b="1" dirty="0"/>
              <a:t>integrative</a:t>
            </a:r>
            <a:r>
              <a:rPr lang="en-GB" sz="2400" dirty="0"/>
              <a:t> science studying the </a:t>
            </a:r>
            <a:r>
              <a:rPr lang="en-GB" sz="2400" b="1" dirty="0"/>
              <a:t>interaction</a:t>
            </a:r>
            <a:r>
              <a:rPr lang="en-GB" sz="2400" dirty="0"/>
              <a:t> between hydrology and </a:t>
            </a:r>
            <a:r>
              <a:rPr lang="en-GB" sz="2400" dirty="0" smtClean="0"/>
              <a:t>biota </a:t>
            </a:r>
            <a:r>
              <a:rPr lang="en-GB" sz="2400" dirty="0"/>
              <a:t>and using natural processes as management tools to </a:t>
            </a:r>
            <a:r>
              <a:rPr lang="en-GB" sz="2400" b="1" dirty="0"/>
              <a:t>reinforce ecosystem services </a:t>
            </a:r>
            <a:r>
              <a:rPr lang="en-GB" sz="2400" dirty="0"/>
              <a:t>on a broad range of landscapes (e.g.: coastal, urban and agricultural areas</a:t>
            </a:r>
            <a:r>
              <a:rPr lang="en-GB" sz="2400" dirty="0" smtClean="0"/>
              <a:t>)</a:t>
            </a:r>
          </a:p>
          <a:p>
            <a:r>
              <a:rPr lang="en-GB" sz="2400" dirty="0" err="1" smtClean="0"/>
              <a:t>Ecohydrology</a:t>
            </a:r>
            <a:r>
              <a:rPr lang="en-GB" sz="2400" dirty="0" smtClean="0"/>
              <a:t> aims to increase </a:t>
            </a:r>
            <a:r>
              <a:rPr lang="en-GB" sz="2400" dirty="0"/>
              <a:t>resilience of river basins </a:t>
            </a:r>
            <a:r>
              <a:rPr lang="en-GB" sz="2400" dirty="0" smtClean="0"/>
              <a:t>by managing </a:t>
            </a:r>
            <a:r>
              <a:rPr lang="en-GB" sz="2400" dirty="0"/>
              <a:t>multi-dimensional parameters which are </a:t>
            </a:r>
            <a:r>
              <a:rPr lang="en-GB" sz="2400" b="1" dirty="0"/>
              <a:t>W</a:t>
            </a:r>
            <a:r>
              <a:rPr lang="en-GB" sz="2400" dirty="0"/>
              <a:t>ater, </a:t>
            </a:r>
            <a:r>
              <a:rPr lang="en-GB" sz="2400" b="1" dirty="0"/>
              <a:t>B</a:t>
            </a:r>
            <a:r>
              <a:rPr lang="en-GB" sz="2400" dirty="0"/>
              <a:t>iodiversity, Ecosystem </a:t>
            </a:r>
            <a:r>
              <a:rPr lang="en-GB" sz="2400" b="1" dirty="0"/>
              <a:t>S</a:t>
            </a:r>
            <a:r>
              <a:rPr lang="en-GB" sz="2400" dirty="0"/>
              <a:t>ervices for </a:t>
            </a:r>
            <a:r>
              <a:rPr lang="en-GB" sz="2400" dirty="0" smtClean="0"/>
              <a:t>society, </a:t>
            </a:r>
            <a:r>
              <a:rPr lang="en-GB" sz="2400" b="1" dirty="0" smtClean="0"/>
              <a:t>R</a:t>
            </a:r>
            <a:r>
              <a:rPr lang="en-GB" sz="2400" dirty="0" smtClean="0"/>
              <a:t>esilience </a:t>
            </a:r>
            <a:r>
              <a:rPr lang="en-GB" sz="2400" dirty="0"/>
              <a:t>to climatic changes </a:t>
            </a:r>
            <a:r>
              <a:rPr lang="en-GB" sz="2400" dirty="0" smtClean="0"/>
              <a:t>and Cultural dimension (WBSRC), </a:t>
            </a:r>
            <a:r>
              <a:rPr lang="en-GB" sz="2400" dirty="0"/>
              <a:t>all in order to achieve sustainability in both ecosystems and human population</a:t>
            </a:r>
            <a:endParaRPr lang="en-US" altLang="fr-FR" sz="2400" dirty="0"/>
          </a:p>
        </p:txBody>
      </p:sp>
      <p:pic>
        <p:nvPicPr>
          <p:cNvPr id="5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7" y="2836140"/>
            <a:ext cx="7985591" cy="3528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38" y="3358850"/>
            <a:ext cx="7425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endParaRPr lang="fr-FR" sz="48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29657" y="3358850"/>
            <a:ext cx="5293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800" b="1" cap="none" spc="0" smtClean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fr-FR" sz="4800" b="1" cap="none" spc="0">
              <a:ln w="11430">
                <a:solidFill>
                  <a:schemeClr val="accent3">
                    <a:lumMod val="50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3915" y="5622339"/>
            <a:ext cx="4764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800" b="1">
                <a:ln w="1143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endParaRPr lang="fr-FR" sz="4800" b="1" cap="none" spc="0">
              <a:ln w="1143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06382" y="5622339"/>
            <a:ext cx="5309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800" b="1">
                <a:ln w="11430">
                  <a:solidFill>
                    <a:srgbClr val="FFC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endParaRPr lang="fr-FR" sz="4800" b="1" cap="none" spc="0">
              <a:ln w="11430">
                <a:solidFill>
                  <a:srgbClr val="FFC00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8173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Ecohydrology- WHY?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the </a:t>
            </a:r>
            <a:r>
              <a:rPr lang="en-GB" altLang="en-US" b="1" dirty="0" smtClean="0"/>
              <a:t>decline in quality and biodiversity</a:t>
            </a:r>
            <a:r>
              <a:rPr lang="en-GB" altLang="en-US" dirty="0" smtClean="0"/>
              <a:t>, observed at the global scale in developed and developing countries, has provided </a:t>
            </a:r>
          </a:p>
          <a:p>
            <a:r>
              <a:rPr lang="en-GB" altLang="en-US" b="1" dirty="0" smtClean="0"/>
              <a:t>evidence that conventional approaches to water resource management</a:t>
            </a:r>
            <a:r>
              <a:rPr lang="en-GB" altLang="en-US" dirty="0" smtClean="0"/>
              <a:t>, based on application of engineering techniques, sectoral interventions and the elimination of direct threats such as point source of pollution, </a:t>
            </a:r>
            <a:r>
              <a:rPr lang="en-GB" altLang="en-US" b="1" dirty="0" smtClean="0"/>
              <a:t>are important but not sufficient</a:t>
            </a:r>
            <a:endParaRPr lang="en-US" altLang="en-US" b="1" dirty="0" smtClean="0"/>
          </a:p>
        </p:txBody>
      </p:sp>
      <p:pic>
        <p:nvPicPr>
          <p:cNvPr id="5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288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Ecohydrology- WHY?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Ecohydrology </a:t>
            </a:r>
            <a:r>
              <a:rPr lang="en-AU" b="1" dirty="0" smtClean="0"/>
              <a:t>AIMS</a:t>
            </a:r>
            <a:r>
              <a:rPr lang="en-AU" dirty="0" smtClean="0"/>
              <a:t> to find </a:t>
            </a:r>
            <a:r>
              <a:rPr lang="en-AU" b="1" dirty="0" smtClean="0"/>
              <a:t>solutions</a:t>
            </a:r>
            <a:r>
              <a:rPr lang="en-AU" dirty="0" smtClean="0"/>
              <a:t> that, rather than </a:t>
            </a:r>
            <a:r>
              <a:rPr lang="en-AU" b="1" dirty="0" smtClean="0"/>
              <a:t>focusing exclusively on technical issues</a:t>
            </a:r>
            <a:r>
              <a:rPr lang="en-AU" dirty="0" smtClean="0"/>
              <a:t>, better respond to sustainable water resource policies and </a:t>
            </a:r>
            <a:r>
              <a:rPr lang="en-AU" b="1" dirty="0" smtClean="0"/>
              <a:t>promote social development with stakeholders’ participation at all levels</a:t>
            </a:r>
            <a:r>
              <a:rPr lang="en-AU" dirty="0" smtClean="0"/>
              <a:t> to make </a:t>
            </a:r>
            <a:r>
              <a:rPr lang="en-AU" b="1" dirty="0" smtClean="0"/>
              <a:t>integrated water resource management (IWRM) successful</a:t>
            </a:r>
            <a:r>
              <a:rPr lang="en-AU" dirty="0" smtClean="0"/>
              <a:t>.</a:t>
            </a:r>
          </a:p>
          <a:p>
            <a:pPr marL="0" indent="0">
              <a:buNone/>
            </a:pPr>
            <a:r>
              <a:rPr lang="en-GB" altLang="en-US" dirty="0" smtClean="0"/>
              <a:t> </a:t>
            </a:r>
            <a:endParaRPr lang="en-US" altLang="en-US" b="1" dirty="0" smtClean="0"/>
          </a:p>
        </p:txBody>
      </p:sp>
      <p:pic>
        <p:nvPicPr>
          <p:cNvPr id="5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Ecohydrology- WHY?</a:t>
            </a:r>
          </a:p>
        </p:txBody>
      </p: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8229600" cy="5401964"/>
          </a:xfrm>
        </p:spPr>
        <p:txBody>
          <a:bodyPr/>
          <a:lstStyle/>
          <a:p>
            <a:r>
              <a:rPr lang="en-US" altLang="en-US" sz="2800" b="1" dirty="0" smtClean="0"/>
              <a:t>Sustainable </a:t>
            </a:r>
            <a:r>
              <a:rPr lang="en-US" altLang="en-US" sz="2800" b="1" dirty="0"/>
              <a:t>management of landscapes  </a:t>
            </a:r>
            <a:r>
              <a:rPr lang="en-US" altLang="en-US" sz="2800" dirty="0"/>
              <a:t>should be an integral part of the IWRM that must address the big questions of our time - questions about </a:t>
            </a:r>
            <a:r>
              <a:rPr lang="en-US" altLang="en-US" sz="2800" b="1" dirty="0"/>
              <a:t>eradicating poverty, enhancing food security, promoting sustainable energy, managing water and environmental resources, controlling disease, mitigating natural and man-induced disasters, and fostering sustainable </a:t>
            </a:r>
            <a:r>
              <a:rPr lang="en-US" altLang="en-US" sz="2800" b="1" dirty="0" smtClean="0"/>
              <a:t>cities</a:t>
            </a:r>
            <a:endParaRPr lang="en-US" altLang="en-US" sz="2800" dirty="0"/>
          </a:p>
          <a:p>
            <a:r>
              <a:rPr lang="en-US" altLang="en-US" sz="2800" dirty="0" smtClean="0"/>
              <a:t>The </a:t>
            </a:r>
            <a:r>
              <a:rPr lang="en-US" altLang="en-US" sz="2800" dirty="0"/>
              <a:t>development of solutions to these global challenges need to </a:t>
            </a:r>
            <a:r>
              <a:rPr lang="en-US" altLang="en-US" sz="2800" dirty="0" smtClean="0"/>
              <a:t>be based </a:t>
            </a:r>
            <a:r>
              <a:rPr lang="en-US" altLang="en-US" sz="2800" dirty="0"/>
              <a:t>on </a:t>
            </a:r>
            <a:r>
              <a:rPr lang="en-US" altLang="en-US" sz="2800" b="1" dirty="0"/>
              <a:t>trans-disciplinary approaches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recognising</a:t>
            </a:r>
            <a:r>
              <a:rPr lang="en-US" altLang="en-US" sz="2800" dirty="0"/>
              <a:t> </a:t>
            </a:r>
            <a:r>
              <a:rPr lang="en-US" altLang="en-US" sz="2800" b="1" dirty="0"/>
              <a:t>cultural and time dependent dimensions</a:t>
            </a:r>
            <a:r>
              <a:rPr lang="en-US" altLang="en-US" sz="2800" dirty="0"/>
              <a:t> of human wellbeing. </a:t>
            </a:r>
          </a:p>
        </p:txBody>
      </p:sp>
      <p:pic>
        <p:nvPicPr>
          <p:cNvPr id="5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2786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5113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442912" y="188913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Ecohydrology- WHY?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323528" y="2852936"/>
            <a:ext cx="8762528" cy="1656184"/>
          </a:xfrm>
        </p:spPr>
        <p:txBody>
          <a:bodyPr/>
          <a:lstStyle/>
          <a:p>
            <a:endParaRPr lang="en-GB" altLang="fr-FR" b="1" dirty="0" smtClean="0"/>
          </a:p>
          <a:p>
            <a:pPr algn="ctr">
              <a:buFont typeface="Arial" charset="0"/>
              <a:buNone/>
            </a:pPr>
            <a:r>
              <a:rPr lang="en-GB" altLang="fr-FR" b="1" dirty="0" smtClean="0"/>
              <a:t>SO </a:t>
            </a:r>
            <a:r>
              <a:rPr lang="en-GB" altLang="fr-FR" b="1" u="sng" dirty="0" smtClean="0"/>
              <a:t>THERE IS A NEED FOR AN INTEGRATIVE SCIENCE</a:t>
            </a:r>
            <a:endParaRPr lang="en-US" altLang="fr-FR" b="1" u="sng" dirty="0" smtClean="0"/>
          </a:p>
        </p:txBody>
      </p:sp>
      <p:pic>
        <p:nvPicPr>
          <p:cNvPr id="5" name="Picture 2" descr="http://www.unesco.org/new/fileadmin/MULTIMEDIA/FIELD/Brasilia/images/sc_ecohydrology_logo_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69" y="188913"/>
            <a:ext cx="827087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5496" y="1196752"/>
            <a:ext cx="9108504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664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FF">
                  <a:alpha val="67998"/>
                </a:srgbClr>
              </a:gs>
              <a:gs pos="100000">
                <a:srgbClr val="0044A8">
                  <a:alpha val="85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 rot="-3573274">
            <a:off x="1898650" y="1697038"/>
            <a:ext cx="5273675" cy="3832225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76200" prstMaterial="legacyMatte">
            <a:bevelT w="13500" h="13500" prst="angle"/>
            <a:bevelB w="13500" h="13500" prst="angle"/>
            <a:extrusionClr>
              <a:srgbClr val="5F5F5F"/>
            </a:extrusionClr>
            <a:contourClr>
              <a:srgbClr val="5F5F5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 rot="-3573274">
            <a:off x="1870869" y="2131219"/>
            <a:ext cx="5399088" cy="32385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 rot="-3573274">
            <a:off x="1870869" y="2023269"/>
            <a:ext cx="5399088" cy="3238500"/>
          </a:xfrm>
          <a:prstGeom prst="rect">
            <a:avLst/>
          </a:prstGeom>
          <a:solidFill>
            <a:srgbClr val="996600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9966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 rot="-3573274">
            <a:off x="1870869" y="1988344"/>
            <a:ext cx="5399088" cy="32385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1" name="Freeform 8"/>
          <p:cNvSpPr>
            <a:spLocks/>
          </p:cNvSpPr>
          <p:nvPr/>
        </p:nvSpPr>
        <p:spPr bwMode="auto">
          <a:xfrm>
            <a:off x="2662238" y="2124075"/>
            <a:ext cx="3698875" cy="3527425"/>
          </a:xfrm>
          <a:custGeom>
            <a:avLst/>
            <a:gdLst>
              <a:gd name="T0" fmla="*/ 2147483647 w 2330"/>
              <a:gd name="T1" fmla="*/ 2147483647 h 2222"/>
              <a:gd name="T2" fmla="*/ 2147483647 w 2330"/>
              <a:gd name="T3" fmla="*/ 2147483647 h 2222"/>
              <a:gd name="T4" fmla="*/ 2147483647 w 2330"/>
              <a:gd name="T5" fmla="*/ 2147483647 h 2222"/>
              <a:gd name="T6" fmla="*/ 2147483647 w 2330"/>
              <a:gd name="T7" fmla="*/ 2147483647 h 2222"/>
              <a:gd name="T8" fmla="*/ 2147483647 w 2330"/>
              <a:gd name="T9" fmla="*/ 2147483647 h 2222"/>
              <a:gd name="T10" fmla="*/ 2147483647 w 2330"/>
              <a:gd name="T11" fmla="*/ 2147483647 h 2222"/>
              <a:gd name="T12" fmla="*/ 2147483647 w 2330"/>
              <a:gd name="T13" fmla="*/ 2147483647 h 2222"/>
              <a:gd name="T14" fmla="*/ 2147483647 w 2330"/>
              <a:gd name="T15" fmla="*/ 2147483647 h 2222"/>
              <a:gd name="T16" fmla="*/ 2147483647 w 2330"/>
              <a:gd name="T17" fmla="*/ 2147483647 h 2222"/>
              <a:gd name="T18" fmla="*/ 2147483647 w 2330"/>
              <a:gd name="T19" fmla="*/ 2147483647 h 2222"/>
              <a:gd name="T20" fmla="*/ 2147483647 w 2330"/>
              <a:gd name="T21" fmla="*/ 2147483647 h 2222"/>
              <a:gd name="T22" fmla="*/ 2147483647 w 2330"/>
              <a:gd name="T23" fmla="*/ 2147483647 h 2222"/>
              <a:gd name="T24" fmla="*/ 2147483647 w 2330"/>
              <a:gd name="T25" fmla="*/ 2147483647 h 2222"/>
              <a:gd name="T26" fmla="*/ 2147483647 w 2330"/>
              <a:gd name="T27" fmla="*/ 2147483647 h 2222"/>
              <a:gd name="T28" fmla="*/ 2147483647 w 2330"/>
              <a:gd name="T29" fmla="*/ 2147483647 h 2222"/>
              <a:gd name="T30" fmla="*/ 2147483647 w 2330"/>
              <a:gd name="T31" fmla="*/ 2147483647 h 2222"/>
              <a:gd name="T32" fmla="*/ 2147483647 w 2330"/>
              <a:gd name="T33" fmla="*/ 2147483647 h 2222"/>
              <a:gd name="T34" fmla="*/ 2147483647 w 2330"/>
              <a:gd name="T35" fmla="*/ 2147483647 h 2222"/>
              <a:gd name="T36" fmla="*/ 2147483647 w 2330"/>
              <a:gd name="T37" fmla="*/ 2147483647 h 2222"/>
              <a:gd name="T38" fmla="*/ 2147483647 w 2330"/>
              <a:gd name="T39" fmla="*/ 2147483647 h 2222"/>
              <a:gd name="T40" fmla="*/ 2147483647 w 2330"/>
              <a:gd name="T41" fmla="*/ 2147483647 h 2222"/>
              <a:gd name="T42" fmla="*/ 2147483647 w 2330"/>
              <a:gd name="T43" fmla="*/ 2147483647 h 2222"/>
              <a:gd name="T44" fmla="*/ 2147483647 w 2330"/>
              <a:gd name="T45" fmla="*/ 2147483647 h 2222"/>
              <a:gd name="T46" fmla="*/ 2147483647 w 2330"/>
              <a:gd name="T47" fmla="*/ 2147483647 h 2222"/>
              <a:gd name="T48" fmla="*/ 2147483647 w 2330"/>
              <a:gd name="T49" fmla="*/ 2147483647 h 2222"/>
              <a:gd name="T50" fmla="*/ 2147483647 w 2330"/>
              <a:gd name="T51" fmla="*/ 2147483647 h 2222"/>
              <a:gd name="T52" fmla="*/ 2147483647 w 2330"/>
              <a:gd name="T53" fmla="*/ 2147483647 h 2222"/>
              <a:gd name="T54" fmla="*/ 2147483647 w 2330"/>
              <a:gd name="T55" fmla="*/ 2147483647 h 2222"/>
              <a:gd name="T56" fmla="*/ 2147483647 w 2330"/>
              <a:gd name="T57" fmla="*/ 2147483647 h 2222"/>
              <a:gd name="T58" fmla="*/ 2147483647 w 2330"/>
              <a:gd name="T59" fmla="*/ 2147483647 h 2222"/>
              <a:gd name="T60" fmla="*/ 2147483647 w 2330"/>
              <a:gd name="T61" fmla="*/ 2147483647 h 2222"/>
              <a:gd name="T62" fmla="*/ 2147483647 w 2330"/>
              <a:gd name="T63" fmla="*/ 2147483647 h 2222"/>
              <a:gd name="T64" fmla="*/ 2147483647 w 2330"/>
              <a:gd name="T65" fmla="*/ 2147483647 h 2222"/>
              <a:gd name="T66" fmla="*/ 2147483647 w 2330"/>
              <a:gd name="T67" fmla="*/ 2147483647 h 2222"/>
              <a:gd name="T68" fmla="*/ 2147483647 w 2330"/>
              <a:gd name="T69" fmla="*/ 2147483647 h 2222"/>
              <a:gd name="T70" fmla="*/ 2147483647 w 2330"/>
              <a:gd name="T71" fmla="*/ 2147483647 h 2222"/>
              <a:gd name="T72" fmla="*/ 2147483647 w 2330"/>
              <a:gd name="T73" fmla="*/ 2147483647 h 2222"/>
              <a:gd name="T74" fmla="*/ 2147483647 w 2330"/>
              <a:gd name="T75" fmla="*/ 2147483647 h 222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30"/>
              <a:gd name="T115" fmla="*/ 0 h 2222"/>
              <a:gd name="T116" fmla="*/ 2330 w 2330"/>
              <a:gd name="T117" fmla="*/ 2222 h 222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30" h="2222">
                <a:moveTo>
                  <a:pt x="120" y="2222"/>
                </a:moveTo>
                <a:cubicBezTo>
                  <a:pt x="101" y="2204"/>
                  <a:pt x="26" y="2171"/>
                  <a:pt x="13" y="2116"/>
                </a:cubicBezTo>
                <a:cubicBezTo>
                  <a:pt x="0" y="2061"/>
                  <a:pt x="30" y="1964"/>
                  <a:pt x="45" y="1892"/>
                </a:cubicBezTo>
                <a:cubicBezTo>
                  <a:pt x="60" y="1820"/>
                  <a:pt x="82" y="1747"/>
                  <a:pt x="103" y="1685"/>
                </a:cubicBezTo>
                <a:cubicBezTo>
                  <a:pt x="124" y="1623"/>
                  <a:pt x="141" y="1601"/>
                  <a:pt x="170" y="1521"/>
                </a:cubicBezTo>
                <a:cubicBezTo>
                  <a:pt x="199" y="1441"/>
                  <a:pt x="224" y="1323"/>
                  <a:pt x="276" y="1203"/>
                </a:cubicBezTo>
                <a:cubicBezTo>
                  <a:pt x="326" y="1084"/>
                  <a:pt x="402" y="912"/>
                  <a:pt x="474" y="802"/>
                </a:cubicBezTo>
                <a:cubicBezTo>
                  <a:pt x="546" y="693"/>
                  <a:pt x="627" y="609"/>
                  <a:pt x="708" y="547"/>
                </a:cubicBezTo>
                <a:cubicBezTo>
                  <a:pt x="788" y="485"/>
                  <a:pt x="893" y="456"/>
                  <a:pt x="961" y="429"/>
                </a:cubicBezTo>
                <a:cubicBezTo>
                  <a:pt x="1028" y="403"/>
                  <a:pt x="1068" y="401"/>
                  <a:pt x="1111" y="389"/>
                </a:cubicBezTo>
                <a:cubicBezTo>
                  <a:pt x="1154" y="377"/>
                  <a:pt x="1177" y="375"/>
                  <a:pt x="1217" y="362"/>
                </a:cubicBezTo>
                <a:cubicBezTo>
                  <a:pt x="1257" y="349"/>
                  <a:pt x="1314" y="326"/>
                  <a:pt x="1353" y="313"/>
                </a:cubicBezTo>
                <a:cubicBezTo>
                  <a:pt x="1393" y="302"/>
                  <a:pt x="1410" y="306"/>
                  <a:pt x="1452" y="293"/>
                </a:cubicBezTo>
                <a:cubicBezTo>
                  <a:pt x="1494" y="280"/>
                  <a:pt x="1546" y="263"/>
                  <a:pt x="1604" y="232"/>
                </a:cubicBezTo>
                <a:cubicBezTo>
                  <a:pt x="1662" y="200"/>
                  <a:pt x="1734" y="138"/>
                  <a:pt x="1803" y="103"/>
                </a:cubicBezTo>
                <a:cubicBezTo>
                  <a:pt x="1870" y="69"/>
                  <a:pt x="1953" y="41"/>
                  <a:pt x="2013" y="25"/>
                </a:cubicBezTo>
                <a:cubicBezTo>
                  <a:pt x="2072" y="8"/>
                  <a:pt x="2121" y="0"/>
                  <a:pt x="2160" y="3"/>
                </a:cubicBezTo>
                <a:cubicBezTo>
                  <a:pt x="2199" y="4"/>
                  <a:pt x="2223" y="20"/>
                  <a:pt x="2247" y="35"/>
                </a:cubicBezTo>
                <a:cubicBezTo>
                  <a:pt x="2271" y="51"/>
                  <a:pt x="2289" y="72"/>
                  <a:pt x="2302" y="97"/>
                </a:cubicBezTo>
                <a:cubicBezTo>
                  <a:pt x="2314" y="122"/>
                  <a:pt x="2325" y="147"/>
                  <a:pt x="2326" y="187"/>
                </a:cubicBezTo>
                <a:cubicBezTo>
                  <a:pt x="2328" y="226"/>
                  <a:pt x="2330" y="276"/>
                  <a:pt x="2311" y="334"/>
                </a:cubicBezTo>
                <a:cubicBezTo>
                  <a:pt x="2292" y="391"/>
                  <a:pt x="2246" y="456"/>
                  <a:pt x="2213" y="532"/>
                </a:cubicBezTo>
                <a:cubicBezTo>
                  <a:pt x="2180" y="607"/>
                  <a:pt x="2141" y="681"/>
                  <a:pt x="2112" y="787"/>
                </a:cubicBezTo>
                <a:cubicBezTo>
                  <a:pt x="2083" y="892"/>
                  <a:pt x="2056" y="1081"/>
                  <a:pt x="2038" y="1169"/>
                </a:cubicBezTo>
                <a:cubicBezTo>
                  <a:pt x="2018" y="1257"/>
                  <a:pt x="2023" y="1247"/>
                  <a:pt x="2000" y="1314"/>
                </a:cubicBezTo>
                <a:cubicBezTo>
                  <a:pt x="1977" y="1381"/>
                  <a:pt x="1945" y="1502"/>
                  <a:pt x="1897" y="1573"/>
                </a:cubicBezTo>
                <a:cubicBezTo>
                  <a:pt x="1849" y="1645"/>
                  <a:pt x="1794" y="1685"/>
                  <a:pt x="1712" y="1741"/>
                </a:cubicBezTo>
                <a:cubicBezTo>
                  <a:pt x="1630" y="1795"/>
                  <a:pt x="1504" y="1872"/>
                  <a:pt x="1410" y="1902"/>
                </a:cubicBezTo>
                <a:cubicBezTo>
                  <a:pt x="1315" y="1931"/>
                  <a:pt x="1231" y="1912"/>
                  <a:pt x="1145" y="1919"/>
                </a:cubicBezTo>
                <a:cubicBezTo>
                  <a:pt x="1060" y="1925"/>
                  <a:pt x="968" y="1924"/>
                  <a:pt x="895" y="1940"/>
                </a:cubicBezTo>
                <a:cubicBezTo>
                  <a:pt x="822" y="1956"/>
                  <a:pt x="749" y="1999"/>
                  <a:pt x="706" y="2015"/>
                </a:cubicBezTo>
                <a:cubicBezTo>
                  <a:pt x="664" y="2030"/>
                  <a:pt x="661" y="2025"/>
                  <a:pt x="640" y="2033"/>
                </a:cubicBezTo>
                <a:cubicBezTo>
                  <a:pt x="619" y="2041"/>
                  <a:pt x="621" y="2041"/>
                  <a:pt x="581" y="2059"/>
                </a:cubicBezTo>
                <a:cubicBezTo>
                  <a:pt x="541" y="2078"/>
                  <a:pt x="439" y="2129"/>
                  <a:pt x="400" y="2147"/>
                </a:cubicBezTo>
                <a:cubicBezTo>
                  <a:pt x="361" y="2165"/>
                  <a:pt x="372" y="2158"/>
                  <a:pt x="349" y="2166"/>
                </a:cubicBezTo>
                <a:cubicBezTo>
                  <a:pt x="326" y="2174"/>
                  <a:pt x="295" y="2185"/>
                  <a:pt x="259" y="2194"/>
                </a:cubicBezTo>
                <a:cubicBezTo>
                  <a:pt x="223" y="2203"/>
                  <a:pt x="148" y="2214"/>
                  <a:pt x="131" y="2217"/>
                </a:cubicBezTo>
                <a:cubicBezTo>
                  <a:pt x="114" y="2220"/>
                  <a:pt x="153" y="2212"/>
                  <a:pt x="159" y="2211"/>
                </a:cubicBezTo>
              </a:path>
            </a:pathLst>
          </a:custGeom>
          <a:noFill/>
          <a:ln w="3175" cap="rnd">
            <a:solidFill>
              <a:schemeClr val="bg2"/>
            </a:solidFill>
            <a:prstDash val="sysDot"/>
            <a:round/>
            <a:headEnd/>
            <a:tailEnd/>
          </a:ln>
          <a:scene3d>
            <a:camera prst="legacyPerspectiveFront">
              <a:rot lat="19799980" lon="209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2" name="Freeform 9"/>
          <p:cNvSpPr>
            <a:spLocks/>
          </p:cNvSpPr>
          <p:nvPr/>
        </p:nvSpPr>
        <p:spPr bwMode="auto">
          <a:xfrm>
            <a:off x="3429000" y="2474913"/>
            <a:ext cx="2519363" cy="2538412"/>
          </a:xfrm>
          <a:custGeom>
            <a:avLst/>
            <a:gdLst>
              <a:gd name="T0" fmla="*/ 0 w 1587"/>
              <a:gd name="T1" fmla="*/ 2147483647 h 1599"/>
              <a:gd name="T2" fmla="*/ 2147483647 w 1587"/>
              <a:gd name="T3" fmla="*/ 2147483647 h 1599"/>
              <a:gd name="T4" fmla="*/ 2147483647 w 1587"/>
              <a:gd name="T5" fmla="*/ 2147483647 h 1599"/>
              <a:gd name="T6" fmla="*/ 2147483647 w 1587"/>
              <a:gd name="T7" fmla="*/ 2147483647 h 1599"/>
              <a:gd name="T8" fmla="*/ 2147483647 w 1587"/>
              <a:gd name="T9" fmla="*/ 2147483647 h 1599"/>
              <a:gd name="T10" fmla="*/ 2147483647 w 1587"/>
              <a:gd name="T11" fmla="*/ 2147483647 h 1599"/>
              <a:gd name="T12" fmla="*/ 2147483647 w 1587"/>
              <a:gd name="T13" fmla="*/ 2147483647 h 1599"/>
              <a:gd name="T14" fmla="*/ 2147483647 w 1587"/>
              <a:gd name="T15" fmla="*/ 0 h 15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7"/>
              <a:gd name="T25" fmla="*/ 0 h 1599"/>
              <a:gd name="T26" fmla="*/ 1587 w 1587"/>
              <a:gd name="T27" fmla="*/ 1599 h 15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7" h="1599">
                <a:moveTo>
                  <a:pt x="0" y="1599"/>
                </a:moveTo>
                <a:cubicBezTo>
                  <a:pt x="69" y="1554"/>
                  <a:pt x="300" y="1421"/>
                  <a:pt x="408" y="1329"/>
                </a:cubicBezTo>
                <a:cubicBezTo>
                  <a:pt x="516" y="1237"/>
                  <a:pt x="595" y="1127"/>
                  <a:pt x="650" y="1045"/>
                </a:cubicBezTo>
                <a:cubicBezTo>
                  <a:pt x="705" y="963"/>
                  <a:pt x="686" y="921"/>
                  <a:pt x="741" y="839"/>
                </a:cubicBezTo>
                <a:cubicBezTo>
                  <a:pt x="796" y="757"/>
                  <a:pt x="896" y="645"/>
                  <a:pt x="982" y="556"/>
                </a:cubicBezTo>
                <a:cubicBezTo>
                  <a:pt x="1068" y="466"/>
                  <a:pt x="1174" y="369"/>
                  <a:pt x="1254" y="305"/>
                </a:cubicBezTo>
                <a:cubicBezTo>
                  <a:pt x="1335" y="242"/>
                  <a:pt x="1411" y="224"/>
                  <a:pt x="1467" y="173"/>
                </a:cubicBezTo>
                <a:cubicBezTo>
                  <a:pt x="1523" y="122"/>
                  <a:pt x="1553" y="42"/>
                  <a:pt x="1587" y="0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499990" lon="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3" name="Freeform 10"/>
          <p:cNvSpPr>
            <a:spLocks/>
          </p:cNvSpPr>
          <p:nvPr/>
        </p:nvSpPr>
        <p:spPr bwMode="auto">
          <a:xfrm>
            <a:off x="3384550" y="3779838"/>
            <a:ext cx="360363" cy="1300162"/>
          </a:xfrm>
          <a:custGeom>
            <a:avLst/>
            <a:gdLst>
              <a:gd name="T0" fmla="*/ 0 w 227"/>
              <a:gd name="T1" fmla="*/ 2147483647 h 819"/>
              <a:gd name="T2" fmla="*/ 2147483647 w 227"/>
              <a:gd name="T3" fmla="*/ 2147483647 h 819"/>
              <a:gd name="T4" fmla="*/ 2147483647 w 227"/>
              <a:gd name="T5" fmla="*/ 2147483647 h 819"/>
              <a:gd name="T6" fmla="*/ 2147483647 w 227"/>
              <a:gd name="T7" fmla="*/ 2147483647 h 819"/>
              <a:gd name="T8" fmla="*/ 2147483647 w 227"/>
              <a:gd name="T9" fmla="*/ 0 h 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819"/>
              <a:gd name="T17" fmla="*/ 227 w 227"/>
              <a:gd name="T18" fmla="*/ 819 h 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819">
                <a:moveTo>
                  <a:pt x="0" y="819"/>
                </a:moveTo>
                <a:cubicBezTo>
                  <a:pt x="6" y="765"/>
                  <a:pt x="28" y="571"/>
                  <a:pt x="39" y="494"/>
                </a:cubicBezTo>
                <a:cubicBezTo>
                  <a:pt x="50" y="416"/>
                  <a:pt x="48" y="398"/>
                  <a:pt x="65" y="355"/>
                </a:cubicBezTo>
                <a:cubicBezTo>
                  <a:pt x="83" y="311"/>
                  <a:pt x="122" y="294"/>
                  <a:pt x="149" y="235"/>
                </a:cubicBezTo>
                <a:cubicBezTo>
                  <a:pt x="176" y="175"/>
                  <a:pt x="214" y="39"/>
                  <a:pt x="227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6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4" name="Freeform 11"/>
          <p:cNvSpPr>
            <a:spLocks/>
          </p:cNvSpPr>
          <p:nvPr/>
        </p:nvSpPr>
        <p:spPr bwMode="auto">
          <a:xfrm>
            <a:off x="4038600" y="2924175"/>
            <a:ext cx="339725" cy="965200"/>
          </a:xfrm>
          <a:custGeom>
            <a:avLst/>
            <a:gdLst>
              <a:gd name="T0" fmla="*/ 0 w 214"/>
              <a:gd name="T1" fmla="*/ 2147483647 h 608"/>
              <a:gd name="T2" fmla="*/ 2147483647 w 214"/>
              <a:gd name="T3" fmla="*/ 2147483647 h 608"/>
              <a:gd name="T4" fmla="*/ 2147483647 w 214"/>
              <a:gd name="T5" fmla="*/ 2147483647 h 608"/>
              <a:gd name="T6" fmla="*/ 2147483647 w 214"/>
              <a:gd name="T7" fmla="*/ 0 h 608"/>
              <a:gd name="T8" fmla="*/ 0 60000 65536"/>
              <a:gd name="T9" fmla="*/ 0 60000 65536"/>
              <a:gd name="T10" fmla="*/ 0 60000 65536"/>
              <a:gd name="T11" fmla="*/ 0 60000 65536"/>
              <a:gd name="T12" fmla="*/ 0 w 214"/>
              <a:gd name="T13" fmla="*/ 0 h 608"/>
              <a:gd name="T14" fmla="*/ 214 w 214"/>
              <a:gd name="T15" fmla="*/ 608 h 6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4" h="608">
                <a:moveTo>
                  <a:pt x="0" y="608"/>
                </a:moveTo>
                <a:cubicBezTo>
                  <a:pt x="18" y="551"/>
                  <a:pt x="77" y="341"/>
                  <a:pt x="104" y="263"/>
                </a:cubicBezTo>
                <a:cubicBezTo>
                  <a:pt x="131" y="185"/>
                  <a:pt x="146" y="181"/>
                  <a:pt x="164" y="138"/>
                </a:cubicBezTo>
                <a:cubicBezTo>
                  <a:pt x="182" y="95"/>
                  <a:pt x="203" y="29"/>
                  <a:pt x="214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499990" lon="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Freeform 12"/>
          <p:cNvSpPr>
            <a:spLocks/>
          </p:cNvSpPr>
          <p:nvPr/>
        </p:nvSpPr>
        <p:spPr bwMode="auto">
          <a:xfrm rot="19055301">
            <a:off x="3922713" y="3313113"/>
            <a:ext cx="1236662" cy="166687"/>
          </a:xfrm>
          <a:custGeom>
            <a:avLst/>
            <a:gdLst>
              <a:gd name="T0" fmla="*/ 0 w 779"/>
              <a:gd name="T1" fmla="*/ 2147483647 h 105"/>
              <a:gd name="T2" fmla="*/ 2147483647 w 779"/>
              <a:gd name="T3" fmla="*/ 2147483647 h 105"/>
              <a:gd name="T4" fmla="*/ 2147483647 w 779"/>
              <a:gd name="T5" fmla="*/ 2147483647 h 105"/>
              <a:gd name="T6" fmla="*/ 2147483647 w 779"/>
              <a:gd name="T7" fmla="*/ 2147483647 h 105"/>
              <a:gd name="T8" fmla="*/ 2147483647 w 779"/>
              <a:gd name="T9" fmla="*/ 0 h 1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9"/>
              <a:gd name="T16" fmla="*/ 0 h 105"/>
              <a:gd name="T17" fmla="*/ 779 w 779"/>
              <a:gd name="T18" fmla="*/ 105 h 1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9" h="105">
                <a:moveTo>
                  <a:pt x="0" y="91"/>
                </a:moveTo>
                <a:cubicBezTo>
                  <a:pt x="36" y="87"/>
                  <a:pt x="161" y="68"/>
                  <a:pt x="214" y="67"/>
                </a:cubicBezTo>
                <a:cubicBezTo>
                  <a:pt x="267" y="66"/>
                  <a:pt x="280" y="80"/>
                  <a:pt x="320" y="84"/>
                </a:cubicBezTo>
                <a:cubicBezTo>
                  <a:pt x="360" y="88"/>
                  <a:pt x="378" y="105"/>
                  <a:pt x="454" y="91"/>
                </a:cubicBezTo>
                <a:cubicBezTo>
                  <a:pt x="530" y="77"/>
                  <a:pt x="711" y="19"/>
                  <a:pt x="779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3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Freeform 13"/>
          <p:cNvSpPr>
            <a:spLocks/>
          </p:cNvSpPr>
          <p:nvPr/>
        </p:nvSpPr>
        <p:spPr bwMode="auto">
          <a:xfrm>
            <a:off x="4276725" y="3805238"/>
            <a:ext cx="1346200" cy="1141412"/>
          </a:xfrm>
          <a:custGeom>
            <a:avLst/>
            <a:gdLst>
              <a:gd name="T0" fmla="*/ 0 w 848"/>
              <a:gd name="T1" fmla="*/ 2147483647 h 719"/>
              <a:gd name="T2" fmla="*/ 2147483647 w 848"/>
              <a:gd name="T3" fmla="*/ 2147483647 h 719"/>
              <a:gd name="T4" fmla="*/ 2147483647 w 848"/>
              <a:gd name="T5" fmla="*/ 2147483647 h 719"/>
              <a:gd name="T6" fmla="*/ 2147483647 w 848"/>
              <a:gd name="T7" fmla="*/ 2147483647 h 719"/>
              <a:gd name="T8" fmla="*/ 2147483647 w 848"/>
              <a:gd name="T9" fmla="*/ 0 h 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719"/>
              <a:gd name="T17" fmla="*/ 848 w 848"/>
              <a:gd name="T18" fmla="*/ 719 h 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719">
                <a:moveTo>
                  <a:pt x="0" y="719"/>
                </a:moveTo>
                <a:cubicBezTo>
                  <a:pt x="45" y="681"/>
                  <a:pt x="158" y="563"/>
                  <a:pt x="270" y="491"/>
                </a:cubicBezTo>
                <a:cubicBezTo>
                  <a:pt x="382" y="419"/>
                  <a:pt x="595" y="340"/>
                  <a:pt x="670" y="284"/>
                </a:cubicBezTo>
                <a:cubicBezTo>
                  <a:pt x="745" y="228"/>
                  <a:pt x="691" y="200"/>
                  <a:pt x="722" y="153"/>
                </a:cubicBezTo>
                <a:cubicBezTo>
                  <a:pt x="751" y="105"/>
                  <a:pt x="800" y="53"/>
                  <a:pt x="848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19999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7" name="Freeform 14"/>
          <p:cNvSpPr>
            <a:spLocks/>
          </p:cNvSpPr>
          <p:nvPr/>
        </p:nvSpPr>
        <p:spPr bwMode="auto">
          <a:xfrm rot="17777989">
            <a:off x="4518819" y="3256757"/>
            <a:ext cx="1473200" cy="792162"/>
          </a:xfrm>
          <a:custGeom>
            <a:avLst/>
            <a:gdLst>
              <a:gd name="T0" fmla="*/ 0 w 951"/>
              <a:gd name="T1" fmla="*/ 0 h 336"/>
              <a:gd name="T2" fmla="*/ 2147483647 w 951"/>
              <a:gd name="T3" fmla="*/ 2147483647 h 336"/>
              <a:gd name="T4" fmla="*/ 2147483647 w 951"/>
              <a:gd name="T5" fmla="*/ 2147483647 h 336"/>
              <a:gd name="T6" fmla="*/ 2147483647 w 951"/>
              <a:gd name="T7" fmla="*/ 2147483647 h 336"/>
              <a:gd name="T8" fmla="*/ 2147483647 w 951"/>
              <a:gd name="T9" fmla="*/ 2147483647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1"/>
              <a:gd name="T16" fmla="*/ 0 h 336"/>
              <a:gd name="T17" fmla="*/ 951 w 951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1" h="336">
                <a:moveTo>
                  <a:pt x="0" y="0"/>
                </a:moveTo>
                <a:cubicBezTo>
                  <a:pt x="42" y="25"/>
                  <a:pt x="174" y="113"/>
                  <a:pt x="254" y="154"/>
                </a:cubicBezTo>
                <a:cubicBezTo>
                  <a:pt x="334" y="195"/>
                  <a:pt x="390" y="222"/>
                  <a:pt x="481" y="245"/>
                </a:cubicBezTo>
                <a:cubicBezTo>
                  <a:pt x="572" y="268"/>
                  <a:pt x="721" y="275"/>
                  <a:pt x="799" y="290"/>
                </a:cubicBezTo>
                <a:cubicBezTo>
                  <a:pt x="877" y="305"/>
                  <a:pt x="919" y="326"/>
                  <a:pt x="951" y="336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2" name="AutoShape 15"/>
          <p:cNvSpPr>
            <a:spLocks noChangeArrowheads="1"/>
          </p:cNvSpPr>
          <p:nvPr/>
        </p:nvSpPr>
        <p:spPr bwMode="auto">
          <a:xfrm rot="3284692">
            <a:off x="2939416" y="4746089"/>
            <a:ext cx="518373" cy="563354"/>
          </a:xfrm>
          <a:prstGeom prst="triangle">
            <a:avLst>
              <a:gd name="adj" fmla="val 31421"/>
            </a:avLst>
          </a:prstGeom>
          <a:solidFill>
            <a:srgbClr val="0000FF"/>
          </a:solidFill>
          <a:ln w="9525">
            <a:miter lim="800000"/>
            <a:headEnd/>
            <a:tailEnd/>
          </a:ln>
          <a:scene3d>
            <a:camera prst="legacyPerspectiveFront">
              <a:rot lat="18300000" lon="899994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 rot="-2700000">
            <a:off x="5291138" y="4500563"/>
            <a:ext cx="180975" cy="144462"/>
          </a:xfrm>
          <a:prstGeom prst="ellipse">
            <a:avLst/>
          </a:pr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 rot="-2700000">
            <a:off x="3562350" y="3636963"/>
            <a:ext cx="215900" cy="144462"/>
          </a:xfrm>
          <a:prstGeom prst="ellipse">
            <a:avLst/>
          </a:pr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 rot="-2669068">
            <a:off x="5219700" y="3421063"/>
            <a:ext cx="179388" cy="107950"/>
          </a:xfrm>
          <a:prstGeom prst="ellipse">
            <a:avLst/>
          </a:pr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6" name="AutoShape 19"/>
          <p:cNvSpPr>
            <a:spLocks noChangeArrowheads="1"/>
          </p:cNvSpPr>
          <p:nvPr/>
        </p:nvSpPr>
        <p:spPr bwMode="auto">
          <a:xfrm rot="4432834">
            <a:off x="4050506" y="4661694"/>
            <a:ext cx="142875" cy="325438"/>
          </a:xfrm>
          <a:prstGeom prst="triangle">
            <a:avLst>
              <a:gd name="adj" fmla="val 49167"/>
            </a:avLst>
          </a:prstGeom>
          <a:solidFill>
            <a:srgbClr val="0000FF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7" name="AutoShape 20"/>
          <p:cNvSpPr>
            <a:spLocks noChangeArrowheads="1"/>
          </p:cNvSpPr>
          <p:nvPr/>
        </p:nvSpPr>
        <p:spPr bwMode="auto">
          <a:xfrm rot="-710686">
            <a:off x="3851275" y="3744913"/>
            <a:ext cx="215900" cy="280987"/>
          </a:xfrm>
          <a:prstGeom prst="triangle">
            <a:avLst>
              <a:gd name="adj" fmla="val 100000"/>
            </a:avLst>
          </a:prstGeom>
          <a:solidFill>
            <a:srgbClr val="0000FF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8" name="AutoShape 21"/>
          <p:cNvSpPr>
            <a:spLocks noChangeArrowheads="1"/>
          </p:cNvSpPr>
          <p:nvPr/>
        </p:nvSpPr>
        <p:spPr bwMode="auto">
          <a:xfrm>
            <a:off x="4500563" y="1620838"/>
            <a:ext cx="288925" cy="1258887"/>
          </a:xfrm>
          <a:prstGeom prst="downArrow">
            <a:avLst>
              <a:gd name="adj1" fmla="val 27148"/>
              <a:gd name="adj2" fmla="val 250515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89" name="AutoShape 22"/>
          <p:cNvSpPr>
            <a:spLocks noChangeArrowheads="1"/>
          </p:cNvSpPr>
          <p:nvPr/>
        </p:nvSpPr>
        <p:spPr bwMode="auto">
          <a:xfrm>
            <a:off x="6696075" y="3311525"/>
            <a:ext cx="323850" cy="684213"/>
          </a:xfrm>
          <a:prstGeom prst="downArrow">
            <a:avLst>
              <a:gd name="adj1" fmla="val 27148"/>
              <a:gd name="adj2" fmla="val 121473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90" name="AutoShape 23"/>
          <p:cNvSpPr>
            <a:spLocks noChangeArrowheads="1"/>
          </p:cNvSpPr>
          <p:nvPr/>
        </p:nvSpPr>
        <p:spPr bwMode="auto">
          <a:xfrm>
            <a:off x="2663825" y="3492500"/>
            <a:ext cx="252413" cy="1116013"/>
          </a:xfrm>
          <a:prstGeom prst="upArrow">
            <a:avLst>
              <a:gd name="adj1" fmla="val 29204"/>
              <a:gd name="adj2" fmla="val 269458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91" name="AutoShape 24"/>
          <p:cNvSpPr>
            <a:spLocks noChangeArrowheads="1"/>
          </p:cNvSpPr>
          <p:nvPr/>
        </p:nvSpPr>
        <p:spPr bwMode="auto">
          <a:xfrm rot="-3730378">
            <a:off x="5098257" y="4782344"/>
            <a:ext cx="1620837" cy="288925"/>
          </a:xfrm>
          <a:prstGeom prst="leftArrow">
            <a:avLst>
              <a:gd name="adj1" fmla="val 45380"/>
              <a:gd name="adj2" fmla="val 212085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19199990" lon="300000" rev="0"/>
            </a:camera>
            <a:lightRig rig="legacyFlat4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92" name="AutoShape 25"/>
          <p:cNvSpPr>
            <a:spLocks noChangeArrowheads="1"/>
          </p:cNvSpPr>
          <p:nvPr/>
        </p:nvSpPr>
        <p:spPr bwMode="auto">
          <a:xfrm rot="-3730378">
            <a:off x="5350669" y="4242594"/>
            <a:ext cx="1620837" cy="288925"/>
          </a:xfrm>
          <a:prstGeom prst="leftArrow">
            <a:avLst>
              <a:gd name="adj1" fmla="val 45380"/>
              <a:gd name="adj2" fmla="val 212085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19199990" lon="300000" rev="0"/>
            </a:camera>
            <a:lightRig rig="legacyFlat4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93" name="AutoShape 26"/>
          <p:cNvSpPr>
            <a:spLocks noChangeArrowheads="1"/>
          </p:cNvSpPr>
          <p:nvPr/>
        </p:nvSpPr>
        <p:spPr bwMode="auto">
          <a:xfrm>
            <a:off x="5003800" y="1836738"/>
            <a:ext cx="288925" cy="1258887"/>
          </a:xfrm>
          <a:prstGeom prst="downArrow">
            <a:avLst>
              <a:gd name="adj1" fmla="val 27148"/>
              <a:gd name="adj2" fmla="val 250515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94" name="AutoShape 27"/>
          <p:cNvSpPr>
            <a:spLocks noChangeArrowheads="1"/>
          </p:cNvSpPr>
          <p:nvPr/>
        </p:nvSpPr>
        <p:spPr bwMode="auto">
          <a:xfrm>
            <a:off x="5543550" y="2124075"/>
            <a:ext cx="288925" cy="1258888"/>
          </a:xfrm>
          <a:prstGeom prst="downArrow">
            <a:avLst>
              <a:gd name="adj1" fmla="val 27148"/>
              <a:gd name="adj2" fmla="val 250516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95" name="AutoShape 28"/>
          <p:cNvSpPr>
            <a:spLocks noChangeArrowheads="1"/>
          </p:cNvSpPr>
          <p:nvPr/>
        </p:nvSpPr>
        <p:spPr bwMode="auto">
          <a:xfrm>
            <a:off x="3024188" y="2952750"/>
            <a:ext cx="252412" cy="1116013"/>
          </a:xfrm>
          <a:prstGeom prst="upArrow">
            <a:avLst>
              <a:gd name="adj1" fmla="val 29204"/>
              <a:gd name="adj2" fmla="val 269459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96" name="AutoShape 29"/>
          <p:cNvSpPr>
            <a:spLocks noChangeArrowheads="1"/>
          </p:cNvSpPr>
          <p:nvPr/>
        </p:nvSpPr>
        <p:spPr bwMode="auto">
          <a:xfrm>
            <a:off x="3419475" y="2411413"/>
            <a:ext cx="252413" cy="1116012"/>
          </a:xfrm>
          <a:prstGeom prst="upArrow">
            <a:avLst>
              <a:gd name="adj1" fmla="val 29204"/>
              <a:gd name="adj2" fmla="val 269458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33" name="Freeform 30"/>
          <p:cNvSpPr>
            <a:spLocks/>
          </p:cNvSpPr>
          <p:nvPr/>
        </p:nvSpPr>
        <p:spPr bwMode="auto">
          <a:xfrm>
            <a:off x="3848100" y="3775075"/>
            <a:ext cx="161925" cy="962025"/>
          </a:xfrm>
          <a:custGeom>
            <a:avLst/>
            <a:gdLst>
              <a:gd name="T0" fmla="*/ 0 w 102"/>
              <a:gd name="T1" fmla="*/ 2147483647 h 606"/>
              <a:gd name="T2" fmla="*/ 2147483647 w 102"/>
              <a:gd name="T3" fmla="*/ 2147483647 h 606"/>
              <a:gd name="T4" fmla="*/ 2147483647 w 102"/>
              <a:gd name="T5" fmla="*/ 0 h 606"/>
              <a:gd name="T6" fmla="*/ 0 60000 65536"/>
              <a:gd name="T7" fmla="*/ 0 60000 65536"/>
              <a:gd name="T8" fmla="*/ 0 60000 65536"/>
              <a:gd name="T9" fmla="*/ 0 w 102"/>
              <a:gd name="T10" fmla="*/ 0 h 606"/>
              <a:gd name="T11" fmla="*/ 102 w 102"/>
              <a:gd name="T12" fmla="*/ 606 h 6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606">
                <a:moveTo>
                  <a:pt x="0" y="606"/>
                </a:moveTo>
                <a:cubicBezTo>
                  <a:pt x="7" y="562"/>
                  <a:pt x="25" y="437"/>
                  <a:pt x="42" y="336"/>
                </a:cubicBezTo>
                <a:cubicBezTo>
                  <a:pt x="59" y="235"/>
                  <a:pt x="90" y="70"/>
                  <a:pt x="102" y="0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6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34" name="Freeform 31"/>
          <p:cNvSpPr>
            <a:spLocks/>
          </p:cNvSpPr>
          <p:nvPr/>
        </p:nvSpPr>
        <p:spPr bwMode="auto">
          <a:xfrm>
            <a:off x="3505200" y="4813300"/>
            <a:ext cx="476250" cy="42863"/>
          </a:xfrm>
          <a:custGeom>
            <a:avLst/>
            <a:gdLst>
              <a:gd name="T0" fmla="*/ 0 w 300"/>
              <a:gd name="T1" fmla="*/ 0 h 27"/>
              <a:gd name="T2" fmla="*/ 2147483647 w 300"/>
              <a:gd name="T3" fmla="*/ 2147483647 h 27"/>
              <a:gd name="T4" fmla="*/ 2147483647 w 300"/>
              <a:gd name="T5" fmla="*/ 2147483647 h 27"/>
              <a:gd name="T6" fmla="*/ 0 60000 65536"/>
              <a:gd name="T7" fmla="*/ 0 60000 65536"/>
              <a:gd name="T8" fmla="*/ 0 60000 65536"/>
              <a:gd name="T9" fmla="*/ 0 w 300"/>
              <a:gd name="T10" fmla="*/ 0 h 27"/>
              <a:gd name="T11" fmla="*/ 300 w 300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27">
                <a:moveTo>
                  <a:pt x="0" y="0"/>
                </a:moveTo>
                <a:cubicBezTo>
                  <a:pt x="24" y="4"/>
                  <a:pt x="88" y="21"/>
                  <a:pt x="138" y="24"/>
                </a:cubicBezTo>
                <a:cubicBezTo>
                  <a:pt x="188" y="27"/>
                  <a:pt x="266" y="19"/>
                  <a:pt x="300" y="18"/>
                </a:cubicBezTo>
              </a:path>
            </a:pathLst>
          </a:custGeom>
          <a:noFill/>
          <a:ln w="9525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919999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35" name="Freeform 32"/>
          <p:cNvSpPr>
            <a:spLocks/>
          </p:cNvSpPr>
          <p:nvPr/>
        </p:nvSpPr>
        <p:spPr bwMode="auto">
          <a:xfrm>
            <a:off x="2647950" y="5022850"/>
            <a:ext cx="285750" cy="542925"/>
          </a:xfrm>
          <a:custGeom>
            <a:avLst/>
            <a:gdLst>
              <a:gd name="T0" fmla="*/ 0 w 180"/>
              <a:gd name="T1" fmla="*/ 2147483647 h 342"/>
              <a:gd name="T2" fmla="*/ 2147483647 w 180"/>
              <a:gd name="T3" fmla="*/ 2147483647 h 342"/>
              <a:gd name="T4" fmla="*/ 2147483647 w 180"/>
              <a:gd name="T5" fmla="*/ 0 h 342"/>
              <a:gd name="T6" fmla="*/ 0 60000 65536"/>
              <a:gd name="T7" fmla="*/ 0 60000 65536"/>
              <a:gd name="T8" fmla="*/ 0 60000 65536"/>
              <a:gd name="T9" fmla="*/ 0 w 180"/>
              <a:gd name="T10" fmla="*/ 0 h 342"/>
              <a:gd name="T11" fmla="*/ 180 w 180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0" h="342">
                <a:moveTo>
                  <a:pt x="0" y="342"/>
                </a:moveTo>
                <a:cubicBezTo>
                  <a:pt x="15" y="309"/>
                  <a:pt x="60" y="201"/>
                  <a:pt x="90" y="144"/>
                </a:cubicBezTo>
                <a:cubicBezTo>
                  <a:pt x="120" y="87"/>
                  <a:pt x="161" y="30"/>
                  <a:pt x="180" y="0"/>
                </a:cubicBezTo>
              </a:path>
            </a:pathLst>
          </a:custGeom>
          <a:noFill/>
          <a:ln w="31750">
            <a:solidFill>
              <a:srgbClr val="0000FF"/>
            </a:solidFill>
            <a:round/>
            <a:headEnd/>
            <a:tailEnd/>
          </a:ln>
          <a:scene3d>
            <a:camera prst="legacyPerspectiveFront">
              <a:rot lat="183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36" name="Text Box 33"/>
          <p:cNvSpPr txBox="1">
            <a:spLocks noChangeArrowheads="1"/>
          </p:cNvSpPr>
          <p:nvPr/>
        </p:nvSpPr>
        <p:spPr bwMode="auto">
          <a:xfrm>
            <a:off x="142875" y="2736850"/>
            <a:ext cx="2989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Evapo-transpiration</a:t>
            </a:r>
          </a:p>
        </p:txBody>
      </p:sp>
      <p:sp>
        <p:nvSpPr>
          <p:cNvPr id="21537" name="Text Box 34"/>
          <p:cNvSpPr txBox="1">
            <a:spLocks noChangeArrowheads="1"/>
          </p:cNvSpPr>
          <p:nvPr/>
        </p:nvSpPr>
        <p:spPr bwMode="auto">
          <a:xfrm>
            <a:off x="5508625" y="1765300"/>
            <a:ext cx="2989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Precipitation</a:t>
            </a:r>
          </a:p>
        </p:txBody>
      </p:sp>
      <p:sp>
        <p:nvSpPr>
          <p:cNvPr id="21538" name="Text Box 35"/>
          <p:cNvSpPr txBox="1">
            <a:spLocks noChangeArrowheads="1"/>
          </p:cNvSpPr>
          <p:nvPr/>
        </p:nvSpPr>
        <p:spPr bwMode="auto">
          <a:xfrm>
            <a:off x="6875463" y="3278188"/>
            <a:ext cx="1908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Infiltration</a:t>
            </a:r>
          </a:p>
        </p:txBody>
      </p:sp>
      <p:sp>
        <p:nvSpPr>
          <p:cNvPr id="67619" name="Text Box 36"/>
          <p:cNvSpPr txBox="1">
            <a:spLocks noChangeArrowheads="1"/>
          </p:cNvSpPr>
          <p:nvPr/>
        </p:nvSpPr>
        <p:spPr bwMode="auto">
          <a:xfrm>
            <a:off x="5435600" y="5788025"/>
            <a:ext cx="295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ground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water</a:t>
            </a:r>
            <a:r>
              <a:rPr kumimoji="0" lang="pl-PL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flow</a:t>
            </a:r>
            <a:endParaRPr kumimoji="0" lang="pl-PL" sz="1800" b="1" i="1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620" name="Text Box 37"/>
          <p:cNvSpPr txBox="1">
            <a:spLocks noChangeArrowheads="1"/>
          </p:cNvSpPr>
          <p:nvPr/>
        </p:nvSpPr>
        <p:spPr bwMode="auto">
          <a:xfrm>
            <a:off x="6300788" y="4933950"/>
            <a:ext cx="2017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Subsurface run off</a:t>
            </a:r>
          </a:p>
        </p:txBody>
      </p:sp>
      <p:sp>
        <p:nvSpPr>
          <p:cNvPr id="67621" name="Text Box 38"/>
          <p:cNvSpPr txBox="1">
            <a:spLocks noChangeArrowheads="1"/>
          </p:cNvSpPr>
          <p:nvPr/>
        </p:nvSpPr>
        <p:spPr bwMode="auto">
          <a:xfrm>
            <a:off x="539750" y="5868988"/>
            <a:ext cx="24495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Surface run off</a:t>
            </a:r>
          </a:p>
        </p:txBody>
      </p:sp>
      <p:sp>
        <p:nvSpPr>
          <p:cNvPr id="21542" name="Text Box 39"/>
          <p:cNvSpPr txBox="1">
            <a:spLocks noChangeArrowheads="1"/>
          </p:cNvSpPr>
          <p:nvPr/>
        </p:nvSpPr>
        <p:spPr bwMode="auto">
          <a:xfrm>
            <a:off x="6877050" y="4070350"/>
            <a:ext cx="2017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Retention</a:t>
            </a:r>
          </a:p>
        </p:txBody>
      </p:sp>
      <p:sp>
        <p:nvSpPr>
          <p:cNvPr id="21543" name="Line 40"/>
          <p:cNvSpPr>
            <a:spLocks noChangeShapeType="1"/>
          </p:cNvSpPr>
          <p:nvPr/>
        </p:nvSpPr>
        <p:spPr bwMode="auto">
          <a:xfrm flipH="1">
            <a:off x="5435600" y="4270375"/>
            <a:ext cx="1476375" cy="303213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624" name="Text Box 41"/>
          <p:cNvSpPr txBox="1">
            <a:spLocks noChangeArrowheads="1"/>
          </p:cNvSpPr>
          <p:nvPr/>
        </p:nvSpPr>
        <p:spPr bwMode="auto">
          <a:xfrm>
            <a:off x="107950" y="3781425"/>
            <a:ext cx="2162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1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Total run off</a:t>
            </a:r>
          </a:p>
        </p:txBody>
      </p:sp>
      <p:sp>
        <p:nvSpPr>
          <p:cNvPr id="21545" name="Line 42"/>
          <p:cNvSpPr>
            <a:spLocks noChangeShapeType="1"/>
          </p:cNvSpPr>
          <p:nvPr/>
        </p:nvSpPr>
        <p:spPr bwMode="auto">
          <a:xfrm>
            <a:off x="1979613" y="4070350"/>
            <a:ext cx="792162" cy="1223963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810" name="Group 43"/>
          <p:cNvGrpSpPr>
            <a:grpSpLocks/>
          </p:cNvGrpSpPr>
          <p:nvPr/>
        </p:nvGrpSpPr>
        <p:grpSpPr bwMode="auto">
          <a:xfrm>
            <a:off x="3455988" y="4448175"/>
            <a:ext cx="271462" cy="381000"/>
            <a:chOff x="2177" y="2716"/>
            <a:chExt cx="171" cy="240"/>
          </a:xfrm>
        </p:grpSpPr>
        <p:sp>
          <p:nvSpPr>
            <p:cNvPr id="21564" name="Freeform 44"/>
            <p:cNvSpPr>
              <a:spLocks/>
            </p:cNvSpPr>
            <p:nvPr/>
          </p:nvSpPr>
          <p:spPr bwMode="auto">
            <a:xfrm>
              <a:off x="2300" y="2716"/>
              <a:ext cx="48" cy="184"/>
            </a:xfrm>
            <a:custGeom>
              <a:avLst/>
              <a:gdLst>
                <a:gd name="T0" fmla="*/ 0 w 48"/>
                <a:gd name="T1" fmla="*/ 184 h 184"/>
                <a:gd name="T2" fmla="*/ 48 w 48"/>
                <a:gd name="T3" fmla="*/ 0 h 184"/>
                <a:gd name="T4" fmla="*/ 0 60000 65536"/>
                <a:gd name="T5" fmla="*/ 0 60000 65536"/>
                <a:gd name="T6" fmla="*/ 0 w 48"/>
                <a:gd name="T7" fmla="*/ 0 h 184"/>
                <a:gd name="T8" fmla="*/ 48 w 48"/>
                <a:gd name="T9" fmla="*/ 184 h 1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84">
                  <a:moveTo>
                    <a:pt x="0" y="184"/>
                  </a:moveTo>
                  <a:cubicBezTo>
                    <a:pt x="8" y="153"/>
                    <a:pt x="38" y="38"/>
                    <a:pt x="48" y="0"/>
                  </a:cubicBezTo>
                </a:path>
              </a:pathLst>
            </a:custGeom>
            <a:noFill/>
            <a:ln w="25400">
              <a:solidFill>
                <a:srgbClr val="993300"/>
              </a:solidFill>
              <a:round/>
              <a:headEnd/>
              <a:tailEnd/>
            </a:ln>
            <a:scene3d>
              <a:camera prst="legacyPerspectiveFront">
                <a:rot lat="18600000" lon="21299970" rev="0"/>
              </a:camera>
              <a:lightRig rig="legacyFlat2" dir="t"/>
            </a:scene3d>
            <a:sp3d prstMaterial="legacyMatte">
              <a:bevelT w="13500" h="13500" prst="angle"/>
              <a:bevelB w="13500" h="13500" prst="angle"/>
              <a:extrusionClr>
                <a:srgbClr val="9933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565" name="Freeform 45"/>
            <p:cNvSpPr>
              <a:spLocks/>
            </p:cNvSpPr>
            <p:nvPr/>
          </p:nvSpPr>
          <p:spPr bwMode="auto">
            <a:xfrm>
              <a:off x="2177" y="2772"/>
              <a:ext cx="48" cy="184"/>
            </a:xfrm>
            <a:custGeom>
              <a:avLst/>
              <a:gdLst>
                <a:gd name="T0" fmla="*/ 0 w 48"/>
                <a:gd name="T1" fmla="*/ 184 h 184"/>
                <a:gd name="T2" fmla="*/ 48 w 48"/>
                <a:gd name="T3" fmla="*/ 0 h 184"/>
                <a:gd name="T4" fmla="*/ 0 60000 65536"/>
                <a:gd name="T5" fmla="*/ 0 60000 65536"/>
                <a:gd name="T6" fmla="*/ 0 w 48"/>
                <a:gd name="T7" fmla="*/ 0 h 184"/>
                <a:gd name="T8" fmla="*/ 48 w 48"/>
                <a:gd name="T9" fmla="*/ 184 h 1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" h="184">
                  <a:moveTo>
                    <a:pt x="0" y="184"/>
                  </a:moveTo>
                  <a:cubicBezTo>
                    <a:pt x="8" y="153"/>
                    <a:pt x="38" y="38"/>
                    <a:pt x="48" y="0"/>
                  </a:cubicBezTo>
                </a:path>
              </a:pathLst>
            </a:custGeom>
            <a:noFill/>
            <a:ln w="25400">
              <a:solidFill>
                <a:srgbClr val="993300"/>
              </a:solidFill>
              <a:round/>
              <a:headEnd/>
              <a:tailEnd/>
            </a:ln>
            <a:scene3d>
              <a:camera prst="legacyPerspectiveFront">
                <a:rot lat="18600000" lon="21299970" rev="0"/>
              </a:camera>
              <a:lightRig rig="legacyFlat2" dir="t"/>
            </a:scene3d>
            <a:sp3d prstMaterial="legacyMatte">
              <a:bevelT w="13500" h="13500" prst="angle"/>
              <a:bevelB w="13500" h="13500" prst="angle"/>
              <a:extrusionClr>
                <a:srgbClr val="9933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811" name="Group 46"/>
          <p:cNvGrpSpPr>
            <a:grpSpLocks/>
          </p:cNvGrpSpPr>
          <p:nvPr/>
        </p:nvGrpSpPr>
        <p:grpSpPr bwMode="auto">
          <a:xfrm>
            <a:off x="3492500" y="3889375"/>
            <a:ext cx="358775" cy="582613"/>
            <a:chOff x="2200" y="2364"/>
            <a:chExt cx="226" cy="367"/>
          </a:xfrm>
        </p:grpSpPr>
        <p:sp>
          <p:nvSpPr>
            <p:cNvPr id="32823" name="Oval 47"/>
            <p:cNvSpPr>
              <a:spLocks noChangeArrowheads="1"/>
            </p:cNvSpPr>
            <p:nvPr/>
          </p:nvSpPr>
          <p:spPr bwMode="auto">
            <a:xfrm>
              <a:off x="2268" y="2432"/>
              <a:ext cx="45" cy="45"/>
            </a:xfrm>
            <a:prstGeom prst="ellipse">
              <a:avLst/>
            </a:prstGeom>
            <a:solidFill>
              <a:srgbClr val="808080"/>
            </a:solidFill>
            <a:ln w="9525">
              <a:round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8080"/>
              </a:extrusionClr>
              <a:contourClr>
                <a:srgbClr val="80808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24" name="Oval 48"/>
            <p:cNvSpPr>
              <a:spLocks noChangeArrowheads="1"/>
            </p:cNvSpPr>
            <p:nvPr/>
          </p:nvSpPr>
          <p:spPr bwMode="auto">
            <a:xfrm>
              <a:off x="2381" y="2364"/>
              <a:ext cx="45" cy="45"/>
            </a:xfrm>
            <a:prstGeom prst="ellipse">
              <a:avLst/>
            </a:prstGeom>
            <a:solidFill>
              <a:srgbClr val="808080"/>
            </a:solidFill>
            <a:ln w="9525">
              <a:round/>
              <a:headEnd/>
              <a:tailEnd/>
            </a:ln>
            <a:scene3d>
              <a:camera prst="legacyPerspectiveFront">
                <a:rot lat="18000000" lon="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808080"/>
              </a:extrusionClr>
              <a:contourClr>
                <a:srgbClr val="80808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25" name="Rectangle 49"/>
            <p:cNvSpPr>
              <a:spLocks noChangeArrowheads="1"/>
            </p:cNvSpPr>
            <p:nvPr/>
          </p:nvSpPr>
          <p:spPr bwMode="auto">
            <a:xfrm rot="1013919">
              <a:off x="2313" y="2523"/>
              <a:ext cx="90" cy="163"/>
            </a:xfrm>
            <a:prstGeom prst="rect">
              <a:avLst/>
            </a:prstGeom>
            <a:solidFill>
              <a:srgbClr val="80808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7699992" lon="0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808080"/>
              </a:extrusionClr>
              <a:contourClr>
                <a:srgbClr val="80808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26" name="Rectangle 50"/>
            <p:cNvSpPr>
              <a:spLocks noChangeArrowheads="1"/>
            </p:cNvSpPr>
            <p:nvPr/>
          </p:nvSpPr>
          <p:spPr bwMode="auto">
            <a:xfrm rot="1106097">
              <a:off x="2200" y="2568"/>
              <a:ext cx="90" cy="163"/>
            </a:xfrm>
            <a:prstGeom prst="rect">
              <a:avLst/>
            </a:prstGeom>
            <a:solidFill>
              <a:srgbClr val="808080"/>
            </a:solidFill>
            <a:ln w="9525">
              <a:miter lim="800000"/>
              <a:headEnd/>
              <a:tailEnd/>
            </a:ln>
            <a:scene3d>
              <a:camera prst="legacyPerspectiveFront">
                <a:rot lat="17699992" lon="0" rev="0"/>
              </a:camera>
              <a:lightRig rig="legacyFlat4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808080"/>
              </a:extrusionClr>
              <a:contourClr>
                <a:srgbClr val="80808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1548" name="Freeform 51"/>
          <p:cNvSpPr>
            <a:spLocks/>
          </p:cNvSpPr>
          <p:nvPr/>
        </p:nvSpPr>
        <p:spPr bwMode="auto">
          <a:xfrm>
            <a:off x="4679950" y="3494088"/>
            <a:ext cx="766763" cy="352425"/>
          </a:xfrm>
          <a:custGeom>
            <a:avLst/>
            <a:gdLst>
              <a:gd name="T0" fmla="*/ 2147483647 w 483"/>
              <a:gd name="T1" fmla="*/ 2147483647 h 222"/>
              <a:gd name="T2" fmla="*/ 2147483647 w 483"/>
              <a:gd name="T3" fmla="*/ 2147483647 h 222"/>
              <a:gd name="T4" fmla="*/ 2147483647 w 483"/>
              <a:gd name="T5" fmla="*/ 0 h 222"/>
              <a:gd name="T6" fmla="*/ 2147483647 w 483"/>
              <a:gd name="T7" fmla="*/ 2147483647 h 222"/>
              <a:gd name="T8" fmla="*/ 0 w 483"/>
              <a:gd name="T9" fmla="*/ 2147483647 h 222"/>
              <a:gd name="T10" fmla="*/ 2147483647 w 483"/>
              <a:gd name="T11" fmla="*/ 2147483647 h 222"/>
              <a:gd name="T12" fmla="*/ 2147483647 w 483"/>
              <a:gd name="T13" fmla="*/ 2147483647 h 222"/>
              <a:gd name="T14" fmla="*/ 2147483647 w 483"/>
              <a:gd name="T15" fmla="*/ 2147483647 h 222"/>
              <a:gd name="T16" fmla="*/ 2147483647 w 483"/>
              <a:gd name="T17" fmla="*/ 2147483647 h 222"/>
              <a:gd name="T18" fmla="*/ 2147483647 w 483"/>
              <a:gd name="T19" fmla="*/ 2147483647 h 222"/>
              <a:gd name="T20" fmla="*/ 2147483647 w 483"/>
              <a:gd name="T21" fmla="*/ 2147483647 h 2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3"/>
              <a:gd name="T34" fmla="*/ 0 h 222"/>
              <a:gd name="T35" fmla="*/ 483 w 483"/>
              <a:gd name="T36" fmla="*/ 222 h 2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3" h="222">
                <a:moveTo>
                  <a:pt x="357" y="42"/>
                </a:moveTo>
                <a:lnTo>
                  <a:pt x="285" y="24"/>
                </a:lnTo>
                <a:lnTo>
                  <a:pt x="219" y="0"/>
                </a:lnTo>
                <a:lnTo>
                  <a:pt x="108" y="90"/>
                </a:lnTo>
                <a:lnTo>
                  <a:pt x="0" y="222"/>
                </a:lnTo>
                <a:lnTo>
                  <a:pt x="138" y="204"/>
                </a:lnTo>
                <a:lnTo>
                  <a:pt x="336" y="167"/>
                </a:lnTo>
                <a:lnTo>
                  <a:pt x="435" y="126"/>
                </a:lnTo>
                <a:lnTo>
                  <a:pt x="477" y="96"/>
                </a:lnTo>
                <a:lnTo>
                  <a:pt x="483" y="6"/>
                </a:lnTo>
                <a:lnTo>
                  <a:pt x="357" y="42"/>
                </a:lnTo>
                <a:close/>
              </a:path>
            </a:pathLst>
          </a:custGeom>
          <a:solidFill>
            <a:schemeClr val="hlink"/>
          </a:solidFill>
          <a:ln w="9525">
            <a:round/>
            <a:headEnd/>
            <a:tailEnd/>
          </a:ln>
          <a:scene3d>
            <a:camera prst="legacyPerspectiveFront">
              <a:rot lat="19199990" lon="300000" rev="0"/>
            </a:camera>
            <a:lightRig rig="legacyFlat2" dir="t"/>
          </a:scene3d>
          <a:sp3d extrusionH="111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813" name="Group 52"/>
          <p:cNvGrpSpPr>
            <a:grpSpLocks/>
          </p:cNvGrpSpPr>
          <p:nvPr/>
        </p:nvGrpSpPr>
        <p:grpSpPr bwMode="auto">
          <a:xfrm>
            <a:off x="4543425" y="3475038"/>
            <a:ext cx="895350" cy="481012"/>
            <a:chOff x="2862" y="2103"/>
            <a:chExt cx="564" cy="303"/>
          </a:xfrm>
        </p:grpSpPr>
        <p:sp>
          <p:nvSpPr>
            <p:cNvPr id="21558" name="Freeform 53"/>
            <p:cNvSpPr>
              <a:spLocks/>
            </p:cNvSpPr>
            <p:nvPr/>
          </p:nvSpPr>
          <p:spPr bwMode="auto">
            <a:xfrm>
              <a:off x="2889" y="2103"/>
              <a:ext cx="270" cy="255"/>
            </a:xfrm>
            <a:custGeom>
              <a:avLst/>
              <a:gdLst>
                <a:gd name="T0" fmla="*/ 270 w 270"/>
                <a:gd name="T1" fmla="*/ 15 h 255"/>
                <a:gd name="T2" fmla="*/ 222 w 270"/>
                <a:gd name="T3" fmla="*/ 0 h 255"/>
                <a:gd name="T4" fmla="*/ 117 w 270"/>
                <a:gd name="T5" fmla="*/ 90 h 255"/>
                <a:gd name="T6" fmla="*/ 93 w 270"/>
                <a:gd name="T7" fmla="*/ 120 h 255"/>
                <a:gd name="T8" fmla="*/ 0 w 270"/>
                <a:gd name="T9" fmla="*/ 255 h 255"/>
                <a:gd name="T10" fmla="*/ 48 w 270"/>
                <a:gd name="T11" fmla="*/ 249 h 255"/>
                <a:gd name="T12" fmla="*/ 165 w 270"/>
                <a:gd name="T13" fmla="*/ 108 h 255"/>
                <a:gd name="T14" fmla="*/ 270 w 270"/>
                <a:gd name="T15" fmla="*/ 15 h 2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0"/>
                <a:gd name="T25" fmla="*/ 0 h 255"/>
                <a:gd name="T26" fmla="*/ 270 w 270"/>
                <a:gd name="T27" fmla="*/ 255 h 2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0" h="255">
                  <a:moveTo>
                    <a:pt x="270" y="15"/>
                  </a:moveTo>
                  <a:lnTo>
                    <a:pt x="222" y="0"/>
                  </a:lnTo>
                  <a:lnTo>
                    <a:pt x="117" y="90"/>
                  </a:lnTo>
                  <a:lnTo>
                    <a:pt x="93" y="120"/>
                  </a:lnTo>
                  <a:lnTo>
                    <a:pt x="0" y="255"/>
                  </a:lnTo>
                  <a:lnTo>
                    <a:pt x="48" y="249"/>
                  </a:lnTo>
                  <a:lnTo>
                    <a:pt x="165" y="108"/>
                  </a:lnTo>
                  <a:lnTo>
                    <a:pt x="270" y="15"/>
                  </a:lnTo>
                  <a:close/>
                </a:path>
              </a:pathLst>
            </a:custGeom>
            <a:solidFill>
              <a:srgbClr val="996600"/>
            </a:solidFill>
            <a:ln w="9525">
              <a:round/>
              <a:headEnd/>
              <a:tailEnd/>
            </a:ln>
            <a:scene3d>
              <a:camera prst="legacyPerspectiveFront">
                <a:rot lat="19199990" lon="300000" rev="0"/>
              </a:camera>
              <a:lightRig rig="legacyFlat2" dir="t"/>
            </a:scene3d>
            <a:sp3d prstMaterial="legacyMatte">
              <a:bevelT w="13500" h="13500" prst="angle"/>
              <a:bevelB w="13500" h="13500" prst="angle"/>
              <a:extrusionClr>
                <a:srgbClr val="996600"/>
              </a:extrusionClr>
            </a:sp3d>
          </p:spPr>
          <p:txBody>
            <a:bodyPr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559" name="Freeform 54"/>
            <p:cNvSpPr>
              <a:spLocks/>
            </p:cNvSpPr>
            <p:nvPr/>
          </p:nvSpPr>
          <p:spPr bwMode="auto">
            <a:xfrm>
              <a:off x="2862" y="2199"/>
              <a:ext cx="564" cy="207"/>
            </a:xfrm>
            <a:custGeom>
              <a:avLst/>
              <a:gdLst>
                <a:gd name="T0" fmla="*/ 354 w 564"/>
                <a:gd name="T1" fmla="*/ 81 h 207"/>
                <a:gd name="T2" fmla="*/ 171 w 564"/>
                <a:gd name="T3" fmla="*/ 111 h 207"/>
                <a:gd name="T4" fmla="*/ 30 w 564"/>
                <a:gd name="T5" fmla="*/ 126 h 207"/>
                <a:gd name="T6" fmla="*/ 0 w 564"/>
                <a:gd name="T7" fmla="*/ 207 h 207"/>
                <a:gd name="T8" fmla="*/ 133 w 564"/>
                <a:gd name="T9" fmla="*/ 188 h 207"/>
                <a:gd name="T10" fmla="*/ 291 w 564"/>
                <a:gd name="T11" fmla="*/ 153 h 207"/>
                <a:gd name="T12" fmla="*/ 453 w 564"/>
                <a:gd name="T13" fmla="*/ 102 h 207"/>
                <a:gd name="T14" fmla="*/ 564 w 564"/>
                <a:gd name="T15" fmla="*/ 42 h 207"/>
                <a:gd name="T16" fmla="*/ 564 w 564"/>
                <a:gd name="T17" fmla="*/ 0 h 207"/>
                <a:gd name="T18" fmla="*/ 486 w 564"/>
                <a:gd name="T19" fmla="*/ 39 h 207"/>
                <a:gd name="T20" fmla="*/ 354 w 564"/>
                <a:gd name="T21" fmla="*/ 81 h 2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4"/>
                <a:gd name="T34" fmla="*/ 0 h 207"/>
                <a:gd name="T35" fmla="*/ 564 w 564"/>
                <a:gd name="T36" fmla="*/ 207 h 2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4" h="207">
                  <a:moveTo>
                    <a:pt x="354" y="81"/>
                  </a:moveTo>
                  <a:lnTo>
                    <a:pt x="171" y="111"/>
                  </a:lnTo>
                  <a:lnTo>
                    <a:pt x="30" y="126"/>
                  </a:lnTo>
                  <a:lnTo>
                    <a:pt x="0" y="207"/>
                  </a:lnTo>
                  <a:lnTo>
                    <a:pt x="133" y="188"/>
                  </a:lnTo>
                  <a:lnTo>
                    <a:pt x="291" y="153"/>
                  </a:lnTo>
                  <a:lnTo>
                    <a:pt x="453" y="102"/>
                  </a:lnTo>
                  <a:lnTo>
                    <a:pt x="564" y="42"/>
                  </a:lnTo>
                  <a:lnTo>
                    <a:pt x="564" y="0"/>
                  </a:lnTo>
                  <a:lnTo>
                    <a:pt x="486" y="39"/>
                  </a:lnTo>
                  <a:lnTo>
                    <a:pt x="354" y="81"/>
                  </a:lnTo>
                  <a:close/>
                </a:path>
              </a:pathLst>
            </a:custGeom>
            <a:solidFill>
              <a:srgbClr val="996600"/>
            </a:solidFill>
            <a:ln w="9525">
              <a:round/>
              <a:headEnd/>
              <a:tailEnd/>
            </a:ln>
            <a:scene3d>
              <a:camera prst="legacyPerspectiveFront">
                <a:rot lat="19199990" lon="300000" rev="0"/>
              </a:camera>
              <a:lightRig rig="legacyFlat2" dir="t"/>
            </a:scene3d>
            <a:sp3d prstMaterial="legacyMatte">
              <a:bevelT w="13500" h="13500" prst="angle"/>
              <a:bevelB w="13500" h="13500" prst="angle"/>
              <a:extrusionClr>
                <a:srgbClr val="996600"/>
              </a:extrusionClr>
            </a:sp3d>
          </p:spPr>
          <p:txBody>
            <a:bodyPr>
              <a:flatTx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814" name="Oval 55"/>
          <p:cNvSpPr>
            <a:spLocks noChangeArrowheads="1"/>
          </p:cNvSpPr>
          <p:nvPr/>
        </p:nvSpPr>
        <p:spPr bwMode="auto">
          <a:xfrm>
            <a:off x="4824413" y="3457575"/>
            <a:ext cx="107950" cy="107950"/>
          </a:xfrm>
          <a:prstGeom prst="ellipse">
            <a:avLst/>
          </a:prstGeom>
          <a:solidFill>
            <a:srgbClr val="996600"/>
          </a:solidFill>
          <a:ln w="9525">
            <a:round/>
            <a:headEnd/>
            <a:tailEnd/>
          </a:ln>
          <a:scene3d>
            <a:camera prst="legacyPerspectiveFront">
              <a:rot lat="18600000" lon="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9966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15" name="Oval 56"/>
          <p:cNvSpPr>
            <a:spLocks noChangeArrowheads="1"/>
          </p:cNvSpPr>
          <p:nvPr/>
        </p:nvSpPr>
        <p:spPr bwMode="auto">
          <a:xfrm>
            <a:off x="5364163" y="3673475"/>
            <a:ext cx="107950" cy="107950"/>
          </a:xfrm>
          <a:prstGeom prst="ellipse">
            <a:avLst/>
          </a:prstGeom>
          <a:solidFill>
            <a:srgbClr val="996600"/>
          </a:solidFill>
          <a:ln w="9525">
            <a:round/>
            <a:headEnd/>
            <a:tailEnd/>
          </a:ln>
          <a:scene3d>
            <a:camera prst="legacyPerspectiveFront">
              <a:rot lat="18600000" lon="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9966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16" name="Oval 57"/>
          <p:cNvSpPr>
            <a:spLocks noChangeArrowheads="1"/>
          </p:cNvSpPr>
          <p:nvPr/>
        </p:nvSpPr>
        <p:spPr bwMode="auto">
          <a:xfrm>
            <a:off x="3563938" y="4645025"/>
            <a:ext cx="107950" cy="107950"/>
          </a:xfrm>
          <a:prstGeom prst="ellipse">
            <a:avLst/>
          </a:prstGeom>
          <a:solidFill>
            <a:srgbClr val="993300"/>
          </a:solidFill>
          <a:ln w="9525">
            <a:round/>
            <a:headEnd/>
            <a:tailEnd/>
          </a:ln>
          <a:scene3d>
            <a:camera prst="legacyPerspectiveFront">
              <a:rot lat="18600000" lon="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993300"/>
            </a:extrusionClr>
            <a:contourClr>
              <a:srgbClr val="9933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17" name="AutoShape 58"/>
          <p:cNvSpPr>
            <a:spLocks noChangeArrowheads="1"/>
          </p:cNvSpPr>
          <p:nvPr/>
        </p:nvSpPr>
        <p:spPr bwMode="auto">
          <a:xfrm rot="-1152546">
            <a:off x="4630738" y="3673475"/>
            <a:ext cx="1404937" cy="323850"/>
          </a:xfrm>
          <a:prstGeom prst="leftArrow">
            <a:avLst>
              <a:gd name="adj1" fmla="val 45380"/>
              <a:gd name="adj2" fmla="val 164009"/>
            </a:avLst>
          </a:prstGeom>
          <a:solidFill>
            <a:schemeClr val="accent1">
              <a:alpha val="50195"/>
            </a:schemeClr>
          </a:solidFill>
          <a:ln w="9525">
            <a:miter lim="800000"/>
            <a:headEnd/>
            <a:tailEnd/>
          </a:ln>
          <a:scene3d>
            <a:camera prst="legacyPerspectiveFront">
              <a:rot lat="19199990" lon="300000" rev="0"/>
            </a:camera>
            <a:lightRig rig="legacyFlat4" dir="b"/>
          </a:scene3d>
          <a:sp3d extrusionH="1635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18" name="Text Box 59"/>
          <p:cNvSpPr txBox="1">
            <a:spLocks noChangeArrowheads="1"/>
          </p:cNvSpPr>
          <p:nvPr/>
        </p:nvSpPr>
        <p:spPr bwMode="auto">
          <a:xfrm>
            <a:off x="2627313" y="260648"/>
            <a:ext cx="6264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I – FIRST PRINCIPLE </a:t>
            </a:r>
            <a:r>
              <a:rPr kumimoji="0" lang="pl-PL" alt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(Zalewski</a:t>
            </a:r>
            <a:r>
              <a:rPr kumimoji="0" lang="fr-FR" alt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2010)</a:t>
            </a:r>
            <a:r>
              <a:rPr kumimoji="0" lang="en-US" altLang="en-US" sz="18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	</a:t>
            </a:r>
            <a:r>
              <a:rPr lang="en-US" altLang="en-US" sz="2000" b="1" i="1" dirty="0" smtClean="0">
                <a:solidFill>
                  <a:srgbClr val="00B05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Hydrological </a:t>
            </a:r>
            <a:r>
              <a:rPr lang="en-US" altLang="en-US" sz="2000" b="1" i="1" dirty="0">
                <a:solidFill>
                  <a:srgbClr val="00B05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principle</a:t>
            </a:r>
            <a:endParaRPr lang="pl-PL" altLang="en-US" sz="2000" b="1" i="1" dirty="0">
              <a:solidFill>
                <a:srgbClr val="00B05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556" name="Text Box 5"/>
          <p:cNvSpPr txBox="1">
            <a:spLocks noChangeArrowheads="1"/>
          </p:cNvSpPr>
          <p:nvPr/>
        </p:nvSpPr>
        <p:spPr bwMode="auto">
          <a:xfrm>
            <a:off x="395536" y="909638"/>
            <a:ext cx="84992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Quantification of hydrological processes (cycle) as a template for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biogeochemical cycles analysis</a:t>
            </a:r>
            <a:r>
              <a:rPr kumimoji="0" lang="pl-PL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in a catchment scale, </a:t>
            </a:r>
            <a:r>
              <a:rPr kumimoji="0" lang="pl-PL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identification of threats</a:t>
            </a:r>
          </a:p>
        </p:txBody>
      </p:sp>
      <p:pic>
        <p:nvPicPr>
          <p:cNvPr id="328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1511300" cy="9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53427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centre_II_erce_une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399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FF">
                  <a:alpha val="67998"/>
                </a:srgbClr>
              </a:gs>
              <a:gs pos="100000">
                <a:srgbClr val="0044A8">
                  <a:alpha val="85001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2997200" y="44450"/>
            <a:ext cx="43370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II – SECOND PRINCIPLE</a:t>
            </a:r>
            <a:endParaRPr kumimoji="0" lang="en-US" alt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i="1" dirty="0" smtClean="0">
                <a:solidFill>
                  <a:srgbClr val="00B050"/>
                </a:solidFill>
                <a:latin typeface="Verdana" pitchFamily="34" charset="0"/>
                <a:cs typeface="Arial" panose="020B0604020202020204" pitchFamily="34" charset="0"/>
              </a:rPr>
              <a:t>Ecological principle</a:t>
            </a:r>
            <a:endParaRPr kumimoji="0" lang="pl-PL" altLang="en-US" sz="2000" b="1" i="1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0" y="84931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Identification of biological processes and of potential areas for enhancement of ecosystem carrying capacity</a:t>
            </a: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 rot="-3573274">
            <a:off x="1870869" y="2239169"/>
            <a:ext cx="5399088" cy="3238500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76200" prstMaterial="legacyMatte">
            <a:bevelT w="13500" h="13500" prst="angle"/>
            <a:bevelB w="13500" h="13500" prst="angle"/>
            <a:extrusionClr>
              <a:srgbClr val="5F5F5F"/>
            </a:extrusionClr>
            <a:contourClr>
              <a:srgbClr val="5F5F5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99" name="Rectangle 6"/>
          <p:cNvSpPr>
            <a:spLocks noChangeArrowheads="1"/>
          </p:cNvSpPr>
          <p:nvPr/>
        </p:nvSpPr>
        <p:spPr bwMode="auto">
          <a:xfrm rot="-3573274">
            <a:off x="1870869" y="2131219"/>
            <a:ext cx="5399088" cy="3238500"/>
          </a:xfrm>
          <a:prstGeom prst="rect">
            <a:avLst/>
          </a:prstGeom>
          <a:solidFill>
            <a:schemeClr val="hlink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hlink"/>
            </a:extrusionClr>
            <a:contourClr>
              <a:schemeClr val="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 rot="-3573274">
            <a:off x="1870869" y="2023269"/>
            <a:ext cx="5399088" cy="3238500"/>
          </a:xfrm>
          <a:prstGeom prst="rect">
            <a:avLst/>
          </a:prstGeom>
          <a:solidFill>
            <a:srgbClr val="996600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rgbClr val="996600"/>
            </a:extrusionClr>
            <a:contourClr>
              <a:srgbClr val="9966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01" name="Rectangle 8"/>
          <p:cNvSpPr>
            <a:spLocks noChangeArrowheads="1"/>
          </p:cNvSpPr>
          <p:nvPr/>
        </p:nvSpPr>
        <p:spPr bwMode="auto">
          <a:xfrm rot="-3573274">
            <a:off x="1870869" y="1988344"/>
            <a:ext cx="5399088" cy="32385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  <a:contourClr>
              <a:schemeClr val="folHlink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2" name="Freeform 9"/>
          <p:cNvSpPr>
            <a:spLocks/>
          </p:cNvSpPr>
          <p:nvPr/>
        </p:nvSpPr>
        <p:spPr bwMode="auto">
          <a:xfrm>
            <a:off x="2662238" y="1987550"/>
            <a:ext cx="3698875" cy="3527425"/>
          </a:xfrm>
          <a:custGeom>
            <a:avLst/>
            <a:gdLst>
              <a:gd name="T0" fmla="*/ 2147483647 w 2330"/>
              <a:gd name="T1" fmla="*/ 2147483647 h 2222"/>
              <a:gd name="T2" fmla="*/ 2147483647 w 2330"/>
              <a:gd name="T3" fmla="*/ 2147483647 h 2222"/>
              <a:gd name="T4" fmla="*/ 2147483647 w 2330"/>
              <a:gd name="T5" fmla="*/ 2147483647 h 2222"/>
              <a:gd name="T6" fmla="*/ 2147483647 w 2330"/>
              <a:gd name="T7" fmla="*/ 2147483647 h 2222"/>
              <a:gd name="T8" fmla="*/ 2147483647 w 2330"/>
              <a:gd name="T9" fmla="*/ 2147483647 h 2222"/>
              <a:gd name="T10" fmla="*/ 2147483647 w 2330"/>
              <a:gd name="T11" fmla="*/ 2147483647 h 2222"/>
              <a:gd name="T12" fmla="*/ 2147483647 w 2330"/>
              <a:gd name="T13" fmla="*/ 2147483647 h 2222"/>
              <a:gd name="T14" fmla="*/ 2147483647 w 2330"/>
              <a:gd name="T15" fmla="*/ 2147483647 h 2222"/>
              <a:gd name="T16" fmla="*/ 2147483647 w 2330"/>
              <a:gd name="T17" fmla="*/ 2147483647 h 2222"/>
              <a:gd name="T18" fmla="*/ 2147483647 w 2330"/>
              <a:gd name="T19" fmla="*/ 2147483647 h 2222"/>
              <a:gd name="T20" fmla="*/ 2147483647 w 2330"/>
              <a:gd name="T21" fmla="*/ 2147483647 h 2222"/>
              <a:gd name="T22" fmla="*/ 2147483647 w 2330"/>
              <a:gd name="T23" fmla="*/ 2147483647 h 2222"/>
              <a:gd name="T24" fmla="*/ 2147483647 w 2330"/>
              <a:gd name="T25" fmla="*/ 2147483647 h 2222"/>
              <a:gd name="T26" fmla="*/ 2147483647 w 2330"/>
              <a:gd name="T27" fmla="*/ 2147483647 h 2222"/>
              <a:gd name="T28" fmla="*/ 2147483647 w 2330"/>
              <a:gd name="T29" fmla="*/ 2147483647 h 2222"/>
              <a:gd name="T30" fmla="*/ 2147483647 w 2330"/>
              <a:gd name="T31" fmla="*/ 2147483647 h 2222"/>
              <a:gd name="T32" fmla="*/ 2147483647 w 2330"/>
              <a:gd name="T33" fmla="*/ 2147483647 h 2222"/>
              <a:gd name="T34" fmla="*/ 2147483647 w 2330"/>
              <a:gd name="T35" fmla="*/ 2147483647 h 2222"/>
              <a:gd name="T36" fmla="*/ 2147483647 w 2330"/>
              <a:gd name="T37" fmla="*/ 2147483647 h 2222"/>
              <a:gd name="T38" fmla="*/ 2147483647 w 2330"/>
              <a:gd name="T39" fmla="*/ 2147483647 h 2222"/>
              <a:gd name="T40" fmla="*/ 2147483647 w 2330"/>
              <a:gd name="T41" fmla="*/ 2147483647 h 2222"/>
              <a:gd name="T42" fmla="*/ 2147483647 w 2330"/>
              <a:gd name="T43" fmla="*/ 2147483647 h 2222"/>
              <a:gd name="T44" fmla="*/ 2147483647 w 2330"/>
              <a:gd name="T45" fmla="*/ 2147483647 h 2222"/>
              <a:gd name="T46" fmla="*/ 2147483647 w 2330"/>
              <a:gd name="T47" fmla="*/ 2147483647 h 2222"/>
              <a:gd name="T48" fmla="*/ 2147483647 w 2330"/>
              <a:gd name="T49" fmla="*/ 2147483647 h 2222"/>
              <a:gd name="T50" fmla="*/ 2147483647 w 2330"/>
              <a:gd name="T51" fmla="*/ 2147483647 h 2222"/>
              <a:gd name="T52" fmla="*/ 2147483647 w 2330"/>
              <a:gd name="T53" fmla="*/ 2147483647 h 2222"/>
              <a:gd name="T54" fmla="*/ 2147483647 w 2330"/>
              <a:gd name="T55" fmla="*/ 2147483647 h 2222"/>
              <a:gd name="T56" fmla="*/ 2147483647 w 2330"/>
              <a:gd name="T57" fmla="*/ 2147483647 h 2222"/>
              <a:gd name="T58" fmla="*/ 2147483647 w 2330"/>
              <a:gd name="T59" fmla="*/ 2147483647 h 2222"/>
              <a:gd name="T60" fmla="*/ 2147483647 w 2330"/>
              <a:gd name="T61" fmla="*/ 2147483647 h 2222"/>
              <a:gd name="T62" fmla="*/ 2147483647 w 2330"/>
              <a:gd name="T63" fmla="*/ 2147483647 h 2222"/>
              <a:gd name="T64" fmla="*/ 2147483647 w 2330"/>
              <a:gd name="T65" fmla="*/ 2147483647 h 2222"/>
              <a:gd name="T66" fmla="*/ 2147483647 w 2330"/>
              <a:gd name="T67" fmla="*/ 2147483647 h 2222"/>
              <a:gd name="T68" fmla="*/ 2147483647 w 2330"/>
              <a:gd name="T69" fmla="*/ 2147483647 h 2222"/>
              <a:gd name="T70" fmla="*/ 2147483647 w 2330"/>
              <a:gd name="T71" fmla="*/ 2147483647 h 2222"/>
              <a:gd name="T72" fmla="*/ 2147483647 w 2330"/>
              <a:gd name="T73" fmla="*/ 2147483647 h 2222"/>
              <a:gd name="T74" fmla="*/ 2147483647 w 2330"/>
              <a:gd name="T75" fmla="*/ 2147483647 h 222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330"/>
              <a:gd name="T115" fmla="*/ 0 h 2222"/>
              <a:gd name="T116" fmla="*/ 2330 w 2330"/>
              <a:gd name="T117" fmla="*/ 2222 h 222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330" h="2222">
                <a:moveTo>
                  <a:pt x="120" y="2222"/>
                </a:moveTo>
                <a:cubicBezTo>
                  <a:pt x="101" y="2204"/>
                  <a:pt x="26" y="2171"/>
                  <a:pt x="13" y="2116"/>
                </a:cubicBezTo>
                <a:cubicBezTo>
                  <a:pt x="0" y="2061"/>
                  <a:pt x="30" y="1964"/>
                  <a:pt x="45" y="1892"/>
                </a:cubicBezTo>
                <a:cubicBezTo>
                  <a:pt x="60" y="1820"/>
                  <a:pt x="82" y="1747"/>
                  <a:pt x="103" y="1685"/>
                </a:cubicBezTo>
                <a:cubicBezTo>
                  <a:pt x="124" y="1623"/>
                  <a:pt x="141" y="1601"/>
                  <a:pt x="170" y="1521"/>
                </a:cubicBezTo>
                <a:cubicBezTo>
                  <a:pt x="199" y="1441"/>
                  <a:pt x="224" y="1323"/>
                  <a:pt x="276" y="1203"/>
                </a:cubicBezTo>
                <a:cubicBezTo>
                  <a:pt x="326" y="1084"/>
                  <a:pt x="402" y="912"/>
                  <a:pt x="474" y="802"/>
                </a:cubicBezTo>
                <a:cubicBezTo>
                  <a:pt x="546" y="693"/>
                  <a:pt x="627" y="609"/>
                  <a:pt x="708" y="547"/>
                </a:cubicBezTo>
                <a:cubicBezTo>
                  <a:pt x="788" y="485"/>
                  <a:pt x="893" y="456"/>
                  <a:pt x="961" y="429"/>
                </a:cubicBezTo>
                <a:cubicBezTo>
                  <a:pt x="1028" y="403"/>
                  <a:pt x="1068" y="401"/>
                  <a:pt x="1111" y="389"/>
                </a:cubicBezTo>
                <a:cubicBezTo>
                  <a:pt x="1154" y="377"/>
                  <a:pt x="1177" y="375"/>
                  <a:pt x="1217" y="362"/>
                </a:cubicBezTo>
                <a:cubicBezTo>
                  <a:pt x="1257" y="349"/>
                  <a:pt x="1314" y="326"/>
                  <a:pt x="1353" y="313"/>
                </a:cubicBezTo>
                <a:cubicBezTo>
                  <a:pt x="1393" y="302"/>
                  <a:pt x="1410" y="306"/>
                  <a:pt x="1452" y="293"/>
                </a:cubicBezTo>
                <a:cubicBezTo>
                  <a:pt x="1494" y="280"/>
                  <a:pt x="1546" y="263"/>
                  <a:pt x="1604" y="232"/>
                </a:cubicBezTo>
                <a:cubicBezTo>
                  <a:pt x="1662" y="200"/>
                  <a:pt x="1734" y="138"/>
                  <a:pt x="1803" y="103"/>
                </a:cubicBezTo>
                <a:cubicBezTo>
                  <a:pt x="1870" y="69"/>
                  <a:pt x="1953" y="41"/>
                  <a:pt x="2013" y="25"/>
                </a:cubicBezTo>
                <a:cubicBezTo>
                  <a:pt x="2072" y="8"/>
                  <a:pt x="2121" y="0"/>
                  <a:pt x="2160" y="3"/>
                </a:cubicBezTo>
                <a:cubicBezTo>
                  <a:pt x="2199" y="4"/>
                  <a:pt x="2223" y="20"/>
                  <a:pt x="2247" y="35"/>
                </a:cubicBezTo>
                <a:cubicBezTo>
                  <a:pt x="2271" y="51"/>
                  <a:pt x="2289" y="72"/>
                  <a:pt x="2302" y="97"/>
                </a:cubicBezTo>
                <a:cubicBezTo>
                  <a:pt x="2314" y="122"/>
                  <a:pt x="2325" y="147"/>
                  <a:pt x="2326" y="187"/>
                </a:cubicBezTo>
                <a:cubicBezTo>
                  <a:pt x="2328" y="226"/>
                  <a:pt x="2330" y="276"/>
                  <a:pt x="2311" y="334"/>
                </a:cubicBezTo>
                <a:cubicBezTo>
                  <a:pt x="2292" y="391"/>
                  <a:pt x="2246" y="456"/>
                  <a:pt x="2213" y="532"/>
                </a:cubicBezTo>
                <a:cubicBezTo>
                  <a:pt x="2180" y="607"/>
                  <a:pt x="2141" y="681"/>
                  <a:pt x="2112" y="787"/>
                </a:cubicBezTo>
                <a:cubicBezTo>
                  <a:pt x="2083" y="892"/>
                  <a:pt x="2056" y="1081"/>
                  <a:pt x="2038" y="1169"/>
                </a:cubicBezTo>
                <a:cubicBezTo>
                  <a:pt x="2018" y="1257"/>
                  <a:pt x="2023" y="1247"/>
                  <a:pt x="2000" y="1314"/>
                </a:cubicBezTo>
                <a:cubicBezTo>
                  <a:pt x="1977" y="1381"/>
                  <a:pt x="1945" y="1502"/>
                  <a:pt x="1897" y="1573"/>
                </a:cubicBezTo>
                <a:cubicBezTo>
                  <a:pt x="1849" y="1645"/>
                  <a:pt x="1794" y="1685"/>
                  <a:pt x="1712" y="1741"/>
                </a:cubicBezTo>
                <a:cubicBezTo>
                  <a:pt x="1630" y="1795"/>
                  <a:pt x="1504" y="1872"/>
                  <a:pt x="1410" y="1902"/>
                </a:cubicBezTo>
                <a:cubicBezTo>
                  <a:pt x="1315" y="1931"/>
                  <a:pt x="1231" y="1912"/>
                  <a:pt x="1145" y="1919"/>
                </a:cubicBezTo>
                <a:cubicBezTo>
                  <a:pt x="1060" y="1925"/>
                  <a:pt x="968" y="1924"/>
                  <a:pt x="895" y="1940"/>
                </a:cubicBezTo>
                <a:cubicBezTo>
                  <a:pt x="822" y="1956"/>
                  <a:pt x="749" y="1999"/>
                  <a:pt x="706" y="2015"/>
                </a:cubicBezTo>
                <a:cubicBezTo>
                  <a:pt x="664" y="2030"/>
                  <a:pt x="661" y="2025"/>
                  <a:pt x="640" y="2033"/>
                </a:cubicBezTo>
                <a:cubicBezTo>
                  <a:pt x="619" y="2041"/>
                  <a:pt x="621" y="2041"/>
                  <a:pt x="581" y="2059"/>
                </a:cubicBezTo>
                <a:cubicBezTo>
                  <a:pt x="541" y="2078"/>
                  <a:pt x="439" y="2129"/>
                  <a:pt x="400" y="2147"/>
                </a:cubicBezTo>
                <a:cubicBezTo>
                  <a:pt x="361" y="2165"/>
                  <a:pt x="372" y="2158"/>
                  <a:pt x="349" y="2166"/>
                </a:cubicBezTo>
                <a:cubicBezTo>
                  <a:pt x="326" y="2174"/>
                  <a:pt x="295" y="2185"/>
                  <a:pt x="259" y="2194"/>
                </a:cubicBezTo>
                <a:cubicBezTo>
                  <a:pt x="223" y="2203"/>
                  <a:pt x="148" y="2214"/>
                  <a:pt x="131" y="2217"/>
                </a:cubicBezTo>
                <a:cubicBezTo>
                  <a:pt x="114" y="2220"/>
                  <a:pt x="153" y="2212"/>
                  <a:pt x="159" y="2211"/>
                </a:cubicBezTo>
              </a:path>
            </a:pathLst>
          </a:custGeom>
          <a:noFill/>
          <a:ln w="3175" cap="rnd">
            <a:solidFill>
              <a:schemeClr val="bg2"/>
            </a:solidFill>
            <a:prstDash val="sysDot"/>
            <a:round/>
            <a:headEnd/>
            <a:tailEnd/>
          </a:ln>
          <a:scene3d>
            <a:camera prst="legacyPerspectiveFront">
              <a:rot lat="19799980" lon="209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3" name="Freeform 10"/>
          <p:cNvSpPr>
            <a:spLocks/>
          </p:cNvSpPr>
          <p:nvPr/>
        </p:nvSpPr>
        <p:spPr bwMode="auto">
          <a:xfrm>
            <a:off x="3384550" y="3643313"/>
            <a:ext cx="360363" cy="1300162"/>
          </a:xfrm>
          <a:custGeom>
            <a:avLst/>
            <a:gdLst>
              <a:gd name="T0" fmla="*/ 0 w 227"/>
              <a:gd name="T1" fmla="*/ 2147483647 h 819"/>
              <a:gd name="T2" fmla="*/ 2147483647 w 227"/>
              <a:gd name="T3" fmla="*/ 2147483647 h 819"/>
              <a:gd name="T4" fmla="*/ 2147483647 w 227"/>
              <a:gd name="T5" fmla="*/ 2147483647 h 819"/>
              <a:gd name="T6" fmla="*/ 2147483647 w 227"/>
              <a:gd name="T7" fmla="*/ 2147483647 h 819"/>
              <a:gd name="T8" fmla="*/ 2147483647 w 227"/>
              <a:gd name="T9" fmla="*/ 0 h 8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819"/>
              <a:gd name="T17" fmla="*/ 227 w 227"/>
              <a:gd name="T18" fmla="*/ 819 h 8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819">
                <a:moveTo>
                  <a:pt x="0" y="819"/>
                </a:moveTo>
                <a:cubicBezTo>
                  <a:pt x="6" y="765"/>
                  <a:pt x="28" y="571"/>
                  <a:pt x="39" y="494"/>
                </a:cubicBezTo>
                <a:cubicBezTo>
                  <a:pt x="50" y="416"/>
                  <a:pt x="48" y="398"/>
                  <a:pt x="65" y="355"/>
                </a:cubicBezTo>
                <a:cubicBezTo>
                  <a:pt x="83" y="311"/>
                  <a:pt x="122" y="294"/>
                  <a:pt x="149" y="235"/>
                </a:cubicBezTo>
                <a:cubicBezTo>
                  <a:pt x="176" y="175"/>
                  <a:pt x="214" y="39"/>
                  <a:pt x="227" y="0"/>
                </a:cubicBezTo>
              </a:path>
            </a:pathLst>
          </a:custGeom>
          <a:noFill/>
          <a:ln w="9525">
            <a:solidFill>
              <a:srgbClr val="00FF00"/>
            </a:solidFill>
            <a:round/>
            <a:headEnd/>
            <a:tailEnd/>
          </a:ln>
          <a:scene3d>
            <a:camera prst="legacyPerspectiveFront">
              <a:rot lat="186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FF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4" name="Freeform 11"/>
          <p:cNvSpPr>
            <a:spLocks/>
          </p:cNvSpPr>
          <p:nvPr/>
        </p:nvSpPr>
        <p:spPr bwMode="auto">
          <a:xfrm>
            <a:off x="4038600" y="2787650"/>
            <a:ext cx="339725" cy="965200"/>
          </a:xfrm>
          <a:custGeom>
            <a:avLst/>
            <a:gdLst>
              <a:gd name="T0" fmla="*/ 0 w 214"/>
              <a:gd name="T1" fmla="*/ 2147483647 h 608"/>
              <a:gd name="T2" fmla="*/ 2147483647 w 214"/>
              <a:gd name="T3" fmla="*/ 2147483647 h 608"/>
              <a:gd name="T4" fmla="*/ 2147483647 w 214"/>
              <a:gd name="T5" fmla="*/ 2147483647 h 608"/>
              <a:gd name="T6" fmla="*/ 2147483647 w 214"/>
              <a:gd name="T7" fmla="*/ 0 h 608"/>
              <a:gd name="T8" fmla="*/ 0 60000 65536"/>
              <a:gd name="T9" fmla="*/ 0 60000 65536"/>
              <a:gd name="T10" fmla="*/ 0 60000 65536"/>
              <a:gd name="T11" fmla="*/ 0 60000 65536"/>
              <a:gd name="T12" fmla="*/ 0 w 214"/>
              <a:gd name="T13" fmla="*/ 0 h 608"/>
              <a:gd name="T14" fmla="*/ 214 w 214"/>
              <a:gd name="T15" fmla="*/ 608 h 6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4" h="608">
                <a:moveTo>
                  <a:pt x="0" y="608"/>
                </a:moveTo>
                <a:cubicBezTo>
                  <a:pt x="18" y="551"/>
                  <a:pt x="77" y="341"/>
                  <a:pt x="104" y="263"/>
                </a:cubicBezTo>
                <a:cubicBezTo>
                  <a:pt x="131" y="185"/>
                  <a:pt x="146" y="181"/>
                  <a:pt x="164" y="138"/>
                </a:cubicBezTo>
                <a:cubicBezTo>
                  <a:pt x="182" y="95"/>
                  <a:pt x="203" y="29"/>
                  <a:pt x="214" y="0"/>
                </a:cubicBezTo>
              </a:path>
            </a:pathLst>
          </a:custGeom>
          <a:noFill/>
          <a:ln w="9525">
            <a:solidFill>
              <a:srgbClr val="66FF66"/>
            </a:solidFill>
            <a:round/>
            <a:headEnd/>
            <a:tailEnd/>
          </a:ln>
          <a:scene3d>
            <a:camera prst="legacyPerspectiveFront">
              <a:rot lat="19499990" lon="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5" name="Freeform 12"/>
          <p:cNvSpPr>
            <a:spLocks/>
          </p:cNvSpPr>
          <p:nvPr/>
        </p:nvSpPr>
        <p:spPr bwMode="auto">
          <a:xfrm rot="-2544699">
            <a:off x="3922713" y="3176588"/>
            <a:ext cx="1236662" cy="166687"/>
          </a:xfrm>
          <a:custGeom>
            <a:avLst/>
            <a:gdLst>
              <a:gd name="T0" fmla="*/ 0 w 779"/>
              <a:gd name="T1" fmla="*/ 2147483647 h 105"/>
              <a:gd name="T2" fmla="*/ 2147483647 w 779"/>
              <a:gd name="T3" fmla="*/ 2147483647 h 105"/>
              <a:gd name="T4" fmla="*/ 2147483647 w 779"/>
              <a:gd name="T5" fmla="*/ 2147483647 h 105"/>
              <a:gd name="T6" fmla="*/ 2147483647 w 779"/>
              <a:gd name="T7" fmla="*/ 2147483647 h 105"/>
              <a:gd name="T8" fmla="*/ 2147483647 w 779"/>
              <a:gd name="T9" fmla="*/ 0 h 1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9"/>
              <a:gd name="T16" fmla="*/ 0 h 105"/>
              <a:gd name="T17" fmla="*/ 779 w 779"/>
              <a:gd name="T18" fmla="*/ 105 h 1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9" h="105">
                <a:moveTo>
                  <a:pt x="0" y="91"/>
                </a:moveTo>
                <a:cubicBezTo>
                  <a:pt x="36" y="87"/>
                  <a:pt x="161" y="68"/>
                  <a:pt x="214" y="67"/>
                </a:cubicBezTo>
                <a:cubicBezTo>
                  <a:pt x="267" y="66"/>
                  <a:pt x="280" y="80"/>
                  <a:pt x="320" y="84"/>
                </a:cubicBezTo>
                <a:cubicBezTo>
                  <a:pt x="360" y="88"/>
                  <a:pt x="378" y="105"/>
                  <a:pt x="454" y="91"/>
                </a:cubicBezTo>
                <a:cubicBezTo>
                  <a:pt x="530" y="77"/>
                  <a:pt x="711" y="19"/>
                  <a:pt x="779" y="0"/>
                </a:cubicBezTo>
              </a:path>
            </a:pathLst>
          </a:custGeom>
          <a:noFill/>
          <a:ln w="9525">
            <a:solidFill>
              <a:srgbClr val="66FF66"/>
            </a:solidFill>
            <a:round/>
            <a:headEnd/>
            <a:tailEnd/>
          </a:ln>
          <a:scene3d>
            <a:camera prst="legacyPerspectiveFront">
              <a:rot lat="183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6" name="Freeform 13"/>
          <p:cNvSpPr>
            <a:spLocks/>
          </p:cNvSpPr>
          <p:nvPr/>
        </p:nvSpPr>
        <p:spPr bwMode="auto">
          <a:xfrm>
            <a:off x="4276725" y="3668713"/>
            <a:ext cx="1346200" cy="1141412"/>
          </a:xfrm>
          <a:custGeom>
            <a:avLst/>
            <a:gdLst>
              <a:gd name="T0" fmla="*/ 0 w 848"/>
              <a:gd name="T1" fmla="*/ 2147483647 h 719"/>
              <a:gd name="T2" fmla="*/ 2147483647 w 848"/>
              <a:gd name="T3" fmla="*/ 2147483647 h 719"/>
              <a:gd name="T4" fmla="*/ 2147483647 w 848"/>
              <a:gd name="T5" fmla="*/ 2147483647 h 719"/>
              <a:gd name="T6" fmla="*/ 2147483647 w 848"/>
              <a:gd name="T7" fmla="*/ 2147483647 h 719"/>
              <a:gd name="T8" fmla="*/ 2147483647 w 848"/>
              <a:gd name="T9" fmla="*/ 0 h 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8"/>
              <a:gd name="T16" fmla="*/ 0 h 719"/>
              <a:gd name="T17" fmla="*/ 848 w 848"/>
              <a:gd name="T18" fmla="*/ 719 h 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8" h="719">
                <a:moveTo>
                  <a:pt x="0" y="719"/>
                </a:moveTo>
                <a:cubicBezTo>
                  <a:pt x="45" y="681"/>
                  <a:pt x="158" y="563"/>
                  <a:pt x="270" y="491"/>
                </a:cubicBezTo>
                <a:cubicBezTo>
                  <a:pt x="382" y="419"/>
                  <a:pt x="595" y="340"/>
                  <a:pt x="670" y="284"/>
                </a:cubicBezTo>
                <a:cubicBezTo>
                  <a:pt x="745" y="228"/>
                  <a:pt x="691" y="200"/>
                  <a:pt x="722" y="153"/>
                </a:cubicBezTo>
                <a:cubicBezTo>
                  <a:pt x="751" y="105"/>
                  <a:pt x="800" y="53"/>
                  <a:pt x="848" y="0"/>
                </a:cubicBezTo>
              </a:path>
            </a:pathLst>
          </a:custGeom>
          <a:noFill/>
          <a:ln w="9525">
            <a:solidFill>
              <a:srgbClr val="66FF66"/>
            </a:solidFill>
            <a:round/>
            <a:headEnd/>
            <a:tailEnd/>
          </a:ln>
          <a:scene3d>
            <a:camera prst="legacyPerspectiveFront">
              <a:rot lat="1919999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7" name="Freeform 14"/>
          <p:cNvSpPr>
            <a:spLocks/>
          </p:cNvSpPr>
          <p:nvPr/>
        </p:nvSpPr>
        <p:spPr bwMode="auto">
          <a:xfrm rot="-3822011">
            <a:off x="4518819" y="3120232"/>
            <a:ext cx="1473200" cy="792162"/>
          </a:xfrm>
          <a:custGeom>
            <a:avLst/>
            <a:gdLst>
              <a:gd name="T0" fmla="*/ 0 w 951"/>
              <a:gd name="T1" fmla="*/ 0 h 336"/>
              <a:gd name="T2" fmla="*/ 2147483647 w 951"/>
              <a:gd name="T3" fmla="*/ 2147483647 h 336"/>
              <a:gd name="T4" fmla="*/ 2147483647 w 951"/>
              <a:gd name="T5" fmla="*/ 2147483647 h 336"/>
              <a:gd name="T6" fmla="*/ 2147483647 w 951"/>
              <a:gd name="T7" fmla="*/ 2147483647 h 336"/>
              <a:gd name="T8" fmla="*/ 2147483647 w 951"/>
              <a:gd name="T9" fmla="*/ 2147483647 h 3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1"/>
              <a:gd name="T16" fmla="*/ 0 h 336"/>
              <a:gd name="T17" fmla="*/ 951 w 951"/>
              <a:gd name="T18" fmla="*/ 336 h 3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1" h="336">
                <a:moveTo>
                  <a:pt x="0" y="0"/>
                </a:moveTo>
                <a:cubicBezTo>
                  <a:pt x="42" y="25"/>
                  <a:pt x="174" y="113"/>
                  <a:pt x="254" y="154"/>
                </a:cubicBezTo>
                <a:cubicBezTo>
                  <a:pt x="334" y="195"/>
                  <a:pt x="390" y="222"/>
                  <a:pt x="481" y="245"/>
                </a:cubicBezTo>
                <a:cubicBezTo>
                  <a:pt x="572" y="268"/>
                  <a:pt x="721" y="275"/>
                  <a:pt x="799" y="290"/>
                </a:cubicBezTo>
                <a:cubicBezTo>
                  <a:pt x="877" y="305"/>
                  <a:pt x="919" y="326"/>
                  <a:pt x="951" y="336"/>
                </a:cubicBezTo>
              </a:path>
            </a:pathLst>
          </a:custGeom>
          <a:noFill/>
          <a:ln w="9525">
            <a:solidFill>
              <a:srgbClr val="66FF66"/>
            </a:solidFill>
            <a:round/>
            <a:headEnd/>
            <a:tailEnd/>
          </a:ln>
          <a:scene3d>
            <a:camera prst="legacyPerspectiveFront">
              <a:rot lat="189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08" name="AutoShape 15"/>
          <p:cNvSpPr>
            <a:spLocks noChangeArrowheads="1"/>
          </p:cNvSpPr>
          <p:nvPr/>
        </p:nvSpPr>
        <p:spPr bwMode="auto">
          <a:xfrm rot="3284692">
            <a:off x="2919413" y="4648200"/>
            <a:ext cx="496888" cy="503237"/>
          </a:xfrm>
          <a:prstGeom prst="triangle">
            <a:avLst>
              <a:gd name="adj" fmla="val 31421"/>
            </a:avLst>
          </a:prstGeom>
          <a:solidFill>
            <a:srgbClr val="009900"/>
          </a:solidFill>
          <a:ln w="9525">
            <a:miter lim="800000"/>
            <a:headEnd/>
            <a:tailEnd/>
          </a:ln>
          <a:scene3d>
            <a:camera prst="legacyPerspectiveFront">
              <a:rot lat="18300000" lon="899994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9900"/>
            </a:extrusionClr>
            <a:contourClr>
              <a:srgbClr val="0099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09" name="Oval 16"/>
          <p:cNvSpPr>
            <a:spLocks noChangeArrowheads="1"/>
          </p:cNvSpPr>
          <p:nvPr/>
        </p:nvSpPr>
        <p:spPr bwMode="auto">
          <a:xfrm rot="-2700000">
            <a:off x="5291138" y="4364038"/>
            <a:ext cx="180975" cy="144462"/>
          </a:xfrm>
          <a:prstGeom prst="ellipse">
            <a:avLst/>
          </a:prstGeom>
          <a:solidFill>
            <a:srgbClr val="00CC00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10" name="Oval 17"/>
          <p:cNvSpPr>
            <a:spLocks noChangeArrowheads="1"/>
          </p:cNvSpPr>
          <p:nvPr/>
        </p:nvSpPr>
        <p:spPr bwMode="auto">
          <a:xfrm rot="-2700000">
            <a:off x="3562350" y="3500438"/>
            <a:ext cx="215900" cy="144462"/>
          </a:xfrm>
          <a:prstGeom prst="ellipse">
            <a:avLst/>
          </a:prstGeom>
          <a:solidFill>
            <a:srgbClr val="00CC00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11" name="Oval 18"/>
          <p:cNvSpPr>
            <a:spLocks noChangeArrowheads="1"/>
          </p:cNvSpPr>
          <p:nvPr/>
        </p:nvSpPr>
        <p:spPr bwMode="auto">
          <a:xfrm rot="-2669068">
            <a:off x="5219700" y="3284538"/>
            <a:ext cx="179388" cy="107950"/>
          </a:xfrm>
          <a:prstGeom prst="ellipse">
            <a:avLst/>
          </a:prstGeom>
          <a:solidFill>
            <a:srgbClr val="00CC00"/>
          </a:solidFill>
          <a:ln w="9525">
            <a:round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12" name="AutoShape 19"/>
          <p:cNvSpPr>
            <a:spLocks noChangeArrowheads="1"/>
          </p:cNvSpPr>
          <p:nvPr/>
        </p:nvSpPr>
        <p:spPr bwMode="auto">
          <a:xfrm rot="4432834">
            <a:off x="4050506" y="4525169"/>
            <a:ext cx="142875" cy="325438"/>
          </a:xfrm>
          <a:prstGeom prst="triangle">
            <a:avLst>
              <a:gd name="adj" fmla="val 49167"/>
            </a:avLst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13" name="AutoShape 20"/>
          <p:cNvSpPr>
            <a:spLocks noChangeArrowheads="1"/>
          </p:cNvSpPr>
          <p:nvPr/>
        </p:nvSpPr>
        <p:spPr bwMode="auto">
          <a:xfrm rot="-710686">
            <a:off x="3851275" y="3608388"/>
            <a:ext cx="215900" cy="280987"/>
          </a:xfrm>
          <a:prstGeom prst="triangle">
            <a:avLst>
              <a:gd name="adj" fmla="val 100000"/>
            </a:avLst>
          </a:prstGeom>
          <a:solidFill>
            <a:srgbClr val="00CC00"/>
          </a:solidFill>
          <a:ln w="9525">
            <a:miter lim="800000"/>
            <a:headEnd/>
            <a:tailEnd/>
          </a:ln>
          <a:scene3d>
            <a:camera prst="legacyPerspectiveFront">
              <a:rot lat="18300000" lon="30000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  <a:contourClr>
              <a:srgbClr val="00CC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4" name="Freeform 21"/>
          <p:cNvSpPr>
            <a:spLocks/>
          </p:cNvSpPr>
          <p:nvPr/>
        </p:nvSpPr>
        <p:spPr bwMode="auto">
          <a:xfrm>
            <a:off x="3848100" y="3638550"/>
            <a:ext cx="161925" cy="962025"/>
          </a:xfrm>
          <a:custGeom>
            <a:avLst/>
            <a:gdLst>
              <a:gd name="T0" fmla="*/ 0 w 102"/>
              <a:gd name="T1" fmla="*/ 2147483647 h 606"/>
              <a:gd name="T2" fmla="*/ 2147483647 w 102"/>
              <a:gd name="T3" fmla="*/ 2147483647 h 606"/>
              <a:gd name="T4" fmla="*/ 2147483647 w 102"/>
              <a:gd name="T5" fmla="*/ 0 h 606"/>
              <a:gd name="T6" fmla="*/ 0 60000 65536"/>
              <a:gd name="T7" fmla="*/ 0 60000 65536"/>
              <a:gd name="T8" fmla="*/ 0 60000 65536"/>
              <a:gd name="T9" fmla="*/ 0 w 102"/>
              <a:gd name="T10" fmla="*/ 0 h 606"/>
              <a:gd name="T11" fmla="*/ 102 w 102"/>
              <a:gd name="T12" fmla="*/ 606 h 6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606">
                <a:moveTo>
                  <a:pt x="0" y="606"/>
                </a:moveTo>
                <a:cubicBezTo>
                  <a:pt x="7" y="562"/>
                  <a:pt x="25" y="437"/>
                  <a:pt x="42" y="336"/>
                </a:cubicBezTo>
                <a:cubicBezTo>
                  <a:pt x="59" y="235"/>
                  <a:pt x="90" y="70"/>
                  <a:pt x="102" y="0"/>
                </a:cubicBezTo>
              </a:path>
            </a:pathLst>
          </a:custGeom>
          <a:noFill/>
          <a:ln w="9525">
            <a:solidFill>
              <a:srgbClr val="00CC00"/>
            </a:solidFill>
            <a:round/>
            <a:headEnd/>
            <a:tailEnd/>
          </a:ln>
          <a:scene3d>
            <a:camera prst="legacyPerspectiveFront">
              <a:rot lat="186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5" name="Freeform 22"/>
          <p:cNvSpPr>
            <a:spLocks/>
          </p:cNvSpPr>
          <p:nvPr/>
        </p:nvSpPr>
        <p:spPr bwMode="auto">
          <a:xfrm>
            <a:off x="3505200" y="4676775"/>
            <a:ext cx="476250" cy="42863"/>
          </a:xfrm>
          <a:custGeom>
            <a:avLst/>
            <a:gdLst>
              <a:gd name="T0" fmla="*/ 0 w 300"/>
              <a:gd name="T1" fmla="*/ 0 h 27"/>
              <a:gd name="T2" fmla="*/ 2147483647 w 300"/>
              <a:gd name="T3" fmla="*/ 2147483647 h 27"/>
              <a:gd name="T4" fmla="*/ 2147483647 w 300"/>
              <a:gd name="T5" fmla="*/ 2147483647 h 27"/>
              <a:gd name="T6" fmla="*/ 0 60000 65536"/>
              <a:gd name="T7" fmla="*/ 0 60000 65536"/>
              <a:gd name="T8" fmla="*/ 0 60000 65536"/>
              <a:gd name="T9" fmla="*/ 0 w 300"/>
              <a:gd name="T10" fmla="*/ 0 h 27"/>
              <a:gd name="T11" fmla="*/ 300 w 300"/>
              <a:gd name="T12" fmla="*/ 27 h 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0" h="27">
                <a:moveTo>
                  <a:pt x="0" y="0"/>
                </a:moveTo>
                <a:cubicBezTo>
                  <a:pt x="24" y="4"/>
                  <a:pt x="88" y="21"/>
                  <a:pt x="138" y="24"/>
                </a:cubicBezTo>
                <a:cubicBezTo>
                  <a:pt x="188" y="27"/>
                  <a:pt x="266" y="19"/>
                  <a:pt x="300" y="18"/>
                </a:cubicBezTo>
              </a:path>
            </a:pathLst>
          </a:custGeom>
          <a:noFill/>
          <a:ln w="9525">
            <a:solidFill>
              <a:srgbClr val="00CC00"/>
            </a:solidFill>
            <a:round/>
            <a:headEnd/>
            <a:tailEnd/>
          </a:ln>
          <a:scene3d>
            <a:camera prst="legacyPerspectiveFront">
              <a:rot lat="1919999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6" name="Freeform 23"/>
          <p:cNvSpPr>
            <a:spLocks/>
          </p:cNvSpPr>
          <p:nvPr/>
        </p:nvSpPr>
        <p:spPr bwMode="auto">
          <a:xfrm>
            <a:off x="2647950" y="4886325"/>
            <a:ext cx="285750" cy="542925"/>
          </a:xfrm>
          <a:custGeom>
            <a:avLst/>
            <a:gdLst>
              <a:gd name="T0" fmla="*/ 0 w 180"/>
              <a:gd name="T1" fmla="*/ 2147483647 h 342"/>
              <a:gd name="T2" fmla="*/ 2147483647 w 180"/>
              <a:gd name="T3" fmla="*/ 2147483647 h 342"/>
              <a:gd name="T4" fmla="*/ 2147483647 w 180"/>
              <a:gd name="T5" fmla="*/ 0 h 342"/>
              <a:gd name="T6" fmla="*/ 0 60000 65536"/>
              <a:gd name="T7" fmla="*/ 0 60000 65536"/>
              <a:gd name="T8" fmla="*/ 0 60000 65536"/>
              <a:gd name="T9" fmla="*/ 0 w 180"/>
              <a:gd name="T10" fmla="*/ 0 h 342"/>
              <a:gd name="T11" fmla="*/ 180 w 180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0" h="342">
                <a:moveTo>
                  <a:pt x="0" y="342"/>
                </a:moveTo>
                <a:cubicBezTo>
                  <a:pt x="15" y="309"/>
                  <a:pt x="60" y="201"/>
                  <a:pt x="90" y="144"/>
                </a:cubicBezTo>
                <a:cubicBezTo>
                  <a:pt x="120" y="87"/>
                  <a:pt x="161" y="30"/>
                  <a:pt x="180" y="0"/>
                </a:cubicBezTo>
              </a:path>
            </a:pathLst>
          </a:custGeom>
          <a:noFill/>
          <a:ln w="31750">
            <a:solidFill>
              <a:srgbClr val="009900"/>
            </a:solidFill>
            <a:round/>
            <a:headEnd/>
            <a:tailEnd/>
          </a:ln>
          <a:scene3d>
            <a:camera prst="legacyPerspectiveFront">
              <a:rot lat="18300000" lon="2129997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99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7" name="Text Box 24"/>
          <p:cNvSpPr txBox="1">
            <a:spLocks noChangeArrowheads="1"/>
          </p:cNvSpPr>
          <p:nvPr/>
        </p:nvSpPr>
        <p:spPr bwMode="auto">
          <a:xfrm>
            <a:off x="1331913" y="2205038"/>
            <a:ext cx="154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1800" b="1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Hot spots</a:t>
            </a:r>
          </a:p>
        </p:txBody>
      </p:sp>
      <p:sp>
        <p:nvSpPr>
          <p:cNvPr id="23578" name="Freeform 25"/>
          <p:cNvSpPr>
            <a:spLocks/>
          </p:cNvSpPr>
          <p:nvPr/>
        </p:nvSpPr>
        <p:spPr bwMode="auto">
          <a:xfrm>
            <a:off x="3429000" y="2338388"/>
            <a:ext cx="2519363" cy="2538412"/>
          </a:xfrm>
          <a:custGeom>
            <a:avLst/>
            <a:gdLst>
              <a:gd name="T0" fmla="*/ 0 w 1587"/>
              <a:gd name="T1" fmla="*/ 2147483647 h 1599"/>
              <a:gd name="T2" fmla="*/ 2147483647 w 1587"/>
              <a:gd name="T3" fmla="*/ 2147483647 h 1599"/>
              <a:gd name="T4" fmla="*/ 2147483647 w 1587"/>
              <a:gd name="T5" fmla="*/ 2147483647 h 1599"/>
              <a:gd name="T6" fmla="*/ 2147483647 w 1587"/>
              <a:gd name="T7" fmla="*/ 2147483647 h 1599"/>
              <a:gd name="T8" fmla="*/ 2147483647 w 1587"/>
              <a:gd name="T9" fmla="*/ 2147483647 h 1599"/>
              <a:gd name="T10" fmla="*/ 2147483647 w 1587"/>
              <a:gd name="T11" fmla="*/ 2147483647 h 1599"/>
              <a:gd name="T12" fmla="*/ 2147483647 w 1587"/>
              <a:gd name="T13" fmla="*/ 2147483647 h 1599"/>
              <a:gd name="T14" fmla="*/ 2147483647 w 1587"/>
              <a:gd name="T15" fmla="*/ 0 h 15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87"/>
              <a:gd name="T25" fmla="*/ 0 h 1599"/>
              <a:gd name="T26" fmla="*/ 1587 w 1587"/>
              <a:gd name="T27" fmla="*/ 1599 h 15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87" h="1599">
                <a:moveTo>
                  <a:pt x="0" y="1599"/>
                </a:moveTo>
                <a:cubicBezTo>
                  <a:pt x="69" y="1554"/>
                  <a:pt x="300" y="1421"/>
                  <a:pt x="408" y="1329"/>
                </a:cubicBezTo>
                <a:cubicBezTo>
                  <a:pt x="516" y="1237"/>
                  <a:pt x="595" y="1127"/>
                  <a:pt x="650" y="1045"/>
                </a:cubicBezTo>
                <a:cubicBezTo>
                  <a:pt x="705" y="963"/>
                  <a:pt x="686" y="921"/>
                  <a:pt x="741" y="839"/>
                </a:cubicBezTo>
                <a:cubicBezTo>
                  <a:pt x="796" y="757"/>
                  <a:pt x="896" y="645"/>
                  <a:pt x="982" y="556"/>
                </a:cubicBezTo>
                <a:cubicBezTo>
                  <a:pt x="1068" y="466"/>
                  <a:pt x="1174" y="369"/>
                  <a:pt x="1254" y="305"/>
                </a:cubicBezTo>
                <a:cubicBezTo>
                  <a:pt x="1335" y="242"/>
                  <a:pt x="1411" y="224"/>
                  <a:pt x="1467" y="173"/>
                </a:cubicBezTo>
                <a:cubicBezTo>
                  <a:pt x="1523" y="122"/>
                  <a:pt x="1553" y="42"/>
                  <a:pt x="1587" y="0"/>
                </a:cubicBezTo>
              </a:path>
            </a:pathLst>
          </a:custGeom>
          <a:noFill/>
          <a:ln w="31750">
            <a:solidFill>
              <a:srgbClr val="00CC00"/>
            </a:solidFill>
            <a:round/>
            <a:headEnd/>
            <a:tailEnd/>
          </a:ln>
          <a:scene3d>
            <a:camera prst="legacyPerspectiveFront">
              <a:rot lat="19499990" lon="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79" name="AutoShape 26"/>
          <p:cNvSpPr>
            <a:spLocks noChangeArrowheads="1"/>
          </p:cNvSpPr>
          <p:nvPr/>
        </p:nvSpPr>
        <p:spPr bwMode="auto">
          <a:xfrm>
            <a:off x="2700338" y="4545013"/>
            <a:ext cx="755650" cy="755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581" y="10800"/>
                </a:moveTo>
                <a:cubicBezTo>
                  <a:pt x="2581" y="15339"/>
                  <a:pt x="6261" y="19019"/>
                  <a:pt x="10800" y="19019"/>
                </a:cubicBezTo>
                <a:cubicBezTo>
                  <a:pt x="15339" y="19019"/>
                  <a:pt x="19019" y="15339"/>
                  <a:pt x="19019" y="10800"/>
                </a:cubicBezTo>
                <a:cubicBezTo>
                  <a:pt x="19019" y="6261"/>
                  <a:pt x="15339" y="2581"/>
                  <a:pt x="10800" y="2581"/>
                </a:cubicBezTo>
                <a:cubicBezTo>
                  <a:pt x="6261" y="2581"/>
                  <a:pt x="2581" y="6261"/>
                  <a:pt x="2581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0" name="AutoShape 27"/>
          <p:cNvSpPr>
            <a:spLocks noChangeArrowheads="1"/>
          </p:cNvSpPr>
          <p:nvPr/>
        </p:nvSpPr>
        <p:spPr bwMode="auto">
          <a:xfrm>
            <a:off x="3779838" y="3536950"/>
            <a:ext cx="433387" cy="4333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1" name="AutoShape 28"/>
          <p:cNvSpPr>
            <a:spLocks noChangeArrowheads="1"/>
          </p:cNvSpPr>
          <p:nvPr/>
        </p:nvSpPr>
        <p:spPr bwMode="auto">
          <a:xfrm>
            <a:off x="3887788" y="4437063"/>
            <a:ext cx="433387" cy="4333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2" name="AutoShape 29"/>
          <p:cNvSpPr>
            <a:spLocks noChangeArrowheads="1"/>
          </p:cNvSpPr>
          <p:nvPr/>
        </p:nvSpPr>
        <p:spPr bwMode="auto">
          <a:xfrm>
            <a:off x="3492500" y="3392488"/>
            <a:ext cx="360363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3" name="AutoShape 30"/>
          <p:cNvSpPr>
            <a:spLocks noChangeArrowheads="1"/>
          </p:cNvSpPr>
          <p:nvPr/>
        </p:nvSpPr>
        <p:spPr bwMode="auto">
          <a:xfrm>
            <a:off x="5184775" y="4257675"/>
            <a:ext cx="360363" cy="3603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4" name="AutoShape 31"/>
          <p:cNvSpPr>
            <a:spLocks noChangeArrowheads="1"/>
          </p:cNvSpPr>
          <p:nvPr/>
        </p:nvSpPr>
        <p:spPr bwMode="auto">
          <a:xfrm>
            <a:off x="5148263" y="3141663"/>
            <a:ext cx="323850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5" name="AutoShape 32"/>
          <p:cNvSpPr>
            <a:spLocks noChangeArrowheads="1"/>
          </p:cNvSpPr>
          <p:nvPr/>
        </p:nvSpPr>
        <p:spPr bwMode="auto">
          <a:xfrm>
            <a:off x="2484438" y="4905375"/>
            <a:ext cx="360362" cy="3603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6" name="AutoShape 33"/>
          <p:cNvSpPr>
            <a:spLocks noChangeArrowheads="1"/>
          </p:cNvSpPr>
          <p:nvPr/>
        </p:nvSpPr>
        <p:spPr bwMode="auto">
          <a:xfrm>
            <a:off x="2951163" y="5049838"/>
            <a:ext cx="360362" cy="3603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7" name="AutoShape 34"/>
          <p:cNvSpPr>
            <a:spLocks noChangeArrowheads="1"/>
          </p:cNvSpPr>
          <p:nvPr/>
        </p:nvSpPr>
        <p:spPr bwMode="auto">
          <a:xfrm>
            <a:off x="4067175" y="2492375"/>
            <a:ext cx="936625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42" y="10800"/>
                </a:moveTo>
                <a:cubicBezTo>
                  <a:pt x="842" y="16300"/>
                  <a:pt x="5300" y="20758"/>
                  <a:pt x="10800" y="20758"/>
                </a:cubicBezTo>
                <a:cubicBezTo>
                  <a:pt x="16300" y="20758"/>
                  <a:pt x="20758" y="16300"/>
                  <a:pt x="20758" y="10800"/>
                </a:cubicBezTo>
                <a:cubicBezTo>
                  <a:pt x="20758" y="5300"/>
                  <a:pt x="16300" y="842"/>
                  <a:pt x="10800" y="842"/>
                </a:cubicBezTo>
                <a:cubicBezTo>
                  <a:pt x="5300" y="842"/>
                  <a:pt x="842" y="5300"/>
                  <a:pt x="842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8" name="AutoShape 35"/>
          <p:cNvSpPr>
            <a:spLocks noChangeArrowheads="1"/>
          </p:cNvSpPr>
          <p:nvPr/>
        </p:nvSpPr>
        <p:spPr bwMode="auto">
          <a:xfrm>
            <a:off x="4572000" y="3681413"/>
            <a:ext cx="684213" cy="6842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89" name="Line 36"/>
          <p:cNvSpPr>
            <a:spLocks noChangeShapeType="1"/>
          </p:cNvSpPr>
          <p:nvPr/>
        </p:nvSpPr>
        <p:spPr bwMode="auto">
          <a:xfrm>
            <a:off x="2879725" y="2457450"/>
            <a:ext cx="1260475" cy="466725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90" name="Line 37"/>
          <p:cNvSpPr>
            <a:spLocks noChangeShapeType="1"/>
          </p:cNvSpPr>
          <p:nvPr/>
        </p:nvSpPr>
        <p:spPr bwMode="auto">
          <a:xfrm>
            <a:off x="2771775" y="2565400"/>
            <a:ext cx="287338" cy="2124075"/>
          </a:xfrm>
          <a:prstGeom prst="line">
            <a:avLst/>
          </a:prstGeom>
          <a:noFill/>
          <a:ln w="50800">
            <a:solidFill>
              <a:srgbClr val="FF0000">
                <a:alpha val="50195"/>
              </a:srgbClr>
            </a:solidFill>
            <a:round/>
            <a:headEnd/>
            <a:tailEnd type="stealth" w="med" len="lg"/>
          </a:ln>
          <a:scene3d>
            <a:camera prst="legacyPerspectiveFront"/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91" name="AutoShape 38"/>
          <p:cNvSpPr>
            <a:spLocks noChangeArrowheads="1"/>
          </p:cNvSpPr>
          <p:nvPr/>
        </p:nvSpPr>
        <p:spPr bwMode="auto">
          <a:xfrm>
            <a:off x="6227763" y="1484313"/>
            <a:ext cx="2376487" cy="649287"/>
          </a:xfrm>
          <a:prstGeom prst="wedgeRoundRectCallout">
            <a:avLst>
              <a:gd name="adj1" fmla="val -101505"/>
              <a:gd name="adj2" fmla="val 280560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TRANSFORMATION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into biomass in land water ecotones</a:t>
            </a:r>
          </a:p>
        </p:txBody>
      </p:sp>
      <p:sp>
        <p:nvSpPr>
          <p:cNvPr id="72742" name="AutoShape 39"/>
          <p:cNvSpPr>
            <a:spLocks noChangeArrowheads="1"/>
          </p:cNvSpPr>
          <p:nvPr/>
        </p:nvSpPr>
        <p:spPr bwMode="auto">
          <a:xfrm>
            <a:off x="1476375" y="1484313"/>
            <a:ext cx="3240088" cy="649287"/>
          </a:xfrm>
          <a:prstGeom prst="wedgeRoundRectCallout">
            <a:avLst>
              <a:gd name="adj1" fmla="val 48727"/>
              <a:gd name="adj2" fmla="val 176407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RETENTION IN THE CATCHMENT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by enhancement of landscape diversity</a:t>
            </a:r>
          </a:p>
        </p:txBody>
      </p:sp>
      <p:sp>
        <p:nvSpPr>
          <p:cNvPr id="23593" name="AutoShape 40"/>
          <p:cNvSpPr>
            <a:spLocks noChangeArrowheads="1"/>
          </p:cNvSpPr>
          <p:nvPr/>
        </p:nvSpPr>
        <p:spPr bwMode="auto">
          <a:xfrm>
            <a:off x="6516688" y="3429000"/>
            <a:ext cx="2519362" cy="936625"/>
          </a:xfrm>
          <a:prstGeom prst="wedgeRoundRectCallout">
            <a:avLst>
              <a:gd name="adj1" fmla="val -148676"/>
              <a:gd name="adj2" fmla="val 47120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SELFPURIFICATION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mineralization of organic matter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reduction of spiraling transport rate</a:t>
            </a:r>
          </a:p>
        </p:txBody>
      </p:sp>
      <p:sp>
        <p:nvSpPr>
          <p:cNvPr id="23594" name="AutoShape 41"/>
          <p:cNvSpPr>
            <a:spLocks noChangeArrowheads="1"/>
          </p:cNvSpPr>
          <p:nvPr/>
        </p:nvSpPr>
        <p:spPr bwMode="auto">
          <a:xfrm>
            <a:off x="5724525" y="4508500"/>
            <a:ext cx="2879725" cy="792163"/>
          </a:xfrm>
          <a:prstGeom prst="wedgeRoundRectCallout">
            <a:avLst>
              <a:gd name="adj1" fmla="val -122880"/>
              <a:gd name="adj2" fmla="val -42787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RECIRCULATION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reduction of resuspension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phosphatase – enzymatic release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zooplankton excretion</a:t>
            </a:r>
          </a:p>
        </p:txBody>
      </p:sp>
      <p:sp>
        <p:nvSpPr>
          <p:cNvPr id="23595" name="AutoShape 42"/>
          <p:cNvSpPr>
            <a:spLocks noChangeArrowheads="1"/>
          </p:cNvSpPr>
          <p:nvPr/>
        </p:nvSpPr>
        <p:spPr bwMode="auto">
          <a:xfrm>
            <a:off x="5003800" y="5589588"/>
            <a:ext cx="2879725" cy="647700"/>
          </a:xfrm>
          <a:prstGeom prst="wedgeRoundRectCallout">
            <a:avLst>
              <a:gd name="adj1" fmla="val -116370"/>
              <a:gd name="adj2" fmla="val -154903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BIOFILTRATION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- reduction of algae biomass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by biota</a:t>
            </a:r>
          </a:p>
        </p:txBody>
      </p:sp>
      <p:sp>
        <p:nvSpPr>
          <p:cNvPr id="72746" name="AutoShape 43"/>
          <p:cNvSpPr>
            <a:spLocks noChangeArrowheads="1"/>
          </p:cNvSpPr>
          <p:nvPr/>
        </p:nvSpPr>
        <p:spPr bwMode="auto">
          <a:xfrm>
            <a:off x="107950" y="5661025"/>
            <a:ext cx="2879725" cy="792163"/>
          </a:xfrm>
          <a:prstGeom prst="wedgeRoundRectCallout">
            <a:avLst>
              <a:gd name="adj1" fmla="val 50991"/>
              <a:gd name="adj2" fmla="val -127954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HYDROLOGICAL CONTROL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hydrological control of biotic feed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back towards water quality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improvement in reservoirs</a:t>
            </a:r>
          </a:p>
        </p:txBody>
      </p:sp>
      <p:sp>
        <p:nvSpPr>
          <p:cNvPr id="23597" name="AutoShape 44"/>
          <p:cNvSpPr>
            <a:spLocks noChangeArrowheads="1"/>
          </p:cNvSpPr>
          <p:nvPr/>
        </p:nvSpPr>
        <p:spPr bwMode="auto">
          <a:xfrm>
            <a:off x="4643438" y="3284538"/>
            <a:ext cx="287337" cy="28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98" name="AutoShape 45"/>
          <p:cNvSpPr>
            <a:spLocks noChangeArrowheads="1"/>
          </p:cNvSpPr>
          <p:nvPr/>
        </p:nvSpPr>
        <p:spPr bwMode="auto">
          <a:xfrm>
            <a:off x="4356100" y="3716338"/>
            <a:ext cx="287338" cy="28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99" name="AutoShape 46"/>
          <p:cNvSpPr>
            <a:spLocks noChangeArrowheads="1"/>
          </p:cNvSpPr>
          <p:nvPr/>
        </p:nvSpPr>
        <p:spPr bwMode="auto">
          <a:xfrm>
            <a:off x="4284663" y="3860800"/>
            <a:ext cx="287337" cy="287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0" name="AutoShape 47"/>
          <p:cNvSpPr>
            <a:spLocks noChangeArrowheads="1"/>
          </p:cNvSpPr>
          <p:nvPr/>
        </p:nvSpPr>
        <p:spPr bwMode="auto">
          <a:xfrm>
            <a:off x="4140200" y="4005263"/>
            <a:ext cx="287338" cy="28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1" name="AutoShape 48"/>
          <p:cNvSpPr>
            <a:spLocks noChangeArrowheads="1"/>
          </p:cNvSpPr>
          <p:nvPr/>
        </p:nvSpPr>
        <p:spPr bwMode="auto">
          <a:xfrm>
            <a:off x="3995738" y="4149725"/>
            <a:ext cx="287337" cy="287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2" name="AutoShape 49"/>
          <p:cNvSpPr>
            <a:spLocks noChangeArrowheads="1"/>
          </p:cNvSpPr>
          <p:nvPr/>
        </p:nvSpPr>
        <p:spPr bwMode="auto">
          <a:xfrm>
            <a:off x="4572000" y="3429000"/>
            <a:ext cx="287338" cy="2873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3" name="AutoShape 50"/>
          <p:cNvSpPr>
            <a:spLocks noChangeArrowheads="1"/>
          </p:cNvSpPr>
          <p:nvPr/>
        </p:nvSpPr>
        <p:spPr bwMode="auto">
          <a:xfrm>
            <a:off x="4500563" y="3573463"/>
            <a:ext cx="287337" cy="28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4" name="AutoShape 51"/>
          <p:cNvSpPr>
            <a:spLocks noChangeArrowheads="1"/>
          </p:cNvSpPr>
          <p:nvPr/>
        </p:nvSpPr>
        <p:spPr bwMode="auto">
          <a:xfrm>
            <a:off x="3887788" y="3681413"/>
            <a:ext cx="684212" cy="6842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5" name="AutoShape 52"/>
          <p:cNvSpPr>
            <a:spLocks noChangeArrowheads="1"/>
          </p:cNvSpPr>
          <p:nvPr/>
        </p:nvSpPr>
        <p:spPr bwMode="auto">
          <a:xfrm>
            <a:off x="107950" y="2781300"/>
            <a:ext cx="2447925" cy="935038"/>
          </a:xfrm>
          <a:prstGeom prst="wedgeRoundRectCallout">
            <a:avLst>
              <a:gd name="adj1" fmla="val 113944"/>
              <a:gd name="adj2" fmla="val 81241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TRAPPING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in plant biomass (seasonally removed)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storage in the unavailable pool in bottom sediments</a:t>
            </a:r>
          </a:p>
        </p:txBody>
      </p:sp>
      <p:sp>
        <p:nvSpPr>
          <p:cNvPr id="72756" name="AutoShape 53"/>
          <p:cNvSpPr>
            <a:spLocks noChangeArrowheads="1"/>
          </p:cNvSpPr>
          <p:nvPr/>
        </p:nvSpPr>
        <p:spPr bwMode="auto">
          <a:xfrm>
            <a:off x="107950" y="3933825"/>
            <a:ext cx="2447925" cy="647700"/>
          </a:xfrm>
          <a:prstGeom prst="wedgeRoundRectCallout">
            <a:avLst>
              <a:gd name="adj1" fmla="val 112713"/>
              <a:gd name="adj2" fmla="val -9315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SEDIMENTATION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pondage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 at the floodplain</a:t>
            </a:r>
          </a:p>
        </p:txBody>
      </p:sp>
      <p:sp>
        <p:nvSpPr>
          <p:cNvPr id="23607" name="AutoShape 54"/>
          <p:cNvSpPr>
            <a:spLocks noChangeArrowheads="1"/>
          </p:cNvSpPr>
          <p:nvPr/>
        </p:nvSpPr>
        <p:spPr bwMode="auto">
          <a:xfrm>
            <a:off x="3779838" y="4221163"/>
            <a:ext cx="287337" cy="287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35" y="10800"/>
                </a:moveTo>
                <a:cubicBezTo>
                  <a:pt x="1735" y="15806"/>
                  <a:pt x="5794" y="19865"/>
                  <a:pt x="10800" y="19865"/>
                </a:cubicBezTo>
                <a:cubicBezTo>
                  <a:pt x="15806" y="19865"/>
                  <a:pt x="19865" y="15806"/>
                  <a:pt x="19865" y="10800"/>
                </a:cubicBezTo>
                <a:cubicBezTo>
                  <a:pt x="19865" y="5794"/>
                  <a:pt x="15806" y="1735"/>
                  <a:pt x="10800" y="1735"/>
                </a:cubicBezTo>
                <a:cubicBezTo>
                  <a:pt x="5794" y="1735"/>
                  <a:pt x="1735" y="5794"/>
                  <a:pt x="1735" y="10800"/>
                </a:cubicBezTo>
                <a:close/>
              </a:path>
            </a:pathLst>
          </a:custGeom>
          <a:solidFill>
            <a:srgbClr val="0000FF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8" name="Line 55"/>
          <p:cNvSpPr>
            <a:spLocks noChangeShapeType="1"/>
          </p:cNvSpPr>
          <p:nvPr/>
        </p:nvSpPr>
        <p:spPr bwMode="auto">
          <a:xfrm flipH="1">
            <a:off x="3563938" y="4437063"/>
            <a:ext cx="358775" cy="7143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lg"/>
          </a:ln>
          <a:scene3d>
            <a:camera prst="legacyPerspectiveFront">
              <a:rot lat="18900000" lon="0" rev="0"/>
            </a:camera>
            <a:lightRig rig="legacyFlat2" dir="t"/>
          </a:scene3d>
          <a:sp3d prstMaterial="legacyMatte">
            <a:bevelT w="13500" h="13500" prst="angle"/>
            <a:bevelB w="13500" h="13500" prst="angle"/>
            <a:extrusionClr>
              <a:srgbClr val="0000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09" name="AutoShape 56"/>
          <p:cNvSpPr>
            <a:spLocks noChangeArrowheads="1"/>
          </p:cNvSpPr>
          <p:nvPr/>
        </p:nvSpPr>
        <p:spPr bwMode="auto">
          <a:xfrm>
            <a:off x="4572000" y="3429000"/>
            <a:ext cx="971550" cy="5762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94" y="10800"/>
                </a:moveTo>
                <a:cubicBezTo>
                  <a:pt x="1094" y="16160"/>
                  <a:pt x="5440" y="20506"/>
                  <a:pt x="10800" y="20506"/>
                </a:cubicBezTo>
                <a:cubicBezTo>
                  <a:pt x="16160" y="20506"/>
                  <a:pt x="20506" y="16160"/>
                  <a:pt x="20506" y="10800"/>
                </a:cubicBezTo>
                <a:cubicBezTo>
                  <a:pt x="20506" y="5440"/>
                  <a:pt x="16160" y="1094"/>
                  <a:pt x="10800" y="1094"/>
                </a:cubicBezTo>
                <a:cubicBezTo>
                  <a:pt x="5440" y="1094"/>
                  <a:pt x="1094" y="5440"/>
                  <a:pt x="1094" y="10800"/>
                </a:cubicBezTo>
                <a:close/>
              </a:path>
            </a:pathLst>
          </a:custGeom>
          <a:solidFill>
            <a:srgbClr val="FF0000"/>
          </a:solidFill>
          <a:ln w="9525">
            <a:round/>
            <a:headEnd/>
            <a:tailEnd/>
          </a:ln>
          <a:scene3d>
            <a:camera prst="legacyPerspectiveFront">
              <a:rot lat="18600000" lon="600000" rev="0"/>
            </a:camera>
            <a:lightRig rig="legacyFlat4" dir="b"/>
          </a:scene3d>
          <a:sp3d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10" name="AutoShape 57"/>
          <p:cNvSpPr>
            <a:spLocks noChangeArrowheads="1"/>
          </p:cNvSpPr>
          <p:nvPr/>
        </p:nvSpPr>
        <p:spPr bwMode="auto">
          <a:xfrm>
            <a:off x="6659563" y="2492375"/>
            <a:ext cx="2376487" cy="649288"/>
          </a:xfrm>
          <a:prstGeom prst="wedgeRoundRectCallout">
            <a:avLst>
              <a:gd name="adj1" fmla="val -154676"/>
              <a:gd name="adj2" fmla="val 179829"/>
              <a:gd name="adj3" fmla="val 1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DENITRIFICATION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in anaerobic conditions of wetlands </a:t>
            </a:r>
          </a:p>
        </p:txBody>
      </p:sp>
    </p:spTree>
    <p:extLst>
      <p:ext uri="{BB962C8B-B14F-4D97-AF65-F5344CB8AC3E}">
        <p14:creationId xmlns:p14="http://schemas.microsoft.com/office/powerpoint/2010/main" val="334125142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2214</Words>
  <Application>Microsoft Office PowerPoint</Application>
  <PresentationFormat>On-screen Show (4:3)</PresentationFormat>
  <Paragraphs>341</Paragraphs>
  <Slides>24</Slides>
  <Notes>10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Adobe Fan Heiti Std B</vt:lpstr>
      <vt:lpstr>Adobe Gothic Std B</vt:lpstr>
      <vt:lpstr>Bodoni 72 Book</vt:lpstr>
      <vt:lpstr>Calibri</vt:lpstr>
      <vt:lpstr>宋体</vt:lpstr>
      <vt:lpstr>Arial</vt:lpstr>
      <vt:lpstr>Calibri Light</vt:lpstr>
      <vt:lpstr>Gill Sans MT</vt:lpstr>
      <vt:lpstr>Verdana</vt:lpstr>
      <vt:lpstr>Wingdings</vt:lpstr>
      <vt:lpstr>Wingdings 2</vt:lpstr>
      <vt:lpstr>Thème Office</vt:lpstr>
      <vt:lpstr>Office Theme</vt:lpstr>
      <vt:lpstr>1_Projekt domyślny</vt:lpstr>
      <vt:lpstr>1_Office Theme</vt:lpstr>
      <vt:lpstr>2_Office Theme</vt:lpstr>
      <vt:lpstr>CorelDRAW</vt:lpstr>
      <vt:lpstr>CorelPhotoPaint.Image.9</vt:lpstr>
      <vt:lpstr>CorelDRAW.Graphic.9</vt:lpstr>
      <vt:lpstr>CorelPhotoPaint.Image.11</vt:lpstr>
      <vt:lpstr>Ecohydrology Solutions in Urban Setting Ecohydrology Programme of UNESCO</vt:lpstr>
      <vt:lpstr>PowerPoint Presentation</vt:lpstr>
      <vt:lpstr>What is Ecohydrology?</vt:lpstr>
      <vt:lpstr>Ecohydrology- WHY?</vt:lpstr>
      <vt:lpstr>Ecohydrology- WHY?</vt:lpstr>
      <vt:lpstr>Ecohydrology- WHY?</vt:lpstr>
      <vt:lpstr>Ecohydrology-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Theme 5:  Ecohydrology</vt:lpstr>
      <vt:lpstr>Major issues addressed by the demonstration sites</vt:lpstr>
      <vt:lpstr>Application of ecohydrology</vt:lpstr>
      <vt:lpstr>PowerPoint Presentation</vt:lpstr>
      <vt:lpstr>PowerPoint Presentation</vt:lpstr>
      <vt:lpstr>PowerPoint Presentation</vt:lpstr>
      <vt:lpstr>Dissemination strategy of the ecohydrology concept</vt:lpstr>
      <vt:lpstr>Web platform: an interactive network (collaboration with CIH, Itaipu’)</vt:lpstr>
      <vt:lpstr>Apply to the EH network</vt:lpstr>
      <vt:lpstr>Dissemination Material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UNESCO-IHP  Ecohydrology Programme :  Engineering harmony for a sustainable world  demonstration sites - ecohydrology web platform application and relation to SDG 6</dc:title>
  <dc:creator>Ladrille, Amandine</dc:creator>
  <cp:lastModifiedBy>HYD5</cp:lastModifiedBy>
  <cp:revision>85</cp:revision>
  <cp:lastPrinted>2018-10-14T11:10:37Z</cp:lastPrinted>
  <dcterms:created xsi:type="dcterms:W3CDTF">2016-08-04T08:25:02Z</dcterms:created>
  <dcterms:modified xsi:type="dcterms:W3CDTF">2019-11-07T12:25:23Z</dcterms:modified>
</cp:coreProperties>
</file>