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1"/>
  </p:notesMasterIdLst>
  <p:handoutMasterIdLst>
    <p:handoutMasterId r:id="rId32"/>
  </p:handoutMasterIdLst>
  <p:sldIdLst>
    <p:sldId id="2375" r:id="rId2"/>
    <p:sldId id="447" r:id="rId3"/>
    <p:sldId id="523" r:id="rId4"/>
    <p:sldId id="449" r:id="rId5"/>
    <p:sldId id="448" r:id="rId6"/>
    <p:sldId id="2366" r:id="rId7"/>
    <p:sldId id="455" r:id="rId8"/>
    <p:sldId id="450" r:id="rId9"/>
    <p:sldId id="2377" r:id="rId10"/>
    <p:sldId id="2380" r:id="rId11"/>
    <p:sldId id="459" r:id="rId12"/>
    <p:sldId id="2361" r:id="rId13"/>
    <p:sldId id="2362" r:id="rId14"/>
    <p:sldId id="2379" r:id="rId15"/>
    <p:sldId id="2378" r:id="rId16"/>
    <p:sldId id="388" r:id="rId17"/>
    <p:sldId id="505" r:id="rId18"/>
    <p:sldId id="370" r:id="rId19"/>
    <p:sldId id="2376" r:id="rId20"/>
    <p:sldId id="341" r:id="rId21"/>
    <p:sldId id="474" r:id="rId22"/>
    <p:sldId id="2374" r:id="rId23"/>
    <p:sldId id="518" r:id="rId24"/>
    <p:sldId id="2381" r:id="rId25"/>
    <p:sldId id="440" r:id="rId26"/>
    <p:sldId id="423" r:id="rId27"/>
    <p:sldId id="2370" r:id="rId28"/>
    <p:sldId id="402" r:id="rId29"/>
    <p:sldId id="335" r:id="rId30"/>
  </p:sldIdLst>
  <p:sldSz cx="9144000" cy="6858000" type="screen4x3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090">
          <p15:clr>
            <a:srgbClr val="A4A3A4"/>
          </p15:clr>
        </p15:guide>
        <p15:guide id="2" orient="horz" pos="1268">
          <p15:clr>
            <a:srgbClr val="A4A3A4"/>
          </p15:clr>
        </p15:guide>
        <p15:guide id="3" orient="horz" pos="1378">
          <p15:clr>
            <a:srgbClr val="A4A3A4"/>
          </p15:clr>
        </p15:guide>
        <p15:guide id="4" orient="horz" pos="1441">
          <p15:clr>
            <a:srgbClr val="A4A3A4"/>
          </p15:clr>
        </p15:guide>
        <p15:guide id="5" pos="1737">
          <p15:clr>
            <a:srgbClr val="A4A3A4"/>
          </p15:clr>
        </p15:guide>
        <p15:guide id="6" pos="2793">
          <p15:clr>
            <a:srgbClr val="A4A3A4"/>
          </p15:clr>
        </p15:guide>
        <p15:guide id="7" pos="338">
          <p15:clr>
            <a:srgbClr val="A4A3A4"/>
          </p15:clr>
        </p15:guide>
        <p15:guide id="8" pos="2363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asha Rodrigues" initials="SR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ADB000"/>
    <a:srgbClr val="FFEBAB"/>
    <a:srgbClr val="D9DADB"/>
    <a:srgbClr val="F5F5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590" autoAdjust="0"/>
    <p:restoredTop sz="86395" autoAdjust="0"/>
  </p:normalViewPr>
  <p:slideViewPr>
    <p:cSldViewPr snapToGrid="0" snapToObjects="1" showGuides="1">
      <p:cViewPr varScale="1">
        <p:scale>
          <a:sx n="76" d="100"/>
          <a:sy n="76" d="100"/>
        </p:scale>
        <p:origin x="570" y="54"/>
      </p:cViewPr>
      <p:guideLst>
        <p:guide orient="horz" pos="4090"/>
        <p:guide orient="horz" pos="1268"/>
        <p:guide orient="horz" pos="1378"/>
        <p:guide orient="horz" pos="1441"/>
        <p:guide pos="1737"/>
        <p:guide pos="2793"/>
        <p:guide pos="338"/>
        <p:guide pos="236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-736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>
              <a:latin typeface="Arial"/>
            </a:endParaRPr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9BA41B-1B3F-7841-B42D-D192A41A0921}" type="datetimeFigureOut">
              <a:rPr lang="de-DE" smtClean="0">
                <a:latin typeface="Arial"/>
              </a:rPr>
              <a:pPr/>
              <a:t>07.11.2019</a:t>
            </a:fld>
            <a:endParaRPr lang="en-US" dirty="0">
              <a:latin typeface="Arial"/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>
              <a:latin typeface="Arial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08E7B6-3AFF-084E-8E9B-3DC03A9E0E3F}" type="slidenum">
              <a:rPr lang="en-US" smtClean="0">
                <a:latin typeface="Arial"/>
              </a:rPr>
              <a:pPr/>
              <a:t>‹N°›</a:t>
            </a:fld>
            <a:endParaRPr lang="en-US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6540917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/>
              </a:defRPr>
            </a:lvl1pPr>
          </a:lstStyle>
          <a:p>
            <a:endParaRPr lang="en-US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/>
              </a:defRPr>
            </a:lvl1pPr>
          </a:lstStyle>
          <a:p>
            <a:fld id="{ED643C91-6C4C-A842-8FDD-92E81AC359D7}" type="datetimeFigureOut">
              <a:rPr lang="de-DE" smtClean="0"/>
              <a:pPr/>
              <a:t>07.11.2019</a:t>
            </a:fld>
            <a:endParaRPr lang="en-US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/>
              </a:defRPr>
            </a:lvl1pPr>
          </a:lstStyle>
          <a:p>
            <a:endParaRPr lang="en-US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/>
              </a:defRPr>
            </a:lvl1pPr>
          </a:lstStyle>
          <a:p>
            <a:fld id="{0D6102AA-C24B-6A42-9071-A00248763394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082029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Right to water is still a challenge in its application and not only in developping countries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6102AA-C24B-6A42-9071-A00248763394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47648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Espace réservé de l'image des diapositives 1">
            <a:extLst>
              <a:ext uri="{FF2B5EF4-FFF2-40B4-BE49-F238E27FC236}">
                <a16:creationId xmlns:a16="http://schemas.microsoft.com/office/drawing/2014/main" id="{80258EBE-CCD3-4C62-B0F4-0B4D378DE1A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Espace réservé des commentaires 2">
            <a:extLst>
              <a:ext uri="{FF2B5EF4-FFF2-40B4-BE49-F238E27FC236}">
                <a16:creationId xmlns:a16="http://schemas.microsoft.com/office/drawing/2014/main" id="{69B546A6-4DC0-495A-B5D6-69C782967A5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fr-FR" altLang="fr-FR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580" name="Espace réservé du numéro de diapositive 3">
            <a:extLst>
              <a:ext uri="{FF2B5EF4-FFF2-40B4-BE49-F238E27FC236}">
                <a16:creationId xmlns:a16="http://schemas.microsoft.com/office/drawing/2014/main" id="{AD6A5C6E-F23D-4DB6-A082-09B8E145C01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0BA9F8E0-139E-4F3E-9912-1C57D261BB5A}" type="slidenum">
              <a:rPr lang="fr-FR" altLang="fr-FR" smtClean="0"/>
              <a:pPr/>
              <a:t>18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5533139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Espace réservé de l'image des diapositives 1">
            <a:extLst>
              <a:ext uri="{FF2B5EF4-FFF2-40B4-BE49-F238E27FC236}">
                <a16:creationId xmlns:a16="http://schemas.microsoft.com/office/drawing/2014/main" id="{03BBC078-1DBA-424D-B010-E75D8CA1CDB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Espace réservé des commentaires 2">
            <a:extLst>
              <a:ext uri="{FF2B5EF4-FFF2-40B4-BE49-F238E27FC236}">
                <a16:creationId xmlns:a16="http://schemas.microsoft.com/office/drawing/2014/main" id="{C34FD6C7-C137-442B-922E-2F268900803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 altLang="fr-FR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268" name="Espace réservé du numéro de diapositive 3">
            <a:extLst>
              <a:ext uri="{FF2B5EF4-FFF2-40B4-BE49-F238E27FC236}">
                <a16:creationId xmlns:a16="http://schemas.microsoft.com/office/drawing/2014/main" id="{8B9B4853-EC79-42DA-8052-413791C137C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CAE7EBCF-B8DE-4B9C-A5E6-FC2056889548}" type="slidenum">
              <a:rPr lang="fr-FR" altLang="fr-FR" smtClean="0"/>
              <a:pPr/>
              <a:t>26</a:t>
            </a:fld>
            <a:endParaRPr lang="fr-FR" altLang="fr-F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6102AA-C24B-6A42-9071-A00248763394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41396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&amp;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408355" y="334800"/>
            <a:ext cx="6820062" cy="820615"/>
          </a:xfrm>
        </p:spPr>
        <p:txBody>
          <a:bodyPr anchor="ctr" anchorCtr="0">
            <a:normAutofit/>
          </a:bodyPr>
          <a:lstStyle>
            <a:lvl1pPr>
              <a:defRPr sz="2500" b="1" i="0" kern="0" cap="all" spc="100">
                <a:solidFill>
                  <a:schemeClr val="accent1"/>
                </a:solidFill>
              </a:defRPr>
            </a:lvl1pPr>
          </a:lstStyle>
          <a:p>
            <a:r>
              <a:rPr lang="en-US" noProof="0" dirty="0"/>
              <a:t>Click to edit title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408354" y="1423988"/>
            <a:ext cx="8047313" cy="4994397"/>
          </a:xfrm>
        </p:spPr>
        <p:txBody>
          <a:bodyPr/>
          <a:lstStyle>
            <a:lvl1pPr marL="271463" indent="-271463">
              <a:lnSpc>
                <a:spcPct val="110000"/>
              </a:lnSpc>
              <a:spcBef>
                <a:spcPts val="1176"/>
              </a:spcBef>
              <a:buFont typeface="Wingdings" charset="2"/>
              <a:buChar char="§"/>
              <a:defRPr sz="2200">
                <a:solidFill>
                  <a:schemeClr val="tx1"/>
                </a:solidFill>
              </a:defRPr>
            </a:lvl1pPr>
            <a:lvl2pPr marL="536575" indent="-273050">
              <a:lnSpc>
                <a:spcPct val="110000"/>
              </a:lnSpc>
              <a:buFont typeface="Symbol" charset="2"/>
              <a:buChar char="-"/>
              <a:defRPr sz="1800">
                <a:solidFill>
                  <a:schemeClr val="tx1"/>
                </a:solidFill>
              </a:defRPr>
            </a:lvl2pPr>
            <a:lvl3pPr marL="811213" indent="-274638">
              <a:lnSpc>
                <a:spcPct val="110000"/>
              </a:lnSpc>
              <a:buFont typeface="Wingdings" charset="2"/>
              <a:buChar char="§"/>
              <a:defRPr sz="1600">
                <a:solidFill>
                  <a:schemeClr val="tx1"/>
                </a:solidFill>
              </a:defRPr>
            </a:lvl3pPr>
            <a:lvl4pPr marL="1074738" indent="-263525">
              <a:lnSpc>
                <a:spcPct val="110000"/>
              </a:lnSpc>
              <a:buFont typeface="Symbol" charset="2"/>
              <a:buChar char="-"/>
              <a:defRPr>
                <a:solidFill>
                  <a:schemeClr val="tx1"/>
                </a:solidFill>
              </a:defRPr>
            </a:lvl4pPr>
            <a:lvl5pPr marL="1347788" indent="-273050">
              <a:lnSpc>
                <a:spcPct val="110000"/>
              </a:lnSpc>
              <a:buFont typeface="Wingdings" charset="2"/>
              <a:buChar char="§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/>
              <a:t>Bullet Level 1</a:t>
            </a:r>
          </a:p>
          <a:p>
            <a:pPr lvl="1"/>
            <a:r>
              <a:rPr lang="en-US" noProof="0" dirty="0"/>
              <a:t>Bullet Level 2</a:t>
            </a:r>
          </a:p>
          <a:p>
            <a:pPr lvl="2"/>
            <a:r>
              <a:rPr lang="en-US" noProof="0" dirty="0"/>
              <a:t>Bullet Level 3</a:t>
            </a:r>
          </a:p>
          <a:p>
            <a:pPr lvl="3"/>
            <a:r>
              <a:rPr lang="en-US" noProof="0" dirty="0"/>
              <a:t>Bullet Level 4</a:t>
            </a:r>
          </a:p>
          <a:p>
            <a:pPr lvl="4"/>
            <a:r>
              <a:rPr lang="en-US" noProof="0" dirty="0"/>
              <a:t>Bullet Level 5</a:t>
            </a:r>
          </a:p>
        </p:txBody>
      </p:sp>
      <p:sp>
        <p:nvSpPr>
          <p:cNvPr id="12" name="Rechteck 11"/>
          <p:cNvSpPr/>
          <p:nvPr userDrawn="1"/>
        </p:nvSpPr>
        <p:spPr>
          <a:xfrm>
            <a:off x="0" y="6606058"/>
            <a:ext cx="9144000" cy="252000"/>
          </a:xfrm>
          <a:prstGeom prst="rect">
            <a:avLst/>
          </a:prstGeom>
          <a:solidFill>
            <a:srgbClr val="00AEEF"/>
          </a:solidFill>
          <a:ln>
            <a:solidFill>
              <a:srgbClr val="00AEE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/>
            </a:endParaRPr>
          </a:p>
        </p:txBody>
      </p:sp>
      <p:sp>
        <p:nvSpPr>
          <p:cNvPr id="14" name="Foliennummernplatzhalter 5"/>
          <p:cNvSpPr txBox="1">
            <a:spLocks/>
          </p:cNvSpPr>
          <p:nvPr userDrawn="1"/>
        </p:nvSpPr>
        <p:spPr>
          <a:xfrm>
            <a:off x="6670427" y="6541961"/>
            <a:ext cx="223068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457200" rtl="0" eaLnBrk="1" latinLnBrk="0" hangingPunct="1">
              <a:defRPr sz="900" b="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C148387-5660-2345-A66D-DF280F612EC3}" type="slidenum">
              <a:rPr lang="en-US" b="1" smtClean="0">
                <a:latin typeface="Arial"/>
              </a:rPr>
              <a:pPr/>
              <a:t>‹N°›</a:t>
            </a:fld>
            <a:endParaRPr lang="en-US" b="1" dirty="0">
              <a:latin typeface="Arial"/>
            </a:endParaRPr>
          </a:p>
        </p:txBody>
      </p:sp>
      <p:sp>
        <p:nvSpPr>
          <p:cNvPr id="8" name="Rechteck 7"/>
          <p:cNvSpPr/>
          <p:nvPr userDrawn="1"/>
        </p:nvSpPr>
        <p:spPr>
          <a:xfrm>
            <a:off x="-4395" y="309153"/>
            <a:ext cx="72000" cy="86754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9" name="Bild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106" y="6660922"/>
            <a:ext cx="1077200" cy="130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2966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hteck 20"/>
          <p:cNvSpPr/>
          <p:nvPr userDrawn="1"/>
        </p:nvSpPr>
        <p:spPr>
          <a:xfrm>
            <a:off x="0" y="6606058"/>
            <a:ext cx="9144000" cy="252000"/>
          </a:xfrm>
          <a:prstGeom prst="rect">
            <a:avLst/>
          </a:prstGeom>
          <a:solidFill>
            <a:srgbClr val="00AEEF"/>
          </a:solidFill>
          <a:ln>
            <a:solidFill>
              <a:srgbClr val="00AEE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408354" y="334963"/>
            <a:ext cx="6820063" cy="820615"/>
          </a:xfrm>
        </p:spPr>
        <p:txBody>
          <a:bodyPr>
            <a:normAutofit/>
          </a:bodyPr>
          <a:lstStyle>
            <a:lvl1pPr>
              <a:defRPr sz="2500" b="1" kern="0" cap="all" spc="100">
                <a:solidFill>
                  <a:srgbClr val="00AEF0"/>
                </a:solidFill>
              </a:defRPr>
            </a:lvl1pPr>
          </a:lstStyle>
          <a:p>
            <a:r>
              <a:rPr lang="en-US" noProof="0" dirty="0"/>
              <a:t>Click to edit title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418124" y="1423988"/>
            <a:ext cx="4038600" cy="4994397"/>
          </a:xfrm>
        </p:spPr>
        <p:txBody>
          <a:bodyPr/>
          <a:lstStyle>
            <a:lvl1pPr marL="271463" indent="-271463">
              <a:lnSpc>
                <a:spcPct val="110000"/>
              </a:lnSpc>
              <a:buFont typeface="Wingdings" charset="2"/>
              <a:buChar char="§"/>
              <a:defRPr sz="2200"/>
            </a:lvl1pPr>
            <a:lvl2pPr marL="536575" indent="-273050">
              <a:lnSpc>
                <a:spcPct val="110000"/>
              </a:lnSpc>
              <a:buFont typeface="Symbol" charset="2"/>
              <a:buChar char="-"/>
              <a:defRPr sz="1800"/>
            </a:lvl2pPr>
            <a:lvl3pPr marL="811213" indent="-274638">
              <a:lnSpc>
                <a:spcPct val="110000"/>
              </a:lnSpc>
              <a:buFont typeface="Wingdings" charset="2"/>
              <a:buChar char="§"/>
              <a:defRPr sz="1600"/>
            </a:lvl3pPr>
            <a:lvl4pPr marL="1074738" indent="-263525">
              <a:lnSpc>
                <a:spcPct val="110000"/>
              </a:lnSpc>
              <a:buFont typeface="Symbol" charset="2"/>
              <a:buChar char="-"/>
              <a:defRPr sz="1600"/>
            </a:lvl4pPr>
            <a:lvl5pPr marL="1347788" indent="-273050">
              <a:lnSpc>
                <a:spcPct val="110000"/>
              </a:lnSpc>
              <a:buFont typeface="Wingdings" charset="2"/>
              <a:buChar char="§"/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dirty="0"/>
              <a:t>Bullet Level 1</a:t>
            </a:r>
          </a:p>
          <a:p>
            <a:pPr lvl="1"/>
            <a:r>
              <a:rPr lang="en-US" noProof="0" dirty="0"/>
              <a:t>Bullet Level 2</a:t>
            </a:r>
          </a:p>
          <a:p>
            <a:pPr lvl="2"/>
            <a:r>
              <a:rPr lang="en-US" noProof="0" dirty="0"/>
              <a:t>Bullet Level 3</a:t>
            </a:r>
          </a:p>
          <a:p>
            <a:pPr lvl="3"/>
            <a:r>
              <a:rPr lang="en-US" noProof="0" dirty="0"/>
              <a:t>Bullet Level 4</a:t>
            </a:r>
          </a:p>
          <a:p>
            <a:pPr lvl="4"/>
            <a:r>
              <a:rPr lang="en-US" noProof="0" dirty="0"/>
              <a:t>Bullet Level 5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4609124" y="1423988"/>
            <a:ext cx="3846543" cy="4994397"/>
          </a:xfrm>
        </p:spPr>
        <p:txBody>
          <a:bodyPr/>
          <a:lstStyle>
            <a:lvl1pPr marL="271463" indent="-271463">
              <a:lnSpc>
                <a:spcPct val="110000"/>
              </a:lnSpc>
              <a:buFont typeface="Wingdings" charset="2"/>
              <a:buChar char="§"/>
              <a:defRPr sz="2200"/>
            </a:lvl1pPr>
            <a:lvl2pPr marL="536575" indent="-273050">
              <a:lnSpc>
                <a:spcPct val="110000"/>
              </a:lnSpc>
              <a:buFont typeface="Symbol" charset="2"/>
              <a:buChar char="-"/>
              <a:defRPr sz="1800"/>
            </a:lvl2pPr>
            <a:lvl3pPr marL="811213" indent="-274638">
              <a:lnSpc>
                <a:spcPct val="110000"/>
              </a:lnSpc>
              <a:buFont typeface="Wingdings" charset="2"/>
              <a:buChar char="§"/>
              <a:defRPr sz="1600"/>
            </a:lvl3pPr>
            <a:lvl4pPr marL="1074738" indent="-263525">
              <a:lnSpc>
                <a:spcPct val="110000"/>
              </a:lnSpc>
              <a:buFont typeface="Symbol" charset="2"/>
              <a:buChar char="-"/>
              <a:defRPr sz="1600"/>
            </a:lvl4pPr>
            <a:lvl5pPr marL="1347788" indent="-273050">
              <a:lnSpc>
                <a:spcPct val="110000"/>
              </a:lnSpc>
              <a:buFont typeface="Wingdings" charset="2"/>
              <a:buChar char="§"/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dirty="0"/>
              <a:t>Bullet Level 1</a:t>
            </a:r>
          </a:p>
          <a:p>
            <a:pPr lvl="1"/>
            <a:r>
              <a:rPr lang="en-US" noProof="0" dirty="0"/>
              <a:t>Bullet Level 2</a:t>
            </a:r>
          </a:p>
          <a:p>
            <a:pPr lvl="2"/>
            <a:r>
              <a:rPr lang="en-US" noProof="0" dirty="0"/>
              <a:t>Bullet Level 3</a:t>
            </a:r>
          </a:p>
          <a:p>
            <a:pPr lvl="3"/>
            <a:r>
              <a:rPr lang="en-US" noProof="0" dirty="0"/>
              <a:t>Bullet Level 4</a:t>
            </a:r>
          </a:p>
          <a:p>
            <a:pPr lvl="4"/>
            <a:r>
              <a:rPr lang="en-US" noProof="0" dirty="0"/>
              <a:t>Bullet Level 5</a:t>
            </a:r>
          </a:p>
        </p:txBody>
      </p:sp>
      <p:sp>
        <p:nvSpPr>
          <p:cNvPr id="15" name="Foliennummernplatzhalter 5"/>
          <p:cNvSpPr txBox="1">
            <a:spLocks/>
          </p:cNvSpPr>
          <p:nvPr userDrawn="1"/>
        </p:nvSpPr>
        <p:spPr>
          <a:xfrm>
            <a:off x="6670427" y="6541961"/>
            <a:ext cx="223068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457200" rtl="0" eaLnBrk="1" latinLnBrk="0" hangingPunct="1">
              <a:defRPr sz="900" b="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C148387-5660-2345-A66D-DF280F612EC3}" type="slidenum">
              <a:rPr lang="en-US" b="1" smtClean="0">
                <a:latin typeface="Arial"/>
              </a:rPr>
              <a:pPr/>
              <a:t>‹N°›</a:t>
            </a:fld>
            <a:endParaRPr lang="en-US" dirty="0">
              <a:latin typeface="Arial"/>
            </a:endParaRPr>
          </a:p>
        </p:txBody>
      </p:sp>
      <p:sp>
        <p:nvSpPr>
          <p:cNvPr id="11" name="Rechteck 10"/>
          <p:cNvSpPr/>
          <p:nvPr userDrawn="1"/>
        </p:nvSpPr>
        <p:spPr>
          <a:xfrm>
            <a:off x="-4395" y="309153"/>
            <a:ext cx="72000" cy="86754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9" name="Bild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106" y="6660922"/>
            <a:ext cx="1077200" cy="130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2189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eck 14"/>
          <p:cNvSpPr/>
          <p:nvPr userDrawn="1"/>
        </p:nvSpPr>
        <p:spPr>
          <a:xfrm>
            <a:off x="0" y="6606058"/>
            <a:ext cx="9144000" cy="252000"/>
          </a:xfrm>
          <a:prstGeom prst="rect">
            <a:avLst/>
          </a:prstGeom>
          <a:solidFill>
            <a:srgbClr val="00AEEF"/>
          </a:solidFill>
          <a:ln>
            <a:solidFill>
              <a:srgbClr val="00AEE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408354" y="334800"/>
            <a:ext cx="6820063" cy="820615"/>
          </a:xfrm>
        </p:spPr>
        <p:txBody>
          <a:bodyPr>
            <a:normAutofit/>
          </a:bodyPr>
          <a:lstStyle>
            <a:lvl1pPr>
              <a:defRPr sz="2500" b="1" i="0" kern="0" cap="all" spc="100">
                <a:solidFill>
                  <a:srgbClr val="00AEF0"/>
                </a:solidFill>
              </a:defRPr>
            </a:lvl1pPr>
          </a:lstStyle>
          <a:p>
            <a:r>
              <a:rPr lang="en-US" noProof="0" dirty="0"/>
              <a:t>Click to edit title</a:t>
            </a:r>
            <a:endParaRPr lang="en-US" noProof="1"/>
          </a:p>
        </p:txBody>
      </p:sp>
      <p:sp>
        <p:nvSpPr>
          <p:cNvPr id="18" name="Foliennummernplatzhalter 5"/>
          <p:cNvSpPr txBox="1">
            <a:spLocks/>
          </p:cNvSpPr>
          <p:nvPr userDrawn="1"/>
        </p:nvSpPr>
        <p:spPr>
          <a:xfrm>
            <a:off x="6670427" y="6541961"/>
            <a:ext cx="223068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457200" rtl="0" eaLnBrk="1" latinLnBrk="0" hangingPunct="1">
              <a:defRPr sz="900" b="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C148387-5660-2345-A66D-DF280F612EC3}" type="slidenum">
              <a:rPr lang="en-US" b="1" smtClean="0">
                <a:latin typeface="Arial"/>
              </a:rPr>
              <a:pPr/>
              <a:t>‹N°›</a:t>
            </a:fld>
            <a:endParaRPr lang="en-US" dirty="0">
              <a:latin typeface="Arial"/>
            </a:endParaRPr>
          </a:p>
        </p:txBody>
      </p:sp>
      <p:sp>
        <p:nvSpPr>
          <p:cNvPr id="7" name="Rechteck 6"/>
          <p:cNvSpPr/>
          <p:nvPr userDrawn="1"/>
        </p:nvSpPr>
        <p:spPr>
          <a:xfrm>
            <a:off x="-4395" y="309153"/>
            <a:ext cx="72000" cy="86754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8" name="Bild 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106" y="6660922"/>
            <a:ext cx="1077200" cy="130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7607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eck 14"/>
          <p:cNvSpPr/>
          <p:nvPr userDrawn="1"/>
        </p:nvSpPr>
        <p:spPr>
          <a:xfrm>
            <a:off x="0" y="6606058"/>
            <a:ext cx="9144000" cy="252000"/>
          </a:xfrm>
          <a:prstGeom prst="rect">
            <a:avLst/>
          </a:prstGeom>
          <a:solidFill>
            <a:srgbClr val="00AEEF"/>
          </a:solidFill>
          <a:ln>
            <a:solidFill>
              <a:srgbClr val="00AEE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/>
            </a:endParaRPr>
          </a:p>
        </p:txBody>
      </p:sp>
      <p:sp>
        <p:nvSpPr>
          <p:cNvPr id="14" name="Foliennummernplatzhalter 5"/>
          <p:cNvSpPr txBox="1">
            <a:spLocks/>
          </p:cNvSpPr>
          <p:nvPr userDrawn="1"/>
        </p:nvSpPr>
        <p:spPr>
          <a:xfrm>
            <a:off x="6670427" y="6541961"/>
            <a:ext cx="223068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457200" rtl="0" eaLnBrk="1" latinLnBrk="0" hangingPunct="1">
              <a:defRPr sz="900" b="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C148387-5660-2345-A66D-DF280F612EC3}" type="slidenum">
              <a:rPr lang="en-US" b="1" smtClean="0">
                <a:latin typeface="Arial"/>
              </a:rPr>
              <a:pPr/>
              <a:t>‹N°›</a:t>
            </a:fld>
            <a:endParaRPr lang="en-US" dirty="0">
              <a:latin typeface="Arial"/>
            </a:endParaRPr>
          </a:p>
        </p:txBody>
      </p:sp>
      <p:pic>
        <p:nvPicPr>
          <p:cNvPr id="5" name="Bild 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106" y="6660922"/>
            <a:ext cx="1077200" cy="130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6928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Bildplatzhalter 11"/>
          <p:cNvSpPr>
            <a:spLocks noGrp="1"/>
          </p:cNvSpPr>
          <p:nvPr>
            <p:ph type="pic" sz="quarter" idx="16"/>
          </p:nvPr>
        </p:nvSpPr>
        <p:spPr>
          <a:xfrm>
            <a:off x="756001" y="1392237"/>
            <a:ext cx="8387999" cy="4751999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2556001" y="2012950"/>
            <a:ext cx="6587999" cy="1620000"/>
          </a:xfrm>
          <a:solidFill>
            <a:schemeClr val="accent1">
              <a:alpha val="95000"/>
            </a:schemeClr>
          </a:solidFill>
          <a:ln>
            <a:noFill/>
          </a:ln>
        </p:spPr>
        <p:txBody>
          <a:bodyPr lIns="540000" tIns="180000" rIns="180000" bIns="180000" anchor="ctr" anchorCtr="0">
            <a:noAutofit/>
          </a:bodyPr>
          <a:lstStyle>
            <a:lvl1pPr>
              <a:lnSpc>
                <a:spcPct val="100000"/>
              </a:lnSpc>
              <a:defRPr sz="3200" b="1" cap="none" spc="100" baseline="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Click to edit title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2556001" y="3695375"/>
            <a:ext cx="6587999" cy="429166"/>
          </a:xfrm>
          <a:solidFill>
            <a:schemeClr val="accent1">
              <a:alpha val="95000"/>
            </a:schemeClr>
          </a:solidFill>
          <a:ln>
            <a:noFill/>
          </a:ln>
        </p:spPr>
        <p:txBody>
          <a:bodyPr lIns="540000" tIns="180000" rIns="180000" bIns="180000" anchor="ctr" anchorCtr="0">
            <a:noAutofit/>
          </a:bodyPr>
          <a:lstStyle>
            <a:lvl1pPr marL="0" indent="0" algn="l">
              <a:buNone/>
              <a:defRPr sz="1300" b="1" cap="all" spc="100" baseline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/>
              <a:t>Click to edit subtitle</a:t>
            </a:r>
          </a:p>
        </p:txBody>
      </p:sp>
      <p:sp>
        <p:nvSpPr>
          <p:cNvPr id="5" name="Rechteck 4"/>
          <p:cNvSpPr/>
          <p:nvPr userDrawn="1"/>
        </p:nvSpPr>
        <p:spPr>
          <a:xfrm>
            <a:off x="9071999" y="2028298"/>
            <a:ext cx="72000" cy="1620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0"/>
          </p:nvPr>
        </p:nvSpPr>
        <p:spPr>
          <a:xfrm>
            <a:off x="41026" y="4256301"/>
            <a:ext cx="2047005" cy="1981202"/>
          </a:xfrm>
          <a:solidFill>
            <a:schemeClr val="accent1">
              <a:lumMod val="40000"/>
              <a:lumOff val="60000"/>
            </a:schemeClr>
          </a:solidFill>
          <a:ln w="63500">
            <a:solidFill>
              <a:schemeClr val="bg1"/>
            </a:solidFill>
          </a:ln>
        </p:spPr>
        <p:txBody>
          <a:bodyPr/>
          <a:lstStyle>
            <a:lvl1pPr>
              <a:defRPr>
                <a:ln>
                  <a:noFill/>
                </a:ln>
                <a:solidFill>
                  <a:srgbClr val="000000"/>
                </a:solidFill>
              </a:defRPr>
            </a:lvl1pPr>
          </a:lstStyle>
          <a:p>
            <a:endParaRPr lang="en-GB" dirty="0"/>
          </a:p>
        </p:txBody>
      </p:sp>
      <p:pic>
        <p:nvPicPr>
          <p:cNvPr id="8" name="Bild 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4080" y="6331197"/>
            <a:ext cx="1436458" cy="181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4777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08355" y="173776"/>
            <a:ext cx="6820876" cy="8206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noProof="0" dirty="0" err="1"/>
              <a:t>Mastertitelformat</a:t>
            </a:r>
            <a:r>
              <a:rPr lang="en-US" noProof="0" dirty="0"/>
              <a:t> </a:t>
            </a:r>
            <a:r>
              <a:rPr lang="en-US" noProof="0" dirty="0" err="1"/>
              <a:t>bearbeiten</a:t>
            </a:r>
            <a:endParaRPr lang="en-US" noProof="0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08354" y="1981200"/>
            <a:ext cx="8305433" cy="4144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dirty="0" err="1"/>
              <a:t>Mastertextformat</a:t>
            </a:r>
            <a:r>
              <a:rPr lang="en-US" noProof="0" dirty="0"/>
              <a:t> </a:t>
            </a:r>
            <a:r>
              <a:rPr lang="en-US" noProof="0" dirty="0" err="1"/>
              <a:t>bearbeiten</a:t>
            </a:r>
            <a:endParaRPr lang="en-US" noProof="0" dirty="0"/>
          </a:p>
          <a:p>
            <a:pPr lvl="1"/>
            <a:r>
              <a:rPr lang="en-US" noProof="0" dirty="0" err="1"/>
              <a:t>Zweite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endParaRPr lang="en-US" noProof="0" dirty="0"/>
          </a:p>
          <a:p>
            <a:pPr lvl="2"/>
            <a:r>
              <a:rPr lang="en-US" noProof="0" dirty="0" err="1"/>
              <a:t>Dritte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endParaRPr lang="en-US" noProof="0" dirty="0"/>
          </a:p>
          <a:p>
            <a:pPr lvl="3"/>
            <a:r>
              <a:rPr lang="en-US" noProof="0" dirty="0" err="1"/>
              <a:t>Vierte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endParaRPr lang="en-US" noProof="0" dirty="0"/>
          </a:p>
          <a:p>
            <a:pPr lvl="4"/>
            <a:r>
              <a:rPr lang="en-US" noProof="0" dirty="0" err="1"/>
              <a:t>Fünfte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endParaRPr lang="en-US" noProof="0" dirty="0"/>
          </a:p>
        </p:txBody>
      </p:sp>
      <p:pic>
        <p:nvPicPr>
          <p:cNvPr id="4" name="Bild 3" descr="IWA_LOGO_white_background_RGB.eps"/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6888" y="397527"/>
            <a:ext cx="1036750" cy="741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1642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2" r:id="rId2"/>
    <p:sldLayoutId id="2147483654" r:id="rId3"/>
    <p:sldLayoutId id="2147483655" r:id="rId4"/>
    <p:sldLayoutId id="2147483659" r:id="rId5"/>
  </p:sldLayoutIdLst>
  <p:hf sldNum="0" hdr="0" ftr="0"/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rgbClr val="00AEF0"/>
          </a:solidFill>
          <a:latin typeface="Arial"/>
          <a:ea typeface="+mj-ea"/>
          <a:cs typeface="+mj-cs"/>
        </a:defRPr>
      </a:lvl1pPr>
    </p:titleStyle>
    <p:bodyStyle>
      <a:lvl1pPr marL="271463" indent="-271463" algn="l" defTabSz="457200" rtl="0" eaLnBrk="1" latinLnBrk="0" hangingPunct="1">
        <a:spcBef>
          <a:spcPct val="20000"/>
        </a:spcBef>
        <a:buClr>
          <a:schemeClr val="accent1"/>
        </a:buClr>
        <a:buFont typeface="Arial"/>
        <a:buChar char="•"/>
        <a:defRPr sz="2400" kern="1200">
          <a:solidFill>
            <a:srgbClr val="414646"/>
          </a:solidFill>
          <a:latin typeface="Arial"/>
          <a:ea typeface="+mn-ea"/>
          <a:cs typeface="+mn-cs"/>
        </a:defRPr>
      </a:lvl1pPr>
      <a:lvl2pPr marL="536575" indent="-273050" algn="l" defTabSz="457200" rtl="0" eaLnBrk="1" latinLnBrk="0" hangingPunct="1">
        <a:spcBef>
          <a:spcPct val="20000"/>
        </a:spcBef>
        <a:buClr>
          <a:schemeClr val="accent1"/>
        </a:buClr>
        <a:buFont typeface="Arial"/>
        <a:buChar char="•"/>
        <a:defRPr sz="2000" kern="1200">
          <a:solidFill>
            <a:srgbClr val="414646"/>
          </a:solidFill>
          <a:latin typeface="Arial"/>
          <a:ea typeface="+mn-ea"/>
          <a:cs typeface="+mn-cs"/>
        </a:defRPr>
      </a:lvl2pPr>
      <a:lvl3pPr marL="811213" indent="-274638" algn="l" defTabSz="457200" rtl="0" eaLnBrk="1" latinLnBrk="0" hangingPunct="1">
        <a:spcBef>
          <a:spcPct val="20000"/>
        </a:spcBef>
        <a:buClr>
          <a:schemeClr val="accent1"/>
        </a:buClr>
        <a:buFont typeface="Arial"/>
        <a:buChar char="•"/>
        <a:tabLst/>
        <a:defRPr sz="1800" kern="1200">
          <a:solidFill>
            <a:srgbClr val="414646"/>
          </a:solidFill>
          <a:latin typeface="Arial"/>
          <a:ea typeface="+mn-ea"/>
          <a:cs typeface="+mn-cs"/>
        </a:defRPr>
      </a:lvl3pPr>
      <a:lvl4pPr marL="1074738" indent="-263525" algn="l" defTabSz="457200" rtl="0" eaLnBrk="1" latinLnBrk="0" hangingPunct="1">
        <a:spcBef>
          <a:spcPct val="20000"/>
        </a:spcBef>
        <a:buClr>
          <a:schemeClr val="accent1"/>
        </a:buClr>
        <a:buFont typeface="Arial"/>
        <a:buChar char="•"/>
        <a:defRPr sz="1600" kern="1200">
          <a:solidFill>
            <a:srgbClr val="414646"/>
          </a:solidFill>
          <a:latin typeface="Arial"/>
          <a:ea typeface="+mn-ea"/>
          <a:cs typeface="+mn-cs"/>
        </a:defRPr>
      </a:lvl4pPr>
      <a:lvl5pPr marL="1347788" indent="-273050" algn="l" defTabSz="457200" rtl="0" eaLnBrk="1" latinLnBrk="0" hangingPunct="1">
        <a:spcBef>
          <a:spcPct val="20000"/>
        </a:spcBef>
        <a:buClr>
          <a:schemeClr val="accent1"/>
        </a:buClr>
        <a:buFont typeface="Arial"/>
        <a:buChar char="•"/>
        <a:defRPr sz="1600" kern="1200">
          <a:solidFill>
            <a:srgbClr val="414646"/>
          </a:solidFill>
          <a:latin typeface="Arial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Aral_Sea" TargetMode="Externa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en.wikipedia.org/wiki/Aral,_Kazakhstan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/>
          <p:cNvPicPr>
            <a:picLocks noGrp="1" noChangeAspect="1"/>
          </p:cNvPicPr>
          <p:nvPr>
            <p:ph type="pic" sz="quarter" idx="16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088" y="1584726"/>
            <a:ext cx="8333912" cy="4221298"/>
          </a:xfr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556001" y="2558143"/>
            <a:ext cx="6587999" cy="1884807"/>
          </a:xfrm>
        </p:spPr>
        <p:txBody>
          <a:bodyPr/>
          <a:lstStyle/>
          <a:p>
            <a:r>
              <a:rPr lang="en-US" dirty="0"/>
              <a:t>Water Industry Perspectives and Adaptation Challenges to climate Change Impacts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2498194" y="4619575"/>
            <a:ext cx="6587999" cy="1124468"/>
          </a:xfrm>
        </p:spPr>
        <p:txBody>
          <a:bodyPr/>
          <a:lstStyle/>
          <a:p>
            <a:r>
              <a:rPr lang="en-US" dirty="0"/>
              <a:t>DIANE D’arras IWA president</a:t>
            </a:r>
          </a:p>
          <a:p>
            <a:endParaRPr lang="en-US" dirty="0"/>
          </a:p>
        </p:txBody>
      </p:sp>
      <p:pic>
        <p:nvPicPr>
          <p:cNvPr id="9" name="Picture Placeholder 8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0829" y="4812998"/>
            <a:ext cx="2047005" cy="1364554"/>
          </a:xfrm>
        </p:spPr>
      </p:pic>
    </p:spTree>
    <p:extLst>
      <p:ext uri="{BB962C8B-B14F-4D97-AF65-F5344CB8AC3E}">
        <p14:creationId xmlns:p14="http://schemas.microsoft.com/office/powerpoint/2010/main" val="1298615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800" dirty="0"/>
              <a:t>Climate mitigation : challenges</a:t>
            </a:r>
            <a:br>
              <a:rPr lang="en-US" sz="2800" dirty="0"/>
            </a:br>
            <a:endParaRPr lang="nl-NL" dirty="0"/>
          </a:p>
        </p:txBody>
      </p:sp>
      <p:sp>
        <p:nvSpPr>
          <p:cNvPr id="4" name="Espace réservé du contenu 1">
            <a:extLst>
              <a:ext uri="{FF2B5EF4-FFF2-40B4-BE49-F238E27FC236}">
                <a16:creationId xmlns:a16="http://schemas.microsoft.com/office/drawing/2014/main" id="{D2C1A989-605D-48A8-BFEB-241B5DF0B975}"/>
              </a:ext>
            </a:extLst>
          </p:cNvPr>
          <p:cNvSpPr txBox="1">
            <a:spLocks noGrp="1"/>
          </p:cNvSpPr>
          <p:nvPr>
            <p:ph idx="1"/>
          </p:nvPr>
        </p:nvSpPr>
        <p:spPr bwMode="gray">
          <a:xfrm>
            <a:off x="408354" y="1423989"/>
            <a:ext cx="8047313" cy="64974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lIns="0" tIns="0" rIns="0" bIns="0"/>
          <a:lstStyle>
            <a:lvl1pPr algn="l" defTabSz="1258888" rtl="0" eaLnBrk="0" fontAlgn="base" hangingPunct="0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  <a:defRPr b="1">
                <a:solidFill>
                  <a:srgbClr val="030F40"/>
                </a:solidFill>
                <a:latin typeface="+mn-lt"/>
                <a:ea typeface="+mn-ea"/>
                <a:cs typeface="+mn-cs"/>
              </a:defRPr>
            </a:lvl1pPr>
            <a:lvl2pPr algn="l" defTabSz="1258888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1500">
                <a:solidFill>
                  <a:srgbClr val="030F40"/>
                </a:solidFill>
                <a:latin typeface="+mn-lt"/>
                <a:cs typeface="+mn-cs"/>
              </a:defRPr>
            </a:lvl2pPr>
            <a:lvl3pPr marL="215900" indent="-215900" algn="l" defTabSz="1258888" rtl="0" eaLnBrk="0" fontAlgn="base" hangingPunct="0">
              <a:spcBef>
                <a:spcPct val="30000"/>
              </a:spcBef>
              <a:spcAft>
                <a:spcPct val="30000"/>
              </a:spcAft>
              <a:buClr>
                <a:srgbClr val="AADC14"/>
              </a:buClr>
              <a:buSzPct val="150000"/>
              <a:buFont typeface="Wingdings" panose="05000000000000000000" pitchFamily="2" charset="2"/>
              <a:buChar char=""/>
              <a:defRPr sz="1200">
                <a:solidFill>
                  <a:srgbClr val="030F40"/>
                </a:solidFill>
                <a:latin typeface="+mn-lt"/>
                <a:cs typeface="+mn-cs"/>
              </a:defRPr>
            </a:lvl3pPr>
            <a:lvl4pPr marL="215900" indent="-196850" algn="l" defTabSz="1258888" rtl="0" eaLnBrk="0" fontAlgn="base" hangingPunct="0">
              <a:spcBef>
                <a:spcPct val="30000"/>
              </a:spcBef>
              <a:spcAft>
                <a:spcPct val="30000"/>
              </a:spcAft>
              <a:buClr>
                <a:srgbClr val="AADC14"/>
              </a:buClr>
              <a:buSzPct val="150000"/>
              <a:buFont typeface="Wingdings" panose="05000000000000000000" pitchFamily="2" charset="2"/>
              <a:buChar char=""/>
              <a:defRPr sz="1000">
                <a:solidFill>
                  <a:srgbClr val="030F40"/>
                </a:solidFill>
                <a:latin typeface="+mn-lt"/>
                <a:cs typeface="+mn-cs"/>
              </a:defRPr>
            </a:lvl4pPr>
            <a:lvl5pPr marL="431800" indent="-215900" algn="l" defTabSz="1258888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AADC14"/>
              </a:buClr>
              <a:buFont typeface="Wingdings" panose="05000000000000000000" pitchFamily="2" charset="2"/>
              <a:buChar char="l"/>
              <a:defRPr sz="1000">
                <a:solidFill>
                  <a:srgbClr val="030F40"/>
                </a:solidFill>
                <a:latin typeface="+mn-lt"/>
                <a:cs typeface="+mn-cs"/>
              </a:defRPr>
            </a:lvl5pPr>
            <a:lvl6pPr marL="3692525" indent="-182563" algn="l" defTabSz="1258888" rtl="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l"/>
              <a:defRPr sz="1000">
                <a:solidFill>
                  <a:schemeClr val="tx1"/>
                </a:solidFill>
                <a:latin typeface="+mn-lt"/>
                <a:cs typeface="+mn-cs"/>
              </a:defRPr>
            </a:lvl6pPr>
            <a:lvl7pPr marL="4149725" indent="-182563" algn="l" defTabSz="1258888" rtl="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l"/>
              <a:defRPr sz="1000">
                <a:solidFill>
                  <a:schemeClr val="tx1"/>
                </a:solidFill>
                <a:latin typeface="+mn-lt"/>
                <a:cs typeface="+mn-cs"/>
              </a:defRPr>
            </a:lvl7pPr>
            <a:lvl8pPr marL="4606925" indent="-182563" algn="l" defTabSz="1258888" rtl="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l"/>
              <a:defRPr sz="1000">
                <a:solidFill>
                  <a:schemeClr val="tx1"/>
                </a:solidFill>
                <a:latin typeface="+mn-lt"/>
                <a:cs typeface="+mn-cs"/>
              </a:defRPr>
            </a:lvl8pPr>
            <a:lvl9pPr marL="5064125" indent="-182563" algn="l" defTabSz="1258888" rtl="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l"/>
              <a:defRPr sz="1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>
              <a:defRPr/>
            </a:pPr>
            <a:r>
              <a:rPr lang="en-US" sz="2400" kern="0" dirty="0"/>
              <a:t>France/Germany 7500 Kwh/p/y</a:t>
            </a:r>
          </a:p>
          <a:p>
            <a:pPr>
              <a:defRPr/>
            </a:pPr>
            <a:endParaRPr lang="en-US" sz="2400" kern="0" dirty="0"/>
          </a:p>
          <a:p>
            <a:pPr>
              <a:defRPr/>
            </a:pPr>
            <a:endParaRPr lang="en-US" sz="2400" kern="0" dirty="0"/>
          </a:p>
        </p:txBody>
      </p:sp>
      <p:sp>
        <p:nvSpPr>
          <p:cNvPr id="5" name="Espace réservé du contenu 1">
            <a:extLst>
              <a:ext uri="{FF2B5EF4-FFF2-40B4-BE49-F238E27FC236}">
                <a16:creationId xmlns:a16="http://schemas.microsoft.com/office/drawing/2014/main" id="{E0BF01FA-8881-4DC4-BE7A-D440842AF4E8}"/>
              </a:ext>
            </a:extLst>
          </p:cNvPr>
          <p:cNvSpPr txBox="1">
            <a:spLocks/>
          </p:cNvSpPr>
          <p:nvPr/>
        </p:nvSpPr>
        <p:spPr>
          <a:xfrm>
            <a:off x="408354" y="2870693"/>
            <a:ext cx="7967663" cy="187325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71463" indent="-271463" algn="l" defTabSz="457200" rtl="0" eaLnBrk="1" latinLnBrk="0" hangingPunct="1">
              <a:lnSpc>
                <a:spcPct val="110000"/>
              </a:lnSpc>
              <a:spcBef>
                <a:spcPts val="1176"/>
              </a:spcBef>
              <a:buClr>
                <a:schemeClr val="accent1"/>
              </a:buClr>
              <a:buFont typeface="Wingdings" charset="2"/>
              <a:buChar char="§"/>
              <a:defRPr sz="22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536575" indent="-273050" algn="l" defTabSz="457200" rtl="0" eaLnBrk="1" latinLnBrk="0" hangingPunct="1">
              <a:lnSpc>
                <a:spcPct val="110000"/>
              </a:lnSpc>
              <a:spcBef>
                <a:spcPct val="20000"/>
              </a:spcBef>
              <a:buClr>
                <a:schemeClr val="accent1"/>
              </a:buClr>
              <a:buFont typeface="Symbol" charset="2"/>
              <a:buChar char="-"/>
              <a:defRPr sz="18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811213" indent="-274638" algn="l" defTabSz="457200" rtl="0" eaLnBrk="1" latinLnBrk="0" hangingPunct="1">
              <a:lnSpc>
                <a:spcPct val="110000"/>
              </a:lnSpc>
              <a:spcBef>
                <a:spcPct val="20000"/>
              </a:spcBef>
              <a:buClr>
                <a:schemeClr val="accent1"/>
              </a:buClr>
              <a:buFont typeface="Wingdings" charset="2"/>
              <a:buChar char="§"/>
              <a:tabLst/>
              <a:defRPr sz="16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3pPr>
            <a:lvl4pPr marL="1074738" indent="-263525" algn="l" defTabSz="457200" rtl="0" eaLnBrk="1" latinLnBrk="0" hangingPunct="1">
              <a:lnSpc>
                <a:spcPct val="110000"/>
              </a:lnSpc>
              <a:spcBef>
                <a:spcPct val="20000"/>
              </a:spcBef>
              <a:buClr>
                <a:schemeClr val="accent1"/>
              </a:buClr>
              <a:buFont typeface="Symbol" charset="2"/>
              <a:buChar char="-"/>
              <a:defRPr sz="16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4pPr>
            <a:lvl5pPr marL="1347788" indent="-273050" algn="l" defTabSz="457200" rtl="0" eaLnBrk="1" latinLnBrk="0" hangingPunct="1">
              <a:lnSpc>
                <a:spcPct val="110000"/>
              </a:lnSpc>
              <a:spcBef>
                <a:spcPct val="20000"/>
              </a:spcBef>
              <a:buClr>
                <a:schemeClr val="accent1"/>
              </a:buClr>
              <a:buFont typeface="Wingdings" charset="2"/>
              <a:buChar char="§"/>
              <a:defRPr sz="16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fr-FR" sz="2400" dirty="0"/>
              <a:t>Water production:  30 </a:t>
            </a:r>
            <a:r>
              <a:rPr lang="en-US" altLang="fr-FR" sz="2400" dirty="0" err="1"/>
              <a:t>Kwh</a:t>
            </a:r>
            <a:r>
              <a:rPr lang="en-US" altLang="fr-FR" sz="2400" dirty="0"/>
              <a:t>/p/y for 70 m3/y (if no desal)</a:t>
            </a:r>
          </a:p>
          <a:p>
            <a:r>
              <a:rPr lang="en-US" altLang="fr-FR" sz="2400" dirty="0"/>
              <a:t>Water distribution: 35 </a:t>
            </a:r>
            <a:r>
              <a:rPr lang="en-US" altLang="fr-FR" sz="2400" dirty="0" err="1"/>
              <a:t>Kwh</a:t>
            </a:r>
            <a:r>
              <a:rPr lang="en-US" altLang="fr-FR" sz="2400" dirty="0"/>
              <a:t>/p/y for 70 m3/y</a:t>
            </a:r>
          </a:p>
          <a:p>
            <a:r>
              <a:rPr lang="en-US" altLang="fr-FR" sz="2400" dirty="0"/>
              <a:t>W. Water treatment: 70/150 </a:t>
            </a:r>
            <a:r>
              <a:rPr lang="en-US" altLang="fr-FR" sz="2400" dirty="0" err="1"/>
              <a:t>Kwh</a:t>
            </a:r>
            <a:r>
              <a:rPr lang="en-US" altLang="fr-FR" sz="2400" dirty="0"/>
              <a:t>/p/y  for 70 m3/y</a:t>
            </a:r>
          </a:p>
          <a:p>
            <a:pPr marL="0" indent="0">
              <a:buNone/>
            </a:pPr>
            <a:r>
              <a:rPr lang="en-US" altLang="fr-FR" sz="1900" dirty="0"/>
              <a:t>70m3/y is 170l/d            </a:t>
            </a:r>
            <a:r>
              <a:rPr lang="en-US" altLang="fr-FR" b="1" dirty="0"/>
              <a:t>TOTAL: 200 </a:t>
            </a:r>
            <a:r>
              <a:rPr lang="en-US" altLang="fr-FR" b="1" dirty="0" err="1"/>
              <a:t>Kwh</a:t>
            </a:r>
            <a:r>
              <a:rPr lang="en-US" altLang="fr-FR" b="1" dirty="0"/>
              <a:t>/p/y</a:t>
            </a:r>
          </a:p>
        </p:txBody>
      </p:sp>
    </p:spTree>
    <p:extLst>
      <p:ext uri="{BB962C8B-B14F-4D97-AF65-F5344CB8AC3E}">
        <p14:creationId xmlns:p14="http://schemas.microsoft.com/office/powerpoint/2010/main" val="8608579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8355" y="334800"/>
            <a:ext cx="6820062" cy="820615"/>
          </a:xfrm>
        </p:spPr>
        <p:txBody>
          <a:bodyPr>
            <a:normAutofit fontScale="90000"/>
          </a:bodyPr>
          <a:lstStyle/>
          <a:p>
            <a:r>
              <a:rPr lang="en-US" dirty="0"/>
              <a:t>Climate mitigation: </a:t>
            </a:r>
            <a:r>
              <a:rPr lang="en-US" dirty="0" err="1"/>
              <a:t>wacclim</a:t>
            </a:r>
            <a:r>
              <a:rPr lang="en-US" dirty="0"/>
              <a:t> project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76AEDA41-205D-46B2-B1E5-DCFA7A770D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54566" y="1466193"/>
            <a:ext cx="7352651" cy="4219724"/>
          </a:xfrm>
        </p:spPr>
      </p:pic>
    </p:spTree>
    <p:extLst>
      <p:ext uri="{BB962C8B-B14F-4D97-AF65-F5344CB8AC3E}">
        <p14:creationId xmlns:p14="http://schemas.microsoft.com/office/powerpoint/2010/main" val="24114948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868B280-82CE-4598-989F-4EABCC2385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354" y="334963"/>
            <a:ext cx="7244303" cy="820615"/>
          </a:xfrm>
        </p:spPr>
        <p:txBody>
          <a:bodyPr>
            <a:normAutofit fontScale="90000"/>
          </a:bodyPr>
          <a:lstStyle/>
          <a:p>
            <a:r>
              <a:rPr lang="en-GB" altLang="fr-FR" sz="2400" dirty="0"/>
              <a:t>Adaptation and resilience: challenge</a:t>
            </a:r>
            <a:br>
              <a:rPr lang="en-GB" altLang="fr-FR" sz="2400" dirty="0"/>
            </a:br>
            <a:r>
              <a:rPr lang="en-GB" altLang="fr-FR" sz="2400" dirty="0"/>
              <a:t>Climate change: what we fear !</a:t>
            </a:r>
            <a:endParaRPr lang="en-US" dirty="0"/>
          </a:p>
        </p:txBody>
      </p:sp>
      <p:pic>
        <p:nvPicPr>
          <p:cNvPr id="5" name="Image 2">
            <a:extLst>
              <a:ext uri="{FF2B5EF4-FFF2-40B4-BE49-F238E27FC236}">
                <a16:creationId xmlns:a16="http://schemas.microsoft.com/office/drawing/2014/main" id="{99FAE316-C350-4626-BE0F-EF557A2FF4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0636" y="1155578"/>
            <a:ext cx="4468593" cy="5338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5008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868B280-82CE-4598-989F-4EABCC2385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354" y="334963"/>
            <a:ext cx="7146332" cy="849312"/>
          </a:xfrm>
        </p:spPr>
        <p:txBody>
          <a:bodyPr>
            <a:normAutofit fontScale="90000"/>
          </a:bodyPr>
          <a:lstStyle/>
          <a:p>
            <a:pPr marL="0" indent="0" eaLnBrk="1" hangingPunct="1">
              <a:buNone/>
              <a:defRPr/>
            </a:pPr>
            <a:r>
              <a:rPr lang="en-GB" sz="2400" dirty="0"/>
              <a:t>what we do not know so well</a:t>
            </a:r>
            <a:br>
              <a:rPr lang="en-GB" sz="2400" dirty="0"/>
            </a:br>
            <a:r>
              <a:rPr lang="en-GB" sz="2200" dirty="0">
                <a:solidFill>
                  <a:schemeClr val="tx1"/>
                </a:solidFill>
              </a:rPr>
              <a:t>Precipitation change in annual amount %</a:t>
            </a:r>
            <a:br>
              <a:rPr lang="en-GB" altLang="fr-FR" sz="2400" dirty="0"/>
            </a:br>
            <a:endParaRPr lang="en-US" dirty="0"/>
          </a:p>
        </p:txBody>
      </p:sp>
      <p:pic>
        <p:nvPicPr>
          <p:cNvPr id="4" name="Image 2">
            <a:extLst>
              <a:ext uri="{FF2B5EF4-FFF2-40B4-BE49-F238E27FC236}">
                <a16:creationId xmlns:a16="http://schemas.microsoft.com/office/drawing/2014/main" id="{90C73909-9833-4428-9B65-B46A5C1C1C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952" y="962602"/>
            <a:ext cx="4464050" cy="533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58707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fr-FR" dirty="0"/>
              <a:t>WHAT WE see</a:t>
            </a:r>
            <a:br>
              <a:rPr lang="en-US" altLang="fr-FR" dirty="0"/>
            </a:br>
            <a:endParaRPr lang="nl-NL" dirty="0"/>
          </a:p>
        </p:txBody>
      </p:sp>
      <p:pic>
        <p:nvPicPr>
          <p:cNvPr id="5" name="Picture 2" descr="https://upload.wikimedia.org/wikipedia/commons/2/21/AralShip.jpg">
            <a:extLst>
              <a:ext uri="{FF2B5EF4-FFF2-40B4-BE49-F238E27FC236}">
                <a16:creationId xmlns:a16="http://schemas.microsoft.com/office/drawing/2014/main" id="{0D0EB5D8-CC40-46CC-AB13-DAE9CF30B04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355" y="1036834"/>
            <a:ext cx="6574187" cy="460576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ECEE8A5C-64C1-4CE7-9BE4-E6504AEA4A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0484" y="5821166"/>
            <a:ext cx="45720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fr-FR" dirty="0">
                <a:solidFill>
                  <a:srgbClr val="002060"/>
                </a:solidFill>
              </a:rPr>
              <a:t>An abandoned ship in the former </a:t>
            </a:r>
            <a:r>
              <a:rPr lang="en-US" altLang="fr-FR" dirty="0">
                <a:solidFill>
                  <a:srgbClr val="002060"/>
                </a:solidFill>
                <a:hlinkClick r:id="rId3" tooltip="Aral Sea"/>
              </a:rPr>
              <a:t>Aral Sea</a:t>
            </a:r>
            <a:r>
              <a:rPr lang="en-US" altLang="fr-FR" dirty="0">
                <a:solidFill>
                  <a:srgbClr val="002060"/>
                </a:solidFill>
              </a:rPr>
              <a:t>, near </a:t>
            </a:r>
            <a:r>
              <a:rPr lang="en-US" altLang="fr-FR" dirty="0">
                <a:solidFill>
                  <a:srgbClr val="002060"/>
                </a:solidFill>
                <a:hlinkClick r:id="rId4" tooltip="Aral, Kazakhstan"/>
              </a:rPr>
              <a:t>Aral, Kazakhstan</a:t>
            </a:r>
            <a:r>
              <a:rPr lang="en-US" altLang="fr-FR" dirty="0">
                <a:solidFill>
                  <a:srgbClr val="002060"/>
                </a:solidFill>
              </a:rPr>
              <a:t>.</a:t>
            </a:r>
            <a:endParaRPr lang="fr-FR" altLang="fr-FR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39760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fr-FR" dirty="0"/>
              <a:t>WHAT WE see</a:t>
            </a:r>
            <a:br>
              <a:rPr lang="en-US" altLang="fr-FR" dirty="0"/>
            </a:br>
            <a:endParaRPr lang="nl-NL" dirty="0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2CEBDB9A-4309-4617-A857-DD33FB7929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7" descr="http://3.bp.blogspot.com/-Fid-pBzXe3I/VCFH-dsewxI/AAAAAAAAUd8/W1UUgdMtPgA/s1600/lisbonne-inondation.jpg">
            <a:extLst>
              <a:ext uri="{FF2B5EF4-FFF2-40B4-BE49-F238E27FC236}">
                <a16:creationId xmlns:a16="http://schemas.microsoft.com/office/drawing/2014/main" id="{20B0EBDC-25A6-48D6-830C-98C94D0911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355" y="922085"/>
            <a:ext cx="5787458" cy="5438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41496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fr-FR" dirty="0"/>
              <a:t>WHAT WE </a:t>
            </a:r>
            <a:r>
              <a:rPr lang="en-US" altLang="fr-FR" dirty="0" err="1"/>
              <a:t>mesure</a:t>
            </a:r>
            <a:r>
              <a:rPr lang="en-US" altLang="fr-FR" dirty="0"/>
              <a:t>: Number of disasters per continent !</a:t>
            </a:r>
            <a:br>
              <a:rPr lang="en-US" altLang="fr-FR" dirty="0"/>
            </a:br>
            <a:endParaRPr lang="nl-NL" dirty="0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F4E8F85A-3825-4F05-A16E-F576ABA0FD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5658" y="1180642"/>
            <a:ext cx="8756288" cy="513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8057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s-ES" dirty="0"/>
            </a:br>
            <a:r>
              <a:rPr lang="en-US" dirty="0"/>
              <a:t>Impact of disasters</a:t>
            </a:r>
            <a:br>
              <a:rPr lang="fr-FR" dirty="0"/>
            </a:br>
            <a:endParaRPr lang="fr-FR" dirty="0"/>
          </a:p>
        </p:txBody>
      </p:sp>
      <p:sp>
        <p:nvSpPr>
          <p:cNvPr id="3" name="Rectangle 2"/>
          <p:cNvSpPr/>
          <p:nvPr/>
        </p:nvSpPr>
        <p:spPr>
          <a:xfrm>
            <a:off x="285546" y="1342693"/>
            <a:ext cx="29517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death (1000) per type</a:t>
            </a:r>
          </a:p>
        </p:txBody>
      </p:sp>
      <p:sp>
        <p:nvSpPr>
          <p:cNvPr id="4" name="Rectangle 3"/>
          <p:cNvSpPr/>
          <p:nvPr/>
        </p:nvSpPr>
        <p:spPr>
          <a:xfrm>
            <a:off x="408354" y="5954397"/>
            <a:ext cx="8520109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300" b="1" kern="0" cap="all" spc="100" dirty="0">
                <a:solidFill>
                  <a:srgbClr val="00AEF0"/>
                </a:solidFill>
                <a:latin typeface="Arial"/>
                <a:ea typeface="+mj-ea"/>
                <a:cs typeface="+mj-cs"/>
              </a:rPr>
              <a:t>  … </a:t>
            </a:r>
            <a:r>
              <a:rPr lang="en-US" sz="2300" b="1" kern="0" cap="all" spc="100" dirty="0">
                <a:solidFill>
                  <a:srgbClr val="00AEF0"/>
                </a:solidFill>
                <a:latin typeface="Arial"/>
                <a:ea typeface="+mj-ea"/>
                <a:cs typeface="+mj-cs"/>
              </a:rPr>
              <a:t>anticipation and resilience are key</a:t>
            </a:r>
            <a:br>
              <a:rPr lang="en-US" sz="2300" b="1" kern="0" cap="all" spc="100" dirty="0">
                <a:solidFill>
                  <a:srgbClr val="00AEF0"/>
                </a:solidFill>
                <a:latin typeface="Arial"/>
                <a:ea typeface="+mj-ea"/>
                <a:cs typeface="+mj-cs"/>
              </a:rPr>
            </a:br>
            <a:endParaRPr lang="en-US" sz="2300" b="1" kern="0" cap="all" spc="100" dirty="0">
              <a:solidFill>
                <a:srgbClr val="00AEF0"/>
              </a:solidFill>
              <a:latin typeface="Arial"/>
              <a:ea typeface="+mj-ea"/>
              <a:cs typeface="+mj-cs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D553E297-BBEC-44FD-8084-C8AC101300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798" y="1787269"/>
            <a:ext cx="7983002" cy="4167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6409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54" name="Groupe 49">
            <a:extLst>
              <a:ext uri="{FF2B5EF4-FFF2-40B4-BE49-F238E27FC236}">
                <a16:creationId xmlns:a16="http://schemas.microsoft.com/office/drawing/2014/main" id="{27E20908-3ED1-45EF-A37E-892174186105}"/>
              </a:ext>
            </a:extLst>
          </p:cNvPr>
          <p:cNvGrpSpPr>
            <a:grpSpLocks/>
          </p:cNvGrpSpPr>
          <p:nvPr/>
        </p:nvGrpSpPr>
        <p:grpSpPr bwMode="auto">
          <a:xfrm>
            <a:off x="125413" y="1290638"/>
            <a:ext cx="9144000" cy="692150"/>
            <a:chOff x="0" y="2493787"/>
            <a:chExt cx="9144000" cy="692440"/>
          </a:xfrm>
        </p:grpSpPr>
        <p:pic>
          <p:nvPicPr>
            <p:cNvPr id="23583" name="Picture 2" descr="C:\Documents and Settings\cbergez\Mes documents\24. Pluvial\flot.png">
              <a:extLst>
                <a:ext uri="{FF2B5EF4-FFF2-40B4-BE49-F238E27FC236}">
                  <a16:creationId xmlns:a16="http://schemas.microsoft.com/office/drawing/2014/main" id="{5CBF3760-ED68-42C9-8967-06DE771D65C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493787"/>
              <a:ext cx="9144000" cy="4598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7DD775E7-D3D5-4B9A-9FE8-FFC6A6F71633}"/>
                </a:ext>
              </a:extLst>
            </p:cNvPr>
            <p:cNvSpPr/>
            <p:nvPr/>
          </p:nvSpPr>
          <p:spPr>
            <a:xfrm>
              <a:off x="0" y="2841595"/>
              <a:ext cx="9144000" cy="3446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</p:grpSp>
      <p:grpSp>
        <p:nvGrpSpPr>
          <p:cNvPr id="29699" name="Groupe 9">
            <a:extLst>
              <a:ext uri="{FF2B5EF4-FFF2-40B4-BE49-F238E27FC236}">
                <a16:creationId xmlns:a16="http://schemas.microsoft.com/office/drawing/2014/main" id="{3F8E9A41-9B7F-48F5-8C76-8E921E2DDC77}"/>
              </a:ext>
            </a:extLst>
          </p:cNvPr>
          <p:cNvGrpSpPr>
            <a:grpSpLocks/>
          </p:cNvGrpSpPr>
          <p:nvPr/>
        </p:nvGrpSpPr>
        <p:grpSpPr bwMode="auto">
          <a:xfrm>
            <a:off x="6335713" y="2205038"/>
            <a:ext cx="2138362" cy="1809750"/>
            <a:chOff x="6497638" y="2924175"/>
            <a:chExt cx="2138362" cy="1809750"/>
          </a:xfrm>
        </p:grpSpPr>
        <p:grpSp>
          <p:nvGrpSpPr>
            <p:cNvPr id="23579" name="Groupe 8">
              <a:extLst>
                <a:ext uri="{FF2B5EF4-FFF2-40B4-BE49-F238E27FC236}">
                  <a16:creationId xmlns:a16="http://schemas.microsoft.com/office/drawing/2014/main" id="{53A0CCE6-C208-4193-A991-76EFD5AA044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594476" y="3546475"/>
              <a:ext cx="1944687" cy="1187450"/>
              <a:chOff x="6478588" y="3546475"/>
              <a:chExt cx="1944687" cy="1187450"/>
            </a:xfrm>
          </p:grpSpPr>
          <p:sp>
            <p:nvSpPr>
              <p:cNvPr id="23581" name="Rectangle 14">
                <a:extLst>
                  <a:ext uri="{FF2B5EF4-FFF2-40B4-BE49-F238E27FC236}">
                    <a16:creationId xmlns:a16="http://schemas.microsoft.com/office/drawing/2014/main" id="{49F989A6-35D6-4E17-B0E3-49274ED1B9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588224" y="3645024"/>
                <a:ext cx="1757362" cy="9540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/>
                <a:r>
                  <a:rPr lang="fr-FR" altLang="fr-FR" sz="1400" b="1">
                    <a:solidFill>
                      <a:srgbClr val="CF691E"/>
                    </a:solidFill>
                    <a:latin typeface="Verdana" panose="020B0604030504040204" pitchFamily="34" charset="0"/>
                  </a:rPr>
                  <a:t>IMPROVE</a:t>
                </a:r>
                <a:r>
                  <a:rPr lang="fr-FR" altLang="fr-FR" sz="1400">
                    <a:solidFill>
                      <a:srgbClr val="CF691E"/>
                    </a:solidFill>
                    <a:latin typeface="Verdana" panose="020B0604030504040204" pitchFamily="34" charset="0"/>
                  </a:rPr>
                  <a:t> </a:t>
                </a:r>
                <a:r>
                  <a:rPr lang="fr-FR" altLang="fr-FR" sz="1400">
                    <a:latin typeface="Verdana" panose="020B0604030504040204" pitchFamily="34" charset="0"/>
                  </a:rPr>
                  <a:t>the efficiency of your current infrastructures</a:t>
                </a:r>
              </a:p>
            </p:txBody>
          </p:sp>
          <p:sp>
            <p:nvSpPr>
              <p:cNvPr id="21" name="Rectangle à coins arrondis 20">
                <a:extLst>
                  <a:ext uri="{FF2B5EF4-FFF2-40B4-BE49-F238E27FC236}">
                    <a16:creationId xmlns:a16="http://schemas.microsoft.com/office/drawing/2014/main" id="{F34AA256-F509-4D94-86D9-3D01963BF836}"/>
                  </a:ext>
                </a:extLst>
              </p:cNvPr>
              <p:cNvSpPr/>
              <p:nvPr/>
            </p:nvSpPr>
            <p:spPr>
              <a:xfrm>
                <a:off x="6478587" y="3546475"/>
                <a:ext cx="1944688" cy="1187450"/>
              </a:xfrm>
              <a:prstGeom prst="roundRect">
                <a:avLst>
                  <a:gd name="adj" fmla="val 11828"/>
                </a:avLst>
              </a:prstGeom>
              <a:noFill/>
              <a:ln>
                <a:solidFill>
                  <a:srgbClr val="CF691E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 sz="1400"/>
              </a:p>
            </p:txBody>
          </p:sp>
        </p:grpSp>
        <p:sp>
          <p:nvSpPr>
            <p:cNvPr id="23580" name="ZoneTexte 11">
              <a:extLst>
                <a:ext uri="{FF2B5EF4-FFF2-40B4-BE49-F238E27FC236}">
                  <a16:creationId xmlns:a16="http://schemas.microsoft.com/office/drawing/2014/main" id="{A6CF4A9D-541D-4513-9D72-411B381180C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497638" y="2924175"/>
              <a:ext cx="2138362" cy="585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fr-FR" altLang="fr-FR" sz="1600" b="1">
                  <a:solidFill>
                    <a:srgbClr val="00519E"/>
                  </a:solidFill>
                  <a:latin typeface="Verdana" panose="020B0604030504040204" pitchFamily="34" charset="0"/>
                </a:rPr>
                <a:t>Optimization of existing facilities</a:t>
              </a:r>
            </a:p>
          </p:txBody>
        </p:sp>
      </p:grpSp>
      <p:grpSp>
        <p:nvGrpSpPr>
          <p:cNvPr id="29700" name="Groupe 5">
            <a:extLst>
              <a:ext uri="{FF2B5EF4-FFF2-40B4-BE49-F238E27FC236}">
                <a16:creationId xmlns:a16="http://schemas.microsoft.com/office/drawing/2014/main" id="{EF287FEB-4FDA-42D1-944A-7C59CD9EBD3F}"/>
              </a:ext>
            </a:extLst>
          </p:cNvPr>
          <p:cNvGrpSpPr>
            <a:grpSpLocks/>
          </p:cNvGrpSpPr>
          <p:nvPr/>
        </p:nvGrpSpPr>
        <p:grpSpPr bwMode="auto">
          <a:xfrm>
            <a:off x="690563" y="4470400"/>
            <a:ext cx="2016125" cy="1506538"/>
            <a:chOff x="464659" y="4890607"/>
            <a:chExt cx="2016199" cy="1506926"/>
          </a:xfrm>
        </p:grpSpPr>
        <p:sp>
          <p:nvSpPr>
            <p:cNvPr id="23575" name="ZoneTexte 27">
              <a:extLst>
                <a:ext uri="{FF2B5EF4-FFF2-40B4-BE49-F238E27FC236}">
                  <a16:creationId xmlns:a16="http://schemas.microsoft.com/office/drawing/2014/main" id="{A6C36CB3-294B-4D7B-9370-379F56E6AE3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4659" y="4890607"/>
              <a:ext cx="2016199" cy="3385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en-US" altLang="fr-FR" sz="1600" b="1">
                  <a:solidFill>
                    <a:srgbClr val="00519E"/>
                  </a:solidFill>
                  <a:latin typeface="Verdana" panose="020B0604030504040204" pitchFamily="34" charset="0"/>
                </a:rPr>
                <a:t>Planning</a:t>
              </a:r>
            </a:p>
          </p:txBody>
        </p:sp>
        <p:grpSp>
          <p:nvGrpSpPr>
            <p:cNvPr id="23576" name="Groupe 4">
              <a:extLst>
                <a:ext uri="{FF2B5EF4-FFF2-40B4-BE49-F238E27FC236}">
                  <a16:creationId xmlns:a16="http://schemas.microsoft.com/office/drawing/2014/main" id="{CFB08902-0BBE-47FE-B46C-6E052680997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00414" y="5318033"/>
              <a:ext cx="1944688" cy="1079500"/>
              <a:chOff x="438125" y="5318033"/>
              <a:chExt cx="1944688" cy="1079500"/>
            </a:xfrm>
          </p:grpSpPr>
          <p:sp>
            <p:nvSpPr>
              <p:cNvPr id="23577" name="Rectangle 3">
                <a:extLst>
                  <a:ext uri="{FF2B5EF4-FFF2-40B4-BE49-F238E27FC236}">
                    <a16:creationId xmlns:a16="http://schemas.microsoft.com/office/drawing/2014/main" id="{85B59CD0-42B5-4D42-9F96-0A118D6CAF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1192" y="5376556"/>
                <a:ext cx="1831489" cy="9542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/>
                <a:r>
                  <a:rPr lang="fr-FR" altLang="fr-FR" sz="1400" b="1">
                    <a:solidFill>
                      <a:srgbClr val="8A3685"/>
                    </a:solidFill>
                    <a:latin typeface="Verdana" panose="020B0604030504040204" pitchFamily="34" charset="0"/>
                  </a:rPr>
                  <a:t>DEFINE</a:t>
                </a:r>
                <a:r>
                  <a:rPr lang="fr-FR" altLang="fr-FR" sz="1400">
                    <a:solidFill>
                      <a:srgbClr val="8A3685"/>
                    </a:solidFill>
                    <a:latin typeface="Verdana" panose="020B0604030504040204" pitchFamily="34" charset="0"/>
                  </a:rPr>
                  <a:t> </a:t>
                </a:r>
              </a:p>
              <a:p>
                <a:pPr algn="ctr"/>
                <a:r>
                  <a:rPr lang="fr-FR" altLang="fr-FR" sz="1400">
                    <a:solidFill>
                      <a:srgbClr val="000000"/>
                    </a:solidFill>
                    <a:latin typeface="Verdana" panose="020B0604030504040204" pitchFamily="34" charset="0"/>
                  </a:rPr>
                  <a:t>together an action plan meeting your objectives</a:t>
                </a:r>
              </a:p>
            </p:txBody>
          </p:sp>
          <p:sp>
            <p:nvSpPr>
              <p:cNvPr id="30" name="Rectangle à coins arrondis 29">
                <a:extLst>
                  <a:ext uri="{FF2B5EF4-FFF2-40B4-BE49-F238E27FC236}">
                    <a16:creationId xmlns:a16="http://schemas.microsoft.com/office/drawing/2014/main" id="{06B2FE2D-7D14-4180-B34C-E9C60FFF5DDE}"/>
                  </a:ext>
                </a:extLst>
              </p:cNvPr>
              <p:cNvSpPr/>
              <p:nvPr/>
            </p:nvSpPr>
            <p:spPr bwMode="auto">
              <a:xfrm>
                <a:off x="438883" y="5317755"/>
                <a:ext cx="1943171" cy="1079778"/>
              </a:xfrm>
              <a:prstGeom prst="roundRect">
                <a:avLst>
                  <a:gd name="adj" fmla="val 11828"/>
                </a:avLst>
              </a:prstGeom>
              <a:noFill/>
              <a:ln>
                <a:solidFill>
                  <a:srgbClr val="8A3685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 sz="1400"/>
              </a:p>
            </p:txBody>
          </p:sp>
        </p:grpSp>
      </p:grpSp>
      <p:grpSp>
        <p:nvGrpSpPr>
          <p:cNvPr id="29701" name="Groupe 3">
            <a:extLst>
              <a:ext uri="{FF2B5EF4-FFF2-40B4-BE49-F238E27FC236}">
                <a16:creationId xmlns:a16="http://schemas.microsoft.com/office/drawing/2014/main" id="{407950FF-B416-4305-B62E-B1B64D821DCB}"/>
              </a:ext>
            </a:extLst>
          </p:cNvPr>
          <p:cNvGrpSpPr>
            <a:grpSpLocks/>
          </p:cNvGrpSpPr>
          <p:nvPr/>
        </p:nvGrpSpPr>
        <p:grpSpPr bwMode="auto">
          <a:xfrm>
            <a:off x="690563" y="2060575"/>
            <a:ext cx="2016125" cy="2097088"/>
            <a:chOff x="498439" y="2492450"/>
            <a:chExt cx="2016199" cy="2097013"/>
          </a:xfrm>
        </p:grpSpPr>
        <p:sp>
          <p:nvSpPr>
            <p:cNvPr id="23571" name="ZoneTexte 25">
              <a:extLst>
                <a:ext uri="{FF2B5EF4-FFF2-40B4-BE49-F238E27FC236}">
                  <a16:creationId xmlns:a16="http://schemas.microsoft.com/office/drawing/2014/main" id="{46B2FE00-72F6-4C92-9124-BC1C97E1C6A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8439" y="2492450"/>
              <a:ext cx="2016199" cy="5848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fr-FR" altLang="fr-FR" sz="1600" b="1">
                  <a:solidFill>
                    <a:srgbClr val="00519E"/>
                  </a:solidFill>
                  <a:latin typeface="Verdana" panose="020B0604030504040204" pitchFamily="34" charset="0"/>
                </a:rPr>
                <a:t>Assessment of the situation</a:t>
              </a:r>
            </a:p>
          </p:txBody>
        </p:sp>
        <p:grpSp>
          <p:nvGrpSpPr>
            <p:cNvPr id="23572" name="Groupe 2">
              <a:extLst>
                <a:ext uri="{FF2B5EF4-FFF2-40B4-BE49-F238E27FC236}">
                  <a16:creationId xmlns:a16="http://schemas.microsoft.com/office/drawing/2014/main" id="{874CBD24-293D-4CAA-A1ED-F818C10E48B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34195" y="3186113"/>
              <a:ext cx="1944687" cy="1403350"/>
              <a:chOff x="490538" y="3186113"/>
              <a:chExt cx="1944687" cy="1403350"/>
            </a:xfrm>
          </p:grpSpPr>
          <p:sp>
            <p:nvSpPr>
              <p:cNvPr id="23573" name="Rectangle 13">
                <a:extLst>
                  <a:ext uri="{FF2B5EF4-FFF2-40B4-BE49-F238E27FC236}">
                    <a16:creationId xmlns:a16="http://schemas.microsoft.com/office/drawing/2014/main" id="{3F062A80-97CC-4ED2-993C-2782985030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5673" y="3300716"/>
                <a:ext cx="1835978" cy="11696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/>
                <a:r>
                  <a:rPr lang="fr-FR" altLang="fr-FR" sz="1400" b="1">
                    <a:solidFill>
                      <a:srgbClr val="4CAEDC"/>
                    </a:solidFill>
                    <a:latin typeface="Verdana" panose="020B0604030504040204" pitchFamily="34" charset="0"/>
                  </a:rPr>
                  <a:t>UNDERSTAND</a:t>
                </a:r>
                <a:r>
                  <a:rPr lang="fr-FR" altLang="fr-FR" sz="1400">
                    <a:solidFill>
                      <a:srgbClr val="4CAEDC"/>
                    </a:solidFill>
                    <a:latin typeface="Verdana" panose="020B0604030504040204" pitchFamily="34" charset="0"/>
                  </a:rPr>
                  <a:t> </a:t>
                </a:r>
                <a:br>
                  <a:rPr lang="fr-FR" altLang="fr-FR" sz="1400">
                    <a:latin typeface="Verdana" panose="020B0604030504040204" pitchFamily="34" charset="0"/>
                  </a:rPr>
                </a:br>
                <a:r>
                  <a:rPr lang="fr-FR" altLang="fr-FR" sz="1400">
                    <a:latin typeface="Verdana" panose="020B0604030504040204" pitchFamily="34" charset="0"/>
                  </a:rPr>
                  <a:t>the local context &amp; the working of your wastewater system</a:t>
                </a:r>
              </a:p>
            </p:txBody>
          </p:sp>
          <p:sp>
            <p:nvSpPr>
              <p:cNvPr id="31" name="Rectangle à coins arrondis 30">
                <a:extLst>
                  <a:ext uri="{FF2B5EF4-FFF2-40B4-BE49-F238E27FC236}">
                    <a16:creationId xmlns:a16="http://schemas.microsoft.com/office/drawing/2014/main" id="{8D987880-0E3D-479A-ADD7-F7A224062A12}"/>
                  </a:ext>
                </a:extLst>
              </p:cNvPr>
              <p:cNvSpPr/>
              <p:nvPr/>
            </p:nvSpPr>
            <p:spPr bwMode="auto">
              <a:xfrm>
                <a:off x="491295" y="3186163"/>
                <a:ext cx="1943171" cy="1403300"/>
              </a:xfrm>
              <a:prstGeom prst="roundRect">
                <a:avLst>
                  <a:gd name="adj" fmla="val 11828"/>
                </a:avLst>
              </a:prstGeom>
              <a:noFill/>
              <a:ln>
                <a:solidFill>
                  <a:srgbClr val="4CAEDC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 sz="1400"/>
              </a:p>
            </p:txBody>
          </p:sp>
        </p:grpSp>
      </p:grpSp>
      <p:grpSp>
        <p:nvGrpSpPr>
          <p:cNvPr id="29702" name="Groupe 15">
            <a:extLst>
              <a:ext uri="{FF2B5EF4-FFF2-40B4-BE49-F238E27FC236}">
                <a16:creationId xmlns:a16="http://schemas.microsoft.com/office/drawing/2014/main" id="{362AE6D4-A2A9-4AAA-B98B-9C1BF6894997}"/>
              </a:ext>
            </a:extLst>
          </p:cNvPr>
          <p:cNvGrpSpPr>
            <a:grpSpLocks/>
          </p:cNvGrpSpPr>
          <p:nvPr/>
        </p:nvGrpSpPr>
        <p:grpSpPr bwMode="auto">
          <a:xfrm>
            <a:off x="3008313" y="2216150"/>
            <a:ext cx="2997200" cy="1787525"/>
            <a:chOff x="3203848" y="2415078"/>
            <a:chExt cx="2997175" cy="1787035"/>
          </a:xfrm>
        </p:grpSpPr>
        <p:sp>
          <p:nvSpPr>
            <p:cNvPr id="23567" name="ZoneTexte 26">
              <a:extLst>
                <a:ext uri="{FF2B5EF4-FFF2-40B4-BE49-F238E27FC236}">
                  <a16:creationId xmlns:a16="http://schemas.microsoft.com/office/drawing/2014/main" id="{89ABDDCE-B7E6-4D94-97BA-65B1B8A4E77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03848" y="2415078"/>
              <a:ext cx="2997175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fr-FR" altLang="fr-FR" sz="2400" b="1">
                  <a:solidFill>
                    <a:srgbClr val="00519E"/>
                  </a:solidFill>
                  <a:latin typeface="Verdana" panose="020B0604030504040204" pitchFamily="34" charset="0"/>
                </a:rPr>
                <a:t>Predictive tools &amp; alert systems</a:t>
              </a:r>
            </a:p>
          </p:txBody>
        </p:sp>
        <p:grpSp>
          <p:nvGrpSpPr>
            <p:cNvPr id="23568" name="Groupe 10">
              <a:extLst>
                <a:ext uri="{FF2B5EF4-FFF2-40B4-BE49-F238E27FC236}">
                  <a16:creationId xmlns:a16="http://schemas.microsoft.com/office/drawing/2014/main" id="{DCE38938-789C-431A-9332-B246038B214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75025" y="3352800"/>
              <a:ext cx="2565400" cy="849313"/>
              <a:chOff x="3375025" y="3352800"/>
              <a:chExt cx="2565400" cy="849313"/>
            </a:xfrm>
          </p:grpSpPr>
          <p:sp>
            <p:nvSpPr>
              <p:cNvPr id="23569" name="Rectangle 15">
                <a:extLst>
                  <a:ext uri="{FF2B5EF4-FFF2-40B4-BE49-F238E27FC236}">
                    <a16:creationId xmlns:a16="http://schemas.microsoft.com/office/drawing/2014/main" id="{E6865864-3B34-45FA-84BF-376570B5F4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47206" y="3429000"/>
                <a:ext cx="2420938" cy="6461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/>
                <a:r>
                  <a:rPr lang="fr-FR" altLang="fr-FR" b="1">
                    <a:solidFill>
                      <a:srgbClr val="C10053"/>
                    </a:solidFill>
                    <a:latin typeface="Verdana" panose="020B0604030504040204" pitchFamily="34" charset="0"/>
                  </a:rPr>
                  <a:t>ANTICIPATE</a:t>
                </a:r>
                <a:r>
                  <a:rPr lang="fr-FR" altLang="fr-FR">
                    <a:latin typeface="Verdana" panose="020B0604030504040204" pitchFamily="34" charset="0"/>
                  </a:rPr>
                  <a:t>,</a:t>
                </a:r>
                <a:r>
                  <a:rPr lang="fr-FR" altLang="fr-FR" b="1">
                    <a:latin typeface="Verdana" panose="020B0604030504040204" pitchFamily="34" charset="0"/>
                  </a:rPr>
                  <a:t> </a:t>
                </a:r>
                <a:r>
                  <a:rPr lang="fr-FR" altLang="fr-FR" b="1">
                    <a:solidFill>
                      <a:srgbClr val="C10053"/>
                    </a:solidFill>
                    <a:latin typeface="Verdana" panose="020B0604030504040204" pitchFamily="34" charset="0"/>
                  </a:rPr>
                  <a:t>MEASURE</a:t>
                </a:r>
                <a:r>
                  <a:rPr lang="fr-FR" altLang="fr-FR">
                    <a:latin typeface="Verdana" panose="020B0604030504040204" pitchFamily="34" charset="0"/>
                  </a:rPr>
                  <a:t>, </a:t>
                </a:r>
                <a:r>
                  <a:rPr lang="fr-FR" altLang="fr-FR" b="1">
                    <a:solidFill>
                      <a:srgbClr val="C10053"/>
                    </a:solidFill>
                    <a:latin typeface="Verdana" panose="020B0604030504040204" pitchFamily="34" charset="0"/>
                  </a:rPr>
                  <a:t>ALERT</a:t>
                </a:r>
                <a:r>
                  <a:rPr lang="fr-FR" altLang="fr-FR">
                    <a:solidFill>
                      <a:srgbClr val="C10053"/>
                    </a:solidFill>
                    <a:latin typeface="Verdana" panose="020B0604030504040204" pitchFamily="34" charset="0"/>
                  </a:rPr>
                  <a:t> </a:t>
                </a:r>
              </a:p>
            </p:txBody>
          </p:sp>
          <p:sp>
            <p:nvSpPr>
              <p:cNvPr id="32" name="Rectangle à coins arrondis 31">
                <a:extLst>
                  <a:ext uri="{FF2B5EF4-FFF2-40B4-BE49-F238E27FC236}">
                    <a16:creationId xmlns:a16="http://schemas.microsoft.com/office/drawing/2014/main" id="{C390CB7F-7122-4C78-B3BD-7D689C62F494}"/>
                  </a:ext>
                </a:extLst>
              </p:cNvPr>
              <p:cNvSpPr/>
              <p:nvPr/>
            </p:nvSpPr>
            <p:spPr>
              <a:xfrm>
                <a:off x="3375297" y="3353034"/>
                <a:ext cx="2565379" cy="849079"/>
              </a:xfrm>
              <a:prstGeom prst="roundRect">
                <a:avLst>
                  <a:gd name="adj" fmla="val 11828"/>
                </a:avLst>
              </a:prstGeom>
              <a:noFill/>
              <a:ln>
                <a:solidFill>
                  <a:srgbClr val="C10053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 sz="1400"/>
              </a:p>
            </p:txBody>
          </p:sp>
        </p:grpSp>
      </p:grpSp>
      <p:grpSp>
        <p:nvGrpSpPr>
          <p:cNvPr id="29703" name="Groupe 7">
            <a:extLst>
              <a:ext uri="{FF2B5EF4-FFF2-40B4-BE49-F238E27FC236}">
                <a16:creationId xmlns:a16="http://schemas.microsoft.com/office/drawing/2014/main" id="{17206787-B109-48AE-A66A-2330FC1A8F13}"/>
              </a:ext>
            </a:extLst>
          </p:cNvPr>
          <p:cNvGrpSpPr>
            <a:grpSpLocks/>
          </p:cNvGrpSpPr>
          <p:nvPr/>
        </p:nvGrpSpPr>
        <p:grpSpPr bwMode="auto">
          <a:xfrm>
            <a:off x="3408363" y="4470400"/>
            <a:ext cx="2195512" cy="1982788"/>
            <a:chOff x="3600450" y="4470400"/>
            <a:chExt cx="2195513" cy="1982936"/>
          </a:xfrm>
        </p:grpSpPr>
        <p:sp>
          <p:nvSpPr>
            <p:cNvPr id="23563" name="ZoneTexte 33">
              <a:extLst>
                <a:ext uri="{FF2B5EF4-FFF2-40B4-BE49-F238E27FC236}">
                  <a16:creationId xmlns:a16="http://schemas.microsoft.com/office/drawing/2014/main" id="{7525CBA8-E8DC-491D-8C66-17BE40CE495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00450" y="4470400"/>
              <a:ext cx="2195513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fr-FR" altLang="fr-FR" sz="1600" b="1">
                  <a:solidFill>
                    <a:srgbClr val="00519E"/>
                  </a:solidFill>
                  <a:latin typeface="Verdana" panose="020B0604030504040204" pitchFamily="34" charset="0"/>
                </a:rPr>
                <a:t>New installations</a:t>
              </a:r>
            </a:p>
          </p:txBody>
        </p:sp>
        <p:grpSp>
          <p:nvGrpSpPr>
            <p:cNvPr id="23564" name="Groupe 6">
              <a:extLst>
                <a:ext uri="{FF2B5EF4-FFF2-40B4-BE49-F238E27FC236}">
                  <a16:creationId xmlns:a16="http://schemas.microsoft.com/office/drawing/2014/main" id="{B463D540-5082-4E47-9F5F-B813A2C47E7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725862" y="4907111"/>
              <a:ext cx="1944688" cy="1546225"/>
              <a:chOff x="3771900" y="4907111"/>
              <a:chExt cx="1944688" cy="1546225"/>
            </a:xfrm>
          </p:grpSpPr>
          <p:sp>
            <p:nvSpPr>
              <p:cNvPr id="23565" name="Rectangle 32">
                <a:extLst>
                  <a:ext uri="{FF2B5EF4-FFF2-40B4-BE49-F238E27FC236}">
                    <a16:creationId xmlns:a16="http://schemas.microsoft.com/office/drawing/2014/main" id="{595C1357-45EB-47BB-93F0-6A694FAE75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25875" y="4965700"/>
                <a:ext cx="1836738" cy="11699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/>
                <a:r>
                  <a:rPr lang="fr-FR" altLang="fr-FR" sz="1400" b="1">
                    <a:solidFill>
                      <a:srgbClr val="ACC22D"/>
                    </a:solidFill>
                    <a:latin typeface="Verdana" panose="020B0604030504040204" pitchFamily="34" charset="0"/>
                  </a:rPr>
                  <a:t>DESIGN, BUILD, OPERATE</a:t>
                </a:r>
                <a:br>
                  <a:rPr lang="fr-FR" altLang="fr-FR" sz="1400">
                    <a:latin typeface="Verdana" panose="020B0604030504040204" pitchFamily="34" charset="0"/>
                  </a:rPr>
                </a:br>
                <a:r>
                  <a:rPr lang="fr-FR" altLang="fr-FR" sz="1400">
                    <a:latin typeface="Verdana" panose="020B0604030504040204" pitchFamily="34" charset="0"/>
                  </a:rPr>
                  <a:t>new suitable stormwater infratstructures</a:t>
                </a:r>
              </a:p>
            </p:txBody>
          </p:sp>
          <p:sp>
            <p:nvSpPr>
              <p:cNvPr id="35" name="Rectangle à coins arrondis 34">
                <a:extLst>
                  <a:ext uri="{FF2B5EF4-FFF2-40B4-BE49-F238E27FC236}">
                    <a16:creationId xmlns:a16="http://schemas.microsoft.com/office/drawing/2014/main" id="{675D8675-B7A0-4FEF-9FB9-3B741C1B08EB}"/>
                  </a:ext>
                </a:extLst>
              </p:cNvPr>
              <p:cNvSpPr/>
              <p:nvPr/>
            </p:nvSpPr>
            <p:spPr>
              <a:xfrm>
                <a:off x="3771900" y="4906996"/>
                <a:ext cx="1944689" cy="1546340"/>
              </a:xfrm>
              <a:prstGeom prst="roundRect">
                <a:avLst>
                  <a:gd name="adj" fmla="val 11828"/>
                </a:avLst>
              </a:prstGeom>
              <a:noFill/>
              <a:ln>
                <a:solidFill>
                  <a:srgbClr val="ACC22D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 sz="1400"/>
              </a:p>
            </p:txBody>
          </p:sp>
        </p:grpSp>
      </p:grpSp>
      <p:sp>
        <p:nvSpPr>
          <p:cNvPr id="30733" name="Titre 9">
            <a:extLst>
              <a:ext uri="{FF2B5EF4-FFF2-40B4-BE49-F238E27FC236}">
                <a16:creationId xmlns:a16="http://schemas.microsoft.com/office/drawing/2014/main" id="{7ED2C030-0ED0-4A66-A704-9D0480E2ED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5" y="260350"/>
            <a:ext cx="6913563" cy="550863"/>
          </a:xfrm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 fontScale="90000"/>
          </a:bodyPr>
          <a:lstStyle/>
          <a:p>
            <a:pPr defTabSz="1258888" eaLnBrk="1" hangingPunct="1">
              <a:spcBef>
                <a:spcPts val="0"/>
              </a:spcBef>
              <a:defRPr/>
            </a:pPr>
            <a:r>
              <a:rPr lang="en-US" altLang="fr-FR" sz="3200" dirty="0">
                <a:solidFill>
                  <a:srgbClr val="00B0F0"/>
                </a:solidFill>
                <a:latin typeface="+mn-lt"/>
                <a:ea typeface="+mn-ea"/>
                <a:cs typeface="+mn-cs"/>
              </a:rPr>
              <a:t>Anticipation and Resilience are key</a:t>
            </a:r>
          </a:p>
        </p:txBody>
      </p:sp>
      <p:sp>
        <p:nvSpPr>
          <p:cNvPr id="23561" name="Espace réservé du numéro de diapositive 1">
            <a:extLst>
              <a:ext uri="{FF2B5EF4-FFF2-40B4-BE49-F238E27FC236}">
                <a16:creationId xmlns:a16="http://schemas.microsoft.com/office/drawing/2014/main" id="{2FB59910-316B-4AEC-8F22-7DFC584198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1562100" y="6448425"/>
            <a:ext cx="2133600" cy="365125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DCC24AF8-85DE-4CAD-A200-AD585680228F}" type="slidenum">
              <a:rPr lang="fr-FR" altLang="fr-FR" smtClean="0">
                <a:solidFill>
                  <a:srgbClr val="002060"/>
                </a:solidFill>
              </a:rPr>
              <a:pPr/>
              <a:t>18</a:t>
            </a:fld>
            <a:endParaRPr lang="fr-FR" altLang="fr-FR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8867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600" dirty="0"/>
              <a:t>ICT part of the solution</a:t>
            </a:r>
            <a:br>
              <a:rPr lang="en-US" sz="2800" dirty="0">
                <a:solidFill>
                  <a:schemeClr val="accent2"/>
                </a:solidFill>
              </a:rPr>
            </a:br>
            <a:endParaRPr lang="nl-NL" dirty="0"/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BA5BA16C-C0F9-4C12-9859-DB6EE003B2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355" y="1304152"/>
            <a:ext cx="7337919" cy="4868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33152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8354" y="334800"/>
            <a:ext cx="7290473" cy="820615"/>
          </a:xfrm>
        </p:spPr>
        <p:txBody>
          <a:bodyPr>
            <a:normAutofit fontScale="90000"/>
          </a:bodyPr>
          <a:lstStyle/>
          <a:p>
            <a:r>
              <a:rPr lang="fr-FR" sz="2800" dirty="0">
                <a:solidFill>
                  <a:srgbClr val="00B0F0"/>
                </a:solidFill>
                <a:ea typeface="ＭＳ Ｐゴシック" charset="0"/>
              </a:rPr>
              <a:t>international Water Association</a:t>
            </a:r>
            <a:endParaRPr lang="nl-NL" dirty="0"/>
          </a:p>
        </p:txBody>
      </p:sp>
      <p:sp>
        <p:nvSpPr>
          <p:cNvPr id="4" name="Espace réservé du texte 2">
            <a:extLst>
              <a:ext uri="{FF2B5EF4-FFF2-40B4-BE49-F238E27FC236}">
                <a16:creationId xmlns:a16="http://schemas.microsoft.com/office/drawing/2014/main" id="{646AA4D4-A44D-4F23-AF15-E1B5516BFB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Tx/>
              <a:buChar char="•"/>
            </a:pPr>
            <a:r>
              <a:rPr lang="en-US" altLang="fr-FR" sz="2400" b="0" dirty="0">
                <a:solidFill>
                  <a:schemeClr val="tx1"/>
                </a:solidFill>
              </a:rPr>
              <a:t> </a:t>
            </a:r>
            <a:r>
              <a:rPr lang="en-US" altLang="fr-FR" sz="2400" dirty="0">
                <a:solidFill>
                  <a:schemeClr val="tx1"/>
                </a:solidFill>
              </a:rPr>
              <a:t>A </a:t>
            </a:r>
            <a:r>
              <a:rPr lang="en-US" altLang="fr-FR" sz="2400" dirty="0">
                <a:solidFill>
                  <a:srgbClr val="FF0000"/>
                </a:solidFill>
              </a:rPr>
              <a:t>charity</a:t>
            </a:r>
            <a:r>
              <a:rPr lang="en-US" altLang="fr-FR" sz="2400" dirty="0">
                <a:solidFill>
                  <a:schemeClr val="tx1"/>
                </a:solidFill>
              </a:rPr>
              <a:t> (non-profit organization) with </a:t>
            </a:r>
            <a:r>
              <a:rPr lang="en-US" altLang="fr-FR" sz="2400" dirty="0">
                <a:solidFill>
                  <a:srgbClr val="FF0000"/>
                </a:solidFill>
              </a:rPr>
              <a:t>members</a:t>
            </a:r>
            <a:r>
              <a:rPr lang="en-US" altLang="fr-FR" sz="2400" dirty="0">
                <a:solidFill>
                  <a:schemeClr val="tx1"/>
                </a:solidFill>
              </a:rPr>
              <a:t> in more than 130 countries,</a:t>
            </a:r>
          </a:p>
          <a:p>
            <a:pPr marL="0" indent="0"/>
            <a:r>
              <a:rPr lang="en-US" altLang="fr-FR" sz="2000" dirty="0"/>
              <a:t> </a:t>
            </a:r>
            <a:r>
              <a:rPr lang="en-US" altLang="fr-FR" sz="2400" dirty="0"/>
              <a:t>A unique, global knowledge hub for water professionals </a:t>
            </a:r>
          </a:p>
          <a:p>
            <a:pPr marL="0" indent="0"/>
            <a:r>
              <a:rPr lang="en-US" altLang="fr-FR" sz="2400" dirty="0"/>
              <a:t> connecting scientists to practitioners and communities so that pioneering research delivers sustainable solutions</a:t>
            </a:r>
          </a:p>
          <a:p>
            <a:pPr marL="0" indent="0"/>
            <a:r>
              <a:rPr lang="en-US" altLang="fr-FR" sz="2400" dirty="0"/>
              <a:t> fostering technological innovation and drives best practice through international frameworks and the specialists groups</a:t>
            </a:r>
            <a:endParaRPr lang="fr-FR" altLang="fr-FR" sz="2400" dirty="0"/>
          </a:p>
          <a:p>
            <a:pPr marL="0" indent="0"/>
            <a:endParaRPr lang="en-US" altLang="fr-FR" sz="2400" dirty="0"/>
          </a:p>
          <a:p>
            <a:pPr marL="0" indent="0"/>
            <a:endParaRPr lang="fr-FR" altLang="fr-FR" dirty="0"/>
          </a:p>
        </p:txBody>
      </p:sp>
    </p:spTree>
    <p:extLst>
      <p:ext uri="{BB962C8B-B14F-4D97-AF65-F5344CB8AC3E}">
        <p14:creationId xmlns:p14="http://schemas.microsoft.com/office/powerpoint/2010/main" val="40323381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268C640-2B5A-4B7C-AAA6-F874192AA1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Reengineering in general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B6F7041-CC5D-4696-928F-A8B72F0B6D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9618" y="1003259"/>
            <a:ext cx="8047313" cy="585474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fr-FR" dirty="0"/>
          </a:p>
          <a:p>
            <a:r>
              <a:rPr lang="en-US" sz="2400" b="1" dirty="0"/>
              <a:t>Reduce</a:t>
            </a:r>
            <a:r>
              <a:rPr lang="en-US" sz="2400" dirty="0"/>
              <a:t> the amounts of water and energy used</a:t>
            </a:r>
            <a:endParaRPr lang="fr-FR" sz="2400" dirty="0"/>
          </a:p>
          <a:p>
            <a:r>
              <a:rPr lang="en-US" sz="2400" b="1" dirty="0"/>
              <a:t>Reuse</a:t>
            </a:r>
            <a:r>
              <a:rPr lang="en-US" sz="2400" dirty="0"/>
              <a:t> and use diverse sources of water with treatment that matches the use—“fit for purpose” water quality</a:t>
            </a:r>
            <a:endParaRPr lang="fr-FR" sz="2400" dirty="0"/>
          </a:p>
          <a:p>
            <a:r>
              <a:rPr lang="en-US" sz="2400" b="1" dirty="0"/>
              <a:t>Recover </a:t>
            </a:r>
            <a:r>
              <a:rPr lang="en-US" sz="2400" dirty="0"/>
              <a:t>energy from water whether it is heat, organic energy or hydraulic energy</a:t>
            </a:r>
            <a:endParaRPr lang="fr-FR" sz="2400" dirty="0"/>
          </a:p>
          <a:p>
            <a:r>
              <a:rPr lang="en-US" sz="2400" b="1" dirty="0"/>
              <a:t>Recycle</a:t>
            </a:r>
            <a:r>
              <a:rPr lang="en-US" sz="2400" dirty="0"/>
              <a:t> or “upcycle” materials such as nutrients or organic matter</a:t>
            </a:r>
          </a:p>
          <a:p>
            <a:r>
              <a:rPr lang="en-US" sz="2400" b="1" dirty="0"/>
              <a:t>Replenish waterbodies and their ecosystems</a:t>
            </a:r>
            <a:r>
              <a:rPr lang="en-US" sz="2400" dirty="0"/>
              <a:t> by taking from or discharging to them only what can be given or eliminated by the natural environment 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36133592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Perth water corporation MTP</a:t>
            </a:r>
          </a:p>
        </p:txBody>
      </p:sp>
      <p:pic>
        <p:nvPicPr>
          <p:cNvPr id="5" name="Picture 6" descr="Map showing water consumption">
            <a:extLst>
              <a:ext uri="{FF2B5EF4-FFF2-40B4-BE49-F238E27FC236}">
                <a16:creationId xmlns:a16="http://schemas.microsoft.com/office/drawing/2014/main" id="{DC59AE58-ED1E-452F-AA7B-22282A19DAF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229" y="1218867"/>
            <a:ext cx="7811588" cy="5074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34665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A7EAE5C-1166-4AC7-A782-31BCE2FA0B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dirty="0"/>
              <a:t>Opportunity: regulators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5E3A24DC-AE51-47BE-AB5E-2373F198782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12088" y="1625782"/>
            <a:ext cx="3249450" cy="4590686"/>
          </a:xfrm>
          <a:prstGeom prst="rect">
            <a:avLst/>
          </a:prstGeom>
        </p:spPr>
      </p:pic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0AC348DF-5239-4816-9898-193CCA8320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09124" y="2477125"/>
            <a:ext cx="3846543" cy="1621910"/>
          </a:xfrm>
        </p:spPr>
        <p:txBody>
          <a:bodyPr/>
          <a:lstStyle/>
          <a:p>
            <a:r>
              <a:rPr lang="en-US" altLang="fr-FR" sz="2400" dirty="0">
                <a:solidFill>
                  <a:srgbClr val="00B0F0"/>
                </a:solidFill>
              </a:rPr>
              <a:t>IWA mobilization for better regulation/regulators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22931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800" dirty="0"/>
              <a:t>Water consumption reduction </a:t>
            </a:r>
            <a:br>
              <a:rPr lang="en-US" sz="2800" dirty="0"/>
            </a:br>
            <a:r>
              <a:rPr lang="en-US" sz="2800" dirty="0"/>
              <a:t>most efficient for mitigation</a:t>
            </a:r>
            <a:endParaRPr lang="nl-NL" dirty="0"/>
          </a:p>
        </p:txBody>
      </p:sp>
      <p:sp>
        <p:nvSpPr>
          <p:cNvPr id="4" name="Espace réservé du contenu 1">
            <a:extLst>
              <a:ext uri="{FF2B5EF4-FFF2-40B4-BE49-F238E27FC236}">
                <a16:creationId xmlns:a16="http://schemas.microsoft.com/office/drawing/2014/main" id="{D2C1A989-605D-48A8-BFEB-241B5DF0B975}"/>
              </a:ext>
            </a:extLst>
          </p:cNvPr>
          <p:cNvSpPr txBox="1">
            <a:spLocks noGrp="1"/>
          </p:cNvSpPr>
          <p:nvPr>
            <p:ph idx="1"/>
          </p:nvPr>
        </p:nvSpPr>
        <p:spPr bwMode="gray">
          <a:xfrm>
            <a:off x="408354" y="1423989"/>
            <a:ext cx="8047313" cy="64974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lIns="0" tIns="0" rIns="0" bIns="0"/>
          <a:lstStyle>
            <a:lvl1pPr algn="l" defTabSz="1258888" rtl="0" eaLnBrk="0" fontAlgn="base" hangingPunct="0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  <a:defRPr b="1">
                <a:solidFill>
                  <a:srgbClr val="030F40"/>
                </a:solidFill>
                <a:latin typeface="+mn-lt"/>
                <a:ea typeface="+mn-ea"/>
                <a:cs typeface="+mn-cs"/>
              </a:defRPr>
            </a:lvl1pPr>
            <a:lvl2pPr algn="l" defTabSz="1258888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1500">
                <a:solidFill>
                  <a:srgbClr val="030F40"/>
                </a:solidFill>
                <a:latin typeface="+mn-lt"/>
                <a:cs typeface="+mn-cs"/>
              </a:defRPr>
            </a:lvl2pPr>
            <a:lvl3pPr marL="215900" indent="-215900" algn="l" defTabSz="1258888" rtl="0" eaLnBrk="0" fontAlgn="base" hangingPunct="0">
              <a:spcBef>
                <a:spcPct val="30000"/>
              </a:spcBef>
              <a:spcAft>
                <a:spcPct val="30000"/>
              </a:spcAft>
              <a:buClr>
                <a:srgbClr val="AADC14"/>
              </a:buClr>
              <a:buSzPct val="150000"/>
              <a:buFont typeface="Wingdings" panose="05000000000000000000" pitchFamily="2" charset="2"/>
              <a:buChar char=""/>
              <a:defRPr sz="1200">
                <a:solidFill>
                  <a:srgbClr val="030F40"/>
                </a:solidFill>
                <a:latin typeface="+mn-lt"/>
                <a:cs typeface="+mn-cs"/>
              </a:defRPr>
            </a:lvl3pPr>
            <a:lvl4pPr marL="215900" indent="-196850" algn="l" defTabSz="1258888" rtl="0" eaLnBrk="0" fontAlgn="base" hangingPunct="0">
              <a:spcBef>
                <a:spcPct val="30000"/>
              </a:spcBef>
              <a:spcAft>
                <a:spcPct val="30000"/>
              </a:spcAft>
              <a:buClr>
                <a:srgbClr val="AADC14"/>
              </a:buClr>
              <a:buSzPct val="150000"/>
              <a:buFont typeface="Wingdings" panose="05000000000000000000" pitchFamily="2" charset="2"/>
              <a:buChar char=""/>
              <a:defRPr sz="1000">
                <a:solidFill>
                  <a:srgbClr val="030F40"/>
                </a:solidFill>
                <a:latin typeface="+mn-lt"/>
                <a:cs typeface="+mn-cs"/>
              </a:defRPr>
            </a:lvl4pPr>
            <a:lvl5pPr marL="431800" indent="-215900" algn="l" defTabSz="1258888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AADC14"/>
              </a:buClr>
              <a:buFont typeface="Wingdings" panose="05000000000000000000" pitchFamily="2" charset="2"/>
              <a:buChar char="l"/>
              <a:defRPr sz="1000">
                <a:solidFill>
                  <a:srgbClr val="030F40"/>
                </a:solidFill>
                <a:latin typeface="+mn-lt"/>
                <a:cs typeface="+mn-cs"/>
              </a:defRPr>
            </a:lvl5pPr>
            <a:lvl6pPr marL="3692525" indent="-182563" algn="l" defTabSz="1258888" rtl="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l"/>
              <a:defRPr sz="1000">
                <a:solidFill>
                  <a:schemeClr val="tx1"/>
                </a:solidFill>
                <a:latin typeface="+mn-lt"/>
                <a:cs typeface="+mn-cs"/>
              </a:defRPr>
            </a:lvl6pPr>
            <a:lvl7pPr marL="4149725" indent="-182563" algn="l" defTabSz="1258888" rtl="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l"/>
              <a:defRPr sz="1000">
                <a:solidFill>
                  <a:schemeClr val="tx1"/>
                </a:solidFill>
                <a:latin typeface="+mn-lt"/>
                <a:cs typeface="+mn-cs"/>
              </a:defRPr>
            </a:lvl7pPr>
            <a:lvl8pPr marL="4606925" indent="-182563" algn="l" defTabSz="1258888" rtl="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l"/>
              <a:defRPr sz="1000">
                <a:solidFill>
                  <a:schemeClr val="tx1"/>
                </a:solidFill>
                <a:latin typeface="+mn-lt"/>
                <a:cs typeface="+mn-cs"/>
              </a:defRPr>
            </a:lvl8pPr>
            <a:lvl9pPr marL="5064125" indent="-182563" algn="l" defTabSz="1258888" rtl="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l"/>
              <a:defRPr sz="1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>
              <a:defRPr/>
            </a:pPr>
            <a:r>
              <a:rPr lang="en-US" sz="2400" kern="0" dirty="0"/>
              <a:t>France/Germany 7500 Kwh/p/y</a:t>
            </a:r>
          </a:p>
          <a:p>
            <a:pPr>
              <a:defRPr/>
            </a:pPr>
            <a:endParaRPr lang="en-US" sz="2400" kern="0" dirty="0"/>
          </a:p>
          <a:p>
            <a:pPr>
              <a:defRPr/>
            </a:pPr>
            <a:endParaRPr lang="en-US" sz="2400" kern="0" dirty="0"/>
          </a:p>
        </p:txBody>
      </p:sp>
      <p:sp>
        <p:nvSpPr>
          <p:cNvPr id="5" name="Espace réservé du contenu 1">
            <a:extLst>
              <a:ext uri="{FF2B5EF4-FFF2-40B4-BE49-F238E27FC236}">
                <a16:creationId xmlns:a16="http://schemas.microsoft.com/office/drawing/2014/main" id="{E0BF01FA-8881-4DC4-BE7A-D440842AF4E8}"/>
              </a:ext>
            </a:extLst>
          </p:cNvPr>
          <p:cNvSpPr txBox="1">
            <a:spLocks/>
          </p:cNvSpPr>
          <p:nvPr/>
        </p:nvSpPr>
        <p:spPr>
          <a:xfrm>
            <a:off x="408354" y="2870693"/>
            <a:ext cx="7967663" cy="187325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71463" indent="-271463" algn="l" defTabSz="457200" rtl="0" eaLnBrk="1" latinLnBrk="0" hangingPunct="1">
              <a:lnSpc>
                <a:spcPct val="110000"/>
              </a:lnSpc>
              <a:spcBef>
                <a:spcPts val="1176"/>
              </a:spcBef>
              <a:buClr>
                <a:schemeClr val="accent1"/>
              </a:buClr>
              <a:buFont typeface="Wingdings" charset="2"/>
              <a:buChar char="§"/>
              <a:defRPr sz="22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536575" indent="-273050" algn="l" defTabSz="457200" rtl="0" eaLnBrk="1" latinLnBrk="0" hangingPunct="1">
              <a:lnSpc>
                <a:spcPct val="110000"/>
              </a:lnSpc>
              <a:spcBef>
                <a:spcPct val="20000"/>
              </a:spcBef>
              <a:buClr>
                <a:schemeClr val="accent1"/>
              </a:buClr>
              <a:buFont typeface="Symbol" charset="2"/>
              <a:buChar char="-"/>
              <a:defRPr sz="18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811213" indent="-274638" algn="l" defTabSz="457200" rtl="0" eaLnBrk="1" latinLnBrk="0" hangingPunct="1">
              <a:lnSpc>
                <a:spcPct val="110000"/>
              </a:lnSpc>
              <a:spcBef>
                <a:spcPct val="20000"/>
              </a:spcBef>
              <a:buClr>
                <a:schemeClr val="accent1"/>
              </a:buClr>
              <a:buFont typeface="Wingdings" charset="2"/>
              <a:buChar char="§"/>
              <a:tabLst/>
              <a:defRPr sz="16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3pPr>
            <a:lvl4pPr marL="1074738" indent="-263525" algn="l" defTabSz="457200" rtl="0" eaLnBrk="1" latinLnBrk="0" hangingPunct="1">
              <a:lnSpc>
                <a:spcPct val="110000"/>
              </a:lnSpc>
              <a:spcBef>
                <a:spcPct val="20000"/>
              </a:spcBef>
              <a:buClr>
                <a:schemeClr val="accent1"/>
              </a:buClr>
              <a:buFont typeface="Symbol" charset="2"/>
              <a:buChar char="-"/>
              <a:defRPr sz="16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4pPr>
            <a:lvl5pPr marL="1347788" indent="-273050" algn="l" defTabSz="457200" rtl="0" eaLnBrk="1" latinLnBrk="0" hangingPunct="1">
              <a:lnSpc>
                <a:spcPct val="110000"/>
              </a:lnSpc>
              <a:spcBef>
                <a:spcPct val="20000"/>
              </a:spcBef>
              <a:buClr>
                <a:schemeClr val="accent1"/>
              </a:buClr>
              <a:buFont typeface="Wingdings" charset="2"/>
              <a:buChar char="§"/>
              <a:defRPr sz="16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fr-FR" sz="2400" dirty="0"/>
              <a:t>Water production:  30 </a:t>
            </a:r>
            <a:r>
              <a:rPr lang="en-US" altLang="fr-FR" sz="2400" dirty="0" err="1"/>
              <a:t>Kwh</a:t>
            </a:r>
            <a:r>
              <a:rPr lang="en-US" altLang="fr-FR" sz="2400" dirty="0"/>
              <a:t>/p/y for 70 m3/y (if no desal)</a:t>
            </a:r>
          </a:p>
          <a:p>
            <a:r>
              <a:rPr lang="en-US" altLang="fr-FR" sz="2400" dirty="0"/>
              <a:t>Water distribution: 35 </a:t>
            </a:r>
            <a:r>
              <a:rPr lang="en-US" altLang="fr-FR" sz="2400" dirty="0" err="1"/>
              <a:t>Kwh</a:t>
            </a:r>
            <a:r>
              <a:rPr lang="en-US" altLang="fr-FR" sz="2400" dirty="0"/>
              <a:t>/p/y for 70 m3/y</a:t>
            </a:r>
          </a:p>
          <a:p>
            <a:r>
              <a:rPr lang="en-US" altLang="fr-FR" sz="2400" dirty="0"/>
              <a:t>W. Water treatment: 70/150 </a:t>
            </a:r>
            <a:r>
              <a:rPr lang="en-US" altLang="fr-FR" sz="2400" dirty="0" err="1"/>
              <a:t>Kwh</a:t>
            </a:r>
            <a:r>
              <a:rPr lang="en-US" altLang="fr-FR" sz="2400" dirty="0"/>
              <a:t>/p/y  for 70 m3/y</a:t>
            </a:r>
          </a:p>
          <a:p>
            <a:pPr marL="0" indent="0">
              <a:buNone/>
            </a:pPr>
            <a:r>
              <a:rPr lang="en-US" altLang="fr-FR" sz="1900" dirty="0"/>
              <a:t>70m3/y is 170l/d            </a:t>
            </a:r>
            <a:r>
              <a:rPr lang="en-US" altLang="fr-FR" b="1" dirty="0"/>
              <a:t>TOTAL: 200 </a:t>
            </a:r>
            <a:r>
              <a:rPr lang="en-US" altLang="fr-FR" b="1" dirty="0" err="1"/>
              <a:t>Kwh</a:t>
            </a:r>
            <a:r>
              <a:rPr lang="en-US" altLang="fr-FR" b="1" dirty="0"/>
              <a:t>/p/y</a:t>
            </a:r>
          </a:p>
        </p:txBody>
      </p:sp>
      <p:sp>
        <p:nvSpPr>
          <p:cNvPr id="6" name="Espace réservé du contenu 1">
            <a:extLst>
              <a:ext uri="{FF2B5EF4-FFF2-40B4-BE49-F238E27FC236}">
                <a16:creationId xmlns:a16="http://schemas.microsoft.com/office/drawing/2014/main" id="{743F3811-5B72-4642-BBCB-07B582BCC253}"/>
              </a:ext>
            </a:extLst>
          </p:cNvPr>
          <p:cNvSpPr txBox="1">
            <a:spLocks/>
          </p:cNvSpPr>
          <p:nvPr/>
        </p:nvSpPr>
        <p:spPr bwMode="gray">
          <a:xfrm>
            <a:off x="408353" y="5161754"/>
            <a:ext cx="7967663" cy="54451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lIns="0" tIns="0" rIns="0" bIns="0"/>
          <a:lstStyle>
            <a:lvl1pPr algn="l" defTabSz="1258888" rtl="0" eaLnBrk="0" fontAlgn="base" hangingPunct="0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  <a:defRPr b="1">
                <a:solidFill>
                  <a:srgbClr val="030F40"/>
                </a:solidFill>
                <a:latin typeface="+mn-lt"/>
                <a:ea typeface="+mn-ea"/>
                <a:cs typeface="+mn-cs"/>
              </a:defRPr>
            </a:lvl1pPr>
            <a:lvl2pPr algn="l" defTabSz="1258888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1500">
                <a:solidFill>
                  <a:srgbClr val="030F40"/>
                </a:solidFill>
                <a:latin typeface="+mn-lt"/>
                <a:cs typeface="+mn-cs"/>
              </a:defRPr>
            </a:lvl2pPr>
            <a:lvl3pPr marL="215900" indent="-215900" algn="l" defTabSz="1258888" rtl="0" eaLnBrk="0" fontAlgn="base" hangingPunct="0">
              <a:spcBef>
                <a:spcPct val="30000"/>
              </a:spcBef>
              <a:spcAft>
                <a:spcPct val="30000"/>
              </a:spcAft>
              <a:buClr>
                <a:srgbClr val="AADC14"/>
              </a:buClr>
              <a:buSzPct val="150000"/>
              <a:buFont typeface="Wingdings" panose="05000000000000000000" pitchFamily="2" charset="2"/>
              <a:buChar char=""/>
              <a:defRPr sz="1200">
                <a:solidFill>
                  <a:srgbClr val="030F40"/>
                </a:solidFill>
                <a:latin typeface="+mn-lt"/>
                <a:cs typeface="+mn-cs"/>
              </a:defRPr>
            </a:lvl3pPr>
            <a:lvl4pPr marL="215900" indent="-196850" algn="l" defTabSz="1258888" rtl="0" eaLnBrk="0" fontAlgn="base" hangingPunct="0">
              <a:spcBef>
                <a:spcPct val="30000"/>
              </a:spcBef>
              <a:spcAft>
                <a:spcPct val="30000"/>
              </a:spcAft>
              <a:buClr>
                <a:srgbClr val="AADC14"/>
              </a:buClr>
              <a:buSzPct val="150000"/>
              <a:buFont typeface="Wingdings" panose="05000000000000000000" pitchFamily="2" charset="2"/>
              <a:buChar char=""/>
              <a:defRPr sz="1000">
                <a:solidFill>
                  <a:srgbClr val="030F40"/>
                </a:solidFill>
                <a:latin typeface="+mn-lt"/>
                <a:cs typeface="+mn-cs"/>
              </a:defRPr>
            </a:lvl4pPr>
            <a:lvl5pPr marL="431800" indent="-215900" algn="l" defTabSz="1258888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AADC14"/>
              </a:buClr>
              <a:buFont typeface="Wingdings" panose="05000000000000000000" pitchFamily="2" charset="2"/>
              <a:buChar char="l"/>
              <a:defRPr sz="1000">
                <a:solidFill>
                  <a:srgbClr val="030F40"/>
                </a:solidFill>
                <a:latin typeface="+mn-lt"/>
                <a:cs typeface="+mn-cs"/>
              </a:defRPr>
            </a:lvl5pPr>
            <a:lvl6pPr marL="3692525" indent="-182563" algn="l" defTabSz="1258888" rtl="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l"/>
              <a:defRPr sz="1000">
                <a:solidFill>
                  <a:schemeClr val="tx1"/>
                </a:solidFill>
                <a:latin typeface="+mn-lt"/>
                <a:cs typeface="+mn-cs"/>
              </a:defRPr>
            </a:lvl6pPr>
            <a:lvl7pPr marL="4149725" indent="-182563" algn="l" defTabSz="1258888" rtl="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l"/>
              <a:defRPr sz="1000">
                <a:solidFill>
                  <a:schemeClr val="tx1"/>
                </a:solidFill>
                <a:latin typeface="+mn-lt"/>
                <a:cs typeface="+mn-cs"/>
              </a:defRPr>
            </a:lvl7pPr>
            <a:lvl8pPr marL="4606925" indent="-182563" algn="l" defTabSz="1258888" rtl="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l"/>
              <a:defRPr sz="1000">
                <a:solidFill>
                  <a:schemeClr val="tx1"/>
                </a:solidFill>
                <a:latin typeface="+mn-lt"/>
                <a:cs typeface="+mn-cs"/>
              </a:defRPr>
            </a:lvl8pPr>
            <a:lvl9pPr marL="5064125" indent="-182563" algn="l" defTabSz="1258888" rtl="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l"/>
              <a:defRPr sz="1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>
              <a:defRPr/>
            </a:pPr>
            <a:r>
              <a:rPr lang="en-US" sz="2400" kern="0" dirty="0"/>
              <a:t>Energy home hot waters :  400/600 Kwh/p/y  12 to 18 m3/y</a:t>
            </a:r>
          </a:p>
        </p:txBody>
      </p:sp>
    </p:spTree>
    <p:extLst>
      <p:ext uri="{BB962C8B-B14F-4D97-AF65-F5344CB8AC3E}">
        <p14:creationId xmlns:p14="http://schemas.microsoft.com/office/powerpoint/2010/main" val="5165341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268C640-2B5A-4B7C-AAA6-F874192AA1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Reengineering in general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B6F7041-CC5D-4696-928F-A8B72F0B6D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9618" y="1003259"/>
            <a:ext cx="8047313" cy="585474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fr-FR" dirty="0"/>
          </a:p>
          <a:p>
            <a:r>
              <a:rPr lang="en-US" sz="2400" b="1" dirty="0"/>
              <a:t>Reduce</a:t>
            </a:r>
            <a:r>
              <a:rPr lang="en-US" sz="2400" dirty="0"/>
              <a:t> the amounts of water and energy used</a:t>
            </a:r>
            <a:endParaRPr lang="fr-FR" sz="2400" dirty="0"/>
          </a:p>
          <a:p>
            <a:r>
              <a:rPr lang="en-US" sz="2400" b="1" dirty="0"/>
              <a:t>Reuse</a:t>
            </a:r>
            <a:r>
              <a:rPr lang="en-US" sz="2400" dirty="0"/>
              <a:t> and use diverse sources of water with treatment that matches the use—“fit for purpose” water quality</a:t>
            </a:r>
            <a:endParaRPr lang="fr-FR" sz="2400" dirty="0"/>
          </a:p>
          <a:p>
            <a:r>
              <a:rPr lang="en-US" sz="2400" b="1" dirty="0"/>
              <a:t>Recover </a:t>
            </a:r>
            <a:r>
              <a:rPr lang="en-US" sz="2400" dirty="0"/>
              <a:t>energy from water whether it is heat, organic energy or hydraulic energy</a:t>
            </a:r>
            <a:endParaRPr lang="fr-FR" sz="2400" dirty="0"/>
          </a:p>
          <a:p>
            <a:r>
              <a:rPr lang="en-US" sz="2400" b="1" dirty="0"/>
              <a:t>Recycle</a:t>
            </a:r>
            <a:r>
              <a:rPr lang="en-US" sz="2400" dirty="0"/>
              <a:t> or “upcycle” materials such as nutrients or organic matter</a:t>
            </a:r>
          </a:p>
          <a:p>
            <a:r>
              <a:rPr lang="en-US" sz="2400" b="1" dirty="0"/>
              <a:t>Replenish waterbodies and their ecosystems</a:t>
            </a:r>
            <a:r>
              <a:rPr lang="en-US" sz="2400" dirty="0"/>
              <a:t> by taking from or discharging to them only what can be given or eliminated by the natural environment 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4460223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necessity: Participative process: </a:t>
            </a:r>
          </a:p>
        </p:txBody>
      </p:sp>
      <p:pic>
        <p:nvPicPr>
          <p:cNvPr id="5" name="Image 10">
            <a:extLst>
              <a:ext uri="{FF2B5EF4-FFF2-40B4-BE49-F238E27FC236}">
                <a16:creationId xmlns:a16="http://schemas.microsoft.com/office/drawing/2014/main" id="{7605743F-5658-43C8-9E92-C74BE2E69B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880" y="1286691"/>
            <a:ext cx="5873045" cy="4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79738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re 1">
            <a:extLst>
              <a:ext uri="{FF2B5EF4-FFF2-40B4-BE49-F238E27FC236}">
                <a16:creationId xmlns:a16="http://schemas.microsoft.com/office/drawing/2014/main" id="{C91FF58B-8B8E-4189-8E95-A344A75DEC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altLang="fr-FR" sz="2400" b="1" kern="0" cap="all" spc="100" dirty="0">
                <a:solidFill>
                  <a:srgbClr val="00AEF0"/>
                </a:solidFill>
                <a:latin typeface="Arial"/>
                <a:ea typeface="ＭＳ Ｐゴシック" charset="0"/>
                <a:cs typeface="+mj-cs"/>
              </a:rPr>
              <a:t>Challenge</a:t>
            </a:r>
            <a:r>
              <a:rPr lang="en-US" altLang="fr-FR" sz="28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altLang="fr-FR" sz="2400" dirty="0">
                <a:solidFill>
                  <a:srgbClr val="00AEF0"/>
                </a:solidFill>
                <a:ea typeface="ＭＳ Ｐゴシック" charset="0"/>
              </a:rPr>
              <a:t>4:</a:t>
            </a:r>
            <a:br>
              <a:rPr lang="en-US" altLang="fr-FR" sz="2400" dirty="0">
                <a:solidFill>
                  <a:srgbClr val="00AEF0"/>
                </a:solidFill>
                <a:ea typeface="ＭＳ Ｐゴシック" charset="0"/>
              </a:rPr>
            </a:br>
            <a:r>
              <a:rPr lang="en-US" altLang="fr-FR" sz="2400" dirty="0">
                <a:solidFill>
                  <a:srgbClr val="00AEF0"/>
                </a:solidFill>
                <a:ea typeface="ＭＳ Ｐゴシック" charset="0"/>
              </a:rPr>
              <a:t>accelerating the innovation process</a:t>
            </a:r>
          </a:p>
        </p:txBody>
      </p:sp>
      <p:pic>
        <p:nvPicPr>
          <p:cNvPr id="10243" name="Espace réservé du contenu 5">
            <a:extLst>
              <a:ext uri="{FF2B5EF4-FFF2-40B4-BE49-F238E27FC236}">
                <a16:creationId xmlns:a16="http://schemas.microsoft.com/office/drawing/2014/main" id="{2F6AE1E2-D485-4A5D-A42A-F9EE95924AE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8" t="18170"/>
          <a:stretch/>
        </p:blipFill>
        <p:spPr>
          <a:xfrm>
            <a:off x="179436" y="1324303"/>
            <a:ext cx="8693398" cy="4988211"/>
          </a:xfrm>
        </p:spPr>
      </p:pic>
      <p:sp>
        <p:nvSpPr>
          <p:cNvPr id="3" name="Ellipse 2">
            <a:extLst>
              <a:ext uri="{FF2B5EF4-FFF2-40B4-BE49-F238E27FC236}">
                <a16:creationId xmlns:a16="http://schemas.microsoft.com/office/drawing/2014/main" id="{54C48FA7-3564-48C0-BE8C-B80CD2ECE388}"/>
              </a:ext>
            </a:extLst>
          </p:cNvPr>
          <p:cNvSpPr/>
          <p:nvPr/>
        </p:nvSpPr>
        <p:spPr>
          <a:xfrm>
            <a:off x="586094" y="5534064"/>
            <a:ext cx="7829550" cy="914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8355" y="334800"/>
            <a:ext cx="7234768" cy="820615"/>
          </a:xfrm>
        </p:spPr>
        <p:txBody>
          <a:bodyPr>
            <a:normAutofit/>
          </a:bodyPr>
          <a:lstStyle/>
          <a:p>
            <a:r>
              <a:rPr lang="en-US" dirty="0"/>
              <a:t>Many reasons for a slow process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08354" y="1528803"/>
            <a:ext cx="8047313" cy="4209845"/>
          </a:xfrm>
        </p:spPr>
        <p:txBody>
          <a:bodyPr>
            <a:normAutofit fontScale="92500"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2800" dirty="0"/>
              <a:t>The risk adverse of public tenders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2800" dirty="0"/>
              <a:t>The cycle of the investment  (15 to 50 years) 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2800" dirty="0"/>
              <a:t>The cost/ benefit advantage of the innovation not always visible for everybody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2800" dirty="0"/>
              <a:t>The business models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2800" dirty="0"/>
              <a:t>Many players (engineering companies, IFI’s, …)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2800" dirty="0"/>
              <a:t>The health or administrative organizations (precautionary, legal, …)</a:t>
            </a:r>
          </a:p>
        </p:txBody>
      </p:sp>
    </p:spTree>
    <p:extLst>
      <p:ext uri="{BB962C8B-B14F-4D97-AF65-F5344CB8AC3E}">
        <p14:creationId xmlns:p14="http://schemas.microsoft.com/office/powerpoint/2010/main" val="217683791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9b6dcc55-1b23-4ad2-b19f-94fefa3a4da9@SSCINFRA"/>
          <p:cNvPicPr>
            <a:picLocks noChangeAspect="1" noChangeArrowheads="1"/>
          </p:cNvPicPr>
          <p:nvPr/>
        </p:nvPicPr>
        <p:blipFill>
          <a:blip r:embed="rId2" cstate="print"/>
          <a:srcRect b="20329"/>
          <a:stretch>
            <a:fillRect/>
          </a:stretch>
        </p:blipFill>
        <p:spPr bwMode="auto">
          <a:xfrm>
            <a:off x="315690" y="667407"/>
            <a:ext cx="7004868" cy="448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395536" y="5301208"/>
            <a:ext cx="8352928" cy="115212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accent3">
                    <a:lumMod val="50000"/>
                  </a:schemeClr>
                </a:solidFill>
              </a:rPr>
              <a:t>Sometimes the chains that prevent us from changing </a:t>
            </a:r>
          </a:p>
          <a:p>
            <a:pPr algn="ctr"/>
            <a:r>
              <a:rPr lang="en-US" sz="2800" dirty="0">
                <a:solidFill>
                  <a:schemeClr val="accent3">
                    <a:lumMod val="50000"/>
                  </a:schemeClr>
                </a:solidFill>
              </a:rPr>
              <a:t>are more mental than real</a:t>
            </a:r>
          </a:p>
        </p:txBody>
      </p:sp>
    </p:spTree>
    <p:extLst>
      <p:ext uri="{BB962C8B-B14F-4D97-AF65-F5344CB8AC3E}">
        <p14:creationId xmlns:p14="http://schemas.microsoft.com/office/powerpoint/2010/main" val="147032841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Thank you!</a:t>
            </a: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IWA Cities of the Future Programme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99534" y="4580467"/>
            <a:ext cx="827886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Follow @IWAHQ on Twitter and share your urban water vision using </a:t>
            </a:r>
            <a:r>
              <a:rPr lang="en-US" b="1" dirty="0"/>
              <a:t>#</a:t>
            </a:r>
            <a:r>
              <a:rPr lang="en-US" b="1" dirty="0" err="1"/>
              <a:t>WaterWiseCities</a:t>
            </a:r>
            <a:endParaRPr lang="en-US" b="1" dirty="0"/>
          </a:p>
          <a:p>
            <a:endParaRPr lang="en-US" dirty="0"/>
          </a:p>
          <a:p>
            <a:r>
              <a:rPr lang="en-US" dirty="0"/>
              <a:t>IWA-Connect Group: Cities of the Future</a:t>
            </a:r>
          </a:p>
        </p:txBody>
      </p:sp>
    </p:spTree>
    <p:extLst>
      <p:ext uri="{BB962C8B-B14F-4D97-AF65-F5344CB8AC3E}">
        <p14:creationId xmlns:p14="http://schemas.microsoft.com/office/powerpoint/2010/main" val="37185925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/>
          <p:cNvPicPr>
            <a:picLocks noGrp="1" noChangeAspect="1"/>
          </p:cNvPicPr>
          <p:nvPr>
            <p:ph type="pic" sz="quarter" idx="16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088" y="1584726"/>
            <a:ext cx="8333912" cy="4221298"/>
          </a:xfr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810088" y="3239036"/>
            <a:ext cx="8333912" cy="1711325"/>
          </a:xfrm>
        </p:spPr>
        <p:txBody>
          <a:bodyPr/>
          <a:lstStyle/>
          <a:p>
            <a:r>
              <a:rPr lang="en-US" dirty="0"/>
              <a:t>International &amp; environmental context/challenges have changed strongly since 4/5 years</a:t>
            </a:r>
          </a:p>
        </p:txBody>
      </p:sp>
    </p:spTree>
    <p:extLst>
      <p:ext uri="{BB962C8B-B14F-4D97-AF65-F5344CB8AC3E}">
        <p14:creationId xmlns:p14="http://schemas.microsoft.com/office/powerpoint/2010/main" val="16152254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8354" y="334800"/>
            <a:ext cx="7327259" cy="820615"/>
          </a:xfrm>
        </p:spPr>
        <p:txBody>
          <a:bodyPr>
            <a:normAutofit/>
          </a:bodyPr>
          <a:lstStyle/>
          <a:p>
            <a:r>
              <a:rPr lang="en-US" dirty="0"/>
              <a:t>Blue infra has now its own place</a:t>
            </a:r>
            <a:r>
              <a:rPr lang="nl-NL" dirty="0"/>
              <a:t>!</a:t>
            </a:r>
          </a:p>
        </p:txBody>
      </p:sp>
      <p:pic>
        <p:nvPicPr>
          <p:cNvPr id="4" name="Picture 10" descr="Global Goals Logos Chart.jpg">
            <a:extLst>
              <a:ext uri="{FF2B5EF4-FFF2-40B4-BE49-F238E27FC236}">
                <a16:creationId xmlns:a16="http://schemas.microsoft.com/office/drawing/2014/main" id="{666717D1-E5AC-413B-8D61-BA3A15EF6CE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355" y="1417363"/>
            <a:ext cx="7620000" cy="493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312DE1FB-368A-45BC-B899-3C14A67212D4}"/>
              </a:ext>
            </a:extLst>
          </p:cNvPr>
          <p:cNvSpPr/>
          <p:nvPr/>
        </p:nvSpPr>
        <p:spPr>
          <a:xfrm>
            <a:off x="6327227" y="2270234"/>
            <a:ext cx="1334813" cy="1566042"/>
          </a:xfrm>
          <a:prstGeom prst="ellipse">
            <a:avLst/>
          </a:prstGeom>
          <a:noFill/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701933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404" y="71235"/>
            <a:ext cx="6820062" cy="820615"/>
          </a:xfrm>
        </p:spPr>
        <p:txBody>
          <a:bodyPr/>
          <a:lstStyle/>
          <a:p>
            <a:r>
              <a:rPr lang="en-US" dirty="0"/>
              <a:t>THE Right to water</a:t>
            </a:r>
          </a:p>
        </p:txBody>
      </p:sp>
      <p:pic>
        <p:nvPicPr>
          <p:cNvPr id="4" name="Picture 4" descr="See original image">
            <a:extLst>
              <a:ext uri="{FF2B5EF4-FFF2-40B4-BE49-F238E27FC236}">
                <a16:creationId xmlns:a16="http://schemas.microsoft.com/office/drawing/2014/main" id="{B4FBEFD5-F498-4BC7-AAD6-8B11A0948A3C}"/>
              </a:ext>
            </a:extLst>
          </p:cNvPr>
          <p:cNvPicPr preferRelativeResize="0">
            <a:picLocks noGrp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91850"/>
            <a:ext cx="7415048" cy="5703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21063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1E98C6-82EA-4E6A-A11E-412821BA22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334963"/>
            <a:ext cx="6819900" cy="820737"/>
          </a:xfrm>
          <a:extLst>
            <a:ext uri="{909E8E84-426E-40dd-AFC4-6F175D3DCCD1}"/>
            <a:ext uri="{91240B29-F687-4f45-9708-019B960494DF}"/>
            <a:ext uri="{AF507438-7753-43e0-B8FC-AC1667EBCBE1}"/>
            <a:ext uri="{FAA26D3D-D897-4be2-8F04-BA451C77F1D7}"/>
          </a:extLst>
        </p:spPr>
        <p:txBody>
          <a:bodyPr>
            <a:normAutofit fontScale="90000"/>
          </a:bodyPr>
          <a:lstStyle/>
          <a:p>
            <a:pPr>
              <a:defRPr/>
            </a:pPr>
            <a:br>
              <a:rPr lang="en-US" dirty="0">
                <a:ea typeface="ＭＳ Ｐゴシック" charset="0"/>
              </a:rPr>
            </a:br>
            <a:r>
              <a:rPr lang="en-US" dirty="0">
                <a:ea typeface="ＭＳ Ｐゴシック" charset="0"/>
              </a:rPr>
              <a:t> challenge 1: LEAVING NO ONE BEHIND </a:t>
            </a:r>
            <a:br>
              <a:rPr lang="en-US" dirty="0">
                <a:ea typeface="ＭＳ Ｐゴシック" charset="0"/>
              </a:rPr>
            </a:br>
            <a:endParaRPr lang="en-US" dirty="0">
              <a:ea typeface="ＭＳ Ｐゴシック" charset="0"/>
            </a:endParaRPr>
          </a:p>
        </p:txBody>
      </p:sp>
      <p:pic>
        <p:nvPicPr>
          <p:cNvPr id="4" name="Picture 4" descr="See original image">
            <a:extLst>
              <a:ext uri="{FF2B5EF4-FFF2-40B4-BE49-F238E27FC236}">
                <a16:creationId xmlns:a16="http://schemas.microsoft.com/office/drawing/2014/main" id="{47A51C84-8214-47AE-9EEF-6308770475BF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284" y="1204031"/>
            <a:ext cx="6179127" cy="5173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9CE851BB-0821-49D6-83DF-C6EC6C2FE1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2315" y="4523288"/>
            <a:ext cx="3011685" cy="1999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702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1E98C6-82EA-4E6A-A11E-412821BA22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334963"/>
            <a:ext cx="6819900" cy="820737"/>
          </a:xfrm>
          <a:extLst>
            <a:ext uri="{909E8E84-426E-40dd-AFC4-6F175D3DCCD1}"/>
            <a:ext uri="{91240B29-F687-4f45-9708-019B960494DF}"/>
            <a:ext uri="{AF507438-7753-43e0-B8FC-AC1667EBCBE1}"/>
            <a:ext uri="{FAA26D3D-D897-4be2-8F04-BA451C77F1D7}"/>
          </a:extLst>
        </p:spPr>
        <p:txBody>
          <a:bodyPr>
            <a:normAutofit/>
          </a:bodyPr>
          <a:lstStyle/>
          <a:p>
            <a:pPr>
              <a:defRPr/>
            </a:pPr>
            <a:r>
              <a:rPr lang="en-US" sz="2200" dirty="0">
                <a:ea typeface="ＭＳ Ｐゴシック" charset="0"/>
              </a:rPr>
              <a:t>Challenge 2:</a:t>
            </a:r>
            <a:br>
              <a:rPr lang="en-US" sz="2200" dirty="0">
                <a:ea typeface="ＭＳ Ｐゴシック" charset="0"/>
              </a:rPr>
            </a:br>
            <a:r>
              <a:rPr lang="en-US" sz="2200" dirty="0">
                <a:ea typeface="ＭＳ Ｐゴシック" charset="0"/>
              </a:rPr>
              <a:t>80% of wastewater is untreated</a:t>
            </a:r>
          </a:p>
        </p:txBody>
      </p:sp>
      <p:pic>
        <p:nvPicPr>
          <p:cNvPr id="22531" name="Picture 2" descr="http://www.grida.no/graphicslib/thumbs/1805c933-493c-4b85-be16-ad06eb342332/large/ratio-of-wastewater-treatment_9d38.jpg">
            <a:extLst>
              <a:ext uri="{FF2B5EF4-FFF2-40B4-BE49-F238E27FC236}">
                <a16:creationId xmlns:a16="http://schemas.microsoft.com/office/drawing/2014/main" id="{ED7B5194-CF2B-4304-8671-A744C3C99C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025" y="1346200"/>
            <a:ext cx="8056563" cy="474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8354" y="334800"/>
            <a:ext cx="7285217" cy="820615"/>
          </a:xfrm>
        </p:spPr>
        <p:txBody>
          <a:bodyPr>
            <a:normAutofit fontScale="90000"/>
          </a:bodyPr>
          <a:lstStyle/>
          <a:p>
            <a:r>
              <a:rPr lang="en-US" altLang="fr-FR" sz="2800" dirty="0">
                <a:solidFill>
                  <a:srgbClr val="00B0F0"/>
                </a:solidFill>
              </a:rPr>
              <a:t>COP 21 : a great political momentum</a:t>
            </a:r>
            <a:br>
              <a:rPr lang="en-US" altLang="fr-FR" sz="2800" dirty="0">
                <a:solidFill>
                  <a:srgbClr val="00B0F0"/>
                </a:solidFill>
              </a:rPr>
            </a:br>
            <a:endParaRPr lang="nl-NL" dirty="0"/>
          </a:p>
        </p:txBody>
      </p:sp>
      <p:pic>
        <p:nvPicPr>
          <p:cNvPr id="4" name="Picture 2" descr="See original image">
            <a:extLst>
              <a:ext uri="{FF2B5EF4-FFF2-40B4-BE49-F238E27FC236}">
                <a16:creationId xmlns:a16="http://schemas.microsoft.com/office/drawing/2014/main" id="{5BCFD204-75E6-47A7-892B-C3214EC0C71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93" y="1518745"/>
            <a:ext cx="8943899" cy="496088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45611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/>
          <p:cNvPicPr>
            <a:picLocks noGrp="1" noChangeAspect="1"/>
          </p:cNvPicPr>
          <p:nvPr>
            <p:ph type="pic" sz="quarter" idx="16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088" y="1584726"/>
            <a:ext cx="8333912" cy="4221298"/>
          </a:xfr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556001" y="2558143"/>
            <a:ext cx="6587999" cy="1884807"/>
          </a:xfrm>
        </p:spPr>
        <p:txBody>
          <a:bodyPr/>
          <a:lstStyle/>
          <a:p>
            <a:r>
              <a:rPr lang="en-US" dirty="0"/>
              <a:t>Water Industry Perspectives and Adaptation Challenges to climate Change Impacts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2498194" y="4619575"/>
            <a:ext cx="6587999" cy="1124468"/>
          </a:xfrm>
        </p:spPr>
        <p:txBody>
          <a:bodyPr/>
          <a:lstStyle/>
          <a:p>
            <a:r>
              <a:rPr lang="en-US" dirty="0"/>
              <a:t>DIANE D’arras IWA president</a:t>
            </a:r>
          </a:p>
          <a:p>
            <a:endParaRPr lang="en-US" dirty="0"/>
          </a:p>
        </p:txBody>
      </p:sp>
      <p:pic>
        <p:nvPicPr>
          <p:cNvPr id="9" name="Picture Placeholder 8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0829" y="4812998"/>
            <a:ext cx="2047005" cy="1364554"/>
          </a:xfrm>
        </p:spPr>
      </p:pic>
    </p:spTree>
    <p:extLst>
      <p:ext uri="{BB962C8B-B14F-4D97-AF65-F5344CB8AC3E}">
        <p14:creationId xmlns:p14="http://schemas.microsoft.com/office/powerpoint/2010/main" val="241702018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Design">
  <a:themeElements>
    <a:clrScheme name="IWA Colors">
      <a:dk1>
        <a:srgbClr val="414646"/>
      </a:dk1>
      <a:lt1>
        <a:srgbClr val="FFFFFF"/>
      </a:lt1>
      <a:dk2>
        <a:srgbClr val="939598"/>
      </a:dk2>
      <a:lt2>
        <a:srgbClr val="14325A"/>
      </a:lt2>
      <a:accent1>
        <a:srgbClr val="00AEEF"/>
      </a:accent1>
      <a:accent2>
        <a:srgbClr val="00827D"/>
      </a:accent2>
      <a:accent3>
        <a:srgbClr val="FFD478"/>
      </a:accent3>
      <a:accent4>
        <a:srgbClr val="E6EB00"/>
      </a:accent4>
      <a:accent5>
        <a:srgbClr val="14325A"/>
      </a:accent5>
      <a:accent6>
        <a:srgbClr val="00BEB4"/>
      </a:accent6>
      <a:hlink>
        <a:srgbClr val="00AEEF"/>
      </a:hlink>
      <a:folHlink>
        <a:srgbClr val="00827D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777</Words>
  <Application>Microsoft Office PowerPoint</Application>
  <PresentationFormat>Affichage à l'écran (4:3)</PresentationFormat>
  <Paragraphs>90</Paragraphs>
  <Slides>29</Slides>
  <Notes>4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29</vt:i4>
      </vt:variant>
    </vt:vector>
  </HeadingPairs>
  <TitlesOfParts>
    <vt:vector size="35" baseType="lpstr">
      <vt:lpstr>Arial</vt:lpstr>
      <vt:lpstr>Calibri</vt:lpstr>
      <vt:lpstr>Symbol</vt:lpstr>
      <vt:lpstr>Verdana</vt:lpstr>
      <vt:lpstr>Wingdings</vt:lpstr>
      <vt:lpstr>Office-Design</vt:lpstr>
      <vt:lpstr>Water Industry Perspectives and Adaptation Challenges to climate Change Impacts</vt:lpstr>
      <vt:lpstr>international Water Association</vt:lpstr>
      <vt:lpstr>International &amp; environmental context/challenges have changed strongly since 4/5 years</vt:lpstr>
      <vt:lpstr>Blue infra has now its own place!</vt:lpstr>
      <vt:lpstr>THE Right to water</vt:lpstr>
      <vt:lpstr>  challenge 1: LEAVING NO ONE BEHIND  </vt:lpstr>
      <vt:lpstr>Challenge 2: 80% of wastewater is untreated</vt:lpstr>
      <vt:lpstr>COP 21 : a great political momentum </vt:lpstr>
      <vt:lpstr>Water Industry Perspectives and Adaptation Challenges to climate Change Impacts</vt:lpstr>
      <vt:lpstr>Climate mitigation : challenges </vt:lpstr>
      <vt:lpstr>Climate mitigation: wacclim project</vt:lpstr>
      <vt:lpstr>Adaptation and resilience: challenge Climate change: what we fear !</vt:lpstr>
      <vt:lpstr>what we do not know so well Precipitation change in annual amount % </vt:lpstr>
      <vt:lpstr>WHAT WE see </vt:lpstr>
      <vt:lpstr>WHAT WE see </vt:lpstr>
      <vt:lpstr>WHAT WE mesure: Number of disasters per continent ! </vt:lpstr>
      <vt:lpstr> Impact of disasters </vt:lpstr>
      <vt:lpstr>Anticipation and Resilience are key</vt:lpstr>
      <vt:lpstr>ICT part of the solution </vt:lpstr>
      <vt:lpstr>Reengineering in general</vt:lpstr>
      <vt:lpstr>Perth water corporation MTP</vt:lpstr>
      <vt:lpstr>Opportunity: regulators</vt:lpstr>
      <vt:lpstr>Water consumption reduction  most efficient for mitigation</vt:lpstr>
      <vt:lpstr>Reengineering in general</vt:lpstr>
      <vt:lpstr>necessity: Participative process: </vt:lpstr>
      <vt:lpstr>Challenge 4: accelerating the innovation process</vt:lpstr>
      <vt:lpstr>Many reasons for a slow process</vt:lpstr>
      <vt:lpstr>Présentation PowerPoint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João Grilo</dc:creator>
  <cp:lastModifiedBy>Diane Darras</cp:lastModifiedBy>
  <cp:revision>376</cp:revision>
  <dcterms:created xsi:type="dcterms:W3CDTF">2013-01-25T14:48:21Z</dcterms:created>
  <dcterms:modified xsi:type="dcterms:W3CDTF">2019-11-07T07:27:34Z</dcterms:modified>
</cp:coreProperties>
</file>