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11" r:id="rId5"/>
    <p:sldId id="608" r:id="rId6"/>
    <p:sldId id="267" r:id="rId7"/>
    <p:sldId id="268" r:id="rId8"/>
    <p:sldId id="323" r:id="rId9"/>
    <p:sldId id="324" r:id="rId10"/>
    <p:sldId id="266" r:id="rId11"/>
    <p:sldId id="377" r:id="rId12"/>
    <p:sldId id="697" r:id="rId13"/>
    <p:sldId id="261" r:id="rId14"/>
    <p:sldId id="769" r:id="rId15"/>
    <p:sldId id="271" r:id="rId16"/>
    <p:sldId id="265" r:id="rId17"/>
    <p:sldId id="580" r:id="rId18"/>
    <p:sldId id="598" r:id="rId19"/>
    <p:sldId id="607" r:id="rId20"/>
    <p:sldId id="648" r:id="rId21"/>
    <p:sldId id="766" r:id="rId22"/>
    <p:sldId id="770" r:id="rId23"/>
    <p:sldId id="767" r:id="rId24"/>
    <p:sldId id="768" r:id="rId25"/>
    <p:sldId id="69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5"/>
    <p:restoredTop sz="94704"/>
  </p:normalViewPr>
  <p:slideViewPr>
    <p:cSldViewPr>
      <p:cViewPr>
        <p:scale>
          <a:sx n="81" d="100"/>
          <a:sy n="81" d="100"/>
        </p:scale>
        <p:origin x="351"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Victor\Desktop\Scope%20Comparison%20Matrix.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Asset Inventory Analysis by Water Authority</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19661323617399"/>
          <c:y val="6.972345125886252E-2"/>
          <c:w val="0.84369548666324679"/>
          <c:h val="0.59066618792649717"/>
        </c:manualLayout>
      </c:layout>
      <c:barChart>
        <c:barDir val="col"/>
        <c:grouping val="stacked"/>
        <c:varyColors val="0"/>
        <c:ser>
          <c:idx val="0"/>
          <c:order val="0"/>
          <c:tx>
            <c:strRef>
              <c:f>'Asset Graph Data All Agencies'!$B$4</c:f>
              <c:strCache>
                <c:ptCount val="1"/>
                <c:pt idx="0">
                  <c:v>Denver Water</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'Asset Graph Data All Agencies'!$D$4:$D$14</c:f>
              <c:strCache>
                <c:ptCount val="11"/>
                <c:pt idx="0">
                  <c:v>Water treatment plants</c:v>
                </c:pt>
                <c:pt idx="1">
                  <c:v>Pump stations</c:v>
                </c:pt>
                <c:pt idx="2">
                  <c:v>Electrical &amp; MCC buildings</c:v>
                </c:pt>
                <c:pt idx="3">
                  <c:v>Dams</c:v>
                </c:pt>
                <c:pt idx="4">
                  <c:v>Treated water storage</c:v>
                </c:pt>
                <c:pt idx="5">
                  <c:v>Wastewater treatment plants</c:v>
                </c:pt>
                <c:pt idx="6">
                  <c:v>Wastewater pump stations</c:v>
                </c:pt>
                <c:pt idx="7">
                  <c:v>Confined spaces</c:v>
                </c:pt>
                <c:pt idx="8">
                  <c:v>Office buildings</c:v>
                </c:pt>
                <c:pt idx="9">
                  <c:v>Building roofs</c:v>
                </c:pt>
                <c:pt idx="10">
                  <c:v>Parking lots</c:v>
                </c:pt>
              </c:strCache>
            </c:strRef>
          </c:cat>
          <c:val>
            <c:numRef>
              <c:f>'Asset Graph Data All Agencies'!$E$4:$E$14</c:f>
              <c:numCache>
                <c:formatCode>General</c:formatCode>
                <c:ptCount val="11"/>
                <c:pt idx="0">
                  <c:v>2</c:v>
                </c:pt>
                <c:pt idx="1">
                  <c:v>6</c:v>
                </c:pt>
                <c:pt idx="3">
                  <c:v>2</c:v>
                </c:pt>
                <c:pt idx="4">
                  <c:v>2</c:v>
                </c:pt>
                <c:pt idx="8">
                  <c:v>2</c:v>
                </c:pt>
                <c:pt idx="10">
                  <c:v>2</c:v>
                </c:pt>
              </c:numCache>
            </c:numRef>
          </c:val>
          <c:extLst>
            <c:ext xmlns:c16="http://schemas.microsoft.com/office/drawing/2014/chart" uri="{C3380CC4-5D6E-409C-BE32-E72D297353CC}">
              <c16:uniqueId val="{00000000-B92F-1B44-BC8B-2E922146253F}"/>
            </c:ext>
          </c:extLst>
        </c:ser>
        <c:ser>
          <c:idx val="1"/>
          <c:order val="1"/>
          <c:tx>
            <c:strRef>
              <c:f>'Asset Graph Data All Agencies'!$B$15</c:f>
              <c:strCache>
                <c:ptCount val="1"/>
                <c:pt idx="0">
                  <c:v>Miami-Dade Water and Sewer Department</c:v>
                </c:pt>
              </c:strCache>
            </c:strRef>
          </c:tx>
          <c:spPr>
            <a:solidFill>
              <a:srgbClr val="FF2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'Asset Graph Data All Agencies'!$D$4:$D$14</c:f>
              <c:strCache>
                <c:ptCount val="11"/>
                <c:pt idx="0">
                  <c:v>Water treatment plants</c:v>
                </c:pt>
                <c:pt idx="1">
                  <c:v>Pump stations</c:v>
                </c:pt>
                <c:pt idx="2">
                  <c:v>Electrical &amp; MCC buildings</c:v>
                </c:pt>
                <c:pt idx="3">
                  <c:v>Dams</c:v>
                </c:pt>
                <c:pt idx="4">
                  <c:v>Treated water storage</c:v>
                </c:pt>
                <c:pt idx="5">
                  <c:v>Wastewater treatment plants</c:v>
                </c:pt>
                <c:pt idx="6">
                  <c:v>Wastewater pump stations</c:v>
                </c:pt>
                <c:pt idx="7">
                  <c:v>Confined spaces</c:v>
                </c:pt>
                <c:pt idx="8">
                  <c:v>Office buildings</c:v>
                </c:pt>
                <c:pt idx="9">
                  <c:v>Building roofs</c:v>
                </c:pt>
                <c:pt idx="10">
                  <c:v>Parking lots</c:v>
                </c:pt>
              </c:strCache>
            </c:strRef>
          </c:cat>
          <c:val>
            <c:numRef>
              <c:f>'Asset Graph Data All Agencies'!$E$15:$E$25</c:f>
              <c:numCache>
                <c:formatCode>General</c:formatCode>
                <c:ptCount val="11"/>
                <c:pt idx="0">
                  <c:v>1</c:v>
                </c:pt>
                <c:pt idx="5">
                  <c:v>2</c:v>
                </c:pt>
                <c:pt idx="6">
                  <c:v>2</c:v>
                </c:pt>
                <c:pt idx="7">
                  <c:v>15</c:v>
                </c:pt>
                <c:pt idx="8">
                  <c:v>1</c:v>
                </c:pt>
              </c:numCache>
            </c:numRef>
          </c:val>
          <c:extLst>
            <c:ext xmlns:c16="http://schemas.microsoft.com/office/drawing/2014/chart" uri="{C3380CC4-5D6E-409C-BE32-E72D297353CC}">
              <c16:uniqueId val="{00000001-B92F-1B44-BC8B-2E922146253F}"/>
            </c:ext>
          </c:extLst>
        </c:ser>
        <c:ser>
          <c:idx val="2"/>
          <c:order val="2"/>
          <c:tx>
            <c:strRef>
              <c:f>'Asset Graph Data All Agencies'!$B$26</c:f>
              <c:strCache>
                <c:ptCount val="1"/>
                <c:pt idx="0">
                  <c:v>Oklahoma City Utilities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'Asset Graph Data All Agencies'!$D$4:$D$14</c:f>
              <c:strCache>
                <c:ptCount val="11"/>
                <c:pt idx="0">
                  <c:v>Water treatment plants</c:v>
                </c:pt>
                <c:pt idx="1">
                  <c:v>Pump stations</c:v>
                </c:pt>
                <c:pt idx="2">
                  <c:v>Electrical &amp; MCC buildings</c:v>
                </c:pt>
                <c:pt idx="3">
                  <c:v>Dams</c:v>
                </c:pt>
                <c:pt idx="4">
                  <c:v>Treated water storage</c:v>
                </c:pt>
                <c:pt idx="5">
                  <c:v>Wastewater treatment plants</c:v>
                </c:pt>
                <c:pt idx="6">
                  <c:v>Wastewater pump stations</c:v>
                </c:pt>
                <c:pt idx="7">
                  <c:v>Confined spaces</c:v>
                </c:pt>
                <c:pt idx="8">
                  <c:v>Office buildings</c:v>
                </c:pt>
                <c:pt idx="9">
                  <c:v>Building roofs</c:v>
                </c:pt>
                <c:pt idx="10">
                  <c:v>Parking lots</c:v>
                </c:pt>
              </c:strCache>
            </c:strRef>
          </c:cat>
          <c:val>
            <c:numRef>
              <c:f>'Asset Graph Data All Agencies'!$E$26:$E$36</c:f>
              <c:numCache>
                <c:formatCode>General</c:formatCode>
                <c:ptCount val="11"/>
                <c:pt idx="9">
                  <c:v>12</c:v>
                </c:pt>
              </c:numCache>
            </c:numRef>
          </c:val>
          <c:extLst>
            <c:ext xmlns:c16="http://schemas.microsoft.com/office/drawing/2014/chart" uri="{C3380CC4-5D6E-409C-BE32-E72D297353CC}">
              <c16:uniqueId val="{00000002-B92F-1B44-BC8B-2E922146253F}"/>
            </c:ext>
          </c:extLst>
        </c:ser>
        <c:ser>
          <c:idx val="3"/>
          <c:order val="3"/>
          <c:tx>
            <c:strRef>
              <c:f>'Asset Graph Data All Agencies'!$B$37</c:f>
              <c:strCache>
                <c:ptCount val="1"/>
                <c:pt idx="0">
                  <c:v>Portland Water Bureau</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'Asset Graph Data All Agencies'!$D$4:$D$14</c:f>
              <c:strCache>
                <c:ptCount val="11"/>
                <c:pt idx="0">
                  <c:v>Water treatment plants</c:v>
                </c:pt>
                <c:pt idx="1">
                  <c:v>Pump stations</c:v>
                </c:pt>
                <c:pt idx="2">
                  <c:v>Electrical &amp; MCC buildings</c:v>
                </c:pt>
                <c:pt idx="3">
                  <c:v>Dams</c:v>
                </c:pt>
                <c:pt idx="4">
                  <c:v>Treated water storage</c:v>
                </c:pt>
                <c:pt idx="5">
                  <c:v>Wastewater treatment plants</c:v>
                </c:pt>
                <c:pt idx="6">
                  <c:v>Wastewater pump stations</c:v>
                </c:pt>
                <c:pt idx="7">
                  <c:v>Confined spaces</c:v>
                </c:pt>
                <c:pt idx="8">
                  <c:v>Office buildings</c:v>
                </c:pt>
                <c:pt idx="9">
                  <c:v>Building roofs</c:v>
                </c:pt>
                <c:pt idx="10">
                  <c:v>Parking lots</c:v>
                </c:pt>
              </c:strCache>
            </c:strRef>
          </c:cat>
          <c:val>
            <c:numRef>
              <c:f>'Asset Graph Data All Agencies'!$E$37:$E$47</c:f>
              <c:numCache>
                <c:formatCode>General</c:formatCode>
                <c:ptCount val="11"/>
                <c:pt idx="1">
                  <c:v>5</c:v>
                </c:pt>
                <c:pt idx="2">
                  <c:v>1</c:v>
                </c:pt>
              </c:numCache>
            </c:numRef>
          </c:val>
          <c:extLst>
            <c:ext xmlns:c16="http://schemas.microsoft.com/office/drawing/2014/chart" uri="{C3380CC4-5D6E-409C-BE32-E72D297353CC}">
              <c16:uniqueId val="{00000003-B92F-1B44-BC8B-2E922146253F}"/>
            </c:ext>
          </c:extLst>
        </c:ser>
        <c:ser>
          <c:idx val="4"/>
          <c:order val="4"/>
          <c:tx>
            <c:strRef>
              <c:f>'Asset Graph Data All Agencies'!$B$48</c:f>
              <c:strCache>
                <c:ptCount val="1"/>
                <c:pt idx="0">
                  <c:v>Southern Nevada Water Authority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'Asset Graph Data All Agencies'!$D$4:$D$14</c:f>
              <c:strCache>
                <c:ptCount val="11"/>
                <c:pt idx="0">
                  <c:v>Water treatment plants</c:v>
                </c:pt>
                <c:pt idx="1">
                  <c:v>Pump stations</c:v>
                </c:pt>
                <c:pt idx="2">
                  <c:v>Electrical &amp; MCC buildings</c:v>
                </c:pt>
                <c:pt idx="3">
                  <c:v>Dams</c:v>
                </c:pt>
                <c:pt idx="4">
                  <c:v>Treated water storage</c:v>
                </c:pt>
                <c:pt idx="5">
                  <c:v>Wastewater treatment plants</c:v>
                </c:pt>
                <c:pt idx="6">
                  <c:v>Wastewater pump stations</c:v>
                </c:pt>
                <c:pt idx="7">
                  <c:v>Confined spaces</c:v>
                </c:pt>
                <c:pt idx="8">
                  <c:v>Office buildings</c:v>
                </c:pt>
                <c:pt idx="9">
                  <c:v>Building roofs</c:v>
                </c:pt>
                <c:pt idx="10">
                  <c:v>Parking lots</c:v>
                </c:pt>
              </c:strCache>
            </c:strRef>
          </c:cat>
          <c:val>
            <c:numRef>
              <c:f>'Asset Graph Data All Agencies'!$E$48:$E$58</c:f>
              <c:numCache>
                <c:formatCode>General</c:formatCode>
                <c:ptCount val="11"/>
                <c:pt idx="0">
                  <c:v>2</c:v>
                </c:pt>
                <c:pt idx="1">
                  <c:v>4</c:v>
                </c:pt>
                <c:pt idx="8">
                  <c:v>1</c:v>
                </c:pt>
              </c:numCache>
            </c:numRef>
          </c:val>
          <c:extLst>
            <c:ext xmlns:c16="http://schemas.microsoft.com/office/drawing/2014/chart" uri="{C3380CC4-5D6E-409C-BE32-E72D297353CC}">
              <c16:uniqueId val="{00000004-B92F-1B44-BC8B-2E922146253F}"/>
            </c:ext>
          </c:extLst>
        </c:ser>
        <c:dLbls>
          <c:showLegendKey val="0"/>
          <c:showVal val="1"/>
          <c:showCatName val="0"/>
          <c:showSerName val="0"/>
          <c:showPercent val="0"/>
          <c:showBubbleSize val="0"/>
        </c:dLbls>
        <c:gapWidth val="95"/>
        <c:overlap val="100"/>
        <c:axId val="1569418064"/>
        <c:axId val="1596826384"/>
      </c:barChart>
      <c:catAx>
        <c:axId val="156941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1596826384"/>
        <c:crosses val="autoZero"/>
        <c:auto val="1"/>
        <c:lblAlgn val="ctr"/>
        <c:lblOffset val="100"/>
        <c:noMultiLvlLbl val="0"/>
      </c:catAx>
      <c:valAx>
        <c:axId val="1596826384"/>
        <c:scaling>
          <c:orientation val="minMax"/>
        </c:scaling>
        <c:delete val="1"/>
        <c:axPos val="l"/>
        <c:numFmt formatCode="General" sourceLinked="1"/>
        <c:majorTickMark val="none"/>
        <c:minorTickMark val="none"/>
        <c:tickLblPos val="nextTo"/>
        <c:crossAx val="1569418064"/>
        <c:crosses val="autoZero"/>
        <c:crossBetween val="between"/>
      </c:valAx>
      <c:spPr>
        <a:noFill/>
        <a:ln>
          <a:noFill/>
        </a:ln>
        <a:effectLst/>
      </c:spPr>
    </c:plotArea>
    <c:legend>
      <c:legendPos val="t"/>
      <c:layout>
        <c:manualLayout>
          <c:xMode val="edge"/>
          <c:yMode val="edge"/>
          <c:x val="0.19847342767235771"/>
          <c:y val="0.19485471936559617"/>
          <c:w val="0.58987383836039342"/>
          <c:h val="0.169583214721164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20FAE-0654-4E96-B502-917DAED15D24}" type="datetimeFigureOut">
              <a:rPr lang="en-US" smtClean="0"/>
              <a:t>11/6/2019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73108-C71B-4995-A9F0-2E122EC23B4D}" type="slidenum">
              <a:rPr lang="en-US" smtClean="0"/>
              <a:t>‹#›</a:t>
            </a:fld>
            <a:endParaRPr lang="en-US"/>
          </a:p>
        </p:txBody>
      </p:sp>
    </p:spTree>
    <p:extLst>
      <p:ext uri="{BB962C8B-B14F-4D97-AF65-F5344CB8AC3E}">
        <p14:creationId xmlns:p14="http://schemas.microsoft.com/office/powerpoint/2010/main" val="47140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nyc.gov/assets/orr/pdf/NYC_Climate_Resiliency_Design_Guidelines_v3-0.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542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7570822A-5979-E541-AD48-D16046C4797B}" type="slidenum">
              <a:rPr lang="en-US" sz="1200" b="0"/>
              <a:pPr/>
              <a:t>1</a:t>
            </a:fld>
            <a:endParaRPr lang="en-US" sz="1200" b="0" dirty="0"/>
          </a:p>
        </p:txBody>
      </p:sp>
    </p:spTree>
    <p:extLst>
      <p:ext uri="{BB962C8B-B14F-4D97-AF65-F5344CB8AC3E}">
        <p14:creationId xmlns:p14="http://schemas.microsoft.com/office/powerpoint/2010/main" val="88616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048" eaLnBrk="0" hangingPunct="0">
              <a:defRPr>
                <a:solidFill>
                  <a:schemeClr val="tx1"/>
                </a:solidFill>
                <a:latin typeface="Arial" charset="0"/>
                <a:ea typeface="ＭＳ Ｐゴシック" pitchFamily="27" charset="-128"/>
              </a:defRPr>
            </a:lvl1pPr>
            <a:lvl2pPr marL="742909" indent="-285734" defTabSz="927048" eaLnBrk="0" hangingPunct="0">
              <a:defRPr>
                <a:solidFill>
                  <a:schemeClr val="tx1"/>
                </a:solidFill>
                <a:latin typeface="Arial" charset="0"/>
                <a:ea typeface="ＭＳ Ｐゴシック" pitchFamily="27" charset="-128"/>
              </a:defRPr>
            </a:lvl2pPr>
            <a:lvl3pPr marL="1142937" indent="-228587" defTabSz="927048" eaLnBrk="0" hangingPunct="0">
              <a:defRPr>
                <a:solidFill>
                  <a:schemeClr val="tx1"/>
                </a:solidFill>
                <a:latin typeface="Arial" charset="0"/>
                <a:ea typeface="ＭＳ Ｐゴシック" pitchFamily="27" charset="-128"/>
              </a:defRPr>
            </a:lvl3pPr>
            <a:lvl4pPr marL="1600111" indent="-228587" defTabSz="927048" eaLnBrk="0" hangingPunct="0">
              <a:defRPr>
                <a:solidFill>
                  <a:schemeClr val="tx1"/>
                </a:solidFill>
                <a:latin typeface="Arial" charset="0"/>
                <a:ea typeface="ＭＳ Ｐゴシック" pitchFamily="27" charset="-128"/>
              </a:defRPr>
            </a:lvl4pPr>
            <a:lvl5pPr marL="2057287" indent="-228587" defTabSz="927048" eaLnBrk="0" hangingPunct="0">
              <a:defRPr>
                <a:solidFill>
                  <a:schemeClr val="tx1"/>
                </a:solidFill>
                <a:latin typeface="Arial" charset="0"/>
                <a:ea typeface="ＭＳ Ｐゴシック" pitchFamily="27" charset="-128"/>
              </a:defRPr>
            </a:lvl5pPr>
            <a:lvl6pPr marL="2514461" indent="-228587" defTabSz="927048" eaLnBrk="0" fontAlgn="base" hangingPunct="0">
              <a:spcBef>
                <a:spcPct val="0"/>
              </a:spcBef>
              <a:spcAft>
                <a:spcPct val="0"/>
              </a:spcAft>
              <a:defRPr>
                <a:solidFill>
                  <a:schemeClr val="tx1"/>
                </a:solidFill>
                <a:latin typeface="Arial" charset="0"/>
                <a:ea typeface="ＭＳ Ｐゴシック" pitchFamily="27" charset="-128"/>
              </a:defRPr>
            </a:lvl6pPr>
            <a:lvl7pPr marL="2971635" indent="-228587" defTabSz="927048" eaLnBrk="0" fontAlgn="base" hangingPunct="0">
              <a:spcBef>
                <a:spcPct val="0"/>
              </a:spcBef>
              <a:spcAft>
                <a:spcPct val="0"/>
              </a:spcAft>
              <a:defRPr>
                <a:solidFill>
                  <a:schemeClr val="tx1"/>
                </a:solidFill>
                <a:latin typeface="Arial" charset="0"/>
                <a:ea typeface="ＭＳ Ｐゴシック" pitchFamily="27" charset="-128"/>
              </a:defRPr>
            </a:lvl7pPr>
            <a:lvl8pPr marL="3428811" indent="-228587" defTabSz="927048" eaLnBrk="0" fontAlgn="base" hangingPunct="0">
              <a:spcBef>
                <a:spcPct val="0"/>
              </a:spcBef>
              <a:spcAft>
                <a:spcPct val="0"/>
              </a:spcAft>
              <a:defRPr>
                <a:solidFill>
                  <a:schemeClr val="tx1"/>
                </a:solidFill>
                <a:latin typeface="Arial" charset="0"/>
                <a:ea typeface="ＭＳ Ｐゴシック" pitchFamily="27" charset="-128"/>
              </a:defRPr>
            </a:lvl8pPr>
            <a:lvl9pPr marL="3885985" indent="-228587" defTabSz="927048" eaLnBrk="0" fontAlgn="base" hangingPunct="0">
              <a:spcBef>
                <a:spcPct val="0"/>
              </a:spcBef>
              <a:spcAft>
                <a:spcPct val="0"/>
              </a:spcAft>
              <a:defRPr>
                <a:solidFill>
                  <a:schemeClr val="tx1"/>
                </a:solidFill>
                <a:latin typeface="Arial" charset="0"/>
                <a:ea typeface="ＭＳ Ｐゴシック" pitchFamily="27" charset="-128"/>
              </a:defRPr>
            </a:lvl9pPr>
          </a:lstStyle>
          <a:p>
            <a:pPr eaLnBrk="1" hangingPunct="1"/>
            <a:fld id="{531E76F2-45BD-469B-ACAA-FDC162B2BDD4}" type="slidenum">
              <a:rPr lang="en-US" smtClean="0">
                <a:solidFill>
                  <a:srgbClr val="000000"/>
                </a:solidFill>
              </a:rPr>
              <a:pPr eaLnBrk="1" hangingPunct="1"/>
              <a:t>5</a:t>
            </a:fld>
            <a:endParaRPr lang="en-US">
              <a:solidFill>
                <a:srgbClr val="000000"/>
              </a:solidFill>
            </a:endParaRPr>
          </a:p>
        </p:txBody>
      </p:sp>
      <p:sp>
        <p:nvSpPr>
          <p:cNvPr id="36867" name="Rectangle 2"/>
          <p:cNvSpPr>
            <a:spLocks noGrp="1" noRot="1" noChangeAspect="1" noChangeArrowheads="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20" name="Rectangle 3"/>
          <p:cNvSpPr>
            <a:spLocks noGrp="1" noChangeArrowheads="1"/>
          </p:cNvSpPr>
          <p:nvPr>
            <p:ph type="body" idx="1"/>
          </p:nvPr>
        </p:nvSpPr>
        <p:spPr/>
        <p:txBody>
          <a:bodyPr>
            <a:normAutofit/>
          </a:bodyPr>
          <a:lstStyle/>
          <a:p>
            <a:pPr eaLnBrk="1" hangingPunct="1">
              <a:defRPr/>
            </a:pPr>
            <a:endParaRPr lang="en-US" sz="1400" dirty="0"/>
          </a:p>
        </p:txBody>
      </p:sp>
    </p:spTree>
    <p:extLst>
      <p:ext uri="{BB962C8B-B14F-4D97-AF65-F5344CB8AC3E}">
        <p14:creationId xmlns:p14="http://schemas.microsoft.com/office/powerpoint/2010/main" val="102393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70E1930-BC36-4ECF-9804-20F5319C886D}" type="slidenum">
              <a:rPr lang="en-US" smtClean="0"/>
              <a:pPr/>
              <a:t>10</a:t>
            </a:fld>
            <a:endParaRPr lang="en-US"/>
          </a:p>
        </p:txBody>
      </p:sp>
    </p:spTree>
    <p:extLst>
      <p:ext uri="{BB962C8B-B14F-4D97-AF65-F5344CB8AC3E}">
        <p14:creationId xmlns:p14="http://schemas.microsoft.com/office/powerpoint/2010/main" val="98841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B31C5A-A966-4B63-BDF9-72EBAFDB8373}" type="slidenum">
              <a:rPr lang="en-US" smtClean="0"/>
              <a:pPr/>
              <a:t>14</a:t>
            </a:fld>
            <a:endParaRPr lang="en-US" dirty="0"/>
          </a:p>
        </p:txBody>
      </p:sp>
    </p:spTree>
    <p:extLst>
      <p:ext uri="{BB962C8B-B14F-4D97-AF65-F5344CB8AC3E}">
        <p14:creationId xmlns:p14="http://schemas.microsoft.com/office/powerpoint/2010/main" val="26776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actions are comprised on 15 adaptation themes which can give you a better sense of what the actions include and which what comprise our (current) 46 leading practice examples</a:t>
            </a:r>
          </a:p>
        </p:txBody>
      </p:sp>
      <p:sp>
        <p:nvSpPr>
          <p:cNvPr id="4" name="Slide Number Placeholder 3"/>
          <p:cNvSpPr>
            <a:spLocks noGrp="1"/>
          </p:cNvSpPr>
          <p:nvPr>
            <p:ph type="sldNum" sz="quarter" idx="5"/>
          </p:nvPr>
        </p:nvSpPr>
        <p:spPr/>
        <p:txBody>
          <a:bodyPr/>
          <a:lstStyle/>
          <a:p>
            <a:fld id="{C25C55D0-8779-454D-ADD3-A96E6F019590}" type="slidenum">
              <a:rPr lang="en-US" smtClean="0"/>
              <a:t>17</a:t>
            </a:fld>
            <a:endParaRPr lang="en-US"/>
          </a:p>
        </p:txBody>
      </p:sp>
    </p:spTree>
    <p:extLst>
      <p:ext uri="{BB962C8B-B14F-4D97-AF65-F5344CB8AC3E}">
        <p14:creationId xmlns:p14="http://schemas.microsoft.com/office/powerpoint/2010/main" val="285717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Transition to David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State the practice</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read what it is and where it fits in the wheel)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David</a:t>
            </a:r>
            <a:r>
              <a:rPr lang="en-US" dirty="0"/>
              <a:t>:  “I will present an example in the Plan category with the leading practices principle </a:t>
            </a:r>
            <a:r>
              <a:rPr lang="en-US" sz="1200" b="1" dirty="0">
                <a:solidFill>
                  <a:srgbClr val="44546A"/>
                </a:solidFill>
                <a:latin typeface="Arial" panose="020B0604020202020204" pitchFamily="34" charset="0"/>
                <a:cs typeface="Arial" panose="020B0604020202020204" pitchFamily="34" charset="0"/>
              </a:rPr>
              <a:t>Recognize the power of well-placed climate change screening questions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&lt;or something similar.  Point here:  be sure to say with the best practices principle is and in what climate adaptation category it is under.  Remember in the next slides to relate how this practice has enhanced planning at your utility.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C55D0-8779-454D-ADD3-A96E6F019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89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2. Describe the example strategy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short overview, NOT the details)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3. Share why it matters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it helps to Engage, Understand, Plan, Act, Sustain)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6"/>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6"/>
                </a:solidFill>
                <a:latin typeface="Trebuchet MS" panose="020B0703020202090204" pitchFamily="34" charset="0"/>
              </a:rPr>
              <a:t>Recognize the power of well-place check boxes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Leading practice principle:</a:t>
            </a:r>
            <a:r>
              <a:rPr lang="en-US" sz="1200" kern="1200" dirty="0">
                <a:solidFill>
                  <a:schemeClr val="tx1"/>
                </a:solidFill>
                <a:effectLst/>
                <a:latin typeface="+mn-lt"/>
                <a:ea typeface="+mn-ea"/>
                <a:cs typeface="+mn-cs"/>
              </a:rPr>
              <a:t>  Climate adaptation happens when there is increased awareness that future conditions (e.g., weather, sea levels) will be different.  While there is often not a clear answer to how big changes will be, a lot can be done by just getting those making decisions to pause and consider how they might adjust - this could be adding ”considered climate change” to planning checklists.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strategy</a:t>
            </a:r>
            <a:r>
              <a:rPr lang="en-US" sz="1200" kern="1200" dirty="0">
                <a:solidFill>
                  <a:schemeClr val="tx1"/>
                </a:solidFill>
                <a:effectLst/>
                <a:latin typeface="+mn-lt"/>
                <a:ea typeface="+mn-ea"/>
                <a:cs typeface="+mn-cs"/>
              </a:rPr>
              <a:t>:  SNWA incorporated a screening tool for proposed infrastructure/capital projects to ensure engineers are “considering climate change” in projects that may be climate sensitive, and have a life expectancy beyond 20 years. The screening tool helps the project initiator determine if the project is at risk to future climate conditions and determine what level of risk assessment would be needed to determine if an alternative design for the project is warranted. The screening tool, which is a decision tree, is a first step in educating staff in climate-resilient infrastructure. A future climate summary sheet for the service area is also provided to help project initiators adjust their assumptions about future climate conditions.  These steps have not required extensive analysis or required a climate change expert be involved. However, the work has made staff aware that long-lived infrastructure may experience climate different from today, and discuss what should be done differently, if anything.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Example strategy:  </a:t>
            </a:r>
            <a:r>
              <a:rPr lang="en-US" sz="1200" kern="1200" dirty="0">
                <a:solidFill>
                  <a:schemeClr val="tx1"/>
                </a:solidFill>
                <a:effectLst/>
                <a:latin typeface="+mn-lt"/>
                <a:ea typeface="+mn-ea"/>
                <a:cs typeface="+mn-cs"/>
              </a:rPr>
              <a:t>&lt;forthcoming from San Francisco, David&gt;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Pointers to additional resources: </a:t>
            </a:r>
            <a:r>
              <a:rPr lang="en-US" sz="1200" i="1" kern="1200" dirty="0">
                <a:solidFill>
                  <a:schemeClr val="tx1"/>
                </a:solidFill>
                <a:effectLst/>
                <a:latin typeface="+mn-lt"/>
                <a:ea typeface="+mn-ea"/>
                <a:cs typeface="+mn-cs"/>
              </a:rPr>
              <a:t>Climate Resiliency Design Guidelines v. 3.0</a:t>
            </a:r>
            <a:r>
              <a:rPr lang="en-US" sz="1200" kern="1200" dirty="0">
                <a:solidFill>
                  <a:schemeClr val="tx1"/>
                </a:solidFill>
                <a:effectLst/>
                <a:latin typeface="+mn-lt"/>
                <a:ea typeface="+mn-ea"/>
                <a:cs typeface="+mn-cs"/>
              </a:rPr>
              <a:t>, 2019, NYC Mayor’s Office of Recovery and Resiliency. </a:t>
            </a:r>
            <a:r>
              <a:rPr lang="en-US" sz="1200" u="sng" kern="1200" dirty="0">
                <a:solidFill>
                  <a:schemeClr val="tx1"/>
                </a:solidFill>
                <a:effectLst/>
                <a:latin typeface="+mn-lt"/>
                <a:ea typeface="+mn-ea"/>
                <a:cs typeface="+mn-cs"/>
                <a:hlinkClick r:id="rId3"/>
              </a:rPr>
              <a:t>https://www1.nyc.gov/assets/orr/pdf/NYC_Climate_Resiliency_Design_Guidelines_v3-0.pdf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19D13-AB33-724C-8E3F-A0E5354AB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03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19D13-AB33-724C-8E3F-A0E5354AB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00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F9223E-3A44-4630-B561-4A604643C61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210949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9223E-3A44-4630-B561-4A604643C61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162711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9223E-3A44-4630-B561-4A604643C61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203972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758440"/>
          </a:xfrm>
          <a:prstGeom prst="rect">
            <a:avLst/>
          </a:prstGeom>
        </p:spPr>
      </p:pic>
      <p:sp>
        <p:nvSpPr>
          <p:cNvPr id="2878644" name="Rectangle 2"/>
          <p:cNvSpPr>
            <a:spLocks noGrp="1" noChangeArrowheads="1"/>
          </p:cNvSpPr>
          <p:nvPr>
            <p:ph type="ctrTitle" hasCustomPrompt="1"/>
          </p:nvPr>
        </p:nvSpPr>
        <p:spPr>
          <a:xfrm>
            <a:off x="717231" y="4114800"/>
            <a:ext cx="5394960" cy="685800"/>
          </a:xfrm>
          <a:prstGeom prst="rect">
            <a:avLst/>
          </a:prstGeom>
          <a:ln/>
        </p:spPr>
        <p:txBody>
          <a:bodyPr lIns="0" tIns="0" rIns="0" bIns="0" anchor="t" anchorCtr="0"/>
          <a:lstStyle>
            <a:lvl1pPr algn="l">
              <a:lnSpc>
                <a:spcPct val="100000"/>
              </a:lnSpc>
              <a:spcBef>
                <a:spcPts val="0"/>
              </a:spcBef>
              <a:defRPr sz="2400" baseline="0">
                <a:solidFill>
                  <a:schemeClr val="tx1">
                    <a:lumMod val="50000"/>
                    <a:lumOff val="50000"/>
                  </a:schemeClr>
                </a:solidFill>
              </a:defRPr>
            </a:lvl1pPr>
          </a:lstStyle>
          <a:p>
            <a:r>
              <a:rPr lang="en-US" dirty="0"/>
              <a:t>PRESENTATION</a:t>
            </a:r>
            <a:br>
              <a:rPr lang="en-US" dirty="0"/>
            </a:br>
            <a:r>
              <a:rPr lang="en-US" dirty="0"/>
              <a:t>24 PT. ARIAL BOLD</a:t>
            </a:r>
          </a:p>
        </p:txBody>
      </p:sp>
      <p:sp>
        <p:nvSpPr>
          <p:cNvPr id="14" name="Text Placeholder 13"/>
          <p:cNvSpPr>
            <a:spLocks noGrp="1"/>
          </p:cNvSpPr>
          <p:nvPr>
            <p:ph type="body" sz="quarter" idx="10" hasCustomPrompt="1"/>
          </p:nvPr>
        </p:nvSpPr>
        <p:spPr>
          <a:xfrm>
            <a:off x="717231" y="5194743"/>
            <a:ext cx="5394960" cy="169705"/>
          </a:xfrm>
          <a:prstGeom prst="rect">
            <a:avLst/>
          </a:prstGeom>
        </p:spPr>
        <p:txBody>
          <a:bodyPr lIns="0" tIns="0" rIns="0" bIns="0"/>
          <a:lstStyle>
            <a:lvl1pPr algn="l">
              <a:lnSpc>
                <a:spcPts val="1300"/>
              </a:lnSpc>
              <a:spcBef>
                <a:spcPts val="300"/>
              </a:spcBef>
              <a:buNone/>
              <a:defRPr lang="en-US" sz="1200" b="1" kern="1200" baseline="0" dirty="0" smtClean="0">
                <a:solidFill>
                  <a:schemeClr val="tx1">
                    <a:lumMod val="50000"/>
                    <a:lumOff val="50000"/>
                  </a:schemeClr>
                </a:solidFill>
                <a:latin typeface="Arial Bold" charset="0"/>
                <a:ea typeface="ヒラギノ角ゴ ProN W3" charset="0"/>
                <a:cs typeface="Arial Bold" charset="0"/>
                <a:sym typeface="Arial Bold" charset="0"/>
              </a:defRPr>
            </a:lvl1pPr>
          </a:lstStyle>
          <a:p>
            <a:pPr lvl="0"/>
            <a:r>
              <a:rPr lang="en-US" dirty="0"/>
              <a:t>Click to Edit 12 pt. Arial Bold</a:t>
            </a:r>
          </a:p>
        </p:txBody>
      </p:sp>
      <p:sp>
        <p:nvSpPr>
          <p:cNvPr id="10" name="TextBox 9"/>
          <p:cNvSpPr txBox="1"/>
          <p:nvPr userDrawn="1"/>
        </p:nvSpPr>
        <p:spPr>
          <a:xfrm>
            <a:off x="533400" y="496669"/>
            <a:ext cx="5105400" cy="938719"/>
          </a:xfrm>
          <a:prstGeom prst="rect">
            <a:avLst/>
          </a:prstGeom>
          <a:noFill/>
        </p:spPr>
        <p:txBody>
          <a:bodyPr wrap="square" rtlCol="0">
            <a:spAutoFit/>
          </a:bodyPr>
          <a:lstStyle/>
          <a:p>
            <a:pPr>
              <a:spcAft>
                <a:spcPts val="600"/>
              </a:spcAft>
            </a:pPr>
            <a:r>
              <a:rPr lang="en-US" sz="1800" b="1" dirty="0">
                <a:solidFill>
                  <a:schemeClr val="bg1"/>
                </a:solidFill>
                <a:latin typeface="Arial Bold" panose="020B0704020202020204" pitchFamily="34" charset="0"/>
                <a:cs typeface="Arial Bold" panose="020B0704020202020204" pitchFamily="34" charset="0"/>
              </a:rPr>
              <a:t>Building Resilience to a Changing Climate: </a:t>
            </a:r>
          </a:p>
          <a:p>
            <a:r>
              <a:rPr lang="en-US" sz="1600" b="1" dirty="0">
                <a:solidFill>
                  <a:schemeClr val="bg1"/>
                </a:solidFill>
                <a:latin typeface="Arial Bold" panose="020B0704020202020204" pitchFamily="34" charset="0"/>
                <a:cs typeface="Arial Bold" panose="020B0704020202020204" pitchFamily="34" charset="0"/>
              </a:rPr>
              <a:t>A Technical Training in Water Sector </a:t>
            </a:r>
            <a:br>
              <a:rPr lang="en-US" sz="1600" b="1" dirty="0">
                <a:solidFill>
                  <a:schemeClr val="bg1"/>
                </a:solidFill>
                <a:latin typeface="Arial Bold" panose="020B0704020202020204" pitchFamily="34" charset="0"/>
                <a:cs typeface="Arial Bold" panose="020B0704020202020204" pitchFamily="34" charset="0"/>
              </a:rPr>
            </a:br>
            <a:r>
              <a:rPr lang="en-US" sz="1600" b="1" dirty="0">
                <a:solidFill>
                  <a:schemeClr val="bg1"/>
                </a:solidFill>
                <a:latin typeface="Arial Bold" panose="020B0704020202020204" pitchFamily="34" charset="0"/>
                <a:cs typeface="Arial Bold" panose="020B0704020202020204" pitchFamily="34" charset="0"/>
              </a:rPr>
              <a:t>Utility Decision Support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1268" y="1187390"/>
            <a:ext cx="1524349" cy="1368552"/>
          </a:xfrm>
          <a:prstGeom prst="rect">
            <a:avLst/>
          </a:prstGeom>
        </p:spPr>
      </p:pic>
    </p:spTree>
    <p:extLst>
      <p:ext uri="{BB962C8B-B14F-4D97-AF65-F5344CB8AC3E}">
        <p14:creationId xmlns:p14="http://schemas.microsoft.com/office/powerpoint/2010/main" val="7972053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81313"/>
            <a:ext cx="9144000" cy="1276687"/>
          </a:xfrm>
          <a:prstGeom prst="rect">
            <a:avLst/>
          </a:prstGeom>
        </p:spPr>
      </p:pic>
      <p:sp>
        <p:nvSpPr>
          <p:cNvPr id="2" name="Title 1"/>
          <p:cNvSpPr>
            <a:spLocks noGrp="1"/>
          </p:cNvSpPr>
          <p:nvPr>
            <p:ph type="title"/>
          </p:nvPr>
        </p:nvSpPr>
        <p:spPr>
          <a:xfrm>
            <a:off x="713232" y="457200"/>
            <a:ext cx="7821168" cy="603250"/>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713232" y="1600200"/>
            <a:ext cx="7821168" cy="3886200"/>
          </a:xfrm>
        </p:spPr>
        <p:txBody>
          <a:bodyPr/>
          <a:lstStyle>
            <a:lvl1pPr>
              <a:lnSpc>
                <a:spcPct val="100000"/>
              </a:lnSpc>
              <a:spcBef>
                <a:spcPts val="900"/>
              </a:spcBef>
              <a:buClr>
                <a:schemeClr val="accent3"/>
              </a:buClr>
              <a:defRPr sz="1600">
                <a:solidFill>
                  <a:schemeClr val="accent1"/>
                </a:solidFill>
              </a:defRPr>
            </a:lvl1pPr>
            <a:lvl2pPr>
              <a:lnSpc>
                <a:spcPct val="100000"/>
              </a:lnSpc>
              <a:spcBef>
                <a:spcPts val="300"/>
              </a:spcBef>
              <a:buClr>
                <a:schemeClr val="accent3"/>
              </a:buClr>
              <a:defRPr sz="1600">
                <a:solidFill>
                  <a:schemeClr val="accent1"/>
                </a:solidFill>
              </a:defRPr>
            </a:lvl2pPr>
            <a:lvl3pPr>
              <a:lnSpc>
                <a:spcPct val="100000"/>
              </a:lnSpc>
              <a:spcBef>
                <a:spcPts val="300"/>
              </a:spcBef>
              <a:buClr>
                <a:schemeClr val="accent3"/>
              </a:buClr>
              <a:defRPr sz="1600">
                <a:solidFill>
                  <a:schemeClr val="accent1"/>
                </a:solidFill>
              </a:defRPr>
            </a:lvl3pPr>
            <a:lvl4pPr>
              <a:lnSpc>
                <a:spcPct val="100000"/>
              </a:lnSpc>
              <a:spcBef>
                <a:spcPts val="300"/>
              </a:spcBef>
              <a:buClr>
                <a:schemeClr val="accent3"/>
              </a:buClr>
              <a:defRPr sz="1600">
                <a:solidFill>
                  <a:schemeClr val="accent1"/>
                </a:solidFill>
              </a:defRPr>
            </a:lvl4pPr>
            <a:lvl5pPr>
              <a:lnSpc>
                <a:spcPct val="100000"/>
              </a:lnSpc>
              <a:spcBef>
                <a:spcPts val="300"/>
              </a:spcBef>
              <a:buClr>
                <a:schemeClr val="accent3"/>
              </a:buClr>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Box 104"/>
          <p:cNvSpPr txBox="1">
            <a:spLocks noChangeArrowheads="1"/>
          </p:cNvSpPr>
          <p:nvPr userDrawn="1"/>
        </p:nvSpPr>
        <p:spPr bwMode="auto">
          <a:xfrm>
            <a:off x="5715001" y="6477000"/>
            <a:ext cx="3006726" cy="153888"/>
          </a:xfrm>
          <a:prstGeom prst="rect">
            <a:avLst/>
          </a:prstGeom>
          <a:noFill/>
          <a:ln w="9525">
            <a:noFill/>
            <a:miter lim="800000"/>
            <a:headEnd/>
            <a:tailEnd/>
          </a:ln>
          <a:effectLst/>
        </p:spPr>
        <p:txBody>
          <a:bodyPr wrap="square" lIns="0" tIns="0" rIns="0" bIns="0" anchor="ctr">
            <a:spAutoFit/>
          </a:bodyPr>
          <a:lstStyle/>
          <a:p>
            <a:pPr algn="r" defTabSz="820738">
              <a:spcBef>
                <a:spcPct val="50000"/>
              </a:spcBef>
            </a:pPr>
            <a:fld id="{B07AFF53-DA99-4FC1-90D9-1CB5EBC48E70}" type="slidenum">
              <a:rPr lang="en-US" sz="1000" smtClean="0">
                <a:solidFill>
                  <a:schemeClr val="bg1"/>
                </a:solidFill>
              </a:rPr>
              <a:pPr algn="r" defTabSz="820738">
                <a:spcBef>
                  <a:spcPct val="50000"/>
                </a:spcBef>
              </a:pPr>
              <a:t>‹#›</a:t>
            </a:fld>
            <a:endParaRPr lang="en-US" sz="1000" dirty="0">
              <a:solidFill>
                <a:schemeClr val="bg1"/>
              </a:solidFill>
            </a:endParaRPr>
          </a:p>
        </p:txBody>
      </p:sp>
      <p:sp>
        <p:nvSpPr>
          <p:cNvPr id="6" name="Rectangle 5"/>
          <p:cNvSpPr/>
          <p:nvPr userDrawn="1"/>
        </p:nvSpPr>
        <p:spPr bwMode="auto">
          <a:xfrm>
            <a:off x="0" y="0"/>
            <a:ext cx="9144000" cy="283464"/>
          </a:xfrm>
          <a:prstGeom prst="rect">
            <a:avLst/>
          </a:prstGeom>
          <a:solidFill>
            <a:srgbClr val="FFC5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a typeface="MS PGothic" pitchFamily="34" charset="-128"/>
            </a:endParaRPr>
          </a:p>
        </p:txBody>
      </p:sp>
    </p:spTree>
    <p:extLst>
      <p:ext uri="{BB962C8B-B14F-4D97-AF65-F5344CB8AC3E}">
        <p14:creationId xmlns:p14="http://schemas.microsoft.com/office/powerpoint/2010/main" val="12716951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3023" y="6247051"/>
            <a:ext cx="2133600" cy="365125"/>
          </a:xfrm>
        </p:spPr>
        <p:txBody>
          <a:bodyPr/>
          <a:lstStyle>
            <a:lvl1pPr>
              <a:defRPr>
                <a:solidFill>
                  <a:srgbClr val="656565"/>
                </a:solidFill>
              </a:defRPr>
            </a:lvl1pPr>
          </a:lstStyle>
          <a:p>
            <a:fld id="{FD14AA0F-CD2B-C74D-B7F9-5E4682D42691}" type="datetime1">
              <a:rPr lang="en-US" smtClean="0"/>
              <a:pPr/>
              <a:t>11/6/2019</a:t>
            </a:fld>
            <a:endParaRPr lang="en-US" dirty="0"/>
          </a:p>
        </p:txBody>
      </p:sp>
      <p:sp>
        <p:nvSpPr>
          <p:cNvPr id="5" name="Title 1"/>
          <p:cNvSpPr>
            <a:spLocks noGrp="1"/>
          </p:cNvSpPr>
          <p:nvPr>
            <p:ph type="ctrTitle" hasCustomPrompt="1"/>
          </p:nvPr>
        </p:nvSpPr>
        <p:spPr>
          <a:xfrm>
            <a:off x="453024" y="111407"/>
            <a:ext cx="8690977" cy="1945900"/>
          </a:xfrm>
        </p:spPr>
        <p:txBody>
          <a:bodyPr>
            <a:normAutofit/>
          </a:bodyPr>
          <a:lstStyle>
            <a:lvl1pPr algn="l">
              <a:lnSpc>
                <a:spcPct val="80000"/>
              </a:lnSpc>
              <a:defRPr sz="4050" b="1" cap="all"/>
            </a:lvl1pPr>
          </a:lstStyle>
          <a:p>
            <a:r>
              <a:rPr lang="en-US" dirty="0"/>
              <a:t>Click to edit </a:t>
            </a:r>
            <a:br>
              <a:rPr lang="en-US" dirty="0"/>
            </a:br>
            <a:r>
              <a:rPr lang="en-US" dirty="0"/>
              <a:t>Master title style</a:t>
            </a:r>
          </a:p>
        </p:txBody>
      </p:sp>
      <p:sp>
        <p:nvSpPr>
          <p:cNvPr id="7" name="Picture Placeholder 6"/>
          <p:cNvSpPr>
            <a:spLocks noGrp="1"/>
          </p:cNvSpPr>
          <p:nvPr>
            <p:ph type="pic" sz="quarter" idx="12"/>
          </p:nvPr>
        </p:nvSpPr>
        <p:spPr>
          <a:xfrm>
            <a:off x="0" y="2057307"/>
            <a:ext cx="9144000" cy="2963414"/>
          </a:xfrm>
        </p:spPr>
        <p:txBody>
          <a:bodyPr/>
          <a:lstStyle/>
          <a:p>
            <a:r>
              <a:rPr lang="en-US"/>
              <a:t>Click icon to add picture</a:t>
            </a:r>
          </a:p>
        </p:txBody>
      </p:sp>
      <p:sp>
        <p:nvSpPr>
          <p:cNvPr id="8" name="Subtitle 2"/>
          <p:cNvSpPr>
            <a:spLocks noGrp="1"/>
          </p:cNvSpPr>
          <p:nvPr>
            <p:ph type="subTitle" idx="1"/>
          </p:nvPr>
        </p:nvSpPr>
        <p:spPr>
          <a:xfrm>
            <a:off x="453023" y="5206396"/>
            <a:ext cx="7708809" cy="898679"/>
          </a:xfrm>
        </p:spPr>
        <p:txBody>
          <a:bodyPr>
            <a:normAutofit/>
          </a:bodyPr>
          <a:lstStyle>
            <a:lvl1pPr marL="0" indent="0" algn="l">
              <a:buNone/>
              <a:defRPr sz="1800" b="0" i="1">
                <a:solidFill>
                  <a:srgbClr val="656565"/>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9" name="Picture 8" descr="DW-Horizontal-11-13.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5034" y="6018530"/>
            <a:ext cx="2111011" cy="839467"/>
          </a:xfrm>
          <a:prstGeom prst="rect">
            <a:avLst/>
          </a:prstGeom>
        </p:spPr>
      </p:pic>
    </p:spTree>
    <p:extLst>
      <p:ext uri="{BB962C8B-B14F-4D97-AF65-F5344CB8AC3E}">
        <p14:creationId xmlns:p14="http://schemas.microsoft.com/office/powerpoint/2010/main" val="218863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9223E-3A44-4630-B561-4A604643C61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100040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9223E-3A44-4630-B561-4A604643C61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419831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9223E-3A44-4630-B561-4A604643C616}"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93238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9223E-3A44-4630-B561-4A604643C616}"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360735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F9223E-3A44-4630-B561-4A604643C616}"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11315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9223E-3A44-4630-B561-4A604643C616}"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210667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9223E-3A44-4630-B561-4A604643C616}"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279227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9223E-3A44-4630-B561-4A604643C616}"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118DD-5604-40D0-A84A-498C8DE70D62}" type="slidenum">
              <a:rPr lang="en-US" smtClean="0"/>
              <a:t>‹#›</a:t>
            </a:fld>
            <a:endParaRPr lang="en-US"/>
          </a:p>
        </p:txBody>
      </p:sp>
    </p:spTree>
    <p:extLst>
      <p:ext uri="{BB962C8B-B14F-4D97-AF65-F5344CB8AC3E}">
        <p14:creationId xmlns:p14="http://schemas.microsoft.com/office/powerpoint/2010/main" val="226702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9223E-3A44-4630-B561-4A604643C616}" type="datetimeFigureOut">
              <a:rPr lang="en-US" smtClean="0"/>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118DD-5604-40D0-A84A-498C8DE70D62}" type="slidenum">
              <a:rPr lang="en-US" smtClean="0"/>
              <a:t>‹#›</a:t>
            </a:fld>
            <a:endParaRPr lang="en-US"/>
          </a:p>
        </p:txBody>
      </p:sp>
    </p:spTree>
    <p:extLst>
      <p:ext uri="{BB962C8B-B14F-4D97-AF65-F5344CB8AC3E}">
        <p14:creationId xmlns:p14="http://schemas.microsoft.com/office/powerpoint/2010/main" val="377158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www.wucaonline.org/"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jpeg"/><Relationship Id="rId4" Type="http://schemas.openxmlformats.org/officeDocument/2006/relationships/image" Target="../media/image15.jp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3" descr="future.jpg"/>
          <p:cNvPicPr>
            <a:picLocks noChangeAspect="1"/>
          </p:cNvPicPr>
          <p:nvPr/>
        </p:nvPicPr>
        <p:blipFill>
          <a:blip r:embed="rId3">
            <a:extLst>
              <a:ext uri="{28A0092B-C50C-407E-A947-70E740481C1C}">
                <a14:useLocalDpi xmlns:a14="http://schemas.microsoft.com/office/drawing/2010/main" val="0"/>
              </a:ext>
            </a:extLst>
          </a:blip>
          <a:srcRect r="-111" b="-5"/>
          <a:stretch>
            <a:fillRect/>
          </a:stretch>
        </p:blipFill>
        <p:spPr bwMode="auto">
          <a:xfrm>
            <a:off x="0" y="-104775"/>
            <a:ext cx="9283700" cy="696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3250" name="Group 16"/>
          <p:cNvGrpSpPr>
            <a:grpSpLocks/>
          </p:cNvGrpSpPr>
          <p:nvPr/>
        </p:nvGrpSpPr>
        <p:grpSpPr bwMode="auto">
          <a:xfrm>
            <a:off x="-148713" y="2954622"/>
            <a:ext cx="9432413" cy="2287587"/>
            <a:chOff x="-146470" y="1666811"/>
            <a:chExt cx="9290476" cy="2158526"/>
          </a:xfrm>
        </p:grpSpPr>
        <p:sp>
          <p:nvSpPr>
            <p:cNvPr id="15" name="Rectangle 14"/>
            <p:cNvSpPr/>
            <p:nvPr/>
          </p:nvSpPr>
          <p:spPr>
            <a:xfrm>
              <a:off x="5" y="1666811"/>
              <a:ext cx="9144001" cy="2158526"/>
            </a:xfrm>
            <a:prstGeom prst="rect">
              <a:avLst/>
            </a:prstGeom>
            <a:solidFill>
              <a:schemeClr val="tx1">
                <a:alpha val="61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TextBox 15"/>
            <p:cNvSpPr txBox="1"/>
            <p:nvPr/>
          </p:nvSpPr>
          <p:spPr>
            <a:xfrm>
              <a:off x="-146470" y="2101749"/>
              <a:ext cx="9144001" cy="975786"/>
            </a:xfrm>
            <a:prstGeom prst="rect">
              <a:avLst/>
            </a:prstGeom>
            <a:noFill/>
          </p:spPr>
          <p:txBody>
            <a:bodyPr>
              <a:spAutoFit/>
            </a:bodyPr>
            <a:lstStyle/>
            <a:p>
              <a:pPr algn="ctr">
                <a:lnSpc>
                  <a:spcPct val="90000"/>
                </a:lnSpc>
                <a:defRPr/>
              </a:pPr>
              <a:r>
                <a:rPr lang="en-US" sz="4000" dirty="0">
                  <a:solidFill>
                    <a:schemeClr val="bg1"/>
                  </a:solidFill>
                  <a:latin typeface="+mj-lt"/>
                  <a:cs typeface="Futura Std Book"/>
                </a:rPr>
                <a:t>Planning for Change</a:t>
              </a:r>
              <a:endParaRPr lang="en-US" sz="3200" dirty="0">
                <a:solidFill>
                  <a:schemeClr val="bg1"/>
                </a:solidFill>
                <a:latin typeface="Futura Std Book"/>
                <a:cs typeface="Futura Std Book"/>
              </a:endParaRPr>
            </a:p>
            <a:p>
              <a:pPr algn="ctr">
                <a:lnSpc>
                  <a:spcPct val="90000"/>
                </a:lnSpc>
                <a:defRPr/>
              </a:pPr>
              <a:r>
                <a:rPr lang="en-US" sz="2800" dirty="0">
                  <a:solidFill>
                    <a:schemeClr val="bg1"/>
                  </a:solidFill>
                  <a:latin typeface="+mj-lt"/>
                  <a:cs typeface="Futura Std Book"/>
                </a:rPr>
                <a:t>Laurna Kaatz, Climate Program Director, Denver Water</a:t>
              </a:r>
            </a:p>
          </p:txBody>
        </p:sp>
      </p:grpSp>
      <p:sp>
        <p:nvSpPr>
          <p:cNvPr id="53251" name="TextBox 19"/>
          <p:cNvSpPr txBox="1">
            <a:spLocks noChangeArrowheads="1"/>
          </p:cNvSpPr>
          <p:nvPr/>
        </p:nvSpPr>
        <p:spPr bwMode="auto">
          <a:xfrm>
            <a:off x="25400" y="5505800"/>
            <a:ext cx="9144000" cy="867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defRPr/>
            </a:pPr>
            <a:r>
              <a:rPr lang="en-US" sz="2800" b="0" dirty="0">
                <a:solidFill>
                  <a:schemeClr val="bg1">
                    <a:lumMod val="95000"/>
                  </a:schemeClr>
                </a:solidFill>
                <a:latin typeface="+mj-lt"/>
                <a:cs typeface="Futura Std Book" charset="0"/>
              </a:rPr>
              <a:t>UNESCO</a:t>
            </a:r>
          </a:p>
          <a:p>
            <a:pPr algn="ctr">
              <a:lnSpc>
                <a:spcPct val="90000"/>
              </a:lnSpc>
              <a:defRPr/>
            </a:pPr>
            <a:r>
              <a:rPr lang="en-US" sz="2800" b="0" dirty="0">
                <a:solidFill>
                  <a:schemeClr val="bg1">
                    <a:lumMod val="95000"/>
                  </a:schemeClr>
                </a:solidFill>
                <a:latin typeface="+mj-lt"/>
                <a:cs typeface="Futura Std Book" charset="0"/>
              </a:rPr>
              <a:t>November 7, 2019</a:t>
            </a:r>
          </a:p>
        </p:txBody>
      </p:sp>
    </p:spTree>
    <p:extLst>
      <p:ext uri="{BB962C8B-B14F-4D97-AF65-F5344CB8AC3E}">
        <p14:creationId xmlns:p14="http://schemas.microsoft.com/office/powerpoint/2010/main" val="164131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6BF273-3961-4720-9026-824DFEA9249A}"/>
              </a:ext>
            </a:extLst>
          </p:cNvPr>
          <p:cNvPicPr>
            <a:picLocks noChangeAspect="1"/>
          </p:cNvPicPr>
          <p:nvPr/>
        </p:nvPicPr>
        <p:blipFill rotWithShape="1">
          <a:blip r:embed="rId3"/>
          <a:srcRect l="7105" t="27533" r="67738" b="17937"/>
          <a:stretch/>
        </p:blipFill>
        <p:spPr>
          <a:xfrm>
            <a:off x="981099" y="1141204"/>
            <a:ext cx="3480893" cy="4242094"/>
          </a:xfrm>
          <a:prstGeom prst="rect">
            <a:avLst/>
          </a:prstGeom>
          <a:ln>
            <a:solidFill>
              <a:schemeClr val="accent1"/>
            </a:solidFill>
          </a:ln>
        </p:spPr>
      </p:pic>
      <p:pic>
        <p:nvPicPr>
          <p:cNvPr id="4" name="Picture 11" descr="WUCA-final-8_08-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545" y="3962400"/>
            <a:ext cx="762000" cy="597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draft-letterhead"/>
          <p:cNvPicPr>
            <a:picLocks noChangeAspect="1" noChangeArrowheads="1"/>
          </p:cNvPicPr>
          <p:nvPr/>
        </p:nvPicPr>
        <p:blipFill>
          <a:blip r:embed="rId5">
            <a:extLst>
              <a:ext uri="{28A0092B-C50C-407E-A947-70E740481C1C}">
                <a14:useLocalDpi xmlns:a14="http://schemas.microsoft.com/office/drawing/2010/main" val="0"/>
              </a:ext>
            </a:extLst>
          </a:blip>
          <a:srcRect l="21690" r="27432" b="66138"/>
          <a:stretch>
            <a:fillRect/>
          </a:stretch>
        </p:blipFill>
        <p:spPr bwMode="auto">
          <a:xfrm>
            <a:off x="0" y="62484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33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Title 1"/>
          <p:cNvSpPr>
            <a:spLocks noGrp="1"/>
          </p:cNvSpPr>
          <p:nvPr>
            <p:ph type="ctrTitle"/>
          </p:nvPr>
        </p:nvSpPr>
        <p:spPr>
          <a:xfrm>
            <a:off x="228600" y="-98425"/>
            <a:ext cx="8534400" cy="1470025"/>
          </a:xfrm>
        </p:spPr>
        <p:txBody>
          <a:bodyPr>
            <a:normAutofit/>
          </a:bodyPr>
          <a:lstStyle/>
          <a:p>
            <a:r>
              <a:rPr lang="en-US" sz="2800" dirty="0"/>
              <a:t>Mapping Climate Exposure and Climate Information Needs to Water Utility Business Functions</a:t>
            </a:r>
          </a:p>
        </p:txBody>
      </p:sp>
      <p:pic>
        <p:nvPicPr>
          <p:cNvPr id="11" name="Picture 10">
            <a:extLst>
              <a:ext uri="{FF2B5EF4-FFF2-40B4-BE49-F238E27FC236}">
                <a16:creationId xmlns:a16="http://schemas.microsoft.com/office/drawing/2014/main" id="{313472BC-34ED-44DE-9C44-D1CC8FBAB6D6}"/>
              </a:ext>
            </a:extLst>
          </p:cNvPr>
          <p:cNvPicPr>
            <a:picLocks noChangeAspect="1"/>
          </p:cNvPicPr>
          <p:nvPr/>
        </p:nvPicPr>
        <p:blipFill rotWithShape="1">
          <a:blip r:embed="rId6"/>
          <a:srcRect l="39474" t="27299" r="37763" b="21214"/>
          <a:stretch/>
        </p:blipFill>
        <p:spPr>
          <a:xfrm>
            <a:off x="4567817" y="1141204"/>
            <a:ext cx="3356983" cy="4268996"/>
          </a:xfrm>
          <a:prstGeom prst="rect">
            <a:avLst/>
          </a:prstGeom>
          <a:ln>
            <a:solidFill>
              <a:schemeClr val="bg1">
                <a:lumMod val="50000"/>
              </a:schemeClr>
            </a:solidFill>
          </a:ln>
        </p:spPr>
      </p:pic>
      <p:sp>
        <p:nvSpPr>
          <p:cNvPr id="12" name="Rectangle 11">
            <a:extLst>
              <a:ext uri="{FF2B5EF4-FFF2-40B4-BE49-F238E27FC236}">
                <a16:creationId xmlns:a16="http://schemas.microsoft.com/office/drawing/2014/main" id="{6656F403-A341-4189-8F37-6EA7960E58FA}"/>
              </a:ext>
            </a:extLst>
          </p:cNvPr>
          <p:cNvSpPr/>
          <p:nvPr/>
        </p:nvSpPr>
        <p:spPr>
          <a:xfrm>
            <a:off x="457200" y="5507807"/>
            <a:ext cx="7603958" cy="830997"/>
          </a:xfrm>
          <a:prstGeom prst="rect">
            <a:avLst/>
          </a:prstGeom>
        </p:spPr>
        <p:txBody>
          <a:bodyPr wrap="square">
            <a:spAutoFit/>
          </a:bodyPr>
          <a:lstStyle/>
          <a:p>
            <a:pPr lvl="1" algn="ctr"/>
            <a:r>
              <a:rPr lang="en-US" sz="1600" i="1" dirty="0"/>
              <a:t>Emily Wasley, CADMUS</a:t>
            </a:r>
          </a:p>
          <a:p>
            <a:pPr lvl="1" algn="ctr"/>
            <a:r>
              <a:rPr lang="en-US" sz="1600" i="1" dirty="0"/>
              <a:t>Publication by December 2019</a:t>
            </a:r>
          </a:p>
          <a:p>
            <a:pPr lvl="1" algn="ctr"/>
            <a:r>
              <a:rPr lang="en-US" sz="1600" i="1" dirty="0"/>
              <a:t>Will be available to the public on both the WRF and WUCA websites</a:t>
            </a:r>
          </a:p>
        </p:txBody>
      </p:sp>
    </p:spTree>
    <p:extLst>
      <p:ext uri="{BB962C8B-B14F-4D97-AF65-F5344CB8AC3E}">
        <p14:creationId xmlns:p14="http://schemas.microsoft.com/office/powerpoint/2010/main" val="12356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WUCA-final-8_08-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399"/>
            <a:ext cx="914400" cy="716643"/>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a:off x="177800" y="1066800"/>
            <a:ext cx="8839200" cy="0"/>
          </a:xfrm>
          <a:prstGeom prst="line">
            <a:avLst/>
          </a:prstGeom>
          <a:noFill/>
          <a:ln w="952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8" name="Picture 12" descr="draft-letterhead"/>
          <p:cNvPicPr>
            <a:picLocks noChangeAspect="1" noChangeArrowheads="1"/>
          </p:cNvPicPr>
          <p:nvPr/>
        </p:nvPicPr>
        <p:blipFill>
          <a:blip r:embed="rId3">
            <a:extLst>
              <a:ext uri="{28A0092B-C50C-407E-A947-70E740481C1C}">
                <a14:useLocalDpi xmlns:a14="http://schemas.microsoft.com/office/drawing/2010/main" val="0"/>
              </a:ext>
            </a:extLst>
          </a:blip>
          <a:srcRect l="21690" r="27432" b="66138"/>
          <a:stretch>
            <a:fillRect/>
          </a:stretch>
        </p:blipFill>
        <p:spPr bwMode="auto">
          <a:xfrm>
            <a:off x="0" y="62484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200" y="1219200"/>
            <a:ext cx="8763000" cy="5638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endParaRPr lang="en-US" sz="2400" dirty="0">
              <a:solidFill>
                <a:schemeClr val="tx1"/>
              </a:solidFill>
            </a:endParaRPr>
          </a:p>
        </p:txBody>
      </p:sp>
      <p:sp>
        <p:nvSpPr>
          <p:cNvPr id="10" name="Rectangle 9"/>
          <p:cNvSpPr txBox="1">
            <a:spLocks noChangeArrowheads="1"/>
          </p:cNvSpPr>
          <p:nvPr/>
        </p:nvSpPr>
        <p:spPr bwMode="auto">
          <a:xfrm>
            <a:off x="749300" y="186811"/>
            <a:ext cx="7696200" cy="7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Heat Map</a:t>
            </a:r>
          </a:p>
        </p:txBody>
      </p:sp>
      <p:pic>
        <p:nvPicPr>
          <p:cNvPr id="22" name="Picture 21">
            <a:extLst>
              <a:ext uri="{FF2B5EF4-FFF2-40B4-BE49-F238E27FC236}">
                <a16:creationId xmlns:a16="http://schemas.microsoft.com/office/drawing/2014/main" id="{E38ADCBA-A7D6-054A-B6AB-C676C009DEB7}"/>
              </a:ext>
            </a:extLst>
          </p:cNvPr>
          <p:cNvPicPr>
            <a:picLocks noChangeAspect="1"/>
          </p:cNvPicPr>
          <p:nvPr/>
        </p:nvPicPr>
        <p:blipFill rotWithShape="1">
          <a:blip r:embed="rId4"/>
          <a:srcRect l="13893" t="16785" r="14665" b="14209"/>
          <a:stretch/>
        </p:blipFill>
        <p:spPr>
          <a:xfrm>
            <a:off x="415854" y="1103780"/>
            <a:ext cx="7720172" cy="4271705"/>
          </a:xfrm>
          <a:prstGeom prst="rect">
            <a:avLst/>
          </a:prstGeom>
        </p:spPr>
      </p:pic>
      <p:grpSp>
        <p:nvGrpSpPr>
          <p:cNvPr id="6" name="Group 5">
            <a:extLst>
              <a:ext uri="{FF2B5EF4-FFF2-40B4-BE49-F238E27FC236}">
                <a16:creationId xmlns:a16="http://schemas.microsoft.com/office/drawing/2014/main" id="{AB24C31C-6FA9-CE42-893A-7337BC9E427A}"/>
              </a:ext>
            </a:extLst>
          </p:cNvPr>
          <p:cNvGrpSpPr/>
          <p:nvPr/>
        </p:nvGrpSpPr>
        <p:grpSpPr>
          <a:xfrm>
            <a:off x="800100" y="2819400"/>
            <a:ext cx="1714500" cy="603907"/>
            <a:chOff x="800100" y="2819400"/>
            <a:chExt cx="1714500" cy="603907"/>
          </a:xfrm>
        </p:grpSpPr>
        <p:sp>
          <p:nvSpPr>
            <p:cNvPr id="31" name="Flowchart: Connector 25">
              <a:extLst>
                <a:ext uri="{FF2B5EF4-FFF2-40B4-BE49-F238E27FC236}">
                  <a16:creationId xmlns:a16="http://schemas.microsoft.com/office/drawing/2014/main" id="{2ECFAF35-9A69-5347-951D-D38750CF63F4}"/>
                </a:ext>
              </a:extLst>
            </p:cNvPr>
            <p:cNvSpPr/>
            <p:nvPr/>
          </p:nvSpPr>
          <p:spPr>
            <a:xfrm>
              <a:off x="1564319" y="3358305"/>
              <a:ext cx="70338" cy="6500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1701E2FF-EF1E-C948-870B-C7EBEC12DAA9}"/>
                </a:ext>
              </a:extLst>
            </p:cNvPr>
            <p:cNvSpPr>
              <a:spLocks noChangeArrowheads="1"/>
            </p:cNvSpPr>
            <p:nvPr/>
          </p:nvSpPr>
          <p:spPr bwMode="auto">
            <a:xfrm>
              <a:off x="800100" y="2819400"/>
              <a:ext cx="17145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257175" indent="-257175" algn="ctr">
                <a:lnSpc>
                  <a:spcPct val="80000"/>
                </a:lnSpc>
                <a:spcBef>
                  <a:spcPct val="20000"/>
                </a:spcBef>
                <a:buClr>
                  <a:srgbClr val="000000"/>
                </a:buClr>
                <a:defRPr/>
              </a:pPr>
              <a:r>
                <a:rPr lang="en-US" sz="1500" b="1" dirty="0">
                  <a:solidFill>
                    <a:schemeClr val="bg1"/>
                  </a:solidFill>
                </a:rPr>
                <a:t>Southern Nevada</a:t>
              </a:r>
            </a:p>
            <a:p>
              <a:pPr marL="257175" indent="-257175" algn="ctr">
                <a:lnSpc>
                  <a:spcPct val="80000"/>
                </a:lnSpc>
                <a:spcBef>
                  <a:spcPct val="20000"/>
                </a:spcBef>
                <a:buClr>
                  <a:srgbClr val="000000"/>
                </a:buClr>
                <a:defRPr/>
              </a:pPr>
              <a:r>
                <a:rPr lang="en-US" sz="1500" b="1" dirty="0">
                  <a:solidFill>
                    <a:schemeClr val="bg1"/>
                  </a:solidFill>
                </a:rPr>
                <a:t>Water Authority</a:t>
              </a:r>
            </a:p>
          </p:txBody>
        </p:sp>
      </p:grpSp>
    </p:spTree>
    <p:extLst>
      <p:ext uri="{BB962C8B-B14F-4D97-AF65-F5344CB8AC3E}">
        <p14:creationId xmlns:p14="http://schemas.microsoft.com/office/powerpoint/2010/main" val="27211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2578DA-862F-49D9-BB63-485D61158390}"/>
              </a:ext>
            </a:extLst>
          </p:cNvPr>
          <p:cNvPicPr/>
          <p:nvPr/>
        </p:nvPicPr>
        <p:blipFill>
          <a:blip r:embed="rId2"/>
          <a:stretch>
            <a:fillRect/>
          </a:stretch>
        </p:blipFill>
        <p:spPr>
          <a:xfrm>
            <a:off x="254000" y="609657"/>
            <a:ext cx="8686800" cy="6095944"/>
          </a:xfrm>
          <a:prstGeom prst="rect">
            <a:avLst/>
          </a:prstGeom>
        </p:spPr>
      </p:pic>
      <p:pic>
        <p:nvPicPr>
          <p:cNvPr id="4" name="Picture 11" descr="WUCA-final-8_08-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399"/>
            <a:ext cx="914400" cy="716643"/>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a:off x="177800" y="1066800"/>
            <a:ext cx="8839200" cy="0"/>
          </a:xfrm>
          <a:prstGeom prst="line">
            <a:avLst/>
          </a:prstGeom>
          <a:noFill/>
          <a:ln w="952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59301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WUCA-final-8_08-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399"/>
            <a:ext cx="914400" cy="716643"/>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a:off x="177800" y="1066800"/>
            <a:ext cx="8839200" cy="0"/>
          </a:xfrm>
          <a:prstGeom prst="line">
            <a:avLst/>
          </a:prstGeom>
          <a:noFill/>
          <a:ln w="952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8" name="Picture 12" descr="draft-letterhead"/>
          <p:cNvPicPr>
            <a:picLocks noChangeAspect="1" noChangeArrowheads="1"/>
          </p:cNvPicPr>
          <p:nvPr/>
        </p:nvPicPr>
        <p:blipFill>
          <a:blip r:embed="rId3">
            <a:extLst>
              <a:ext uri="{28A0092B-C50C-407E-A947-70E740481C1C}">
                <a14:useLocalDpi xmlns:a14="http://schemas.microsoft.com/office/drawing/2010/main" val="0"/>
              </a:ext>
            </a:extLst>
          </a:blip>
          <a:srcRect l="21690" r="27432" b="66138"/>
          <a:stretch>
            <a:fillRect/>
          </a:stretch>
        </p:blipFill>
        <p:spPr bwMode="auto">
          <a:xfrm>
            <a:off x="0" y="62484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200" y="1219200"/>
            <a:ext cx="9067800" cy="52577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dirty="0">
                <a:solidFill>
                  <a:schemeClr val="tx1"/>
                </a:solidFill>
              </a:rPr>
              <a:t>The Framework can strengthen your utility management and provide multiple benefits. </a:t>
            </a:r>
          </a:p>
          <a:p>
            <a:pPr algn="l"/>
            <a:endParaRPr lang="en-US" sz="2400" dirty="0">
              <a:solidFill>
                <a:schemeClr val="tx1"/>
              </a:solidFill>
            </a:endParaRPr>
          </a:p>
          <a:p>
            <a:pPr lvl="1" algn="l"/>
            <a:endParaRPr lang="en-US" sz="2400" dirty="0">
              <a:solidFill>
                <a:schemeClr val="tx1"/>
              </a:solidFill>
            </a:endParaRPr>
          </a:p>
          <a:p>
            <a:pPr lvl="1" algn="l"/>
            <a:endParaRPr lang="en-US" sz="2400" dirty="0">
              <a:solidFill>
                <a:schemeClr val="tx1"/>
              </a:solidFill>
            </a:endParaRPr>
          </a:p>
          <a:p>
            <a:pPr marL="800100" lvl="1" indent="-342900" algn="l">
              <a:buFont typeface="Arial" panose="020B0604020202020204" pitchFamily="34" charset="0"/>
              <a:buChar char="•"/>
            </a:pPr>
            <a:endParaRPr lang="en-US" sz="2400" dirty="0">
              <a:solidFill>
                <a:schemeClr val="tx1"/>
              </a:solidFill>
            </a:endParaRPr>
          </a:p>
        </p:txBody>
      </p:sp>
      <p:sp>
        <p:nvSpPr>
          <p:cNvPr id="10" name="Rectangle 9"/>
          <p:cNvSpPr txBox="1">
            <a:spLocks noChangeArrowheads="1"/>
          </p:cNvSpPr>
          <p:nvPr/>
        </p:nvSpPr>
        <p:spPr bwMode="auto">
          <a:xfrm>
            <a:off x="1828800" y="161767"/>
            <a:ext cx="6934200" cy="7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Research and Framework Benefits</a:t>
            </a:r>
          </a:p>
        </p:txBody>
      </p:sp>
      <p:pic>
        <p:nvPicPr>
          <p:cNvPr id="7" name="Picture 6">
            <a:extLst>
              <a:ext uri="{FF2B5EF4-FFF2-40B4-BE49-F238E27FC236}">
                <a16:creationId xmlns:a16="http://schemas.microsoft.com/office/drawing/2014/main" id="{68A8AB3F-D64E-405C-A0B4-5A7976C94877}"/>
              </a:ext>
            </a:extLst>
          </p:cNvPr>
          <p:cNvPicPr>
            <a:picLocks noChangeAspect="1"/>
          </p:cNvPicPr>
          <p:nvPr/>
        </p:nvPicPr>
        <p:blipFill rotWithShape="1">
          <a:blip r:embed="rId4"/>
          <a:srcRect l="47763" t="48882" r="7500" b="16468"/>
          <a:stretch/>
        </p:blipFill>
        <p:spPr>
          <a:xfrm>
            <a:off x="304800" y="2057400"/>
            <a:ext cx="5774672" cy="2514600"/>
          </a:xfrm>
          <a:prstGeom prst="rect">
            <a:avLst/>
          </a:prstGeom>
        </p:spPr>
      </p:pic>
      <p:pic>
        <p:nvPicPr>
          <p:cNvPr id="11" name="Picture 10">
            <a:extLst>
              <a:ext uri="{FF2B5EF4-FFF2-40B4-BE49-F238E27FC236}">
                <a16:creationId xmlns:a16="http://schemas.microsoft.com/office/drawing/2014/main" id="{720AF7DB-9847-4816-86E6-FD0E48D39B12}"/>
              </a:ext>
            </a:extLst>
          </p:cNvPr>
          <p:cNvPicPr>
            <a:picLocks noChangeAspect="1"/>
          </p:cNvPicPr>
          <p:nvPr/>
        </p:nvPicPr>
        <p:blipFill rotWithShape="1">
          <a:blip r:embed="rId5"/>
          <a:srcRect l="51304" t="43878" r="5967" b="30860"/>
          <a:stretch/>
        </p:blipFill>
        <p:spPr>
          <a:xfrm>
            <a:off x="2253584" y="4527906"/>
            <a:ext cx="6818372" cy="2266449"/>
          </a:xfrm>
          <a:prstGeom prst="rect">
            <a:avLst/>
          </a:prstGeom>
        </p:spPr>
      </p:pic>
    </p:spTree>
    <p:extLst>
      <p:ext uri="{BB962C8B-B14F-4D97-AF65-F5344CB8AC3E}">
        <p14:creationId xmlns:p14="http://schemas.microsoft.com/office/powerpoint/2010/main" val="236535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895600"/>
            <a:ext cx="8572500" cy="685800"/>
          </a:xfrm>
        </p:spPr>
        <p:txBody>
          <a:bodyPr>
            <a:normAutofit fontScale="90000"/>
          </a:bodyPr>
          <a:lstStyle/>
          <a:p>
            <a:r>
              <a:rPr lang="en-US" sz="2800" u="sng" dirty="0"/>
              <a:t>Vision:</a:t>
            </a:r>
            <a:br>
              <a:rPr lang="en-US" sz="2800" dirty="0"/>
            </a:br>
            <a:r>
              <a:rPr lang="en-US" sz="2800" dirty="0"/>
              <a:t>- Foster smart user and consumers of climate information</a:t>
            </a:r>
            <a:br>
              <a:rPr lang="en-US" sz="3600" dirty="0"/>
            </a:br>
            <a:r>
              <a:rPr lang="en-US" sz="2800" dirty="0"/>
              <a:t>- Encourage action on adaptation planning given deep uncertainty</a:t>
            </a:r>
            <a:br>
              <a:rPr lang="en-US" sz="2800" dirty="0"/>
            </a:br>
            <a:r>
              <a:rPr lang="en-US" sz="2800" dirty="0"/>
              <a:t>- Effectively communicate and build a community</a:t>
            </a:r>
            <a:br>
              <a:rPr lang="en-US" sz="2800" dirty="0"/>
            </a:br>
            <a:br>
              <a:rPr lang="en-US" sz="2800" dirty="0"/>
            </a:br>
            <a:r>
              <a:rPr lang="en-US" sz="2800" u="sng" dirty="0"/>
              <a:t>Focus:</a:t>
            </a:r>
            <a:br>
              <a:rPr lang="en-US" sz="2800" dirty="0"/>
            </a:br>
            <a:r>
              <a:rPr lang="en-US" sz="2800" dirty="0"/>
              <a:t>- State of the science: climate, applied, decision, communication</a:t>
            </a:r>
            <a:br>
              <a:rPr lang="en-US" sz="2800" dirty="0"/>
            </a:br>
            <a:r>
              <a:rPr lang="en-US" sz="2800" dirty="0"/>
              <a:t>- Practical</a:t>
            </a:r>
            <a:br>
              <a:rPr lang="en-US" sz="2800" dirty="0"/>
            </a:br>
            <a:r>
              <a:rPr lang="en-US" sz="2800" dirty="0"/>
              <a:t>- Adaptation and resilience </a:t>
            </a:r>
          </a:p>
        </p:txBody>
      </p:sp>
      <p:sp>
        <p:nvSpPr>
          <p:cNvPr id="3" name="Rectangle 2">
            <a:extLst>
              <a:ext uri="{FF2B5EF4-FFF2-40B4-BE49-F238E27FC236}">
                <a16:creationId xmlns:a16="http://schemas.microsoft.com/office/drawing/2014/main" id="{912C1C34-63FE-46B8-90CC-3E085DC8D5B8}"/>
              </a:ext>
            </a:extLst>
          </p:cNvPr>
          <p:cNvSpPr/>
          <p:nvPr/>
        </p:nvSpPr>
        <p:spPr bwMode="auto">
          <a:xfrm>
            <a:off x="7162800" y="1219200"/>
            <a:ext cx="16764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MS PGothic" pitchFamily="34" charset="-128"/>
            </a:endParaRPr>
          </a:p>
        </p:txBody>
      </p:sp>
      <p:pic>
        <p:nvPicPr>
          <p:cNvPr id="4" name="Picture 11" descr="WUCA-final-8_08-PMS">
            <a:extLst>
              <a:ext uri="{FF2B5EF4-FFF2-40B4-BE49-F238E27FC236}">
                <a16:creationId xmlns:a16="http://schemas.microsoft.com/office/drawing/2014/main" id="{D2A175AC-0B33-4D9A-AA7E-AC32A28DEC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052512"/>
            <a:ext cx="2400300" cy="18811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214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8750"/>
            <a:ext cx="8382000" cy="603250"/>
          </a:xfrm>
        </p:spPr>
        <p:txBody>
          <a:bodyPr/>
          <a:lstStyle/>
          <a:p>
            <a:r>
              <a:rPr lang="en-US" sz="2800" dirty="0"/>
              <a:t>Key Lessons</a:t>
            </a:r>
          </a:p>
        </p:txBody>
      </p:sp>
      <p:sp>
        <p:nvSpPr>
          <p:cNvPr id="3" name="Content Placeholder 2"/>
          <p:cNvSpPr>
            <a:spLocks noGrp="1"/>
          </p:cNvSpPr>
          <p:nvPr>
            <p:ph idx="1"/>
          </p:nvPr>
        </p:nvSpPr>
        <p:spPr>
          <a:xfrm>
            <a:off x="114300" y="775252"/>
            <a:ext cx="8915400" cy="9171742"/>
          </a:xfrm>
        </p:spPr>
        <p:txBody>
          <a:bodyPr/>
          <a:lstStyle/>
          <a:p>
            <a:pPr>
              <a:spcBef>
                <a:spcPts val="600"/>
              </a:spcBef>
              <a:spcAft>
                <a:spcPts val="600"/>
              </a:spcAft>
            </a:pPr>
            <a:r>
              <a:rPr lang="en-US" sz="2400" dirty="0">
                <a:cs typeface="Arial" panose="020B0604020202020204" pitchFamily="34" charset="0"/>
              </a:rPr>
              <a:t>Some climate change signals are more certain than others</a:t>
            </a:r>
          </a:p>
          <a:p>
            <a:pPr>
              <a:spcBef>
                <a:spcPts val="600"/>
              </a:spcBef>
              <a:spcAft>
                <a:spcPts val="600"/>
              </a:spcAft>
            </a:pPr>
            <a:r>
              <a:rPr lang="en-US" sz="2400" dirty="0"/>
              <a:t>Embrace uncertainty: natural variability, future emissions, response of the physical environment, modeling, translation</a:t>
            </a:r>
          </a:p>
          <a:p>
            <a:pPr>
              <a:spcBef>
                <a:spcPts val="600"/>
              </a:spcBef>
              <a:spcAft>
                <a:spcPts val="600"/>
              </a:spcAft>
            </a:pPr>
            <a:r>
              <a:rPr lang="en-US" sz="2400" dirty="0"/>
              <a:t>Projections versus predictions</a:t>
            </a:r>
          </a:p>
          <a:p>
            <a:pPr>
              <a:spcBef>
                <a:spcPts val="600"/>
              </a:spcBef>
              <a:spcAft>
                <a:spcPts val="600"/>
              </a:spcAft>
            </a:pPr>
            <a:r>
              <a:rPr lang="en-US" sz="2400" dirty="0">
                <a:cs typeface="Arial" panose="020B0604020202020204" pitchFamily="34" charset="0"/>
              </a:rPr>
              <a:t>Caution: do not mistake </a:t>
            </a:r>
            <a:r>
              <a:rPr lang="en-US" sz="2400" b="1" dirty="0">
                <a:cs typeface="Arial" panose="020B0604020202020204" pitchFamily="34" charset="0"/>
              </a:rPr>
              <a:t>precision for accuracy</a:t>
            </a:r>
          </a:p>
          <a:p>
            <a:pPr>
              <a:spcBef>
                <a:spcPts val="600"/>
              </a:spcBef>
              <a:spcAft>
                <a:spcPts val="600"/>
              </a:spcAft>
            </a:pPr>
            <a:r>
              <a:rPr lang="en-US" sz="2400" dirty="0"/>
              <a:t>Adopt DMDU planning principles:</a:t>
            </a:r>
          </a:p>
          <a:p>
            <a:pPr lvl="1">
              <a:spcBef>
                <a:spcPts val="600"/>
              </a:spcBef>
              <a:spcAft>
                <a:spcPts val="600"/>
              </a:spcAft>
            </a:pPr>
            <a:r>
              <a:rPr lang="en-US" sz="2000" dirty="0"/>
              <a:t>Seek robust plans that perform well over many futures, not optimal plans designed for a single, best-estimate future</a:t>
            </a:r>
          </a:p>
          <a:p>
            <a:pPr lvl="1">
              <a:spcBef>
                <a:spcPts val="600"/>
              </a:spcBef>
              <a:spcAft>
                <a:spcPts val="600"/>
              </a:spcAft>
            </a:pPr>
            <a:r>
              <a:rPr lang="en-US" sz="2000" dirty="0"/>
              <a:t>Make your plans flexible and adaptive </a:t>
            </a:r>
          </a:p>
          <a:p>
            <a:pPr>
              <a:spcBef>
                <a:spcPts val="600"/>
              </a:spcBef>
              <a:spcAft>
                <a:spcPts val="600"/>
              </a:spcAft>
            </a:pPr>
            <a:r>
              <a:rPr lang="en-US" sz="2400" dirty="0"/>
              <a:t>Use evidence-based strategies and solutions</a:t>
            </a:r>
          </a:p>
          <a:p>
            <a:pPr>
              <a:spcBef>
                <a:spcPts val="600"/>
              </a:spcBef>
              <a:spcAft>
                <a:spcPts val="600"/>
              </a:spcAft>
            </a:pPr>
            <a:r>
              <a:rPr lang="en-US" sz="2400" dirty="0"/>
              <a:t>Practice, repetition, time, and missteps </a:t>
            </a:r>
            <a:br>
              <a:rPr lang="en-US" sz="2400" dirty="0"/>
            </a:br>
            <a:r>
              <a:rPr lang="en-US" sz="2400" dirty="0"/>
              <a:t>are keys to success</a:t>
            </a:r>
          </a:p>
          <a:p>
            <a:pPr marL="287338" lvl="1" indent="0">
              <a:spcBef>
                <a:spcPts val="600"/>
              </a:spcBef>
              <a:spcAft>
                <a:spcPts val="600"/>
              </a:spcAft>
              <a:buNone/>
            </a:pPr>
            <a:endParaRPr lang="en-US" sz="2000" dirty="0"/>
          </a:p>
          <a:p>
            <a:pPr>
              <a:spcBef>
                <a:spcPts val="600"/>
              </a:spcBef>
              <a:spcAft>
                <a:spcPts val="600"/>
              </a:spcAft>
            </a:pPr>
            <a:endParaRPr lang="en-US" sz="2400" dirty="0">
              <a:latin typeface="Arial" panose="020B0604020202020204" pitchFamily="34" charset="0"/>
              <a:cs typeface="Arial" panose="020B0604020202020204" pitchFamily="34" charset="0"/>
            </a:endParaRPr>
          </a:p>
          <a:p>
            <a:pPr>
              <a:spcBef>
                <a:spcPts val="600"/>
              </a:spcBef>
              <a:spcAft>
                <a:spcPts val="600"/>
              </a:spcAft>
            </a:pPr>
            <a:endParaRPr lang="en-US" sz="2400" dirty="0">
              <a:latin typeface="Arial" panose="020B0604020202020204" pitchFamily="34" charset="0"/>
              <a:cs typeface="Arial" panose="020B0604020202020204" pitchFamily="34" charset="0"/>
            </a:endParaRPr>
          </a:p>
          <a:p>
            <a:pPr>
              <a:spcBef>
                <a:spcPts val="600"/>
              </a:spcBef>
              <a:spcAft>
                <a:spcPts val="600"/>
              </a:spcAft>
            </a:pPr>
            <a:endParaRPr lang="en-US" sz="2400" dirty="0">
              <a:latin typeface="Arial" panose="020B0604020202020204" pitchFamily="34" charset="0"/>
              <a:cs typeface="Arial" panose="020B0604020202020204" pitchFamily="34" charset="0"/>
            </a:endParaRPr>
          </a:p>
          <a:p>
            <a:pPr>
              <a:spcBef>
                <a:spcPts val="600"/>
              </a:spcBef>
              <a:spcAft>
                <a:spcPts val="600"/>
              </a:spcAft>
            </a:pPr>
            <a:endParaRPr lang="en-US" sz="2400" dirty="0"/>
          </a:p>
          <a:p>
            <a:pPr>
              <a:spcBef>
                <a:spcPts val="600"/>
              </a:spcBef>
              <a:spcAft>
                <a:spcPts val="600"/>
              </a:spcAft>
            </a:pPr>
            <a:endParaRPr lang="en-US" sz="2400" dirty="0"/>
          </a:p>
        </p:txBody>
      </p:sp>
    </p:spTree>
    <p:extLst>
      <p:ext uri="{BB962C8B-B14F-4D97-AF65-F5344CB8AC3E}">
        <p14:creationId xmlns:p14="http://schemas.microsoft.com/office/powerpoint/2010/main" val="25198071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33E8-510E-4D70-A4BC-B0979199E59C}"/>
              </a:ext>
            </a:extLst>
          </p:cNvPr>
          <p:cNvSpPr>
            <a:spLocks noGrp="1"/>
          </p:cNvSpPr>
          <p:nvPr>
            <p:ph type="title"/>
          </p:nvPr>
        </p:nvSpPr>
        <p:spPr>
          <a:xfrm>
            <a:off x="-1600200" y="381000"/>
            <a:ext cx="7821168" cy="603250"/>
          </a:xfrm>
        </p:spPr>
        <p:txBody>
          <a:bodyPr/>
          <a:lstStyle/>
          <a:p>
            <a:r>
              <a:rPr lang="en-US" sz="2800" dirty="0"/>
              <a:t>Are we making a difference?</a:t>
            </a:r>
          </a:p>
        </p:txBody>
      </p:sp>
      <p:sp>
        <p:nvSpPr>
          <p:cNvPr id="3" name="Content Placeholder 2">
            <a:extLst>
              <a:ext uri="{FF2B5EF4-FFF2-40B4-BE49-F238E27FC236}">
                <a16:creationId xmlns:a16="http://schemas.microsoft.com/office/drawing/2014/main" id="{599810A0-98A3-42F2-81D5-4FDF1A7EDA5F}"/>
              </a:ext>
            </a:extLst>
          </p:cNvPr>
          <p:cNvSpPr>
            <a:spLocks noGrp="1"/>
          </p:cNvSpPr>
          <p:nvPr>
            <p:ph idx="1"/>
          </p:nvPr>
        </p:nvSpPr>
        <p:spPr>
          <a:xfrm>
            <a:off x="152400" y="1113993"/>
            <a:ext cx="8229600" cy="5363007"/>
          </a:xfrm>
        </p:spPr>
        <p:txBody>
          <a:bodyPr>
            <a:normAutofit/>
          </a:bodyPr>
          <a:lstStyle/>
          <a:p>
            <a:r>
              <a:rPr lang="en-US" sz="2400" dirty="0">
                <a:latin typeface="Arial" panose="020B0604020202020204" pitchFamily="34" charset="0"/>
                <a:cs typeface="Arial" panose="020B0604020202020204" pitchFamily="34" charset="0"/>
              </a:rPr>
              <a:t>Training Stats</a:t>
            </a:r>
          </a:p>
          <a:p>
            <a:pPr lvl="1"/>
            <a:r>
              <a:rPr lang="en-US" sz="2000" dirty="0"/>
              <a:t>Hosts: Colorado, California, </a:t>
            </a:r>
            <a:br>
              <a:rPr lang="en-US" sz="2000" dirty="0"/>
            </a:br>
            <a:r>
              <a:rPr lang="en-US" sz="2000" dirty="0"/>
              <a:t>Oregon, Florida</a:t>
            </a:r>
          </a:p>
          <a:p>
            <a:pPr lvl="1"/>
            <a:r>
              <a:rPr lang="en-US" sz="2000" dirty="0"/>
              <a:t>&gt;200 participants</a:t>
            </a:r>
          </a:p>
          <a:p>
            <a:pPr lvl="1"/>
            <a:r>
              <a:rPr lang="en-US" sz="2000" dirty="0"/>
              <a:t>&gt;40 drinking water utilities, </a:t>
            </a:r>
            <a:br>
              <a:rPr lang="en-US" sz="2000" dirty="0"/>
            </a:br>
            <a:r>
              <a:rPr lang="en-US" sz="2000" dirty="0"/>
              <a:t>serving nearly 50 million people </a:t>
            </a:r>
            <a:br>
              <a:rPr lang="en-US" sz="2000" dirty="0"/>
            </a:br>
            <a:r>
              <a:rPr lang="en-US" sz="2000" dirty="0"/>
              <a:t>or ~14% of U.S. population</a:t>
            </a:r>
          </a:p>
          <a:p>
            <a:pPr lvl="1"/>
            <a:r>
              <a:rPr lang="en-US" sz="2000" dirty="0"/>
              <a:t>Upcoming Austin, TX – Dec 2019</a:t>
            </a:r>
          </a:p>
          <a:p>
            <a:pPr lvl="1"/>
            <a:endParaRPr lang="en-US" sz="2000" dirty="0"/>
          </a:p>
          <a:p>
            <a:r>
              <a:rPr lang="en-US" sz="2400" dirty="0">
                <a:latin typeface="Arial" panose="020B0604020202020204" pitchFamily="34" charset="0"/>
                <a:cs typeface="Arial" panose="020B0604020202020204" pitchFamily="34" charset="0"/>
              </a:rPr>
              <a:t>Excellent reviews, refining as we go</a:t>
            </a:r>
          </a:p>
          <a:p>
            <a:pPr marL="0" indent="0">
              <a:buNone/>
            </a:pPr>
            <a:r>
              <a:rPr lang="en-US" b="1" dirty="0">
                <a:solidFill>
                  <a:schemeClr val="tx1"/>
                </a:solidFill>
              </a:rPr>
              <a:t>“This was the best workshop that I have ever been to. Jovial people with lots of enthusiasm, dispensing lots of worthwhile information….” A project manager with a South Florida Utility</a:t>
            </a:r>
          </a:p>
          <a:p>
            <a:pPr marL="0" indent="0">
              <a:buNone/>
            </a:pPr>
            <a:r>
              <a:rPr lang="en-US" b="1" dirty="0">
                <a:solidFill>
                  <a:schemeClr val="tx1"/>
                </a:solidFill>
              </a:rPr>
              <a:t>“This was great and informative. This was very time-consuming but the time flew by quickly b/c it was engaging and very interesting.” A drinking water utility participant</a:t>
            </a:r>
          </a:p>
        </p:txBody>
      </p:sp>
      <p:pic>
        <p:nvPicPr>
          <p:cNvPr id="4" name="Picture 3">
            <a:extLst>
              <a:ext uri="{FF2B5EF4-FFF2-40B4-BE49-F238E27FC236}">
                <a16:creationId xmlns:a16="http://schemas.microsoft.com/office/drawing/2014/main" id="{0CEE1D7D-1C42-4BFE-94D7-A2A1CD42F4AF}"/>
              </a:ext>
            </a:extLst>
          </p:cNvPr>
          <p:cNvPicPr/>
          <p:nvPr/>
        </p:nvPicPr>
        <p:blipFill>
          <a:blip r:embed="rId2">
            <a:extLst>
              <a:ext uri="{28A0092B-C50C-407E-A947-70E740481C1C}">
                <a14:useLocalDpi xmlns:a14="http://schemas.microsoft.com/office/drawing/2010/main" val="0"/>
              </a:ext>
            </a:extLst>
          </a:blip>
          <a:stretch>
            <a:fillRect/>
          </a:stretch>
        </p:blipFill>
        <p:spPr>
          <a:xfrm>
            <a:off x="4495800" y="984250"/>
            <a:ext cx="4253678" cy="3276600"/>
          </a:xfrm>
          <a:prstGeom prst="rect">
            <a:avLst/>
          </a:prstGeom>
        </p:spPr>
      </p:pic>
    </p:spTree>
    <p:extLst>
      <p:ext uri="{BB962C8B-B14F-4D97-AF65-F5344CB8AC3E}">
        <p14:creationId xmlns:p14="http://schemas.microsoft.com/office/powerpoint/2010/main" val="26384099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D4180A-46C6-614D-B217-EC0CF799C90B}"/>
              </a:ext>
            </a:extLst>
          </p:cNvPr>
          <p:cNvPicPr>
            <a:picLocks noChangeAspect="1"/>
          </p:cNvPicPr>
          <p:nvPr/>
        </p:nvPicPr>
        <p:blipFill rotWithShape="1">
          <a:blip r:embed="rId3"/>
          <a:srcRect r="2703"/>
          <a:stretch/>
        </p:blipFill>
        <p:spPr>
          <a:xfrm>
            <a:off x="2692186" y="1333462"/>
            <a:ext cx="3702899" cy="3695738"/>
          </a:xfrm>
          <a:prstGeom prst="rect">
            <a:avLst/>
          </a:prstGeom>
        </p:spPr>
      </p:pic>
      <p:sp>
        <p:nvSpPr>
          <p:cNvPr id="12" name="Title 1">
            <a:extLst>
              <a:ext uri="{FF2B5EF4-FFF2-40B4-BE49-F238E27FC236}">
                <a16:creationId xmlns:a16="http://schemas.microsoft.com/office/drawing/2014/main" id="{67880C91-6A88-A34E-AE38-0D906266E956}"/>
              </a:ext>
            </a:extLst>
          </p:cNvPr>
          <p:cNvSpPr txBox="1">
            <a:spLocks/>
          </p:cNvSpPr>
          <p:nvPr/>
        </p:nvSpPr>
        <p:spPr>
          <a:xfrm>
            <a:off x="4652962" y="3482454"/>
            <a:ext cx="144303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dirty="0"/>
          </a:p>
        </p:txBody>
      </p:sp>
      <p:sp>
        <p:nvSpPr>
          <p:cNvPr id="14" name="TextBox 13">
            <a:extLst>
              <a:ext uri="{FF2B5EF4-FFF2-40B4-BE49-F238E27FC236}">
                <a16:creationId xmlns:a16="http://schemas.microsoft.com/office/drawing/2014/main" id="{22B1CCE7-1E51-434E-BC15-03EA4BD66666}"/>
              </a:ext>
            </a:extLst>
          </p:cNvPr>
          <p:cNvSpPr txBox="1"/>
          <p:nvPr/>
        </p:nvSpPr>
        <p:spPr>
          <a:xfrm>
            <a:off x="377771" y="1159936"/>
            <a:ext cx="3133626" cy="1477328"/>
          </a:xfrm>
          <a:prstGeom prst="rect">
            <a:avLst/>
          </a:prstGeom>
          <a:noFill/>
        </p:spPr>
        <p:txBody>
          <a:bodyPr wrap="square" rtlCol="0">
            <a:spAutoFit/>
          </a:bodyPr>
          <a:lstStyle/>
          <a:p>
            <a:pPr marL="216694" indent="-204788">
              <a:buFont typeface="Arial" panose="020B0604020202020204" pitchFamily="34" charset="0"/>
              <a:buChar char="•"/>
            </a:pPr>
            <a:r>
              <a:rPr lang="en-US" sz="1500" b="1" dirty="0">
                <a:solidFill>
                  <a:srgbClr val="0070C0"/>
                </a:solidFill>
                <a:latin typeface="Arial" panose="020B0604020202020204" pitchFamily="34" charset="0"/>
                <a:cs typeface="Arial" panose="020B0604020202020204" pitchFamily="34" charset="0"/>
              </a:rPr>
              <a:t>Motivate action</a:t>
            </a:r>
          </a:p>
          <a:p>
            <a:pPr marL="216694" indent="-204788">
              <a:buFont typeface="Arial" panose="020B0604020202020204" pitchFamily="34" charset="0"/>
              <a:buChar char="•"/>
            </a:pPr>
            <a:r>
              <a:rPr lang="en-US" sz="1500" b="1" dirty="0">
                <a:solidFill>
                  <a:srgbClr val="0070C0"/>
                </a:solidFill>
                <a:latin typeface="Arial" panose="020B0604020202020204" pitchFamily="34" charset="0"/>
                <a:cs typeface="Arial" panose="020B0604020202020204" pitchFamily="34" charset="0"/>
              </a:rPr>
              <a:t>Engage and support others</a:t>
            </a:r>
          </a:p>
          <a:p>
            <a:pPr marL="216694" indent="-204788">
              <a:buFont typeface="Arial" panose="020B0604020202020204" pitchFamily="34" charset="0"/>
              <a:buChar char="•"/>
            </a:pPr>
            <a:r>
              <a:rPr lang="en-US" sz="1500" b="1" dirty="0">
                <a:solidFill>
                  <a:srgbClr val="0070C0"/>
                </a:solidFill>
                <a:latin typeface="Arial" panose="020B0604020202020204" pitchFamily="34" charset="0"/>
                <a:cs typeface="Arial" panose="020B0604020202020204" pitchFamily="34" charset="0"/>
              </a:rPr>
              <a:t>Develop climate messages</a:t>
            </a:r>
          </a:p>
          <a:p>
            <a:pPr indent="-214313">
              <a:buFont typeface="Arial" panose="020B0604020202020204" pitchFamily="34" charset="0"/>
              <a:buChar char="•"/>
            </a:pPr>
            <a:endParaRPr lang="en-US" sz="1500" b="1" dirty="0">
              <a:solidFill>
                <a:srgbClr val="0070C0"/>
              </a:solidFill>
              <a:latin typeface="Arial" panose="020B0604020202020204" pitchFamily="34" charset="0"/>
              <a:cs typeface="Arial" panose="020B0604020202020204" pitchFamily="34" charset="0"/>
            </a:endParaRPr>
          </a:p>
          <a:p>
            <a:pPr indent="-214313">
              <a:buFont typeface="Arial" panose="020B0604020202020204" pitchFamily="34" charset="0"/>
              <a:buChar char="•"/>
            </a:pPr>
            <a:endParaRPr lang="en-US" sz="1500" b="1" dirty="0">
              <a:solidFill>
                <a:srgbClr val="0070C0"/>
              </a:solidFill>
              <a:latin typeface="Arial" panose="020B0604020202020204" pitchFamily="34" charset="0"/>
              <a:cs typeface="Arial" panose="020B0604020202020204" pitchFamily="34" charset="0"/>
            </a:endParaRPr>
          </a:p>
          <a:p>
            <a:pPr indent="-214313">
              <a:buFont typeface="Arial" panose="020B0604020202020204" pitchFamily="34" charset="0"/>
              <a:buChar char="•"/>
            </a:pPr>
            <a:endParaRPr lang="en-US" sz="1500" b="1" dirty="0">
              <a:solidFill>
                <a:srgbClr val="0070C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95F5FA6-A7C2-A14C-AE28-49A581BC255B}"/>
              </a:ext>
            </a:extLst>
          </p:cNvPr>
          <p:cNvSpPr txBox="1"/>
          <p:nvPr/>
        </p:nvSpPr>
        <p:spPr>
          <a:xfrm>
            <a:off x="3222996" y="5075872"/>
            <a:ext cx="5804095" cy="1015663"/>
          </a:xfrm>
          <a:prstGeom prst="rect">
            <a:avLst/>
          </a:prstGeom>
          <a:noFill/>
        </p:spPr>
        <p:txBody>
          <a:bodyPr wrap="square" rtlCol="0">
            <a:spAutoFit/>
          </a:bodyPr>
          <a:lstStyle/>
          <a:p>
            <a:pPr marL="216694" indent="-204788">
              <a:buFont typeface="Arial" panose="020B0604020202020204" pitchFamily="34" charset="0"/>
              <a:buChar char="•"/>
            </a:pPr>
            <a:r>
              <a:rPr lang="en-US" sz="1500" b="1" dirty="0">
                <a:solidFill>
                  <a:schemeClr val="bg1">
                    <a:lumMod val="50000"/>
                  </a:schemeClr>
                </a:solidFill>
                <a:latin typeface="Arial" panose="020B0604020202020204" pitchFamily="34" charset="0"/>
                <a:cs typeface="Arial" panose="020B0604020202020204" pitchFamily="34" charset="0"/>
              </a:rPr>
              <a:t>Act with purpose</a:t>
            </a:r>
          </a:p>
          <a:p>
            <a:pPr marL="216694" indent="-204788">
              <a:buFont typeface="Arial" panose="020B0604020202020204" pitchFamily="34" charset="0"/>
              <a:buChar char="•"/>
            </a:pPr>
            <a:r>
              <a:rPr lang="en-US" sz="1500" b="1" dirty="0">
                <a:solidFill>
                  <a:schemeClr val="bg1">
                    <a:lumMod val="50000"/>
                  </a:schemeClr>
                </a:solidFill>
                <a:latin typeface="Arial" panose="020B0604020202020204" pitchFamily="34" charset="0"/>
                <a:cs typeface="Arial" panose="020B0604020202020204" pitchFamily="34" charset="0"/>
              </a:rPr>
              <a:t>Implement changes in assets, operations, practices</a:t>
            </a:r>
          </a:p>
          <a:p>
            <a:pPr marL="216694" indent="-204788">
              <a:buFont typeface="Arial" panose="020B0604020202020204" pitchFamily="34" charset="0"/>
              <a:buChar char="•"/>
            </a:pPr>
            <a:endParaRPr lang="en-US" sz="1500" b="1" dirty="0">
              <a:solidFill>
                <a:schemeClr val="bg1">
                  <a:lumMod val="50000"/>
                </a:schemeClr>
              </a:solidFill>
              <a:latin typeface="Arial" panose="020B0604020202020204" pitchFamily="34" charset="0"/>
              <a:cs typeface="Arial" panose="020B0604020202020204" pitchFamily="34" charset="0"/>
            </a:endParaRPr>
          </a:p>
          <a:p>
            <a:pPr indent="-214313">
              <a:buFont typeface="Arial" panose="020B0604020202020204" pitchFamily="34" charset="0"/>
              <a:buChar char="•"/>
            </a:pPr>
            <a:endParaRPr lang="en-US" sz="1500" b="1" dirty="0">
              <a:solidFill>
                <a:schemeClr val="bg1">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AFEFB15-B308-3C4C-BB03-6DFE51B2B55A}"/>
              </a:ext>
            </a:extLst>
          </p:cNvPr>
          <p:cNvSpPr txBox="1"/>
          <p:nvPr/>
        </p:nvSpPr>
        <p:spPr>
          <a:xfrm>
            <a:off x="408244" y="3387674"/>
            <a:ext cx="2848253" cy="1246495"/>
          </a:xfrm>
          <a:prstGeom prst="rect">
            <a:avLst/>
          </a:prstGeom>
          <a:noFill/>
        </p:spPr>
        <p:txBody>
          <a:bodyPr wrap="square" rtlCol="0">
            <a:spAutoFit/>
          </a:bodyPr>
          <a:lstStyle/>
          <a:p>
            <a:pPr indent="-214313">
              <a:buFont typeface="Arial" panose="020B0604020202020204" pitchFamily="34" charset="0"/>
              <a:buChar char="•"/>
            </a:pPr>
            <a:r>
              <a:rPr lang="en-US" sz="1500" b="1" dirty="0">
                <a:solidFill>
                  <a:schemeClr val="accent6"/>
                </a:solidFill>
                <a:latin typeface="Arial" panose="020B0604020202020204" pitchFamily="34" charset="0"/>
                <a:cs typeface="Arial" panose="020B0604020202020204" pitchFamily="34" charset="0"/>
              </a:rPr>
              <a:t>Monitor conditions</a:t>
            </a:r>
          </a:p>
          <a:p>
            <a:pPr indent="-214313">
              <a:buFont typeface="Arial" panose="020B0604020202020204" pitchFamily="34" charset="0"/>
              <a:buChar char="•"/>
            </a:pPr>
            <a:r>
              <a:rPr lang="en-US" sz="1500" b="1" dirty="0">
                <a:solidFill>
                  <a:schemeClr val="accent6"/>
                </a:solidFill>
                <a:latin typeface="Arial" panose="020B0604020202020204" pitchFamily="34" charset="0"/>
                <a:cs typeface="Arial" panose="020B0604020202020204" pitchFamily="34" charset="0"/>
              </a:rPr>
              <a:t>Develop funding</a:t>
            </a:r>
          </a:p>
          <a:p>
            <a:pPr marL="216694" indent="-204788">
              <a:buFont typeface="Arial" panose="020B0604020202020204" pitchFamily="34" charset="0"/>
              <a:buChar char="•"/>
            </a:pPr>
            <a:r>
              <a:rPr lang="en-US" sz="1500" b="1" dirty="0">
                <a:solidFill>
                  <a:schemeClr val="accent6"/>
                </a:solidFill>
                <a:latin typeface="Arial" panose="020B0604020202020204" pitchFamily="34" charset="0"/>
                <a:cs typeface="Arial" panose="020B0604020202020204" pitchFamily="34" charset="0"/>
              </a:rPr>
              <a:t>Build capacity</a:t>
            </a:r>
          </a:p>
          <a:p>
            <a:pPr indent="-214313">
              <a:buFont typeface="Arial" panose="020B0604020202020204" pitchFamily="34" charset="0"/>
              <a:buChar char="•"/>
            </a:pPr>
            <a:r>
              <a:rPr lang="en-US" sz="1500" b="1" dirty="0">
                <a:solidFill>
                  <a:schemeClr val="accent6"/>
                </a:solidFill>
                <a:latin typeface="Arial" panose="020B0604020202020204" pitchFamily="34" charset="0"/>
                <a:cs typeface="Arial" panose="020B0604020202020204" pitchFamily="34" charset="0"/>
              </a:rPr>
              <a:t>Manage expectations</a:t>
            </a:r>
          </a:p>
          <a:p>
            <a:pPr indent="-214313">
              <a:buFont typeface="Arial" panose="020B0604020202020204" pitchFamily="34" charset="0"/>
              <a:buChar char="•"/>
            </a:pPr>
            <a:endParaRPr lang="en-US" sz="1500" b="1" dirty="0">
              <a:solidFill>
                <a:schemeClr val="accent6"/>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A43D954-883D-5A42-A7CC-650647C1C2DA}"/>
              </a:ext>
            </a:extLst>
          </p:cNvPr>
          <p:cNvSpPr txBox="1"/>
          <p:nvPr/>
        </p:nvSpPr>
        <p:spPr>
          <a:xfrm>
            <a:off x="6190669" y="3733922"/>
            <a:ext cx="3040838" cy="553998"/>
          </a:xfrm>
          <a:prstGeom prst="rect">
            <a:avLst/>
          </a:prstGeom>
          <a:noFill/>
        </p:spPr>
        <p:txBody>
          <a:bodyPr wrap="square" rtlCol="0">
            <a:spAutoFit/>
          </a:bodyPr>
          <a:lstStyle/>
          <a:p>
            <a:pPr marL="216694" indent="-204788">
              <a:buFont typeface="Arial" panose="020B0604020202020204" pitchFamily="34" charset="0"/>
              <a:buChar char="•"/>
            </a:pPr>
            <a:r>
              <a:rPr lang="en-US" sz="1500" b="1" dirty="0">
                <a:solidFill>
                  <a:srgbClr val="002060"/>
                </a:solidFill>
                <a:latin typeface="Arial" panose="020B0604020202020204" pitchFamily="34" charset="0"/>
                <a:cs typeface="Arial" panose="020B0604020202020204" pitchFamily="34" charset="0"/>
              </a:rPr>
              <a:t>Add to planning frameworks</a:t>
            </a:r>
          </a:p>
          <a:p>
            <a:pPr marL="216694" indent="-204788">
              <a:buFont typeface="Arial" panose="020B0604020202020204" pitchFamily="34" charset="0"/>
              <a:buChar char="•"/>
            </a:pPr>
            <a:r>
              <a:rPr lang="en-US" sz="1500" b="1" dirty="0">
                <a:solidFill>
                  <a:srgbClr val="002060"/>
                </a:solidFill>
                <a:latin typeface="Arial" panose="020B0604020202020204" pitchFamily="34" charset="0"/>
                <a:cs typeface="Arial" panose="020B0604020202020204" pitchFamily="34" charset="0"/>
              </a:rPr>
              <a:t>Plan for multiple futures</a:t>
            </a:r>
          </a:p>
        </p:txBody>
      </p:sp>
      <p:sp>
        <p:nvSpPr>
          <p:cNvPr id="18" name="TextBox 17">
            <a:extLst>
              <a:ext uri="{FF2B5EF4-FFF2-40B4-BE49-F238E27FC236}">
                <a16:creationId xmlns:a16="http://schemas.microsoft.com/office/drawing/2014/main" id="{432E0B6E-103D-2744-8804-EB99081E093D}"/>
              </a:ext>
            </a:extLst>
          </p:cNvPr>
          <p:cNvSpPr txBox="1"/>
          <p:nvPr/>
        </p:nvSpPr>
        <p:spPr>
          <a:xfrm>
            <a:off x="6095999" y="1097272"/>
            <a:ext cx="2931091" cy="1015663"/>
          </a:xfrm>
          <a:prstGeom prst="rect">
            <a:avLst/>
          </a:prstGeom>
          <a:noFill/>
        </p:spPr>
        <p:txBody>
          <a:bodyPr wrap="square" rtlCol="0">
            <a:spAutoFit/>
          </a:bodyPr>
          <a:lstStyle/>
          <a:p>
            <a:pPr marL="216694" indent="-204788">
              <a:buFont typeface="Arial" panose="020B0604020202020204" pitchFamily="34" charset="0"/>
              <a:buChar char="•"/>
            </a:pPr>
            <a:r>
              <a:rPr lang="en-US" sz="1500" b="1" dirty="0">
                <a:solidFill>
                  <a:schemeClr val="accent3"/>
                </a:solidFill>
                <a:latin typeface="Arial" panose="020B0604020202020204" pitchFamily="34" charset="0"/>
                <a:cs typeface="Arial" panose="020B0604020202020204" pitchFamily="34" charset="0"/>
              </a:rPr>
              <a:t>Understand climate science</a:t>
            </a:r>
          </a:p>
          <a:p>
            <a:pPr marL="216694" indent="-204788">
              <a:buFont typeface="Arial" panose="020B0604020202020204" pitchFamily="34" charset="0"/>
              <a:buChar char="•"/>
            </a:pPr>
            <a:r>
              <a:rPr lang="en-US" sz="1500" b="1" dirty="0">
                <a:solidFill>
                  <a:schemeClr val="accent3"/>
                </a:solidFill>
                <a:latin typeface="Arial" panose="020B0604020202020204" pitchFamily="34" charset="0"/>
                <a:cs typeface="Arial" panose="020B0604020202020204" pitchFamily="34" charset="0"/>
              </a:rPr>
              <a:t>Understand your system </a:t>
            </a:r>
          </a:p>
          <a:p>
            <a:pPr marL="216694" indent="-204788">
              <a:buFont typeface="Arial" panose="020B0604020202020204" pitchFamily="34" charset="0"/>
              <a:buChar char="•"/>
            </a:pPr>
            <a:r>
              <a:rPr lang="en-US" sz="1500" b="1" dirty="0">
                <a:solidFill>
                  <a:schemeClr val="accent3"/>
                </a:solidFill>
                <a:latin typeface="Arial" panose="020B0604020202020204" pitchFamily="34" charset="0"/>
                <a:cs typeface="Arial" panose="020B0604020202020204" pitchFamily="34" charset="0"/>
              </a:rPr>
              <a:t>Assess risks</a:t>
            </a:r>
          </a:p>
          <a:p>
            <a:pPr indent="-214313">
              <a:buFont typeface="Arial" panose="020B0604020202020204" pitchFamily="34" charset="0"/>
              <a:buChar char="•"/>
            </a:pPr>
            <a:endParaRPr lang="en-US" sz="1500" b="1" dirty="0">
              <a:solidFill>
                <a:schemeClr val="accent3"/>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DC0E192E-74C0-EB4D-9FC0-E8061ECC4664}"/>
              </a:ext>
            </a:extLst>
          </p:cNvPr>
          <p:cNvSpPr txBox="1">
            <a:spLocks/>
          </p:cNvSpPr>
          <p:nvPr/>
        </p:nvSpPr>
        <p:spPr>
          <a:xfrm>
            <a:off x="785931" y="72532"/>
            <a:ext cx="7418957" cy="99474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Arial" panose="020B0604020202020204" pitchFamily="34" charset="0"/>
                <a:cs typeface="Arial" panose="020B0604020202020204" pitchFamily="34" charset="0"/>
              </a:rPr>
              <a:t>Spectrum of Climate Adaptation</a:t>
            </a:r>
          </a:p>
        </p:txBody>
      </p:sp>
      <p:pic>
        <p:nvPicPr>
          <p:cNvPr id="19" name="Picture 18">
            <a:extLst>
              <a:ext uri="{FF2B5EF4-FFF2-40B4-BE49-F238E27FC236}">
                <a16:creationId xmlns:a16="http://schemas.microsoft.com/office/drawing/2014/main" id="{31A56CF3-FCA0-5043-9944-38A9027048E0}"/>
              </a:ext>
            </a:extLst>
          </p:cNvPr>
          <p:cNvPicPr>
            <a:picLocks noChangeAspect="1"/>
          </p:cNvPicPr>
          <p:nvPr/>
        </p:nvPicPr>
        <p:blipFill>
          <a:blip r:embed="rId4"/>
          <a:stretch>
            <a:fillRect/>
          </a:stretch>
        </p:blipFill>
        <p:spPr>
          <a:xfrm>
            <a:off x="3820808" y="2658385"/>
            <a:ext cx="1563634" cy="781817"/>
          </a:xfrm>
          <a:prstGeom prst="rect">
            <a:avLst/>
          </a:prstGeom>
        </p:spPr>
      </p:pic>
    </p:spTree>
    <p:extLst>
      <p:ext uri="{BB962C8B-B14F-4D97-AF65-F5344CB8AC3E}">
        <p14:creationId xmlns:p14="http://schemas.microsoft.com/office/powerpoint/2010/main" val="2177356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319EB9-2C1B-7E41-A2B4-BD0476772A0E}"/>
              </a:ext>
            </a:extLst>
          </p:cNvPr>
          <p:cNvPicPr>
            <a:picLocks noChangeAspect="1"/>
          </p:cNvPicPr>
          <p:nvPr/>
        </p:nvPicPr>
        <p:blipFill rotWithShape="1">
          <a:blip r:embed="rId3"/>
          <a:srcRect l="11626" r="10120"/>
          <a:stretch/>
        </p:blipFill>
        <p:spPr>
          <a:xfrm>
            <a:off x="1752600" y="1380156"/>
            <a:ext cx="3702899" cy="3990779"/>
          </a:xfrm>
          <a:prstGeom prst="rect">
            <a:avLst/>
          </a:prstGeom>
        </p:spPr>
      </p:pic>
      <p:sp>
        <p:nvSpPr>
          <p:cNvPr id="12" name="Title 1">
            <a:extLst>
              <a:ext uri="{FF2B5EF4-FFF2-40B4-BE49-F238E27FC236}">
                <a16:creationId xmlns:a16="http://schemas.microsoft.com/office/drawing/2014/main" id="{67880C91-6A88-A34E-AE38-0D906266E956}"/>
              </a:ext>
            </a:extLst>
          </p:cNvPr>
          <p:cNvSpPr txBox="1">
            <a:spLocks/>
          </p:cNvSpPr>
          <p:nvPr/>
        </p:nvSpPr>
        <p:spPr>
          <a:xfrm>
            <a:off x="4652962" y="3482454"/>
            <a:ext cx="144303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en-US" sz="3300" dirty="0">
              <a:solidFill>
                <a:prstClr val="black"/>
              </a:solidFill>
              <a:latin typeface="Calibri Light" panose="020F0302020204030204"/>
            </a:endParaRPr>
          </a:p>
        </p:txBody>
      </p:sp>
      <p:sp>
        <p:nvSpPr>
          <p:cNvPr id="24" name="Title 1">
            <a:extLst>
              <a:ext uri="{FF2B5EF4-FFF2-40B4-BE49-F238E27FC236}">
                <a16:creationId xmlns:a16="http://schemas.microsoft.com/office/drawing/2014/main" id="{DC0E192E-74C0-EB4D-9FC0-E8061ECC4664}"/>
              </a:ext>
            </a:extLst>
          </p:cNvPr>
          <p:cNvSpPr txBox="1">
            <a:spLocks/>
          </p:cNvSpPr>
          <p:nvPr/>
        </p:nvSpPr>
        <p:spPr>
          <a:xfrm>
            <a:off x="197264" y="228758"/>
            <a:ext cx="7418957" cy="99474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3300" dirty="0">
                <a:solidFill>
                  <a:prstClr val="black"/>
                </a:solidFill>
                <a:latin typeface="Arial" panose="020B0604020202020204" pitchFamily="34" charset="0"/>
                <a:cs typeface="Arial" panose="020B0604020202020204" pitchFamily="34" charset="0"/>
              </a:rPr>
              <a:t>Spectrum of Climate Adaptation</a:t>
            </a:r>
          </a:p>
        </p:txBody>
      </p:sp>
      <p:sp>
        <p:nvSpPr>
          <p:cNvPr id="19" name="TextBox 18">
            <a:extLst>
              <a:ext uri="{FF2B5EF4-FFF2-40B4-BE49-F238E27FC236}">
                <a16:creationId xmlns:a16="http://schemas.microsoft.com/office/drawing/2014/main" id="{707EE001-8541-4148-B365-36E75225CC54}"/>
              </a:ext>
            </a:extLst>
          </p:cNvPr>
          <p:cNvSpPr txBox="1"/>
          <p:nvPr/>
        </p:nvSpPr>
        <p:spPr>
          <a:xfrm>
            <a:off x="5562600" y="3124200"/>
            <a:ext cx="2543051" cy="2031325"/>
          </a:xfrm>
          <a:prstGeom prst="rect">
            <a:avLst/>
          </a:prstGeom>
          <a:noFill/>
        </p:spPr>
        <p:txBody>
          <a:bodyPr wrap="square" rtlCol="0">
            <a:spAutoFit/>
          </a:bodyPr>
          <a:lstStyle/>
          <a:p>
            <a:pPr lvl="0">
              <a:defRPr/>
            </a:pPr>
            <a:r>
              <a:rPr lang="en-US" sz="2100" b="1" dirty="0">
                <a:solidFill>
                  <a:srgbClr val="44546A"/>
                </a:solidFill>
                <a:latin typeface="Arial" panose="020B0604020202020204" pitchFamily="34" charset="0"/>
                <a:cs typeface="Arial" panose="020B0604020202020204" pitchFamily="34" charset="0"/>
              </a:rPr>
              <a:t>Leading Practice: Recognize the power of well-placed climate change screening questions</a:t>
            </a:r>
          </a:p>
        </p:txBody>
      </p:sp>
      <p:pic>
        <p:nvPicPr>
          <p:cNvPr id="3" name="Picture 2">
            <a:extLst>
              <a:ext uri="{FF2B5EF4-FFF2-40B4-BE49-F238E27FC236}">
                <a16:creationId xmlns:a16="http://schemas.microsoft.com/office/drawing/2014/main" id="{A3B3FFA9-22AE-AF41-A280-D578739C2492}"/>
              </a:ext>
            </a:extLst>
          </p:cNvPr>
          <p:cNvPicPr>
            <a:picLocks noChangeAspect="1"/>
          </p:cNvPicPr>
          <p:nvPr/>
        </p:nvPicPr>
        <p:blipFill rotWithShape="1">
          <a:blip r:embed="rId4"/>
          <a:srcRect b="36087"/>
          <a:stretch/>
        </p:blipFill>
        <p:spPr>
          <a:xfrm>
            <a:off x="5943600" y="1079074"/>
            <a:ext cx="2733551" cy="1747096"/>
          </a:xfrm>
          <a:prstGeom prst="rect">
            <a:avLst/>
          </a:prstGeom>
        </p:spPr>
      </p:pic>
      <p:sp>
        <p:nvSpPr>
          <p:cNvPr id="7" name="TextBox 6">
            <a:extLst>
              <a:ext uri="{FF2B5EF4-FFF2-40B4-BE49-F238E27FC236}">
                <a16:creationId xmlns:a16="http://schemas.microsoft.com/office/drawing/2014/main" id="{1680D3AF-4ACA-4A06-840A-D082BDE22814}"/>
              </a:ext>
            </a:extLst>
          </p:cNvPr>
          <p:cNvSpPr txBox="1"/>
          <p:nvPr/>
        </p:nvSpPr>
        <p:spPr>
          <a:xfrm>
            <a:off x="217694" y="5648204"/>
            <a:ext cx="8870536" cy="1962076"/>
          </a:xfrm>
          <a:prstGeom prst="rect">
            <a:avLst/>
          </a:prstGeom>
          <a:noFill/>
        </p:spPr>
        <p:txBody>
          <a:bodyPr wrap="square" rtlCol="0">
            <a:spAutoFit/>
          </a:bodyPr>
          <a:lstStyle/>
          <a:p>
            <a:pPr defTabSz="685800">
              <a:defRPr/>
            </a:pPr>
            <a:r>
              <a:rPr lang="en-US" dirty="0">
                <a:solidFill>
                  <a:prstClr val="black"/>
                </a:solidFill>
                <a:latin typeface="Calibri Light" panose="020F0302020204030204"/>
              </a:rPr>
              <a:t>Climate adaptation happens when there is increased awareness that future conditions will be different.  While it is not clear how big changes will be, a lot can be accomplished just by asking managers to evaluate new vulnerabilities to understand the implications of an uncertain future. </a:t>
            </a:r>
            <a:endParaRPr lang="en-US" sz="1650" dirty="0">
              <a:solidFill>
                <a:prstClr val="black"/>
              </a:solidFill>
              <a:latin typeface="Calibri Light" panose="020F0302020204030204"/>
            </a:endParaRPr>
          </a:p>
          <a:p>
            <a:pPr defTabSz="685800">
              <a:defRPr/>
            </a:pPr>
            <a:endParaRPr lang="en-US" sz="1650" dirty="0">
              <a:solidFill>
                <a:prstClr val="black"/>
              </a:solidFill>
              <a:latin typeface="Calibri Light" panose="020F0302020204030204"/>
            </a:endParaRPr>
          </a:p>
          <a:p>
            <a:pPr defTabSz="685800">
              <a:defRPr/>
            </a:pPr>
            <a:endParaRPr lang="en-US" sz="1650" dirty="0">
              <a:solidFill>
                <a:prstClr val="black"/>
              </a:solidFill>
              <a:latin typeface="Calibri Light" panose="020F0302020204030204"/>
            </a:endParaRPr>
          </a:p>
          <a:p>
            <a:pPr defTabSz="685800">
              <a:defRPr/>
            </a:pPr>
            <a:endParaRPr lang="en-US" sz="1650" dirty="0">
              <a:solidFill>
                <a:prstClr val="black"/>
              </a:solidFill>
              <a:latin typeface="Calibri Light" panose="020F0302020204030204"/>
            </a:endParaRPr>
          </a:p>
        </p:txBody>
      </p:sp>
    </p:spTree>
    <p:extLst>
      <p:ext uri="{BB962C8B-B14F-4D97-AF65-F5344CB8AC3E}">
        <p14:creationId xmlns:p14="http://schemas.microsoft.com/office/powerpoint/2010/main" val="253360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WUCA-final-8_08-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399"/>
            <a:ext cx="914400" cy="716643"/>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a:off x="177800" y="1066800"/>
            <a:ext cx="8839200" cy="0"/>
          </a:xfrm>
          <a:prstGeom prst="line">
            <a:avLst/>
          </a:prstGeom>
          <a:noFill/>
          <a:ln w="952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8" name="Picture 12" descr="draft-letterhead"/>
          <p:cNvPicPr>
            <a:picLocks noChangeAspect="1" noChangeArrowheads="1"/>
          </p:cNvPicPr>
          <p:nvPr/>
        </p:nvPicPr>
        <p:blipFill>
          <a:blip r:embed="rId3">
            <a:extLst>
              <a:ext uri="{28A0092B-C50C-407E-A947-70E740481C1C}">
                <a14:useLocalDpi xmlns:a14="http://schemas.microsoft.com/office/drawing/2010/main" val="0"/>
              </a:ext>
            </a:extLst>
          </a:blip>
          <a:srcRect l="21690" r="27432" b="66138"/>
          <a:stretch>
            <a:fillRect/>
          </a:stretch>
        </p:blipFill>
        <p:spPr bwMode="auto">
          <a:xfrm>
            <a:off x="0" y="62484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200" y="1219200"/>
            <a:ext cx="8763000" cy="5638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endParaRPr lang="en-US" sz="2400" dirty="0">
              <a:solidFill>
                <a:schemeClr val="tx1"/>
              </a:solidFill>
            </a:endParaRPr>
          </a:p>
        </p:txBody>
      </p:sp>
      <p:pic>
        <p:nvPicPr>
          <p:cNvPr id="22" name="Picture 21">
            <a:extLst>
              <a:ext uri="{FF2B5EF4-FFF2-40B4-BE49-F238E27FC236}">
                <a16:creationId xmlns:a16="http://schemas.microsoft.com/office/drawing/2014/main" id="{E38ADCBA-A7D6-054A-B6AB-C676C009DEB7}"/>
              </a:ext>
            </a:extLst>
          </p:cNvPr>
          <p:cNvPicPr>
            <a:picLocks noChangeAspect="1"/>
          </p:cNvPicPr>
          <p:nvPr/>
        </p:nvPicPr>
        <p:blipFill rotWithShape="1">
          <a:blip r:embed="rId4"/>
          <a:srcRect l="13893" t="16785" r="14665" b="14209"/>
          <a:stretch/>
        </p:blipFill>
        <p:spPr>
          <a:xfrm>
            <a:off x="415854" y="1103780"/>
            <a:ext cx="7720172" cy="4271705"/>
          </a:xfrm>
          <a:prstGeom prst="rect">
            <a:avLst/>
          </a:prstGeom>
        </p:spPr>
      </p:pic>
      <p:grpSp>
        <p:nvGrpSpPr>
          <p:cNvPr id="6" name="Group 5">
            <a:extLst>
              <a:ext uri="{FF2B5EF4-FFF2-40B4-BE49-F238E27FC236}">
                <a16:creationId xmlns:a16="http://schemas.microsoft.com/office/drawing/2014/main" id="{AB24C31C-6FA9-CE42-893A-7337BC9E427A}"/>
              </a:ext>
            </a:extLst>
          </p:cNvPr>
          <p:cNvGrpSpPr/>
          <p:nvPr/>
        </p:nvGrpSpPr>
        <p:grpSpPr>
          <a:xfrm>
            <a:off x="-228600" y="2259576"/>
            <a:ext cx="2245688" cy="603907"/>
            <a:chOff x="800100" y="2819400"/>
            <a:chExt cx="1714500" cy="603907"/>
          </a:xfrm>
        </p:grpSpPr>
        <p:sp>
          <p:nvSpPr>
            <p:cNvPr id="31" name="Flowchart: Connector 25">
              <a:extLst>
                <a:ext uri="{FF2B5EF4-FFF2-40B4-BE49-F238E27FC236}">
                  <a16:creationId xmlns:a16="http://schemas.microsoft.com/office/drawing/2014/main" id="{2ECFAF35-9A69-5347-951D-D38750CF63F4}"/>
                </a:ext>
              </a:extLst>
            </p:cNvPr>
            <p:cNvSpPr/>
            <p:nvPr/>
          </p:nvSpPr>
          <p:spPr>
            <a:xfrm>
              <a:off x="1564319" y="3358305"/>
              <a:ext cx="70338" cy="6500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1701E2FF-EF1E-C948-870B-C7EBEC12DAA9}"/>
                </a:ext>
              </a:extLst>
            </p:cNvPr>
            <p:cNvSpPr>
              <a:spLocks noChangeArrowheads="1"/>
            </p:cNvSpPr>
            <p:nvPr/>
          </p:nvSpPr>
          <p:spPr bwMode="auto">
            <a:xfrm>
              <a:off x="800100" y="2819400"/>
              <a:ext cx="17145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257175" indent="-257175" algn="ctr">
                <a:lnSpc>
                  <a:spcPct val="80000"/>
                </a:lnSpc>
                <a:spcBef>
                  <a:spcPct val="20000"/>
                </a:spcBef>
                <a:buClr>
                  <a:srgbClr val="000000"/>
                </a:buClr>
                <a:defRPr/>
              </a:pPr>
              <a:r>
                <a:rPr lang="en-US" sz="1500" b="1" dirty="0"/>
                <a:t>San Francisco Public Utilities Commission</a:t>
              </a:r>
            </a:p>
          </p:txBody>
        </p:sp>
      </p:grpSp>
      <p:sp>
        <p:nvSpPr>
          <p:cNvPr id="38" name="Rectangle 9">
            <a:extLst>
              <a:ext uri="{FF2B5EF4-FFF2-40B4-BE49-F238E27FC236}">
                <a16:creationId xmlns:a16="http://schemas.microsoft.com/office/drawing/2014/main" id="{73B23EB7-05D2-43C7-AF6B-877FAA3D2F49}"/>
              </a:ext>
            </a:extLst>
          </p:cNvPr>
          <p:cNvSpPr txBox="1">
            <a:spLocks noChangeArrowheads="1"/>
          </p:cNvSpPr>
          <p:nvPr/>
        </p:nvSpPr>
        <p:spPr bwMode="auto">
          <a:xfrm>
            <a:off x="749300" y="186811"/>
            <a:ext cx="7696200" cy="7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Heat Map</a:t>
            </a:r>
          </a:p>
        </p:txBody>
      </p:sp>
    </p:spTree>
    <p:extLst>
      <p:ext uri="{BB962C8B-B14F-4D97-AF65-F5344CB8AC3E}">
        <p14:creationId xmlns:p14="http://schemas.microsoft.com/office/powerpoint/2010/main" val="76091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C5AF8F3C-5EAE-444F-BFB5-CE2CDBD740A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6148" name="Picture 4">
            <a:extLst>
              <a:ext uri="{FF2B5EF4-FFF2-40B4-BE49-F238E27FC236}">
                <a16:creationId xmlns:a16="http://schemas.microsoft.com/office/drawing/2014/main" id="{A00AD364-0B6D-4860-BE70-32420A223D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24" y="647509"/>
            <a:ext cx="9270348" cy="556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9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C8A679-01F3-544A-92F2-300A87D39771}"/>
              </a:ext>
            </a:extLst>
          </p:cNvPr>
          <p:cNvSpPr txBox="1"/>
          <p:nvPr/>
        </p:nvSpPr>
        <p:spPr>
          <a:xfrm>
            <a:off x="1786171" y="171271"/>
            <a:ext cx="7161662" cy="1200329"/>
          </a:xfrm>
          <a:prstGeom prst="rect">
            <a:avLst/>
          </a:prstGeom>
          <a:noFill/>
        </p:spPr>
        <p:txBody>
          <a:bodyPr wrap="square" rtlCol="0">
            <a:spAutoFit/>
          </a:bodyPr>
          <a:lstStyle/>
          <a:p>
            <a:pPr defTabSz="685800">
              <a:defRPr/>
            </a:pPr>
            <a:r>
              <a:rPr lang="en-US" sz="2400" b="1" dirty="0">
                <a:solidFill>
                  <a:srgbClr val="44546A"/>
                </a:solidFill>
                <a:latin typeface="Arial" panose="020B0604020202020204" pitchFamily="34" charset="0"/>
                <a:cs typeface="Arial" panose="020B0604020202020204" pitchFamily="34" charset="0"/>
              </a:rPr>
              <a:t>Recognize the power of well-placed climate change screening questions</a:t>
            </a:r>
          </a:p>
          <a:p>
            <a:pPr indent="-214313" defTabSz="685800">
              <a:buFont typeface="Arial" panose="020B0604020202020204" pitchFamily="34" charset="0"/>
              <a:buChar char="•"/>
              <a:defRPr/>
            </a:pPr>
            <a:endParaRPr lang="en-US" sz="2400" b="1" dirty="0">
              <a:solidFill>
                <a:srgbClr val="44546A"/>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435BA93-0EEA-F949-958B-316799C5F6FC}"/>
              </a:ext>
            </a:extLst>
          </p:cNvPr>
          <p:cNvSpPr/>
          <p:nvPr/>
        </p:nvSpPr>
        <p:spPr>
          <a:xfrm>
            <a:off x="220875" y="184666"/>
            <a:ext cx="1280042" cy="806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4" name="TextBox 13">
            <a:extLst>
              <a:ext uri="{FF2B5EF4-FFF2-40B4-BE49-F238E27FC236}">
                <a16:creationId xmlns:a16="http://schemas.microsoft.com/office/drawing/2014/main" id="{90D76FE9-A9F0-4E43-A70A-C7252229818E}"/>
              </a:ext>
            </a:extLst>
          </p:cNvPr>
          <p:cNvSpPr txBox="1"/>
          <p:nvPr/>
        </p:nvSpPr>
        <p:spPr>
          <a:xfrm>
            <a:off x="263417" y="345676"/>
            <a:ext cx="1194958" cy="507831"/>
          </a:xfrm>
          <a:prstGeom prst="rect">
            <a:avLst/>
          </a:prstGeom>
          <a:noFill/>
        </p:spPr>
        <p:txBody>
          <a:bodyPr wrap="square" rtlCol="0">
            <a:spAutoFit/>
          </a:bodyPr>
          <a:lstStyle/>
          <a:p>
            <a:pPr algn="ctr" defTabSz="685800">
              <a:defRPr/>
            </a:pPr>
            <a:r>
              <a:rPr lang="en-US" sz="2700" b="1" dirty="0">
                <a:solidFill>
                  <a:prstClr val="white"/>
                </a:solidFill>
                <a:latin typeface="Calibri" panose="020F0502020204030204"/>
              </a:rPr>
              <a:t>Plan</a:t>
            </a:r>
          </a:p>
        </p:txBody>
      </p:sp>
      <p:sp>
        <p:nvSpPr>
          <p:cNvPr id="28" name="Rectangle 15">
            <a:extLst>
              <a:ext uri="{FF2B5EF4-FFF2-40B4-BE49-F238E27FC236}">
                <a16:creationId xmlns:a16="http://schemas.microsoft.com/office/drawing/2014/main" id="{76305ED3-5591-428E-9035-568171DE451B}"/>
              </a:ext>
            </a:extLst>
          </p:cNvPr>
          <p:cNvSpPr>
            <a:spLocks noChangeArrowheads="1"/>
          </p:cNvSpPr>
          <p:nvPr/>
        </p:nvSpPr>
        <p:spPr bwMode="auto">
          <a:xfrm>
            <a:off x="4071836" y="278659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defRPr/>
            </a:pPr>
            <a:endParaRPr lang="en-US" sz="1350">
              <a:solidFill>
                <a:prstClr val="black"/>
              </a:solidFill>
              <a:latin typeface="Calibri" panose="020F0502020204030204"/>
            </a:endParaRPr>
          </a:p>
        </p:txBody>
      </p:sp>
      <p:pic>
        <p:nvPicPr>
          <p:cNvPr id="47" name="Picture 46">
            <a:extLst>
              <a:ext uri="{FF2B5EF4-FFF2-40B4-BE49-F238E27FC236}">
                <a16:creationId xmlns:a16="http://schemas.microsoft.com/office/drawing/2014/main" id="{D7656477-7DED-41FA-A7B4-189705CFF755}"/>
              </a:ext>
            </a:extLst>
          </p:cNvPr>
          <p:cNvPicPr>
            <a:picLocks noChangeAspect="1"/>
          </p:cNvPicPr>
          <p:nvPr/>
        </p:nvPicPr>
        <p:blipFill>
          <a:blip r:embed="rId3"/>
          <a:stretch>
            <a:fillRect/>
          </a:stretch>
        </p:blipFill>
        <p:spPr>
          <a:xfrm>
            <a:off x="941281" y="6483560"/>
            <a:ext cx="4316519" cy="334410"/>
          </a:xfrm>
          <a:prstGeom prst="rect">
            <a:avLst/>
          </a:prstGeom>
        </p:spPr>
      </p:pic>
      <p:pic>
        <p:nvPicPr>
          <p:cNvPr id="4" name="Picture 3">
            <a:extLst>
              <a:ext uri="{FF2B5EF4-FFF2-40B4-BE49-F238E27FC236}">
                <a16:creationId xmlns:a16="http://schemas.microsoft.com/office/drawing/2014/main" id="{A1757ABE-458A-4040-8873-BC629571E637}"/>
              </a:ext>
            </a:extLst>
          </p:cNvPr>
          <p:cNvPicPr>
            <a:picLocks noChangeAspect="1"/>
          </p:cNvPicPr>
          <p:nvPr/>
        </p:nvPicPr>
        <p:blipFill>
          <a:blip r:embed="rId4"/>
          <a:stretch>
            <a:fillRect/>
          </a:stretch>
        </p:blipFill>
        <p:spPr>
          <a:xfrm>
            <a:off x="17698" y="2829997"/>
            <a:ext cx="8703327" cy="1766667"/>
          </a:xfrm>
          <a:prstGeom prst="rect">
            <a:avLst/>
          </a:prstGeom>
        </p:spPr>
      </p:pic>
      <p:pic>
        <p:nvPicPr>
          <p:cNvPr id="5" name="Picture 4">
            <a:extLst>
              <a:ext uri="{FF2B5EF4-FFF2-40B4-BE49-F238E27FC236}">
                <a16:creationId xmlns:a16="http://schemas.microsoft.com/office/drawing/2014/main" id="{7932416F-C3D8-4A50-9CB5-6D254D736B99}"/>
              </a:ext>
            </a:extLst>
          </p:cNvPr>
          <p:cNvPicPr>
            <a:picLocks noChangeAspect="1"/>
          </p:cNvPicPr>
          <p:nvPr/>
        </p:nvPicPr>
        <p:blipFill>
          <a:blip r:embed="rId5"/>
          <a:stretch>
            <a:fillRect/>
          </a:stretch>
        </p:blipFill>
        <p:spPr>
          <a:xfrm>
            <a:off x="735890" y="4724400"/>
            <a:ext cx="7832869" cy="2050068"/>
          </a:xfrm>
          <a:prstGeom prst="rect">
            <a:avLst/>
          </a:prstGeom>
        </p:spPr>
      </p:pic>
      <p:pic>
        <p:nvPicPr>
          <p:cNvPr id="6" name="Picture 5">
            <a:extLst>
              <a:ext uri="{FF2B5EF4-FFF2-40B4-BE49-F238E27FC236}">
                <a16:creationId xmlns:a16="http://schemas.microsoft.com/office/drawing/2014/main" id="{542463D2-0546-4957-B500-7751F4E1167C}"/>
              </a:ext>
            </a:extLst>
          </p:cNvPr>
          <p:cNvPicPr>
            <a:picLocks noChangeAspect="1"/>
          </p:cNvPicPr>
          <p:nvPr/>
        </p:nvPicPr>
        <p:blipFill>
          <a:blip r:embed="rId6"/>
          <a:stretch>
            <a:fillRect/>
          </a:stretch>
        </p:blipFill>
        <p:spPr>
          <a:xfrm>
            <a:off x="885477" y="1226630"/>
            <a:ext cx="7347039" cy="1742888"/>
          </a:xfrm>
          <a:prstGeom prst="rect">
            <a:avLst/>
          </a:prstGeom>
        </p:spPr>
      </p:pic>
    </p:spTree>
    <p:extLst>
      <p:ext uri="{BB962C8B-B14F-4D97-AF65-F5344CB8AC3E}">
        <p14:creationId xmlns:p14="http://schemas.microsoft.com/office/powerpoint/2010/main" val="322189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C8A679-01F3-544A-92F2-300A87D39771}"/>
              </a:ext>
            </a:extLst>
          </p:cNvPr>
          <p:cNvSpPr txBox="1"/>
          <p:nvPr/>
        </p:nvSpPr>
        <p:spPr>
          <a:xfrm>
            <a:off x="1717696" y="139005"/>
            <a:ext cx="7161662" cy="1200329"/>
          </a:xfrm>
          <a:prstGeom prst="rect">
            <a:avLst/>
          </a:prstGeom>
          <a:noFill/>
        </p:spPr>
        <p:txBody>
          <a:bodyPr wrap="square" rtlCol="0">
            <a:spAutoFit/>
          </a:bodyPr>
          <a:lstStyle/>
          <a:p>
            <a:pPr defTabSz="685800">
              <a:defRPr/>
            </a:pPr>
            <a:r>
              <a:rPr lang="en-US" sz="2400" b="1" dirty="0">
                <a:solidFill>
                  <a:srgbClr val="44546A"/>
                </a:solidFill>
                <a:latin typeface="Arial" panose="020B0604020202020204" pitchFamily="34" charset="0"/>
                <a:cs typeface="Arial" panose="020B0604020202020204" pitchFamily="34" charset="0"/>
              </a:rPr>
              <a:t>Recognize the power of well-placed climate change screening questions</a:t>
            </a:r>
          </a:p>
          <a:p>
            <a:pPr indent="-214313" defTabSz="685800">
              <a:buFont typeface="Arial" panose="020B0604020202020204" pitchFamily="34" charset="0"/>
              <a:buChar char="•"/>
              <a:defRPr/>
            </a:pPr>
            <a:endParaRPr lang="en-US" sz="2400" b="1" dirty="0">
              <a:solidFill>
                <a:srgbClr val="44546A"/>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435BA93-0EEA-F949-958B-316799C5F6FC}"/>
              </a:ext>
            </a:extLst>
          </p:cNvPr>
          <p:cNvSpPr/>
          <p:nvPr/>
        </p:nvSpPr>
        <p:spPr>
          <a:xfrm>
            <a:off x="152400" y="152400"/>
            <a:ext cx="1280042" cy="806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4" name="TextBox 13">
            <a:extLst>
              <a:ext uri="{FF2B5EF4-FFF2-40B4-BE49-F238E27FC236}">
                <a16:creationId xmlns:a16="http://schemas.microsoft.com/office/drawing/2014/main" id="{90D76FE9-A9F0-4E43-A70A-C7252229818E}"/>
              </a:ext>
            </a:extLst>
          </p:cNvPr>
          <p:cNvSpPr txBox="1"/>
          <p:nvPr/>
        </p:nvSpPr>
        <p:spPr>
          <a:xfrm>
            <a:off x="194942" y="313410"/>
            <a:ext cx="1194958" cy="507831"/>
          </a:xfrm>
          <a:prstGeom prst="rect">
            <a:avLst/>
          </a:prstGeom>
          <a:noFill/>
        </p:spPr>
        <p:txBody>
          <a:bodyPr wrap="square" rtlCol="0">
            <a:spAutoFit/>
          </a:bodyPr>
          <a:lstStyle/>
          <a:p>
            <a:pPr algn="ctr" defTabSz="685800">
              <a:defRPr/>
            </a:pPr>
            <a:r>
              <a:rPr lang="en-US" sz="2700" b="1" dirty="0">
                <a:solidFill>
                  <a:prstClr val="white"/>
                </a:solidFill>
                <a:latin typeface="Calibri" panose="020F0502020204030204"/>
              </a:rPr>
              <a:t>Plan</a:t>
            </a:r>
          </a:p>
        </p:txBody>
      </p:sp>
      <p:sp>
        <p:nvSpPr>
          <p:cNvPr id="28" name="Rectangle 15">
            <a:extLst>
              <a:ext uri="{FF2B5EF4-FFF2-40B4-BE49-F238E27FC236}">
                <a16:creationId xmlns:a16="http://schemas.microsoft.com/office/drawing/2014/main" id="{76305ED3-5591-428E-9035-568171DE451B}"/>
              </a:ext>
            </a:extLst>
          </p:cNvPr>
          <p:cNvSpPr>
            <a:spLocks noChangeArrowheads="1"/>
          </p:cNvSpPr>
          <p:nvPr/>
        </p:nvSpPr>
        <p:spPr bwMode="auto">
          <a:xfrm>
            <a:off x="4071836" y="278659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defRPr/>
            </a:pPr>
            <a:endParaRPr lang="en-US" sz="1350">
              <a:solidFill>
                <a:prstClr val="black"/>
              </a:solidFill>
              <a:latin typeface="Calibri" panose="020F0502020204030204"/>
            </a:endParaRPr>
          </a:p>
        </p:txBody>
      </p:sp>
      <p:pic>
        <p:nvPicPr>
          <p:cNvPr id="10" name="Google Shape;281;p51">
            <a:extLst>
              <a:ext uri="{FF2B5EF4-FFF2-40B4-BE49-F238E27FC236}">
                <a16:creationId xmlns:a16="http://schemas.microsoft.com/office/drawing/2014/main" id="{D681D60E-45EE-4215-AAF5-63CA53DB8CBA}"/>
              </a:ext>
            </a:extLst>
          </p:cNvPr>
          <p:cNvPicPr preferRelativeResize="0">
            <a:picLocks/>
          </p:cNvPicPr>
          <p:nvPr/>
        </p:nvPicPr>
        <p:blipFill>
          <a:blip r:embed="rId3"/>
          <a:srcRect t="8214"/>
          <a:stretch>
            <a:fillRect/>
          </a:stretch>
        </p:blipFill>
        <p:spPr>
          <a:xfrm>
            <a:off x="2888994" y="1752600"/>
            <a:ext cx="5845407" cy="4367910"/>
          </a:xfrm>
          <a:prstGeom prst="rect">
            <a:avLst/>
          </a:prstGeom>
          <a:ln cap="flat">
            <a:solidFill>
              <a:srgbClr val="606060"/>
            </a:solidFill>
            <a:round/>
            <a:headEnd type="none" w="sm" len="sm"/>
            <a:tailEnd type="none" w="sm" len="sm"/>
          </a:ln>
        </p:spPr>
      </p:pic>
      <p:sp>
        <p:nvSpPr>
          <p:cNvPr id="15" name="TextBox 14">
            <a:extLst>
              <a:ext uri="{FF2B5EF4-FFF2-40B4-BE49-F238E27FC236}">
                <a16:creationId xmlns:a16="http://schemas.microsoft.com/office/drawing/2014/main" id="{678B0AD6-719C-4803-A78E-BF442DCCF178}"/>
              </a:ext>
            </a:extLst>
          </p:cNvPr>
          <p:cNvSpPr txBox="1"/>
          <p:nvPr/>
        </p:nvSpPr>
        <p:spPr>
          <a:xfrm>
            <a:off x="76200" y="3062822"/>
            <a:ext cx="2848190" cy="1962076"/>
          </a:xfrm>
          <a:prstGeom prst="rect">
            <a:avLst/>
          </a:prstGeom>
          <a:noFill/>
        </p:spPr>
        <p:txBody>
          <a:bodyPr wrap="square" rtlCol="0">
            <a:spAutoFit/>
          </a:bodyPr>
          <a:lstStyle/>
          <a:p>
            <a:pPr defTabSz="685800">
              <a:defRPr/>
            </a:pPr>
            <a:r>
              <a:rPr lang="en-US" sz="2400" dirty="0">
                <a:solidFill>
                  <a:prstClr val="black"/>
                </a:solidFill>
                <a:latin typeface="Calibri Light" panose="020F0302020204030204"/>
              </a:rPr>
              <a:t>Fireboat Pier Design:</a:t>
            </a:r>
          </a:p>
          <a:p>
            <a:pPr defTabSz="685800">
              <a:defRPr/>
            </a:pPr>
            <a:r>
              <a:rPr lang="en-US" sz="2400" dirty="0">
                <a:solidFill>
                  <a:prstClr val="black"/>
                </a:solidFill>
                <a:latin typeface="Calibri Light" panose="020F0302020204030204"/>
              </a:rPr>
              <a:t>Rising with Rising Seas</a:t>
            </a:r>
            <a:endParaRPr lang="en-US" sz="2100" dirty="0">
              <a:solidFill>
                <a:prstClr val="black"/>
              </a:solidFill>
              <a:latin typeface="Calibri Light" panose="020F0302020204030204"/>
            </a:endParaRPr>
          </a:p>
          <a:p>
            <a:pPr defTabSz="685800">
              <a:defRPr/>
            </a:pPr>
            <a:endParaRPr lang="en-US" sz="1650" dirty="0">
              <a:solidFill>
                <a:prstClr val="black"/>
              </a:solidFill>
              <a:latin typeface="Calibri Light" panose="020F0302020204030204"/>
            </a:endParaRPr>
          </a:p>
          <a:p>
            <a:pPr defTabSz="685800">
              <a:defRPr/>
            </a:pPr>
            <a:endParaRPr lang="en-US" sz="1650" dirty="0">
              <a:solidFill>
                <a:prstClr val="black"/>
              </a:solidFill>
              <a:latin typeface="Calibri Light" panose="020F0302020204030204"/>
            </a:endParaRPr>
          </a:p>
          <a:p>
            <a:pPr defTabSz="685800">
              <a:defRPr/>
            </a:pPr>
            <a:endParaRPr lang="en-US" sz="1650" dirty="0">
              <a:solidFill>
                <a:prstClr val="black"/>
              </a:solidFill>
              <a:latin typeface="Calibri Light" panose="020F0302020204030204"/>
            </a:endParaRPr>
          </a:p>
        </p:txBody>
      </p:sp>
      <p:cxnSp>
        <p:nvCxnSpPr>
          <p:cNvPr id="16" name="Straight Arrow Connector 15">
            <a:extLst>
              <a:ext uri="{FF2B5EF4-FFF2-40B4-BE49-F238E27FC236}">
                <a16:creationId xmlns:a16="http://schemas.microsoft.com/office/drawing/2014/main" id="{5434D961-CE71-49B3-BBAE-0AB799A3A450}"/>
              </a:ext>
            </a:extLst>
          </p:cNvPr>
          <p:cNvCxnSpPr>
            <a:cxnSpLocks/>
          </p:cNvCxnSpPr>
          <p:nvPr/>
        </p:nvCxnSpPr>
        <p:spPr bwMode="auto">
          <a:xfrm flipV="1">
            <a:off x="3581400" y="5105400"/>
            <a:ext cx="0" cy="683420"/>
          </a:xfrm>
          <a:prstGeom prst="straightConnector1">
            <a:avLst/>
          </a:prstGeom>
          <a:noFill/>
          <a:ln w="152400" algn="ctr">
            <a:solidFill>
              <a:srgbClr val="FF0000"/>
            </a:solidFill>
            <a:round/>
            <a:headEnd/>
            <a:tailEnd type="triangle" w="med" len="med"/>
          </a:ln>
        </p:spPr>
      </p:cxnSp>
      <p:cxnSp>
        <p:nvCxnSpPr>
          <p:cNvPr id="17" name="Straight Arrow Connector 16">
            <a:extLst>
              <a:ext uri="{FF2B5EF4-FFF2-40B4-BE49-F238E27FC236}">
                <a16:creationId xmlns:a16="http://schemas.microsoft.com/office/drawing/2014/main" id="{576783F2-D209-44C2-8202-480F6265D808}"/>
              </a:ext>
            </a:extLst>
          </p:cNvPr>
          <p:cNvCxnSpPr>
            <a:cxnSpLocks/>
          </p:cNvCxnSpPr>
          <p:nvPr/>
        </p:nvCxnSpPr>
        <p:spPr bwMode="auto">
          <a:xfrm flipV="1">
            <a:off x="5257800" y="5334000"/>
            <a:ext cx="0" cy="683420"/>
          </a:xfrm>
          <a:prstGeom prst="straightConnector1">
            <a:avLst/>
          </a:prstGeom>
          <a:noFill/>
          <a:ln w="152400" algn="ctr">
            <a:solidFill>
              <a:srgbClr val="FF0000"/>
            </a:solidFill>
            <a:round/>
            <a:headEnd/>
            <a:tailEnd type="triangle" w="med" len="med"/>
          </a:ln>
        </p:spPr>
      </p:cxnSp>
    </p:spTree>
    <p:extLst>
      <p:ext uri="{BB962C8B-B14F-4D97-AF65-F5344CB8AC3E}">
        <p14:creationId xmlns:p14="http://schemas.microsoft.com/office/powerpoint/2010/main" val="2509276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WUCA-final-8_08-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399"/>
            <a:ext cx="914400" cy="716643"/>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a:off x="177800" y="1066800"/>
            <a:ext cx="8839200" cy="0"/>
          </a:xfrm>
          <a:prstGeom prst="line">
            <a:avLst/>
          </a:prstGeom>
          <a:noFill/>
          <a:ln w="952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8" name="Picture 12" descr="draft-letterhead"/>
          <p:cNvPicPr>
            <a:picLocks noChangeAspect="1" noChangeArrowheads="1"/>
          </p:cNvPicPr>
          <p:nvPr/>
        </p:nvPicPr>
        <p:blipFill>
          <a:blip r:embed="rId3">
            <a:extLst>
              <a:ext uri="{28A0092B-C50C-407E-A947-70E740481C1C}">
                <a14:useLocalDpi xmlns:a14="http://schemas.microsoft.com/office/drawing/2010/main" val="0"/>
              </a:ext>
            </a:extLst>
          </a:blip>
          <a:srcRect l="21690" r="27432" b="66138"/>
          <a:stretch>
            <a:fillRect/>
          </a:stretch>
        </p:blipFill>
        <p:spPr bwMode="auto">
          <a:xfrm>
            <a:off x="0" y="62484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8A1E07-1DBA-4DF3-9AD0-E5A4E0A2E6FA}"/>
              </a:ext>
            </a:extLst>
          </p:cNvPr>
          <p:cNvSpPr txBox="1"/>
          <p:nvPr/>
        </p:nvSpPr>
        <p:spPr>
          <a:xfrm>
            <a:off x="77956" y="5726668"/>
            <a:ext cx="9143999" cy="369332"/>
          </a:xfrm>
          <a:prstGeom prst="rect">
            <a:avLst/>
          </a:prstGeom>
          <a:noFill/>
        </p:spPr>
        <p:txBody>
          <a:bodyPr wrap="square" rtlCol="0">
            <a:spAutoFit/>
          </a:bodyPr>
          <a:lstStyle/>
          <a:p>
            <a:r>
              <a:rPr lang="en-US" b="1" dirty="0">
                <a:solidFill>
                  <a:schemeClr val="accent6">
                    <a:lumMod val="75000"/>
                  </a:schemeClr>
                </a:solidFill>
                <a:latin typeface="Arial" panose="020B0604020202020204" pitchFamily="34" charset="0"/>
                <a:cs typeface="Arial" panose="020B0604020202020204" pitchFamily="34" charset="0"/>
              </a:rPr>
              <a:t>Establish a community of practice to integrate climate utility-wide (Seattle, WA)</a:t>
            </a:r>
          </a:p>
        </p:txBody>
      </p:sp>
      <p:sp>
        <p:nvSpPr>
          <p:cNvPr id="7" name="TextBox 6">
            <a:extLst>
              <a:ext uri="{FF2B5EF4-FFF2-40B4-BE49-F238E27FC236}">
                <a16:creationId xmlns:a16="http://schemas.microsoft.com/office/drawing/2014/main" id="{C5CA0DE3-43C4-492B-AF90-93C83FDF74A8}"/>
              </a:ext>
            </a:extLst>
          </p:cNvPr>
          <p:cNvSpPr txBox="1"/>
          <p:nvPr/>
        </p:nvSpPr>
        <p:spPr>
          <a:xfrm>
            <a:off x="95252" y="3706117"/>
            <a:ext cx="4629148" cy="369332"/>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Build in-house capacity (Portland, OR) </a:t>
            </a:r>
          </a:p>
        </p:txBody>
      </p:sp>
      <p:sp>
        <p:nvSpPr>
          <p:cNvPr id="9" name="TextBox 8">
            <a:extLst>
              <a:ext uri="{FF2B5EF4-FFF2-40B4-BE49-F238E27FC236}">
                <a16:creationId xmlns:a16="http://schemas.microsoft.com/office/drawing/2014/main" id="{23994C59-F4F9-46AD-9C75-6342289085D7}"/>
              </a:ext>
            </a:extLst>
          </p:cNvPr>
          <p:cNvSpPr txBox="1"/>
          <p:nvPr/>
        </p:nvSpPr>
        <p:spPr>
          <a:xfrm>
            <a:off x="95250" y="4488266"/>
            <a:ext cx="7736651" cy="369332"/>
          </a:xfrm>
          <a:prstGeom prst="rect">
            <a:avLst/>
          </a:prstGeom>
          <a:noFill/>
        </p:spPr>
        <p:txBody>
          <a:bodyPr wrap="square" rtlCol="0">
            <a:spAutoFit/>
          </a:bodyPr>
          <a:lstStyle/>
          <a:p>
            <a:r>
              <a:rPr lang="en-US" b="1" dirty="0">
                <a:solidFill>
                  <a:schemeClr val="bg1">
                    <a:lumMod val="50000"/>
                  </a:schemeClr>
                </a:solidFill>
                <a:latin typeface="Arial" panose="020B0604020202020204" pitchFamily="34" charset="0"/>
                <a:cs typeface="Arial" panose="020B0604020202020204" pitchFamily="34" charset="0"/>
              </a:rPr>
              <a:t>Be prepared to act when opportunities arise (San Diego, CA)</a:t>
            </a:r>
          </a:p>
        </p:txBody>
      </p:sp>
      <p:sp>
        <p:nvSpPr>
          <p:cNvPr id="11" name="TextBox 10">
            <a:extLst>
              <a:ext uri="{FF2B5EF4-FFF2-40B4-BE49-F238E27FC236}">
                <a16:creationId xmlns:a16="http://schemas.microsoft.com/office/drawing/2014/main" id="{FF4F179E-C6B3-4266-A807-6D0734C7D6D3}"/>
              </a:ext>
            </a:extLst>
          </p:cNvPr>
          <p:cNvSpPr txBox="1"/>
          <p:nvPr/>
        </p:nvSpPr>
        <p:spPr>
          <a:xfrm>
            <a:off x="72060" y="3236882"/>
            <a:ext cx="8972550" cy="369332"/>
          </a:xfrm>
          <a:prstGeom prst="rect">
            <a:avLst/>
          </a:prstGeom>
          <a:noFill/>
        </p:spPr>
        <p:txBody>
          <a:bodyPr wrap="square" rtlCol="0">
            <a:spAutoFit/>
          </a:bodyPr>
          <a:lstStyle/>
          <a:p>
            <a:r>
              <a:rPr lang="en-US" b="1" dirty="0">
                <a:solidFill>
                  <a:schemeClr val="accent3">
                    <a:lumMod val="75000"/>
                  </a:schemeClr>
                </a:solidFill>
                <a:latin typeface="Arial" panose="020B0604020202020204" pitchFamily="34" charset="0"/>
                <a:cs typeface="Arial" panose="020B0604020202020204" pitchFamily="34" charset="0"/>
              </a:rPr>
              <a:t>Recognize the value and limits of climate science in planning (Los Angeles, CA)</a:t>
            </a:r>
          </a:p>
        </p:txBody>
      </p:sp>
      <p:sp>
        <p:nvSpPr>
          <p:cNvPr id="12" name="Rectangle 11">
            <a:extLst>
              <a:ext uri="{FF2B5EF4-FFF2-40B4-BE49-F238E27FC236}">
                <a16:creationId xmlns:a16="http://schemas.microsoft.com/office/drawing/2014/main" id="{399A7DD2-6D0E-4119-B5AB-F38DD2A6C275}"/>
              </a:ext>
            </a:extLst>
          </p:cNvPr>
          <p:cNvSpPr/>
          <p:nvPr/>
        </p:nvSpPr>
        <p:spPr>
          <a:xfrm>
            <a:off x="76201" y="2893153"/>
            <a:ext cx="9296399" cy="369332"/>
          </a:xfrm>
          <a:prstGeom prst="rect">
            <a:avLst/>
          </a:prstGeom>
        </p:spPr>
        <p:txBody>
          <a:bodyPr wrap="square">
            <a:spAutoFit/>
          </a:bodyPr>
          <a:lstStyle/>
          <a:p>
            <a:r>
              <a:rPr lang="en-US" b="1" dirty="0">
                <a:solidFill>
                  <a:schemeClr val="accent3">
                    <a:lumMod val="75000"/>
                  </a:schemeClr>
                </a:solidFill>
                <a:latin typeface="Arial" panose="020B0604020202020204" pitchFamily="34" charset="0"/>
                <a:cs typeface="Arial" panose="020B0604020202020204" pitchFamily="34" charset="0"/>
              </a:rPr>
              <a:t>Foster sustained relationships with the climate science community (Tampa, FL)</a:t>
            </a:r>
            <a:endParaRPr lang="en-US" i="1" dirty="0">
              <a:solidFill>
                <a:schemeClr val="accent3">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C591AD0-AD4B-4FF1-B02B-97A92CE33DEA}"/>
              </a:ext>
            </a:extLst>
          </p:cNvPr>
          <p:cNvSpPr txBox="1"/>
          <p:nvPr/>
        </p:nvSpPr>
        <p:spPr>
          <a:xfrm>
            <a:off x="95251" y="2542708"/>
            <a:ext cx="5432924" cy="369332"/>
          </a:xfrm>
          <a:prstGeom prst="rect">
            <a:avLst/>
          </a:prstGeom>
          <a:noFill/>
        </p:spPr>
        <p:txBody>
          <a:bodyPr wrap="square" rtlCol="0">
            <a:spAutoFit/>
          </a:bodyPr>
          <a:lstStyle/>
          <a:p>
            <a:r>
              <a:rPr lang="en-US" b="1" dirty="0">
                <a:solidFill>
                  <a:schemeClr val="accent3">
                    <a:lumMod val="75000"/>
                  </a:schemeClr>
                </a:solidFill>
                <a:latin typeface="Arial" panose="020B0604020202020204" pitchFamily="34" charset="0"/>
                <a:cs typeface="Arial" panose="020B0604020202020204" pitchFamily="34" charset="0"/>
              </a:rPr>
              <a:t>Know your water system (Denver, CO)</a:t>
            </a:r>
          </a:p>
        </p:txBody>
      </p:sp>
      <p:sp>
        <p:nvSpPr>
          <p:cNvPr id="14" name="TextBox 13">
            <a:extLst>
              <a:ext uri="{FF2B5EF4-FFF2-40B4-BE49-F238E27FC236}">
                <a16:creationId xmlns:a16="http://schemas.microsoft.com/office/drawing/2014/main" id="{C95A467E-AB95-42D3-B010-7805687B1940}"/>
              </a:ext>
            </a:extLst>
          </p:cNvPr>
          <p:cNvSpPr txBox="1"/>
          <p:nvPr/>
        </p:nvSpPr>
        <p:spPr>
          <a:xfrm>
            <a:off x="72060" y="4888468"/>
            <a:ext cx="8767140" cy="369332"/>
          </a:xfrm>
          <a:prstGeom prst="rect">
            <a:avLst/>
          </a:prstGeom>
          <a:noFill/>
        </p:spPr>
        <p:txBody>
          <a:bodyPr wrap="square" rtlCol="0">
            <a:spAutoFit/>
          </a:bodyPr>
          <a:lstStyle/>
          <a:p>
            <a:pPr marL="11906"/>
            <a:r>
              <a:rPr lang="en-US" b="1" dirty="0">
                <a:solidFill>
                  <a:schemeClr val="bg1">
                    <a:lumMod val="50000"/>
                  </a:schemeClr>
                </a:solidFill>
                <a:latin typeface="Arial" panose="020B0604020202020204" pitchFamily="34" charset="0"/>
                <a:cs typeface="Arial" panose="020B0604020202020204" pitchFamily="34" charset="0"/>
              </a:rPr>
              <a:t>Take on climate change as another component of risk management (Nevada)</a:t>
            </a:r>
          </a:p>
        </p:txBody>
      </p:sp>
      <p:sp>
        <p:nvSpPr>
          <p:cNvPr id="16" name="TextBox 15">
            <a:extLst>
              <a:ext uri="{FF2B5EF4-FFF2-40B4-BE49-F238E27FC236}">
                <a16:creationId xmlns:a16="http://schemas.microsoft.com/office/drawing/2014/main" id="{813CDCD4-2CA4-4043-89D1-0E2A7D3D0378}"/>
              </a:ext>
            </a:extLst>
          </p:cNvPr>
          <p:cNvSpPr txBox="1"/>
          <p:nvPr/>
        </p:nvSpPr>
        <p:spPr>
          <a:xfrm>
            <a:off x="95252" y="1752600"/>
            <a:ext cx="7266388" cy="369332"/>
          </a:xfrm>
          <a:prstGeom prst="rect">
            <a:avLst/>
          </a:prstGeom>
          <a:noFill/>
        </p:spPr>
        <p:txBody>
          <a:bodyPr wrap="square" rtlCol="0">
            <a:spAutoFit/>
          </a:bodyPr>
          <a:lstStyle/>
          <a:p>
            <a:r>
              <a:rPr lang="en-US" b="1" dirty="0">
                <a:solidFill>
                  <a:schemeClr val="accent1"/>
                </a:solidFill>
                <a:latin typeface="Arial" panose="020B0604020202020204" pitchFamily="34" charset="0"/>
                <a:cs typeface="Arial" panose="020B0604020202020204" pitchFamily="34" charset="0"/>
              </a:rPr>
              <a:t>Seek out climate champions throughout your utility (Arizona)</a:t>
            </a:r>
            <a:endParaRPr lang="en-US" b="1" dirty="0">
              <a:solidFill>
                <a:srgbClr val="0070C0"/>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DCAF1B49-4791-45B8-8892-B02E5208F282}"/>
              </a:ext>
            </a:extLst>
          </p:cNvPr>
          <p:cNvPicPr>
            <a:picLocks noChangeAspect="1"/>
          </p:cNvPicPr>
          <p:nvPr/>
        </p:nvPicPr>
        <p:blipFill rotWithShape="1">
          <a:blip r:embed="rId4"/>
          <a:srcRect l="11626" r="10120"/>
          <a:stretch/>
        </p:blipFill>
        <p:spPr>
          <a:xfrm>
            <a:off x="6907494" y="63098"/>
            <a:ext cx="2070637" cy="2231618"/>
          </a:xfrm>
          <a:prstGeom prst="rect">
            <a:avLst/>
          </a:prstGeom>
        </p:spPr>
      </p:pic>
      <p:sp>
        <p:nvSpPr>
          <p:cNvPr id="18" name="TextBox 17">
            <a:extLst>
              <a:ext uri="{FF2B5EF4-FFF2-40B4-BE49-F238E27FC236}">
                <a16:creationId xmlns:a16="http://schemas.microsoft.com/office/drawing/2014/main" id="{ED0FF7FE-38B0-4050-94DF-A54E344AE95E}"/>
              </a:ext>
            </a:extLst>
          </p:cNvPr>
          <p:cNvSpPr txBox="1"/>
          <p:nvPr/>
        </p:nvSpPr>
        <p:spPr>
          <a:xfrm>
            <a:off x="1752600" y="343523"/>
            <a:ext cx="4904961" cy="484748"/>
          </a:xfrm>
          <a:prstGeom prst="rect">
            <a:avLst/>
          </a:prstGeom>
          <a:noFill/>
        </p:spPr>
        <p:txBody>
          <a:bodyPr wrap="square" rtlCol="0">
            <a:spAutoFit/>
          </a:bodyPr>
          <a:lstStyle/>
          <a:p>
            <a:r>
              <a:rPr lang="en-US" sz="2550" b="1" dirty="0"/>
              <a:t>Examples</a:t>
            </a:r>
          </a:p>
        </p:txBody>
      </p:sp>
      <p:sp>
        <p:nvSpPr>
          <p:cNvPr id="19" name="TextBox 18">
            <a:extLst>
              <a:ext uri="{FF2B5EF4-FFF2-40B4-BE49-F238E27FC236}">
                <a16:creationId xmlns:a16="http://schemas.microsoft.com/office/drawing/2014/main" id="{479904E5-7BC6-4551-BD21-5939A9296359}"/>
              </a:ext>
            </a:extLst>
          </p:cNvPr>
          <p:cNvSpPr txBox="1"/>
          <p:nvPr/>
        </p:nvSpPr>
        <p:spPr>
          <a:xfrm>
            <a:off x="72060" y="5360489"/>
            <a:ext cx="8879032" cy="369332"/>
          </a:xfrm>
          <a:prstGeom prst="rect">
            <a:avLst/>
          </a:prstGeom>
          <a:noFill/>
        </p:spPr>
        <p:txBody>
          <a:bodyPr wrap="square" rtlCol="0">
            <a:spAutoFit/>
          </a:bodyPr>
          <a:lstStyle/>
          <a:p>
            <a:r>
              <a:rPr lang="en-US" b="1" dirty="0">
                <a:solidFill>
                  <a:schemeClr val="accent6">
                    <a:lumMod val="75000"/>
                  </a:schemeClr>
                </a:solidFill>
                <a:latin typeface="Arial" panose="020B0604020202020204" pitchFamily="34" charset="0"/>
                <a:cs typeface="Arial" panose="020B0604020202020204" pitchFamily="34" charset="0"/>
              </a:rPr>
              <a:t>Leverage existing funding mechanisms (Austin, TX)</a:t>
            </a:r>
          </a:p>
        </p:txBody>
      </p:sp>
      <p:sp>
        <p:nvSpPr>
          <p:cNvPr id="20" name="TextBox 19">
            <a:extLst>
              <a:ext uri="{FF2B5EF4-FFF2-40B4-BE49-F238E27FC236}">
                <a16:creationId xmlns:a16="http://schemas.microsoft.com/office/drawing/2014/main" id="{2C872CC3-B79F-4878-A2DE-EFD536BC449B}"/>
              </a:ext>
            </a:extLst>
          </p:cNvPr>
          <p:cNvSpPr txBox="1"/>
          <p:nvPr/>
        </p:nvSpPr>
        <p:spPr>
          <a:xfrm>
            <a:off x="95250" y="4050268"/>
            <a:ext cx="10202909" cy="369332"/>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Recognize the power of well-placed climate change screening questions (SFPUC)</a:t>
            </a:r>
          </a:p>
        </p:txBody>
      </p:sp>
      <p:sp>
        <p:nvSpPr>
          <p:cNvPr id="15" name="TextBox 14">
            <a:extLst>
              <a:ext uri="{FF2B5EF4-FFF2-40B4-BE49-F238E27FC236}">
                <a16:creationId xmlns:a16="http://schemas.microsoft.com/office/drawing/2014/main" id="{3E6C897C-3A4D-42D6-A6B2-0EC4CA11D9B3}"/>
              </a:ext>
            </a:extLst>
          </p:cNvPr>
          <p:cNvSpPr txBox="1"/>
          <p:nvPr/>
        </p:nvSpPr>
        <p:spPr>
          <a:xfrm>
            <a:off x="77958" y="2103045"/>
            <a:ext cx="9447042" cy="369332"/>
          </a:xfrm>
          <a:prstGeom prst="rect">
            <a:avLst/>
          </a:prstGeom>
          <a:noFill/>
        </p:spPr>
        <p:txBody>
          <a:bodyPr wrap="square" rtlCol="0">
            <a:spAutoFit/>
          </a:bodyPr>
          <a:lstStyle/>
          <a:p>
            <a:r>
              <a:rPr lang="en-US" b="1" dirty="0">
                <a:solidFill>
                  <a:schemeClr val="accent1"/>
                </a:solidFill>
                <a:latin typeface="Arial" panose="020B0604020202020204" pitchFamily="34" charset="0"/>
                <a:cs typeface="Arial" panose="020B0604020202020204" pitchFamily="34" charset="0"/>
              </a:rPr>
              <a:t>Tailor the climate adaptation message for the intended audience (Philadelphia, PA)</a:t>
            </a:r>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95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C5AF8F3C-5EAE-444F-BFB5-CE2CDBD740A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242" name="Picture 2" descr="Image result for NOaa billion dollar disasters 2018">
            <a:extLst>
              <a:ext uri="{FF2B5EF4-FFF2-40B4-BE49-F238E27FC236}">
                <a16:creationId xmlns:a16="http://schemas.microsoft.com/office/drawing/2014/main" id="{6AAD6F54-DCD2-4144-9927-BC360240D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15" y="76200"/>
            <a:ext cx="6019970" cy="3609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aa billion dollar disasters 2017">
            <a:extLst>
              <a:ext uri="{FF2B5EF4-FFF2-40B4-BE49-F238E27FC236}">
                <a16:creationId xmlns:a16="http://schemas.microsoft.com/office/drawing/2014/main" id="{FC6CFCEA-6B07-48FF-BDB2-FD478EC48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86200"/>
            <a:ext cx="4507033" cy="2695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06B7151B-428F-4222-8AC2-49E3DC76A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775" y="3978921"/>
            <a:ext cx="4185825" cy="250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37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C5AF8F3C-5EAE-444F-BFB5-CE2CDBD740A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a:extLst>
              <a:ext uri="{FF2B5EF4-FFF2-40B4-BE49-F238E27FC236}">
                <a16:creationId xmlns:a16="http://schemas.microsoft.com/office/drawing/2014/main" id="{5F41DC7D-FE6C-48F9-91CA-0A2270D759B8}"/>
              </a:ext>
            </a:extLst>
          </p:cNvPr>
          <p:cNvPicPr>
            <a:picLocks noChangeAspect="1"/>
          </p:cNvPicPr>
          <p:nvPr/>
        </p:nvPicPr>
        <p:blipFill>
          <a:blip r:embed="rId2"/>
          <a:stretch>
            <a:fillRect/>
          </a:stretch>
        </p:blipFill>
        <p:spPr>
          <a:xfrm>
            <a:off x="321496" y="487920"/>
            <a:ext cx="8729607" cy="5653560"/>
          </a:xfrm>
          <a:prstGeom prst="rect">
            <a:avLst/>
          </a:prstGeom>
        </p:spPr>
      </p:pic>
      <p:sp>
        <p:nvSpPr>
          <p:cNvPr id="3" name="TextBox 2">
            <a:extLst>
              <a:ext uri="{FF2B5EF4-FFF2-40B4-BE49-F238E27FC236}">
                <a16:creationId xmlns:a16="http://schemas.microsoft.com/office/drawing/2014/main" id="{089652D4-90CC-4B89-BEB1-FC78DCA2A7EB}"/>
              </a:ext>
            </a:extLst>
          </p:cNvPr>
          <p:cNvSpPr txBox="1"/>
          <p:nvPr/>
        </p:nvSpPr>
        <p:spPr>
          <a:xfrm>
            <a:off x="152400" y="6494119"/>
            <a:ext cx="6621236" cy="300082"/>
          </a:xfrm>
          <a:prstGeom prst="rect">
            <a:avLst/>
          </a:prstGeom>
          <a:noFill/>
        </p:spPr>
        <p:txBody>
          <a:bodyPr wrap="square" rtlCol="0">
            <a:spAutoFit/>
          </a:bodyPr>
          <a:lstStyle/>
          <a:p>
            <a:r>
              <a:rPr lang="en-US" sz="1350" dirty="0"/>
              <a:t>Note: each line is a year from 1980-2019. </a:t>
            </a:r>
          </a:p>
        </p:txBody>
      </p:sp>
    </p:spTree>
    <p:extLst>
      <p:ext uri="{BB962C8B-B14F-4D97-AF65-F5344CB8AC3E}">
        <p14:creationId xmlns:p14="http://schemas.microsoft.com/office/powerpoint/2010/main" val="18963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3010" name="Picture 20" descr="united_states"/>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90600" y="151607"/>
            <a:ext cx="7543800"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3"/>
          <p:cNvSpPr>
            <a:spLocks noGrp="1" noChangeArrowheads="1"/>
          </p:cNvSpPr>
          <p:nvPr>
            <p:ph type="title"/>
          </p:nvPr>
        </p:nvSpPr>
        <p:spPr>
          <a:xfrm>
            <a:off x="35169" y="43673"/>
            <a:ext cx="8686800" cy="609600"/>
          </a:xfrm>
        </p:spPr>
        <p:txBody>
          <a:bodyPr>
            <a:normAutofit/>
          </a:bodyPr>
          <a:lstStyle/>
          <a:p>
            <a:pPr eaLnBrk="1" hangingPunct="1"/>
            <a:r>
              <a:rPr lang="en-US" sz="2800" dirty="0"/>
              <a:t>Water Utility Climate Alliance</a:t>
            </a:r>
          </a:p>
        </p:txBody>
      </p:sp>
      <p:sp>
        <p:nvSpPr>
          <p:cNvPr id="64516" name="Rectangle 4"/>
          <p:cNvSpPr>
            <a:spLocks noGrp="1" noChangeArrowheads="1"/>
          </p:cNvSpPr>
          <p:nvPr>
            <p:ph idx="1"/>
          </p:nvPr>
        </p:nvSpPr>
        <p:spPr>
          <a:xfrm>
            <a:off x="1651907" y="762000"/>
            <a:ext cx="2005012" cy="685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algn="ctr" eaLnBrk="1" hangingPunct="1">
              <a:lnSpc>
                <a:spcPct val="80000"/>
              </a:lnSpc>
              <a:buFontTx/>
              <a:buNone/>
              <a:defRPr/>
            </a:pPr>
            <a:r>
              <a:rPr lang="en-US" sz="1800" b="0" dirty="0">
                <a:solidFill>
                  <a:schemeClr val="accent1">
                    <a:lumMod val="50000"/>
                  </a:schemeClr>
                </a:solidFill>
                <a:latin typeface="Arial" pitchFamily="34" charset="0"/>
                <a:cs typeface="Arial" pitchFamily="34" charset="0"/>
              </a:rPr>
              <a:t>Seattle</a:t>
            </a:r>
            <a:br>
              <a:rPr lang="en-US" sz="1800" b="0" dirty="0">
                <a:solidFill>
                  <a:schemeClr val="accent1">
                    <a:lumMod val="50000"/>
                  </a:schemeClr>
                </a:solidFill>
                <a:latin typeface="Arial" pitchFamily="34" charset="0"/>
                <a:cs typeface="Arial" pitchFamily="34" charset="0"/>
              </a:rPr>
            </a:br>
            <a:r>
              <a:rPr lang="en-US" sz="1400" b="0" dirty="0">
                <a:solidFill>
                  <a:schemeClr val="accent1">
                    <a:lumMod val="50000"/>
                  </a:schemeClr>
                </a:solidFill>
                <a:latin typeface="Arial" pitchFamily="34" charset="0"/>
                <a:cs typeface="Arial" pitchFamily="34" charset="0"/>
              </a:rPr>
              <a:t>Public Utilities</a:t>
            </a:r>
          </a:p>
        </p:txBody>
      </p:sp>
      <p:sp>
        <p:nvSpPr>
          <p:cNvPr id="64517" name="Rectangle 5"/>
          <p:cNvSpPr>
            <a:spLocks noChangeArrowheads="1"/>
          </p:cNvSpPr>
          <p:nvPr/>
        </p:nvSpPr>
        <p:spPr bwMode="auto">
          <a:xfrm>
            <a:off x="-19050" y="2057400"/>
            <a:ext cx="15240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ctr">
              <a:lnSpc>
                <a:spcPct val="80000"/>
              </a:lnSpc>
              <a:spcBef>
                <a:spcPct val="20000"/>
              </a:spcBef>
              <a:buClr>
                <a:srgbClr val="000000"/>
              </a:buClr>
              <a:defRPr/>
            </a:pPr>
            <a:r>
              <a:rPr lang="en-US" dirty="0">
                <a:solidFill>
                  <a:schemeClr val="accent1">
                    <a:lumMod val="50000"/>
                  </a:schemeClr>
                </a:solidFill>
              </a:rPr>
              <a:t>San Francisco</a:t>
            </a:r>
            <a:r>
              <a:rPr lang="en-US" sz="2000" dirty="0">
                <a:solidFill>
                  <a:schemeClr val="accent1">
                    <a:lumMod val="50000"/>
                  </a:schemeClr>
                </a:solidFill>
              </a:rPr>
              <a:t> </a:t>
            </a:r>
          </a:p>
          <a:p>
            <a:pPr marL="342900" indent="-342900" algn="ctr">
              <a:lnSpc>
                <a:spcPct val="80000"/>
              </a:lnSpc>
              <a:spcBef>
                <a:spcPct val="20000"/>
              </a:spcBef>
              <a:buClr>
                <a:srgbClr val="000000"/>
              </a:buClr>
              <a:defRPr/>
            </a:pPr>
            <a:r>
              <a:rPr lang="en-US" sz="1400" dirty="0">
                <a:solidFill>
                  <a:schemeClr val="accent1">
                    <a:lumMod val="50000"/>
                  </a:schemeClr>
                </a:solidFill>
              </a:rPr>
              <a:t>Public Utilities </a:t>
            </a:r>
          </a:p>
          <a:p>
            <a:pPr marL="342900" indent="-342900" algn="ctr">
              <a:lnSpc>
                <a:spcPct val="80000"/>
              </a:lnSpc>
              <a:spcBef>
                <a:spcPct val="20000"/>
              </a:spcBef>
              <a:buClr>
                <a:srgbClr val="000000"/>
              </a:buClr>
              <a:defRPr/>
            </a:pPr>
            <a:r>
              <a:rPr lang="en-US" sz="1400" dirty="0">
                <a:solidFill>
                  <a:schemeClr val="accent1">
                    <a:lumMod val="50000"/>
                  </a:schemeClr>
                </a:solidFill>
              </a:rPr>
              <a:t>Commission</a:t>
            </a:r>
          </a:p>
        </p:txBody>
      </p:sp>
      <p:sp>
        <p:nvSpPr>
          <p:cNvPr id="64518" name="Rectangle 6"/>
          <p:cNvSpPr>
            <a:spLocks noChangeArrowheads="1"/>
          </p:cNvSpPr>
          <p:nvPr/>
        </p:nvSpPr>
        <p:spPr bwMode="auto">
          <a:xfrm>
            <a:off x="-76200" y="3200400"/>
            <a:ext cx="2044700"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a:lstStyle/>
          <a:p>
            <a:pPr marL="342900" indent="-342900" algn="ctr">
              <a:lnSpc>
                <a:spcPct val="80000"/>
              </a:lnSpc>
              <a:spcBef>
                <a:spcPct val="20000"/>
              </a:spcBef>
              <a:buClr>
                <a:srgbClr val="000000"/>
              </a:buClr>
              <a:defRPr/>
            </a:pPr>
            <a:r>
              <a:rPr lang="en-US" dirty="0">
                <a:solidFill>
                  <a:schemeClr val="accent1">
                    <a:lumMod val="50000"/>
                  </a:schemeClr>
                </a:solidFill>
              </a:rPr>
              <a:t>Metropolitan </a:t>
            </a:r>
          </a:p>
          <a:p>
            <a:pPr marL="342900" indent="-342900" algn="ctr">
              <a:lnSpc>
                <a:spcPct val="80000"/>
              </a:lnSpc>
              <a:spcBef>
                <a:spcPct val="20000"/>
              </a:spcBef>
              <a:buClr>
                <a:srgbClr val="000000"/>
              </a:buClr>
              <a:defRPr/>
            </a:pPr>
            <a:r>
              <a:rPr lang="en-US" dirty="0">
                <a:solidFill>
                  <a:schemeClr val="accent1">
                    <a:lumMod val="50000"/>
                  </a:schemeClr>
                </a:solidFill>
              </a:rPr>
              <a:t>Water District</a:t>
            </a:r>
          </a:p>
          <a:p>
            <a:pPr marL="342900" indent="-342900" algn="ctr">
              <a:lnSpc>
                <a:spcPct val="80000"/>
              </a:lnSpc>
              <a:spcBef>
                <a:spcPct val="20000"/>
              </a:spcBef>
              <a:buClr>
                <a:srgbClr val="000000"/>
              </a:buClr>
              <a:defRPr/>
            </a:pPr>
            <a:r>
              <a:rPr lang="en-US" sz="1400" dirty="0">
                <a:solidFill>
                  <a:schemeClr val="accent1">
                    <a:lumMod val="50000"/>
                  </a:schemeClr>
                </a:solidFill>
              </a:rPr>
              <a:t>of So. California</a:t>
            </a:r>
          </a:p>
        </p:txBody>
      </p:sp>
      <p:sp>
        <p:nvSpPr>
          <p:cNvPr id="64519" name="Rectangle 7"/>
          <p:cNvSpPr>
            <a:spLocks noChangeArrowheads="1"/>
          </p:cNvSpPr>
          <p:nvPr/>
        </p:nvSpPr>
        <p:spPr bwMode="auto">
          <a:xfrm>
            <a:off x="963613" y="4038600"/>
            <a:ext cx="2057400"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ctr">
              <a:lnSpc>
                <a:spcPct val="80000"/>
              </a:lnSpc>
              <a:spcBef>
                <a:spcPct val="20000"/>
              </a:spcBef>
              <a:buClr>
                <a:srgbClr val="000000"/>
              </a:buClr>
              <a:defRPr/>
            </a:pPr>
            <a:r>
              <a:rPr lang="en-US" dirty="0">
                <a:solidFill>
                  <a:schemeClr val="accent1">
                    <a:lumMod val="50000"/>
                  </a:schemeClr>
                </a:solidFill>
              </a:rPr>
              <a:t>San Diego </a:t>
            </a:r>
          </a:p>
          <a:p>
            <a:pPr marL="342900" indent="-342900" algn="ctr">
              <a:lnSpc>
                <a:spcPct val="80000"/>
              </a:lnSpc>
              <a:spcBef>
                <a:spcPct val="20000"/>
              </a:spcBef>
              <a:buClr>
                <a:srgbClr val="000000"/>
              </a:buClr>
              <a:defRPr/>
            </a:pPr>
            <a:r>
              <a:rPr lang="en-US" sz="1400" dirty="0">
                <a:solidFill>
                  <a:schemeClr val="accent1">
                    <a:lumMod val="50000"/>
                  </a:schemeClr>
                </a:solidFill>
              </a:rPr>
              <a:t>County Water Authority</a:t>
            </a:r>
          </a:p>
        </p:txBody>
      </p:sp>
      <p:sp>
        <p:nvSpPr>
          <p:cNvPr id="64520" name="Rectangle 8"/>
          <p:cNvSpPr>
            <a:spLocks noChangeArrowheads="1"/>
          </p:cNvSpPr>
          <p:nvPr/>
        </p:nvSpPr>
        <p:spPr bwMode="auto">
          <a:xfrm>
            <a:off x="1651907" y="2471738"/>
            <a:ext cx="2286000" cy="5528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rgbClr val="000000"/>
              </a:buClr>
              <a:defRPr/>
            </a:pPr>
            <a:r>
              <a:rPr lang="en-US" dirty="0">
                <a:solidFill>
                  <a:schemeClr val="accent1">
                    <a:lumMod val="60000"/>
                    <a:lumOff val="40000"/>
                  </a:schemeClr>
                </a:solidFill>
              </a:rPr>
              <a:t>Southern Nevada</a:t>
            </a:r>
          </a:p>
          <a:p>
            <a:pPr marL="342900" indent="-342900" algn="ctr">
              <a:lnSpc>
                <a:spcPct val="80000"/>
              </a:lnSpc>
              <a:spcBef>
                <a:spcPct val="20000"/>
              </a:spcBef>
              <a:buClr>
                <a:srgbClr val="000000"/>
              </a:buClr>
              <a:defRPr/>
            </a:pPr>
            <a:r>
              <a:rPr lang="en-US" sz="1400" dirty="0">
                <a:solidFill>
                  <a:schemeClr val="accent1">
                    <a:lumMod val="60000"/>
                    <a:lumOff val="40000"/>
                  </a:schemeClr>
                </a:solidFill>
              </a:rPr>
              <a:t>Water Authority</a:t>
            </a:r>
          </a:p>
        </p:txBody>
      </p:sp>
      <p:sp>
        <p:nvSpPr>
          <p:cNvPr id="64521" name="Rectangle 9"/>
          <p:cNvSpPr>
            <a:spLocks noChangeArrowheads="1"/>
          </p:cNvSpPr>
          <p:nvPr/>
        </p:nvSpPr>
        <p:spPr bwMode="auto">
          <a:xfrm>
            <a:off x="3390900" y="2814638"/>
            <a:ext cx="1524000" cy="53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rgbClr val="000000"/>
              </a:buClr>
              <a:defRPr/>
            </a:pPr>
            <a:r>
              <a:rPr lang="en-US" dirty="0">
                <a:solidFill>
                  <a:schemeClr val="accent1">
                    <a:lumMod val="60000"/>
                    <a:lumOff val="40000"/>
                  </a:schemeClr>
                </a:solidFill>
              </a:rPr>
              <a:t>Denver</a:t>
            </a:r>
            <a:r>
              <a:rPr lang="en-US" sz="2000" dirty="0">
                <a:solidFill>
                  <a:schemeClr val="accent1">
                    <a:lumMod val="60000"/>
                    <a:lumOff val="40000"/>
                  </a:schemeClr>
                </a:solidFill>
              </a:rPr>
              <a:t> </a:t>
            </a:r>
          </a:p>
          <a:p>
            <a:pPr marL="342900" indent="-342900" algn="ctr">
              <a:lnSpc>
                <a:spcPct val="80000"/>
              </a:lnSpc>
              <a:spcBef>
                <a:spcPct val="20000"/>
              </a:spcBef>
              <a:buClr>
                <a:srgbClr val="000000"/>
              </a:buClr>
              <a:defRPr/>
            </a:pPr>
            <a:r>
              <a:rPr lang="en-US" sz="1400" dirty="0">
                <a:solidFill>
                  <a:schemeClr val="accent1">
                    <a:lumMod val="60000"/>
                    <a:lumOff val="40000"/>
                  </a:schemeClr>
                </a:solidFill>
              </a:rPr>
              <a:t>Water (chair)</a:t>
            </a:r>
          </a:p>
        </p:txBody>
      </p:sp>
      <p:sp>
        <p:nvSpPr>
          <p:cNvPr id="64522" name="Rectangle 10"/>
          <p:cNvSpPr>
            <a:spLocks noChangeArrowheads="1"/>
          </p:cNvSpPr>
          <p:nvPr/>
        </p:nvSpPr>
        <p:spPr bwMode="auto">
          <a:xfrm>
            <a:off x="381000" y="1143000"/>
            <a:ext cx="15240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ctr">
              <a:lnSpc>
                <a:spcPct val="80000"/>
              </a:lnSpc>
              <a:spcBef>
                <a:spcPct val="20000"/>
              </a:spcBef>
              <a:buClr>
                <a:srgbClr val="000000"/>
              </a:buClr>
              <a:defRPr/>
            </a:pPr>
            <a:r>
              <a:rPr lang="en-US" dirty="0">
                <a:solidFill>
                  <a:schemeClr val="accent1">
                    <a:lumMod val="50000"/>
                  </a:schemeClr>
                </a:solidFill>
              </a:rPr>
              <a:t>Portland</a:t>
            </a:r>
            <a:r>
              <a:rPr lang="en-US" sz="2000" dirty="0">
                <a:solidFill>
                  <a:schemeClr val="accent1">
                    <a:lumMod val="50000"/>
                  </a:schemeClr>
                </a:solidFill>
              </a:rPr>
              <a:t> </a:t>
            </a:r>
          </a:p>
          <a:p>
            <a:pPr marL="342900" indent="-342900" algn="ctr">
              <a:lnSpc>
                <a:spcPct val="80000"/>
              </a:lnSpc>
              <a:spcBef>
                <a:spcPct val="20000"/>
              </a:spcBef>
              <a:buClr>
                <a:srgbClr val="000000"/>
              </a:buClr>
              <a:defRPr/>
            </a:pPr>
            <a:r>
              <a:rPr lang="en-US" sz="1400" dirty="0">
                <a:solidFill>
                  <a:schemeClr val="accent1">
                    <a:lumMod val="50000"/>
                  </a:schemeClr>
                </a:solidFill>
              </a:rPr>
              <a:t>Water Bureau</a:t>
            </a:r>
          </a:p>
        </p:txBody>
      </p:sp>
      <p:sp>
        <p:nvSpPr>
          <p:cNvPr id="64523" name="Rectangle 11"/>
          <p:cNvSpPr>
            <a:spLocks noChangeArrowheads="1"/>
          </p:cNvSpPr>
          <p:nvPr/>
        </p:nvSpPr>
        <p:spPr bwMode="auto">
          <a:xfrm>
            <a:off x="7315200" y="2438400"/>
            <a:ext cx="18288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ctr">
              <a:lnSpc>
                <a:spcPct val="80000"/>
              </a:lnSpc>
              <a:spcBef>
                <a:spcPct val="20000"/>
              </a:spcBef>
              <a:buClr>
                <a:srgbClr val="000000"/>
              </a:buClr>
              <a:defRPr/>
            </a:pPr>
            <a:r>
              <a:rPr lang="en-US" dirty="0">
                <a:solidFill>
                  <a:schemeClr val="accent1">
                    <a:lumMod val="50000"/>
                  </a:schemeClr>
                </a:solidFill>
              </a:rPr>
              <a:t>New York City</a:t>
            </a:r>
            <a:r>
              <a:rPr lang="en-US" sz="2000" dirty="0">
                <a:solidFill>
                  <a:schemeClr val="accent1">
                    <a:lumMod val="50000"/>
                  </a:schemeClr>
                </a:solidFill>
              </a:rPr>
              <a:t> </a:t>
            </a:r>
          </a:p>
          <a:p>
            <a:pPr marL="342900" indent="-342900" algn="ctr">
              <a:lnSpc>
                <a:spcPct val="80000"/>
              </a:lnSpc>
              <a:spcBef>
                <a:spcPct val="20000"/>
              </a:spcBef>
              <a:buClr>
                <a:srgbClr val="000000"/>
              </a:buClr>
              <a:defRPr/>
            </a:pPr>
            <a:r>
              <a:rPr lang="en-US" sz="1400" dirty="0">
                <a:solidFill>
                  <a:schemeClr val="accent1">
                    <a:lumMod val="50000"/>
                  </a:schemeClr>
                </a:solidFill>
              </a:rPr>
              <a:t>Department of Environmental Protection</a:t>
            </a:r>
          </a:p>
        </p:txBody>
      </p:sp>
      <p:sp>
        <p:nvSpPr>
          <p:cNvPr id="64525" name="Text Box 13"/>
          <p:cNvSpPr txBox="1">
            <a:spLocks noChangeArrowheads="1"/>
          </p:cNvSpPr>
          <p:nvPr/>
        </p:nvSpPr>
        <p:spPr bwMode="auto">
          <a:xfrm>
            <a:off x="5207111" y="4682742"/>
            <a:ext cx="16002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buClr>
                <a:srgbClr val="003366"/>
              </a:buClr>
              <a:buSzPct val="70000"/>
              <a:buFont typeface="Wingdings" pitchFamily="2" charset="2"/>
              <a:buNone/>
              <a:defRPr/>
            </a:pPr>
            <a:r>
              <a:rPr lang="en-US" sz="2400" dirty="0">
                <a:solidFill>
                  <a:schemeClr val="accent1">
                    <a:lumMod val="50000"/>
                  </a:schemeClr>
                </a:solidFill>
                <a:effectLst>
                  <a:outerShdw blurRad="38100" dist="38100" dir="2700000" algn="tl">
                    <a:srgbClr val="000000"/>
                  </a:outerShdw>
                </a:effectLst>
                <a:latin typeface="Arial Unicode MS" pitchFamily="34" charset="-128"/>
              </a:rPr>
              <a:t> </a:t>
            </a:r>
            <a:r>
              <a:rPr lang="en-US" dirty="0">
                <a:solidFill>
                  <a:schemeClr val="accent1">
                    <a:lumMod val="50000"/>
                  </a:schemeClr>
                </a:solidFill>
              </a:rPr>
              <a:t>Tampa Bay</a:t>
            </a:r>
            <a:r>
              <a:rPr lang="en-US" sz="2000" dirty="0">
                <a:solidFill>
                  <a:schemeClr val="accent1">
                    <a:lumMod val="50000"/>
                  </a:schemeClr>
                </a:solidFill>
              </a:rPr>
              <a:t> </a:t>
            </a:r>
          </a:p>
          <a:p>
            <a:pPr algn="ctr">
              <a:lnSpc>
                <a:spcPct val="80000"/>
              </a:lnSpc>
              <a:spcBef>
                <a:spcPct val="20000"/>
              </a:spcBef>
              <a:buClr>
                <a:srgbClr val="003366"/>
              </a:buClr>
              <a:buSzPct val="70000"/>
              <a:buFont typeface="Wingdings" pitchFamily="2" charset="2"/>
              <a:buNone/>
              <a:defRPr/>
            </a:pPr>
            <a:r>
              <a:rPr lang="en-US" sz="1400" dirty="0">
                <a:solidFill>
                  <a:schemeClr val="accent1">
                    <a:lumMod val="50000"/>
                  </a:schemeClr>
                </a:solidFill>
              </a:rPr>
              <a:t>Water</a:t>
            </a:r>
          </a:p>
        </p:txBody>
      </p:sp>
      <p:sp>
        <p:nvSpPr>
          <p:cNvPr id="64526" name="Text Box 14"/>
          <p:cNvSpPr txBox="1">
            <a:spLocks noChangeArrowheads="1"/>
          </p:cNvSpPr>
          <p:nvPr/>
        </p:nvSpPr>
        <p:spPr bwMode="auto">
          <a:xfrm>
            <a:off x="2743200" y="3543300"/>
            <a:ext cx="1760538" cy="60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rgbClr val="003366"/>
              </a:buClr>
              <a:buSzPct val="70000"/>
              <a:buFont typeface="Wingdings" pitchFamily="2" charset="2"/>
              <a:buNone/>
              <a:defRPr/>
            </a:pPr>
            <a:r>
              <a:rPr lang="en-US" sz="2400" dirty="0">
                <a:solidFill>
                  <a:schemeClr val="accent1">
                    <a:lumMod val="60000"/>
                    <a:lumOff val="40000"/>
                  </a:schemeClr>
                </a:solidFill>
                <a:effectLst>
                  <a:outerShdw blurRad="38100" dist="38100" dir="2700000" algn="tl">
                    <a:srgbClr val="000000"/>
                  </a:outerShdw>
                </a:effectLst>
                <a:latin typeface="Arial Unicode MS" pitchFamily="34" charset="-128"/>
              </a:rPr>
              <a:t> </a:t>
            </a:r>
            <a:r>
              <a:rPr lang="en-US" dirty="0">
                <a:solidFill>
                  <a:schemeClr val="accent1">
                    <a:lumMod val="60000"/>
                    <a:lumOff val="40000"/>
                  </a:schemeClr>
                </a:solidFill>
              </a:rPr>
              <a:t>Central Arizona</a:t>
            </a:r>
            <a:r>
              <a:rPr lang="en-US" sz="2000" dirty="0">
                <a:solidFill>
                  <a:schemeClr val="accent1">
                    <a:lumMod val="60000"/>
                    <a:lumOff val="40000"/>
                  </a:schemeClr>
                </a:solidFill>
              </a:rPr>
              <a:t> </a:t>
            </a:r>
          </a:p>
          <a:p>
            <a:pPr algn="ctr">
              <a:lnSpc>
                <a:spcPct val="80000"/>
              </a:lnSpc>
              <a:spcBef>
                <a:spcPct val="20000"/>
              </a:spcBef>
              <a:buClr>
                <a:srgbClr val="003366"/>
              </a:buClr>
              <a:buSzPct val="70000"/>
              <a:buFont typeface="Wingdings" pitchFamily="2" charset="2"/>
              <a:buNone/>
              <a:defRPr/>
            </a:pPr>
            <a:r>
              <a:rPr lang="en-US" sz="1400" dirty="0">
                <a:solidFill>
                  <a:schemeClr val="accent1">
                    <a:lumMod val="60000"/>
                    <a:lumOff val="40000"/>
                  </a:schemeClr>
                </a:solidFill>
              </a:rPr>
              <a:t>Project</a:t>
            </a:r>
          </a:p>
        </p:txBody>
      </p:sp>
      <p:pic>
        <p:nvPicPr>
          <p:cNvPr id="16398" name="Picture 4" descr="wuca logo 5_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9494" y="46037"/>
            <a:ext cx="1338306" cy="117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33" name="AutoShape 21"/>
          <p:cNvSpPr>
            <a:spLocks noChangeArrowheads="1"/>
          </p:cNvSpPr>
          <p:nvPr/>
        </p:nvSpPr>
        <p:spPr bwMode="auto">
          <a:xfrm>
            <a:off x="1600200" y="27051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64534" name="AutoShape 22"/>
          <p:cNvSpPr>
            <a:spLocks noChangeArrowheads="1"/>
          </p:cNvSpPr>
          <p:nvPr/>
        </p:nvSpPr>
        <p:spPr bwMode="auto">
          <a:xfrm>
            <a:off x="1905000" y="12192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64535" name="AutoShape 23"/>
          <p:cNvSpPr>
            <a:spLocks noChangeArrowheads="1"/>
          </p:cNvSpPr>
          <p:nvPr/>
        </p:nvSpPr>
        <p:spPr bwMode="auto">
          <a:xfrm>
            <a:off x="1828800" y="15621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64539" name="AutoShape 27"/>
          <p:cNvSpPr>
            <a:spLocks noChangeArrowheads="1"/>
          </p:cNvSpPr>
          <p:nvPr/>
        </p:nvSpPr>
        <p:spPr bwMode="auto">
          <a:xfrm>
            <a:off x="2501900" y="31623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64540" name="AutoShape 28"/>
          <p:cNvSpPr>
            <a:spLocks noChangeArrowheads="1"/>
          </p:cNvSpPr>
          <p:nvPr/>
        </p:nvSpPr>
        <p:spPr bwMode="auto">
          <a:xfrm>
            <a:off x="3568700" y="28956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64541" name="AutoShape 29"/>
          <p:cNvSpPr>
            <a:spLocks noChangeArrowheads="1"/>
          </p:cNvSpPr>
          <p:nvPr/>
        </p:nvSpPr>
        <p:spPr bwMode="auto">
          <a:xfrm>
            <a:off x="6553200" y="47625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64542" name="AutoShape 30"/>
          <p:cNvSpPr>
            <a:spLocks noChangeArrowheads="1"/>
          </p:cNvSpPr>
          <p:nvPr/>
        </p:nvSpPr>
        <p:spPr bwMode="auto">
          <a:xfrm>
            <a:off x="7162800" y="24765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26" name="AutoShape 21"/>
          <p:cNvSpPr>
            <a:spLocks noChangeArrowheads="1"/>
          </p:cNvSpPr>
          <p:nvPr/>
        </p:nvSpPr>
        <p:spPr bwMode="auto">
          <a:xfrm>
            <a:off x="1765300" y="34036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27" name="AutoShape 21"/>
          <p:cNvSpPr>
            <a:spLocks noChangeArrowheads="1"/>
          </p:cNvSpPr>
          <p:nvPr/>
        </p:nvSpPr>
        <p:spPr bwMode="auto">
          <a:xfrm>
            <a:off x="2667000" y="36195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28" name="AutoShape 21"/>
          <p:cNvSpPr>
            <a:spLocks noChangeArrowheads="1"/>
          </p:cNvSpPr>
          <p:nvPr/>
        </p:nvSpPr>
        <p:spPr bwMode="auto">
          <a:xfrm>
            <a:off x="2044700" y="368935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30" name="Text Box 14"/>
          <p:cNvSpPr txBox="1">
            <a:spLocks noChangeArrowheads="1"/>
          </p:cNvSpPr>
          <p:nvPr/>
        </p:nvSpPr>
        <p:spPr bwMode="auto">
          <a:xfrm>
            <a:off x="4343733" y="3999711"/>
            <a:ext cx="863378" cy="603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rgbClr val="003366"/>
              </a:buClr>
              <a:buSzPct val="70000"/>
              <a:buFont typeface="Wingdings" pitchFamily="2" charset="2"/>
              <a:buNone/>
              <a:defRPr/>
            </a:pPr>
            <a:r>
              <a:rPr lang="en-US" sz="2400" dirty="0">
                <a:solidFill>
                  <a:schemeClr val="accent1">
                    <a:lumMod val="60000"/>
                    <a:lumOff val="40000"/>
                  </a:schemeClr>
                </a:solidFill>
                <a:effectLst>
                  <a:outerShdw blurRad="38100" dist="38100" dir="2700000" algn="tl">
                    <a:srgbClr val="000000"/>
                  </a:outerShdw>
                </a:effectLst>
                <a:latin typeface="Arial Unicode MS" pitchFamily="34" charset="-128"/>
              </a:rPr>
              <a:t> </a:t>
            </a:r>
            <a:r>
              <a:rPr lang="en-US" dirty="0">
                <a:solidFill>
                  <a:schemeClr val="accent1">
                    <a:lumMod val="60000"/>
                    <a:lumOff val="40000"/>
                  </a:schemeClr>
                </a:solidFill>
              </a:rPr>
              <a:t>Austin</a:t>
            </a:r>
            <a:endParaRPr lang="en-US" sz="2000" dirty="0">
              <a:solidFill>
                <a:schemeClr val="accent1">
                  <a:lumMod val="60000"/>
                  <a:lumOff val="40000"/>
                </a:schemeClr>
              </a:solidFill>
            </a:endParaRPr>
          </a:p>
          <a:p>
            <a:pPr algn="ctr">
              <a:lnSpc>
                <a:spcPct val="80000"/>
              </a:lnSpc>
              <a:spcBef>
                <a:spcPct val="20000"/>
              </a:spcBef>
              <a:buClr>
                <a:srgbClr val="003366"/>
              </a:buClr>
              <a:buSzPct val="70000"/>
              <a:buFont typeface="Wingdings" pitchFamily="2" charset="2"/>
              <a:buNone/>
              <a:defRPr/>
            </a:pPr>
            <a:r>
              <a:rPr lang="en-US" sz="1400" dirty="0">
                <a:solidFill>
                  <a:schemeClr val="accent1">
                    <a:lumMod val="60000"/>
                    <a:lumOff val="40000"/>
                  </a:schemeClr>
                </a:solidFill>
              </a:rPr>
              <a:t>Water</a:t>
            </a:r>
          </a:p>
        </p:txBody>
      </p:sp>
      <p:sp>
        <p:nvSpPr>
          <p:cNvPr id="32" name="AutoShape 21"/>
          <p:cNvSpPr>
            <a:spLocks noChangeArrowheads="1"/>
          </p:cNvSpPr>
          <p:nvPr/>
        </p:nvSpPr>
        <p:spPr bwMode="auto">
          <a:xfrm>
            <a:off x="4343400" y="44958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
        <p:nvSpPr>
          <p:cNvPr id="29" name="Content Placeholder 2"/>
          <p:cNvSpPr txBox="1">
            <a:spLocks/>
          </p:cNvSpPr>
          <p:nvPr/>
        </p:nvSpPr>
        <p:spPr>
          <a:xfrm>
            <a:off x="0" y="5627655"/>
            <a:ext cx="9144000" cy="1244466"/>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Clr>
                <a:schemeClr val="tx1"/>
              </a:buClr>
              <a:buFont typeface="Arial"/>
              <a:buChar char="•"/>
              <a:defRPr sz="2400" b="0" i="0" kern="1200">
                <a:solidFill>
                  <a:srgbClr val="656565"/>
                </a:solidFill>
                <a:latin typeface="Arial"/>
                <a:ea typeface="+mn-ea"/>
                <a:cs typeface="Arial"/>
              </a:defRPr>
            </a:lvl1pPr>
            <a:lvl2pPr marL="742950" indent="-285750" algn="l" defTabSz="457200" rtl="0" eaLnBrk="1" latinLnBrk="0" hangingPunct="1">
              <a:spcBef>
                <a:spcPct val="20000"/>
              </a:spcBef>
              <a:buClr>
                <a:schemeClr val="accent5"/>
              </a:buClr>
              <a:buFont typeface="Arial"/>
              <a:buChar char="–"/>
              <a:defRPr sz="1800" b="0" i="0" kern="1200">
                <a:solidFill>
                  <a:srgbClr val="656565"/>
                </a:solidFill>
                <a:latin typeface="Arial"/>
                <a:ea typeface="+mn-ea"/>
                <a:cs typeface="Arial"/>
              </a:defRPr>
            </a:lvl2pPr>
            <a:lvl3pPr marL="1143000" indent="-228600" algn="l" defTabSz="457200" rtl="0" eaLnBrk="1" latinLnBrk="0" hangingPunct="1">
              <a:spcBef>
                <a:spcPct val="20000"/>
              </a:spcBef>
              <a:buClr>
                <a:schemeClr val="tx1"/>
              </a:buClr>
              <a:buFont typeface="Arial"/>
              <a:buChar char="•"/>
              <a:defRPr sz="1600">
                <a:solidFill>
                  <a:srgbClr val="656565"/>
                </a:solidFill>
              </a:defRPr>
            </a:lvl3pPr>
            <a:lvl4pPr marL="1600200" indent="-228600" algn="l" defTabSz="457200" rtl="0" eaLnBrk="1" latinLnBrk="0" hangingPunct="1">
              <a:spcBef>
                <a:spcPct val="20000"/>
              </a:spcBef>
              <a:buClr>
                <a:schemeClr val="accent5"/>
              </a:buClr>
              <a:buFont typeface="Arial"/>
              <a:buChar char="–"/>
              <a:defRPr sz="1600" b="0" i="0" kern="1200">
                <a:solidFill>
                  <a:srgbClr val="656565"/>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65656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defTabSz="944563" fontAlgn="base">
              <a:lnSpc>
                <a:spcPct val="90000"/>
              </a:lnSpc>
              <a:spcBef>
                <a:spcPct val="40000"/>
              </a:spcBef>
              <a:spcAft>
                <a:spcPct val="0"/>
              </a:spcAft>
              <a:buNone/>
            </a:pPr>
            <a:r>
              <a:rPr lang="en-US" b="1" i="1" dirty="0">
                <a:solidFill>
                  <a:schemeClr val="accent3"/>
                </a:solidFill>
                <a:latin typeface="+mj-lt"/>
                <a:ea typeface="+mj-ea"/>
                <a:cs typeface="+mj-cs"/>
              </a:rPr>
              <a:t>Vision: Climate-resilient water utilities, thriving communities</a:t>
            </a:r>
          </a:p>
          <a:p>
            <a:pPr marL="57150" indent="0" defTabSz="944563" fontAlgn="base">
              <a:lnSpc>
                <a:spcPct val="90000"/>
              </a:lnSpc>
              <a:spcBef>
                <a:spcPct val="40000"/>
              </a:spcBef>
              <a:spcAft>
                <a:spcPct val="0"/>
              </a:spcAft>
              <a:buNone/>
            </a:pPr>
            <a:r>
              <a:rPr lang="en-US" b="1" i="1" dirty="0">
                <a:solidFill>
                  <a:schemeClr val="accent3"/>
                </a:solidFill>
                <a:latin typeface="+mj-lt"/>
                <a:ea typeface="+mj-ea"/>
                <a:cs typeface="+mj-cs"/>
              </a:rPr>
              <a:t>Mission: Collaboratively advance water utility climate change adaptation</a:t>
            </a:r>
          </a:p>
          <a:p>
            <a:pPr marL="57150" indent="0" algn="ctr" fontAlgn="ctr">
              <a:buNone/>
            </a:pPr>
            <a:r>
              <a:rPr lang="en-US" sz="2300" b="1" i="1" dirty="0">
                <a:solidFill>
                  <a:schemeClr val="tx1"/>
                </a:solidFill>
                <a:latin typeface="+mn-lt"/>
              </a:rPr>
              <a:t> </a:t>
            </a:r>
          </a:p>
        </p:txBody>
      </p:sp>
      <p:sp>
        <p:nvSpPr>
          <p:cNvPr id="33" name="Rectangle 3"/>
          <p:cNvSpPr txBox="1">
            <a:spLocks noChangeArrowheads="1"/>
          </p:cNvSpPr>
          <p:nvPr/>
        </p:nvSpPr>
        <p:spPr bwMode="auto">
          <a:xfrm>
            <a:off x="4378569" y="6575779"/>
            <a:ext cx="3791587" cy="609600"/>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normAutofit/>
          </a:bodyPr>
          <a:lstStyle>
            <a:lvl1pPr algn="l" defTabSz="944563" rtl="0" eaLnBrk="1" fontAlgn="base" hangingPunct="1">
              <a:lnSpc>
                <a:spcPct val="90000"/>
              </a:lnSpc>
              <a:spcBef>
                <a:spcPct val="40000"/>
              </a:spcBef>
              <a:spcAft>
                <a:spcPct val="0"/>
              </a:spcAft>
              <a:defRPr sz="2200" b="1">
                <a:solidFill>
                  <a:schemeClr val="accent3"/>
                </a:solidFill>
                <a:latin typeface="+mj-lt"/>
                <a:ea typeface="+mj-ea"/>
                <a:cs typeface="+mj-cs"/>
              </a:defRPr>
            </a:lvl1pPr>
            <a:lvl2pPr algn="l" defTabSz="944563" rtl="0" eaLnBrk="1" fontAlgn="base" hangingPunct="1">
              <a:lnSpc>
                <a:spcPct val="90000"/>
              </a:lnSpc>
              <a:spcBef>
                <a:spcPct val="40000"/>
              </a:spcBef>
              <a:spcAft>
                <a:spcPct val="0"/>
              </a:spcAft>
              <a:defRPr sz="2200" b="1">
                <a:solidFill>
                  <a:srgbClr val="777777"/>
                </a:solidFill>
                <a:latin typeface="Arial" pitchFamily="34" charset="0"/>
              </a:defRPr>
            </a:lvl2pPr>
            <a:lvl3pPr algn="l" defTabSz="944563" rtl="0" eaLnBrk="1" fontAlgn="base" hangingPunct="1">
              <a:lnSpc>
                <a:spcPct val="90000"/>
              </a:lnSpc>
              <a:spcBef>
                <a:spcPct val="40000"/>
              </a:spcBef>
              <a:spcAft>
                <a:spcPct val="0"/>
              </a:spcAft>
              <a:defRPr sz="2200" b="1">
                <a:solidFill>
                  <a:srgbClr val="777777"/>
                </a:solidFill>
                <a:latin typeface="Arial" pitchFamily="34" charset="0"/>
              </a:defRPr>
            </a:lvl3pPr>
            <a:lvl4pPr algn="l" defTabSz="944563" rtl="0" eaLnBrk="1" fontAlgn="base" hangingPunct="1">
              <a:lnSpc>
                <a:spcPct val="90000"/>
              </a:lnSpc>
              <a:spcBef>
                <a:spcPct val="40000"/>
              </a:spcBef>
              <a:spcAft>
                <a:spcPct val="0"/>
              </a:spcAft>
              <a:defRPr sz="2200" b="1">
                <a:solidFill>
                  <a:srgbClr val="777777"/>
                </a:solidFill>
                <a:latin typeface="Arial" pitchFamily="34" charset="0"/>
              </a:defRPr>
            </a:lvl4pPr>
            <a:lvl5pPr algn="l" defTabSz="944563" rtl="0" eaLnBrk="1" fontAlgn="base" hangingPunct="1">
              <a:lnSpc>
                <a:spcPct val="90000"/>
              </a:lnSpc>
              <a:spcBef>
                <a:spcPct val="40000"/>
              </a:spcBef>
              <a:spcAft>
                <a:spcPct val="0"/>
              </a:spcAft>
              <a:defRPr sz="2200" b="1">
                <a:solidFill>
                  <a:srgbClr val="777777"/>
                </a:solidFill>
                <a:latin typeface="Arial" pitchFamily="34" charset="0"/>
              </a:defRPr>
            </a:lvl5pPr>
            <a:lvl6pPr marL="457200" algn="l" defTabSz="944563" rtl="0" eaLnBrk="1" fontAlgn="base" hangingPunct="1">
              <a:lnSpc>
                <a:spcPct val="90000"/>
              </a:lnSpc>
              <a:spcBef>
                <a:spcPct val="40000"/>
              </a:spcBef>
              <a:spcAft>
                <a:spcPct val="0"/>
              </a:spcAft>
              <a:defRPr sz="2200" b="1">
                <a:solidFill>
                  <a:srgbClr val="777777"/>
                </a:solidFill>
                <a:latin typeface="Arial" pitchFamily="34" charset="0"/>
              </a:defRPr>
            </a:lvl6pPr>
            <a:lvl7pPr marL="914400" algn="l" defTabSz="944563" rtl="0" eaLnBrk="1" fontAlgn="base" hangingPunct="1">
              <a:lnSpc>
                <a:spcPct val="90000"/>
              </a:lnSpc>
              <a:spcBef>
                <a:spcPct val="40000"/>
              </a:spcBef>
              <a:spcAft>
                <a:spcPct val="0"/>
              </a:spcAft>
              <a:defRPr sz="2200" b="1">
                <a:solidFill>
                  <a:srgbClr val="777777"/>
                </a:solidFill>
                <a:latin typeface="Arial" pitchFamily="34" charset="0"/>
              </a:defRPr>
            </a:lvl7pPr>
            <a:lvl8pPr marL="1371600" algn="l" defTabSz="944563" rtl="0" eaLnBrk="1" fontAlgn="base" hangingPunct="1">
              <a:lnSpc>
                <a:spcPct val="90000"/>
              </a:lnSpc>
              <a:spcBef>
                <a:spcPct val="40000"/>
              </a:spcBef>
              <a:spcAft>
                <a:spcPct val="0"/>
              </a:spcAft>
              <a:defRPr sz="2200" b="1">
                <a:solidFill>
                  <a:srgbClr val="777777"/>
                </a:solidFill>
                <a:latin typeface="Arial" pitchFamily="34" charset="0"/>
              </a:defRPr>
            </a:lvl8pPr>
            <a:lvl9pPr marL="1828800" algn="l" defTabSz="944563" rtl="0" eaLnBrk="1" fontAlgn="base" hangingPunct="1">
              <a:lnSpc>
                <a:spcPct val="90000"/>
              </a:lnSpc>
              <a:spcBef>
                <a:spcPct val="40000"/>
              </a:spcBef>
              <a:spcAft>
                <a:spcPct val="0"/>
              </a:spcAft>
              <a:defRPr sz="2200" b="1">
                <a:solidFill>
                  <a:srgbClr val="777777"/>
                </a:solidFill>
                <a:latin typeface="Arial" pitchFamily="34" charset="0"/>
              </a:defRPr>
            </a:lvl9pPr>
          </a:lstStyle>
          <a:p>
            <a:r>
              <a:rPr lang="en-US" sz="2000" kern="0" dirty="0">
                <a:hlinkClick r:id="rId5"/>
              </a:rPr>
              <a:t>http://www.wucaonline.org/</a:t>
            </a:r>
            <a:endParaRPr lang="en-US" sz="2000" kern="0" dirty="0"/>
          </a:p>
          <a:p>
            <a:endParaRPr lang="en-US" sz="2000" kern="0" dirty="0"/>
          </a:p>
        </p:txBody>
      </p:sp>
      <p:sp>
        <p:nvSpPr>
          <p:cNvPr id="36" name="Rectangle 9">
            <a:extLst>
              <a:ext uri="{FF2B5EF4-FFF2-40B4-BE49-F238E27FC236}">
                <a16:creationId xmlns:a16="http://schemas.microsoft.com/office/drawing/2014/main" id="{1FF9CAE7-E051-4238-912D-426E37FE2708}"/>
              </a:ext>
            </a:extLst>
          </p:cNvPr>
          <p:cNvSpPr>
            <a:spLocks noChangeArrowheads="1"/>
          </p:cNvSpPr>
          <p:nvPr/>
        </p:nvSpPr>
        <p:spPr bwMode="auto">
          <a:xfrm>
            <a:off x="5696927" y="2743200"/>
            <a:ext cx="1386533"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257175" indent="-257175" algn="ctr">
              <a:lnSpc>
                <a:spcPct val="80000"/>
              </a:lnSpc>
              <a:spcBef>
                <a:spcPct val="20000"/>
              </a:spcBef>
              <a:buClr>
                <a:srgbClr val="000000"/>
              </a:buClr>
              <a:defRPr/>
            </a:pPr>
            <a:r>
              <a:rPr lang="en-US" dirty="0">
                <a:solidFill>
                  <a:schemeClr val="accent1">
                    <a:lumMod val="60000"/>
                    <a:lumOff val="40000"/>
                  </a:schemeClr>
                </a:solidFill>
              </a:rPr>
              <a:t>Philadelphia  </a:t>
            </a:r>
          </a:p>
          <a:p>
            <a:pPr marL="257175" indent="-257175" algn="ctr">
              <a:lnSpc>
                <a:spcPct val="80000"/>
              </a:lnSpc>
              <a:spcBef>
                <a:spcPct val="20000"/>
              </a:spcBef>
              <a:buClr>
                <a:srgbClr val="000000"/>
              </a:buClr>
              <a:defRPr/>
            </a:pPr>
            <a:r>
              <a:rPr lang="en-US" sz="1400" dirty="0">
                <a:solidFill>
                  <a:schemeClr val="accent1">
                    <a:lumMod val="60000"/>
                    <a:lumOff val="40000"/>
                  </a:schemeClr>
                </a:solidFill>
              </a:rPr>
              <a:t>Water Department</a:t>
            </a:r>
          </a:p>
        </p:txBody>
      </p:sp>
      <p:sp>
        <p:nvSpPr>
          <p:cNvPr id="37" name="AutoShape 30">
            <a:extLst>
              <a:ext uri="{FF2B5EF4-FFF2-40B4-BE49-F238E27FC236}">
                <a16:creationId xmlns:a16="http://schemas.microsoft.com/office/drawing/2014/main" id="{C84EA11B-D7C2-45FA-8390-08BC7A79CB96}"/>
              </a:ext>
            </a:extLst>
          </p:cNvPr>
          <p:cNvSpPr>
            <a:spLocks noChangeArrowheads="1"/>
          </p:cNvSpPr>
          <p:nvPr/>
        </p:nvSpPr>
        <p:spPr bwMode="auto">
          <a:xfrm>
            <a:off x="7010400" y="26670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a:solidFill>
                <a:srgbClr val="003366"/>
              </a:solidFill>
              <a:latin typeface="Arial Unicode MS" pitchFamily="34" charset="-128"/>
            </a:endParaRPr>
          </a:p>
        </p:txBody>
      </p:sp>
    </p:spTree>
    <p:extLst>
      <p:ext uri="{BB962C8B-B14F-4D97-AF65-F5344CB8AC3E}">
        <p14:creationId xmlns:p14="http://schemas.microsoft.com/office/powerpoint/2010/main" val="36347836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81" y="152400"/>
            <a:ext cx="2215201" cy="29536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419" y="246799"/>
            <a:ext cx="2215201" cy="29536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365" y="322999"/>
            <a:ext cx="2215201" cy="29536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997" y="427040"/>
            <a:ext cx="2215201" cy="29536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173" y="3352800"/>
            <a:ext cx="2257425" cy="30099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7700" y="3445523"/>
            <a:ext cx="2257425" cy="30099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6006" y="3557827"/>
            <a:ext cx="2257425" cy="30099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0007" y="3695700"/>
            <a:ext cx="2257425" cy="30099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4" descr="wuca logo 5_19">
            <a:extLst>
              <a:ext uri="{FF2B5EF4-FFF2-40B4-BE49-F238E27FC236}">
                <a16:creationId xmlns:a16="http://schemas.microsoft.com/office/drawing/2014/main" id="{3082C20C-0D4E-4DC5-8283-AE7746ACFA1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1901" y="2912864"/>
            <a:ext cx="1003730" cy="87987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CEA2B53B-564E-47AE-9E1A-4D08ABD8D5A8}"/>
              </a:ext>
            </a:extLst>
          </p:cNvPr>
          <p:cNvSpPr txBox="1"/>
          <p:nvPr/>
        </p:nvSpPr>
        <p:spPr>
          <a:xfrm>
            <a:off x="517218" y="6390011"/>
            <a:ext cx="4029892" cy="507831"/>
          </a:xfrm>
          <a:prstGeom prst="rect">
            <a:avLst/>
          </a:prstGeom>
          <a:noFill/>
        </p:spPr>
        <p:txBody>
          <a:bodyPr wrap="square" rtlCol="0">
            <a:spAutoFit/>
          </a:bodyPr>
          <a:lstStyle/>
          <a:p>
            <a:r>
              <a:rPr lang="en-US" sz="2100" dirty="0">
                <a:solidFill>
                  <a:srgbClr val="0C0700"/>
                </a:solidFill>
              </a:rPr>
              <a:t>Available at: </a:t>
            </a:r>
            <a:r>
              <a:rPr lang="en-US" sz="2700" b="1" dirty="0">
                <a:solidFill>
                  <a:srgbClr val="FF0000"/>
                </a:solidFill>
              </a:rPr>
              <a:t>WUCAonline.org</a:t>
            </a:r>
          </a:p>
        </p:txBody>
      </p:sp>
    </p:spTree>
    <p:extLst>
      <p:ext uri="{BB962C8B-B14F-4D97-AF65-F5344CB8AC3E}">
        <p14:creationId xmlns:p14="http://schemas.microsoft.com/office/powerpoint/2010/main" val="285087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WUCA-final-8_08-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399"/>
            <a:ext cx="914400" cy="716643"/>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a:off x="177800" y="1066800"/>
            <a:ext cx="8839200" cy="0"/>
          </a:xfrm>
          <a:prstGeom prst="line">
            <a:avLst/>
          </a:prstGeom>
          <a:noFill/>
          <a:ln w="952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8" name="Picture 12" descr="draft-letterhead"/>
          <p:cNvPicPr>
            <a:picLocks noChangeAspect="1" noChangeArrowheads="1"/>
          </p:cNvPicPr>
          <p:nvPr/>
        </p:nvPicPr>
        <p:blipFill>
          <a:blip r:embed="rId3">
            <a:extLst>
              <a:ext uri="{28A0092B-C50C-407E-A947-70E740481C1C}">
                <a14:useLocalDpi xmlns:a14="http://schemas.microsoft.com/office/drawing/2010/main" val="0"/>
              </a:ext>
            </a:extLst>
          </a:blip>
          <a:srcRect l="21690" r="27432" b="66138"/>
          <a:stretch>
            <a:fillRect/>
          </a:stretch>
        </p:blipFill>
        <p:spPr bwMode="auto">
          <a:xfrm>
            <a:off x="0" y="62484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200" y="1219200"/>
            <a:ext cx="8763000" cy="5638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endParaRPr lang="en-US" sz="2400" dirty="0">
              <a:solidFill>
                <a:schemeClr val="tx1"/>
              </a:solidFill>
            </a:endParaRPr>
          </a:p>
        </p:txBody>
      </p:sp>
      <p:sp>
        <p:nvSpPr>
          <p:cNvPr id="10" name="Rectangle 9"/>
          <p:cNvSpPr txBox="1">
            <a:spLocks noChangeArrowheads="1"/>
          </p:cNvSpPr>
          <p:nvPr/>
        </p:nvSpPr>
        <p:spPr bwMode="auto">
          <a:xfrm>
            <a:off x="1447800" y="161767"/>
            <a:ext cx="7696200" cy="7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Heat Impacts to Staff and Infrastructure</a:t>
            </a:r>
          </a:p>
        </p:txBody>
      </p:sp>
      <p:pic>
        <p:nvPicPr>
          <p:cNvPr id="22" name="Picture 21">
            <a:extLst>
              <a:ext uri="{FF2B5EF4-FFF2-40B4-BE49-F238E27FC236}">
                <a16:creationId xmlns:a16="http://schemas.microsoft.com/office/drawing/2014/main" id="{E38ADCBA-A7D6-054A-B6AB-C676C009DEB7}"/>
              </a:ext>
            </a:extLst>
          </p:cNvPr>
          <p:cNvPicPr>
            <a:picLocks noChangeAspect="1"/>
          </p:cNvPicPr>
          <p:nvPr/>
        </p:nvPicPr>
        <p:blipFill rotWithShape="1">
          <a:blip r:embed="rId4"/>
          <a:srcRect l="13893" t="16785" r="14665" b="14209"/>
          <a:stretch/>
        </p:blipFill>
        <p:spPr>
          <a:xfrm>
            <a:off x="415854" y="1103780"/>
            <a:ext cx="7720172" cy="4271705"/>
          </a:xfrm>
          <a:prstGeom prst="rect">
            <a:avLst/>
          </a:prstGeom>
        </p:spPr>
      </p:pic>
      <p:grpSp>
        <p:nvGrpSpPr>
          <p:cNvPr id="6" name="Group 5">
            <a:extLst>
              <a:ext uri="{FF2B5EF4-FFF2-40B4-BE49-F238E27FC236}">
                <a16:creationId xmlns:a16="http://schemas.microsoft.com/office/drawing/2014/main" id="{AB24C31C-6FA9-CE42-893A-7337BC9E427A}"/>
              </a:ext>
            </a:extLst>
          </p:cNvPr>
          <p:cNvGrpSpPr/>
          <p:nvPr/>
        </p:nvGrpSpPr>
        <p:grpSpPr>
          <a:xfrm>
            <a:off x="800100" y="2819400"/>
            <a:ext cx="1714500" cy="603907"/>
            <a:chOff x="800100" y="2819400"/>
            <a:chExt cx="1714500" cy="603907"/>
          </a:xfrm>
        </p:grpSpPr>
        <p:sp>
          <p:nvSpPr>
            <p:cNvPr id="31" name="Flowchart: Connector 25">
              <a:extLst>
                <a:ext uri="{FF2B5EF4-FFF2-40B4-BE49-F238E27FC236}">
                  <a16:creationId xmlns:a16="http://schemas.microsoft.com/office/drawing/2014/main" id="{2ECFAF35-9A69-5347-951D-D38750CF63F4}"/>
                </a:ext>
              </a:extLst>
            </p:cNvPr>
            <p:cNvSpPr/>
            <p:nvPr/>
          </p:nvSpPr>
          <p:spPr>
            <a:xfrm>
              <a:off x="1564319" y="3358305"/>
              <a:ext cx="70338" cy="6500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1701E2FF-EF1E-C948-870B-C7EBEC12DAA9}"/>
                </a:ext>
              </a:extLst>
            </p:cNvPr>
            <p:cNvSpPr>
              <a:spLocks noChangeArrowheads="1"/>
            </p:cNvSpPr>
            <p:nvPr/>
          </p:nvSpPr>
          <p:spPr bwMode="auto">
            <a:xfrm>
              <a:off x="800100" y="2819400"/>
              <a:ext cx="17145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257175" indent="-257175" algn="ctr">
                <a:lnSpc>
                  <a:spcPct val="80000"/>
                </a:lnSpc>
                <a:spcBef>
                  <a:spcPct val="20000"/>
                </a:spcBef>
                <a:buClr>
                  <a:srgbClr val="000000"/>
                </a:buClr>
                <a:defRPr/>
              </a:pPr>
              <a:r>
                <a:rPr lang="en-US" sz="1500" b="1" dirty="0">
                  <a:solidFill>
                    <a:schemeClr val="bg1"/>
                  </a:solidFill>
                </a:rPr>
                <a:t>Southern Nevada</a:t>
              </a:r>
            </a:p>
            <a:p>
              <a:pPr marL="257175" indent="-257175" algn="ctr">
                <a:lnSpc>
                  <a:spcPct val="80000"/>
                </a:lnSpc>
                <a:spcBef>
                  <a:spcPct val="20000"/>
                </a:spcBef>
                <a:buClr>
                  <a:srgbClr val="000000"/>
                </a:buClr>
                <a:defRPr/>
              </a:pPr>
              <a:r>
                <a:rPr lang="en-US" sz="1500" b="1" dirty="0">
                  <a:solidFill>
                    <a:schemeClr val="bg1"/>
                  </a:solidFill>
                </a:rPr>
                <a:t>Water Authority</a:t>
              </a:r>
            </a:p>
          </p:txBody>
        </p:sp>
      </p:grpSp>
      <p:grpSp>
        <p:nvGrpSpPr>
          <p:cNvPr id="37" name="Group 36">
            <a:extLst>
              <a:ext uri="{FF2B5EF4-FFF2-40B4-BE49-F238E27FC236}">
                <a16:creationId xmlns:a16="http://schemas.microsoft.com/office/drawing/2014/main" id="{70F9BED1-0EA8-3748-B8CE-9E63E4289AB0}"/>
              </a:ext>
            </a:extLst>
          </p:cNvPr>
          <p:cNvGrpSpPr/>
          <p:nvPr/>
        </p:nvGrpSpPr>
        <p:grpSpPr>
          <a:xfrm>
            <a:off x="5029200" y="4759253"/>
            <a:ext cx="1371286" cy="650947"/>
            <a:chOff x="5029200" y="4759253"/>
            <a:chExt cx="1371286" cy="650947"/>
          </a:xfrm>
        </p:grpSpPr>
        <p:sp>
          <p:nvSpPr>
            <p:cNvPr id="29" name="Flowchart: Connector 23">
              <a:extLst>
                <a:ext uri="{FF2B5EF4-FFF2-40B4-BE49-F238E27FC236}">
                  <a16:creationId xmlns:a16="http://schemas.microsoft.com/office/drawing/2014/main" id="{ACFB2A8F-481E-3B4A-B6A0-8F7025E0CE30}"/>
                </a:ext>
              </a:extLst>
            </p:cNvPr>
            <p:cNvSpPr/>
            <p:nvPr/>
          </p:nvSpPr>
          <p:spPr>
            <a:xfrm>
              <a:off x="6330148" y="5077574"/>
              <a:ext cx="70338" cy="6500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Box 13">
              <a:extLst>
                <a:ext uri="{FF2B5EF4-FFF2-40B4-BE49-F238E27FC236}">
                  <a16:creationId xmlns:a16="http://schemas.microsoft.com/office/drawing/2014/main" id="{9C21B8B4-62D6-4346-99F4-F53FCFC2F8D6}"/>
                </a:ext>
              </a:extLst>
            </p:cNvPr>
            <p:cNvSpPr txBox="1">
              <a:spLocks noChangeArrowheads="1"/>
            </p:cNvSpPr>
            <p:nvPr/>
          </p:nvSpPr>
          <p:spPr bwMode="auto">
            <a:xfrm>
              <a:off x="5029200" y="4759253"/>
              <a:ext cx="1143314" cy="650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20000"/>
                </a:spcBef>
                <a:buClr>
                  <a:srgbClr val="003366"/>
                </a:buClr>
                <a:buSzPct val="70000"/>
                <a:buFont typeface="Wingdings" pitchFamily="2" charset="2"/>
                <a:buNone/>
                <a:defRPr/>
              </a:pPr>
              <a:r>
                <a:rPr lang="en-US" sz="1500" b="1" dirty="0">
                  <a:effectLst>
                    <a:outerShdw blurRad="38100" dist="38100" dir="2700000" algn="tl">
                      <a:srgbClr val="000000"/>
                    </a:outerShdw>
                  </a:effectLst>
                  <a:latin typeface="Calibri"/>
                  <a:cs typeface="Calibri"/>
                </a:rPr>
                <a:t> </a:t>
              </a:r>
              <a:r>
                <a:rPr lang="en-US" sz="1500" b="1" dirty="0">
                  <a:latin typeface="Calibri"/>
                  <a:cs typeface="Calibri"/>
                </a:rPr>
                <a:t>Miami Dade Water and Sewer</a:t>
              </a:r>
            </a:p>
          </p:txBody>
        </p:sp>
      </p:grpSp>
      <p:grpSp>
        <p:nvGrpSpPr>
          <p:cNvPr id="35" name="Group 34">
            <a:extLst>
              <a:ext uri="{FF2B5EF4-FFF2-40B4-BE49-F238E27FC236}">
                <a16:creationId xmlns:a16="http://schemas.microsoft.com/office/drawing/2014/main" id="{50B13279-959A-4741-A3AE-091594CAA875}"/>
              </a:ext>
            </a:extLst>
          </p:cNvPr>
          <p:cNvGrpSpPr/>
          <p:nvPr/>
        </p:nvGrpSpPr>
        <p:grpSpPr>
          <a:xfrm>
            <a:off x="2514600" y="2514600"/>
            <a:ext cx="908006" cy="537011"/>
            <a:chOff x="2514600" y="2514600"/>
            <a:chExt cx="908006" cy="537011"/>
          </a:xfrm>
        </p:grpSpPr>
        <p:sp>
          <p:nvSpPr>
            <p:cNvPr id="30" name="Flowchart: Connector 24">
              <a:extLst>
                <a:ext uri="{FF2B5EF4-FFF2-40B4-BE49-F238E27FC236}">
                  <a16:creationId xmlns:a16="http://schemas.microsoft.com/office/drawing/2014/main" id="{CD662427-719D-9348-98F9-A09CF708AF6B}"/>
                </a:ext>
              </a:extLst>
            </p:cNvPr>
            <p:cNvSpPr/>
            <p:nvPr/>
          </p:nvSpPr>
          <p:spPr>
            <a:xfrm>
              <a:off x="2975482" y="2986609"/>
              <a:ext cx="70338" cy="6500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9">
              <a:extLst>
                <a:ext uri="{FF2B5EF4-FFF2-40B4-BE49-F238E27FC236}">
                  <a16:creationId xmlns:a16="http://schemas.microsoft.com/office/drawing/2014/main" id="{49267EBC-BD9F-264F-A280-DFC810E72A38}"/>
                </a:ext>
              </a:extLst>
            </p:cNvPr>
            <p:cNvSpPr>
              <a:spLocks noChangeArrowheads="1"/>
            </p:cNvSpPr>
            <p:nvPr/>
          </p:nvSpPr>
          <p:spPr bwMode="auto">
            <a:xfrm>
              <a:off x="2514600" y="2514600"/>
              <a:ext cx="908006" cy="4885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257175" indent="-257175" algn="ctr">
                <a:lnSpc>
                  <a:spcPct val="80000"/>
                </a:lnSpc>
                <a:spcBef>
                  <a:spcPct val="20000"/>
                </a:spcBef>
                <a:buClr>
                  <a:srgbClr val="000000"/>
                </a:buClr>
                <a:defRPr/>
              </a:pPr>
              <a:r>
                <a:rPr lang="en-US" sz="1500" b="1" dirty="0">
                  <a:solidFill>
                    <a:srgbClr val="FFFFFF"/>
                  </a:solidFill>
                </a:rPr>
                <a:t>Denver </a:t>
              </a:r>
            </a:p>
            <a:p>
              <a:pPr marL="257175" indent="-257175" algn="ctr">
                <a:lnSpc>
                  <a:spcPct val="80000"/>
                </a:lnSpc>
                <a:spcBef>
                  <a:spcPct val="20000"/>
                </a:spcBef>
                <a:buClr>
                  <a:srgbClr val="000000"/>
                </a:buClr>
                <a:defRPr/>
              </a:pPr>
              <a:r>
                <a:rPr lang="en-US" sz="1500" b="1" dirty="0">
                  <a:solidFill>
                    <a:srgbClr val="FFFFFF"/>
                  </a:solidFill>
                </a:rPr>
                <a:t>Water</a:t>
              </a:r>
            </a:p>
          </p:txBody>
        </p:sp>
      </p:grpSp>
      <p:grpSp>
        <p:nvGrpSpPr>
          <p:cNvPr id="36" name="Group 35">
            <a:extLst>
              <a:ext uri="{FF2B5EF4-FFF2-40B4-BE49-F238E27FC236}">
                <a16:creationId xmlns:a16="http://schemas.microsoft.com/office/drawing/2014/main" id="{084CCD85-FE38-9F4C-9E0C-AD9BB4B7E554}"/>
              </a:ext>
            </a:extLst>
          </p:cNvPr>
          <p:cNvGrpSpPr/>
          <p:nvPr/>
        </p:nvGrpSpPr>
        <p:grpSpPr>
          <a:xfrm>
            <a:off x="3124200" y="3227718"/>
            <a:ext cx="1502370" cy="584329"/>
            <a:chOff x="3124200" y="3227718"/>
            <a:chExt cx="1502370" cy="584329"/>
          </a:xfrm>
        </p:grpSpPr>
        <p:sp>
          <p:nvSpPr>
            <p:cNvPr id="28" name="Flowchart: Connector 22">
              <a:extLst>
                <a:ext uri="{FF2B5EF4-FFF2-40B4-BE49-F238E27FC236}">
                  <a16:creationId xmlns:a16="http://schemas.microsoft.com/office/drawing/2014/main" id="{CFA81480-ED90-1046-BA89-2911E2C0B2A0}"/>
                </a:ext>
              </a:extLst>
            </p:cNvPr>
            <p:cNvSpPr/>
            <p:nvPr/>
          </p:nvSpPr>
          <p:spPr>
            <a:xfrm>
              <a:off x="3861108" y="3747045"/>
              <a:ext cx="70338" cy="6500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BEAF1823-1793-0B40-AAEB-1172B3C31018}"/>
                </a:ext>
              </a:extLst>
            </p:cNvPr>
            <p:cNvSpPr>
              <a:spLocks noChangeArrowheads="1"/>
            </p:cNvSpPr>
            <p:nvPr/>
          </p:nvSpPr>
          <p:spPr bwMode="auto">
            <a:xfrm>
              <a:off x="3124200" y="3227718"/>
              <a:ext cx="1502370" cy="506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257175" indent="-257175" algn="ctr">
                <a:lnSpc>
                  <a:spcPct val="80000"/>
                </a:lnSpc>
                <a:spcBef>
                  <a:spcPct val="20000"/>
                </a:spcBef>
                <a:buClr>
                  <a:srgbClr val="000000"/>
                </a:buClr>
                <a:defRPr/>
              </a:pPr>
              <a:r>
                <a:rPr lang="en-US" sz="1500" b="1" dirty="0">
                  <a:solidFill>
                    <a:schemeClr val="bg1"/>
                  </a:solidFill>
                </a:rPr>
                <a:t>Oklahoma City</a:t>
              </a:r>
            </a:p>
            <a:p>
              <a:pPr marL="257175" indent="-257175" algn="ctr">
                <a:lnSpc>
                  <a:spcPct val="80000"/>
                </a:lnSpc>
                <a:spcBef>
                  <a:spcPct val="20000"/>
                </a:spcBef>
                <a:buClr>
                  <a:srgbClr val="000000"/>
                </a:buClr>
                <a:defRPr/>
              </a:pPr>
              <a:r>
                <a:rPr lang="en-US" sz="1500" b="1" dirty="0">
                  <a:solidFill>
                    <a:schemeClr val="bg1"/>
                  </a:solidFill>
                </a:rPr>
                <a:t>Utilities</a:t>
              </a:r>
            </a:p>
          </p:txBody>
        </p:sp>
      </p:grpSp>
      <p:grpSp>
        <p:nvGrpSpPr>
          <p:cNvPr id="3" name="Group 2">
            <a:extLst>
              <a:ext uri="{FF2B5EF4-FFF2-40B4-BE49-F238E27FC236}">
                <a16:creationId xmlns:a16="http://schemas.microsoft.com/office/drawing/2014/main" id="{E5B432BE-04D4-5447-96DE-01632D8A1CEC}"/>
              </a:ext>
            </a:extLst>
          </p:cNvPr>
          <p:cNvGrpSpPr/>
          <p:nvPr/>
        </p:nvGrpSpPr>
        <p:grpSpPr>
          <a:xfrm>
            <a:off x="943710" y="1674129"/>
            <a:ext cx="1342290" cy="535671"/>
            <a:chOff x="943710" y="1674129"/>
            <a:chExt cx="1342290" cy="535671"/>
          </a:xfrm>
        </p:grpSpPr>
        <p:sp>
          <p:nvSpPr>
            <p:cNvPr id="24" name="Flowchart: Connector 6">
              <a:extLst>
                <a:ext uri="{FF2B5EF4-FFF2-40B4-BE49-F238E27FC236}">
                  <a16:creationId xmlns:a16="http://schemas.microsoft.com/office/drawing/2014/main" id="{DEC1064D-EE46-9E4D-A6B8-CBBC9C2867D4}"/>
                </a:ext>
              </a:extLst>
            </p:cNvPr>
            <p:cNvSpPr/>
            <p:nvPr/>
          </p:nvSpPr>
          <p:spPr>
            <a:xfrm>
              <a:off x="1053160" y="1674129"/>
              <a:ext cx="70338" cy="6500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10">
              <a:extLst>
                <a:ext uri="{FF2B5EF4-FFF2-40B4-BE49-F238E27FC236}">
                  <a16:creationId xmlns:a16="http://schemas.microsoft.com/office/drawing/2014/main" id="{72469823-C263-5C4D-A2A4-661AB7491013}"/>
                </a:ext>
              </a:extLst>
            </p:cNvPr>
            <p:cNvSpPr>
              <a:spLocks noChangeArrowheads="1"/>
            </p:cNvSpPr>
            <p:nvPr/>
          </p:nvSpPr>
          <p:spPr bwMode="auto">
            <a:xfrm>
              <a:off x="943710" y="1752600"/>
              <a:ext cx="134229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marL="257175" indent="-257175" algn="ctr">
                <a:lnSpc>
                  <a:spcPct val="80000"/>
                </a:lnSpc>
                <a:spcBef>
                  <a:spcPct val="20000"/>
                </a:spcBef>
                <a:buClr>
                  <a:srgbClr val="000000"/>
                </a:buClr>
                <a:defRPr/>
              </a:pPr>
              <a:r>
                <a:rPr lang="en-US" sz="1500" b="1" dirty="0">
                  <a:solidFill>
                    <a:schemeClr val="bg1"/>
                  </a:solidFill>
                </a:rPr>
                <a:t>Portland</a:t>
              </a:r>
            </a:p>
            <a:p>
              <a:pPr marL="257175" indent="-257175" algn="ctr">
                <a:lnSpc>
                  <a:spcPct val="80000"/>
                </a:lnSpc>
                <a:spcBef>
                  <a:spcPct val="20000"/>
                </a:spcBef>
                <a:buClr>
                  <a:srgbClr val="000000"/>
                </a:buClr>
                <a:defRPr/>
              </a:pPr>
              <a:r>
                <a:rPr lang="en-US" sz="1500" b="1" dirty="0">
                  <a:solidFill>
                    <a:schemeClr val="bg1"/>
                  </a:solidFill>
                </a:rPr>
                <a:t>Water Bureau</a:t>
              </a:r>
            </a:p>
          </p:txBody>
        </p:sp>
      </p:grpSp>
      <p:sp>
        <p:nvSpPr>
          <p:cNvPr id="33" name="TextBox 32">
            <a:extLst>
              <a:ext uri="{FF2B5EF4-FFF2-40B4-BE49-F238E27FC236}">
                <a16:creationId xmlns:a16="http://schemas.microsoft.com/office/drawing/2014/main" id="{04E4D760-1526-E24D-9390-1B31459011BB}"/>
              </a:ext>
            </a:extLst>
          </p:cNvPr>
          <p:cNvSpPr txBox="1"/>
          <p:nvPr/>
        </p:nvSpPr>
        <p:spPr>
          <a:xfrm>
            <a:off x="394854" y="5608335"/>
            <a:ext cx="8610600" cy="415498"/>
          </a:xfrm>
          <a:prstGeom prst="rect">
            <a:avLst/>
          </a:prstGeom>
          <a:noFill/>
        </p:spPr>
        <p:txBody>
          <a:bodyPr wrap="square" rtlCol="0">
            <a:spAutoFit/>
          </a:bodyPr>
          <a:lstStyle/>
          <a:p>
            <a:r>
              <a:rPr lang="en-US" sz="1050" dirty="0"/>
              <a:t>Map showing ratio of total heatwave days per year for mid-century compared to the 1970-2000 baseline.</a:t>
            </a:r>
          </a:p>
          <a:p>
            <a:r>
              <a:rPr lang="en-US" sz="1050" dirty="0"/>
              <a:t>Source: NOAA Climate.gov map by Dan </a:t>
            </a:r>
            <a:r>
              <a:rPr lang="en-US" sz="1050" dirty="0" err="1"/>
              <a:t>Pisut</a:t>
            </a:r>
            <a:r>
              <a:rPr lang="en-US" sz="1050" dirty="0"/>
              <a:t> and Richard Rivera, based on data provided by Mary Jo Nath and Gabriel Lau.</a:t>
            </a:r>
          </a:p>
        </p:txBody>
      </p:sp>
      <p:sp>
        <p:nvSpPr>
          <p:cNvPr id="34" name="TextBox 33">
            <a:extLst>
              <a:ext uri="{FF2B5EF4-FFF2-40B4-BE49-F238E27FC236}">
                <a16:creationId xmlns:a16="http://schemas.microsoft.com/office/drawing/2014/main" id="{63E0E523-46EC-5A49-99DC-D0F78702C0B5}"/>
              </a:ext>
            </a:extLst>
          </p:cNvPr>
          <p:cNvSpPr txBox="1"/>
          <p:nvPr/>
        </p:nvSpPr>
        <p:spPr>
          <a:xfrm>
            <a:off x="381000" y="5360004"/>
            <a:ext cx="3767102" cy="300082"/>
          </a:xfrm>
          <a:prstGeom prst="rect">
            <a:avLst/>
          </a:prstGeom>
          <a:noFill/>
        </p:spPr>
        <p:txBody>
          <a:bodyPr wrap="square" rtlCol="0">
            <a:spAutoFit/>
          </a:bodyPr>
          <a:lstStyle/>
          <a:p>
            <a:r>
              <a:rPr lang="en-US" sz="1350" dirty="0"/>
              <a:t>Increase in total heatwave days per year</a:t>
            </a:r>
          </a:p>
        </p:txBody>
      </p:sp>
    </p:spTree>
    <p:extLst>
      <p:ext uri="{BB962C8B-B14F-4D97-AF65-F5344CB8AC3E}">
        <p14:creationId xmlns:p14="http://schemas.microsoft.com/office/powerpoint/2010/main" val="143453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20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3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40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WUCA-final-8_08-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399"/>
            <a:ext cx="914400" cy="716643"/>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a:off x="177800" y="1066800"/>
            <a:ext cx="8839200" cy="0"/>
          </a:xfrm>
          <a:prstGeom prst="line">
            <a:avLst/>
          </a:prstGeom>
          <a:noFill/>
          <a:ln w="952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8" name="Picture 12" descr="draft-letterhead"/>
          <p:cNvPicPr>
            <a:picLocks noChangeAspect="1" noChangeArrowheads="1"/>
          </p:cNvPicPr>
          <p:nvPr/>
        </p:nvPicPr>
        <p:blipFill>
          <a:blip r:embed="rId3">
            <a:extLst>
              <a:ext uri="{28A0092B-C50C-407E-A947-70E740481C1C}">
                <a14:useLocalDpi xmlns:a14="http://schemas.microsoft.com/office/drawing/2010/main" val="0"/>
              </a:ext>
            </a:extLst>
          </a:blip>
          <a:srcRect l="21690" r="27432" b="66138"/>
          <a:stretch>
            <a:fillRect/>
          </a:stretch>
        </p:blipFill>
        <p:spPr bwMode="auto">
          <a:xfrm>
            <a:off x="0" y="62484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200" y="1219200"/>
            <a:ext cx="8763000" cy="5638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endParaRPr lang="en-US" sz="2400" dirty="0">
              <a:solidFill>
                <a:schemeClr val="tx1"/>
              </a:solidFill>
            </a:endParaRPr>
          </a:p>
        </p:txBody>
      </p:sp>
      <p:sp>
        <p:nvSpPr>
          <p:cNvPr id="15" name="Rectangle 9">
            <a:extLst>
              <a:ext uri="{FF2B5EF4-FFF2-40B4-BE49-F238E27FC236}">
                <a16:creationId xmlns:a16="http://schemas.microsoft.com/office/drawing/2014/main" id="{ABA8DDA3-52A4-3448-AF56-5313E71B4645}"/>
              </a:ext>
            </a:extLst>
          </p:cNvPr>
          <p:cNvSpPr txBox="1">
            <a:spLocks noChangeArrowheads="1"/>
          </p:cNvSpPr>
          <p:nvPr/>
        </p:nvSpPr>
        <p:spPr bwMode="auto">
          <a:xfrm>
            <a:off x="1524000" y="161767"/>
            <a:ext cx="7239000" cy="7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Study Scope: Infrastructure Summary </a:t>
            </a:r>
          </a:p>
        </p:txBody>
      </p:sp>
      <p:graphicFrame>
        <p:nvGraphicFramePr>
          <p:cNvPr id="11" name="Chart 10">
            <a:extLst>
              <a:ext uri="{FF2B5EF4-FFF2-40B4-BE49-F238E27FC236}">
                <a16:creationId xmlns:a16="http://schemas.microsoft.com/office/drawing/2014/main" id="{FE0982B0-3F7F-A74B-84FB-25C456CED0F7}"/>
              </a:ext>
            </a:extLst>
          </p:cNvPr>
          <p:cNvGraphicFramePr>
            <a:graphicFrameLocks noGrp="1"/>
          </p:cNvGraphicFramePr>
          <p:nvPr/>
        </p:nvGraphicFramePr>
        <p:xfrm>
          <a:off x="177800" y="1021443"/>
          <a:ext cx="8737600" cy="55317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631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WUCA-final-8_08-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399"/>
            <a:ext cx="914400" cy="716643"/>
          </a:xfrm>
          <a:prstGeom prst="rect">
            <a:avLst/>
          </a:prstGeom>
          <a:noFill/>
          <a:extLst>
            <a:ext uri="{909E8E84-426E-40DD-AFC4-6F175D3DCCD1}">
              <a14:hiddenFill xmlns:a14="http://schemas.microsoft.com/office/drawing/2010/main">
                <a:solidFill>
                  <a:srgbClr val="FFFFFF"/>
                </a:solidFill>
              </a14:hiddenFill>
            </a:ext>
          </a:extLst>
        </p:spPr>
      </p:pic>
      <p:sp>
        <p:nvSpPr>
          <p:cNvPr id="5" name="Line 8"/>
          <p:cNvSpPr>
            <a:spLocks noChangeShapeType="1"/>
          </p:cNvSpPr>
          <p:nvPr/>
        </p:nvSpPr>
        <p:spPr bwMode="auto">
          <a:xfrm>
            <a:off x="177800" y="1066800"/>
            <a:ext cx="8839200" cy="0"/>
          </a:xfrm>
          <a:prstGeom prst="line">
            <a:avLst/>
          </a:prstGeom>
          <a:noFill/>
          <a:ln w="952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8" name="Picture 12" descr="draft-letterhead"/>
          <p:cNvPicPr>
            <a:picLocks noChangeAspect="1" noChangeArrowheads="1"/>
          </p:cNvPicPr>
          <p:nvPr/>
        </p:nvPicPr>
        <p:blipFill>
          <a:blip r:embed="rId3">
            <a:extLst>
              <a:ext uri="{28A0092B-C50C-407E-A947-70E740481C1C}">
                <a14:useLocalDpi xmlns:a14="http://schemas.microsoft.com/office/drawing/2010/main" val="0"/>
              </a:ext>
            </a:extLst>
          </a:blip>
          <a:srcRect l="21690" r="27432" b="66138"/>
          <a:stretch>
            <a:fillRect/>
          </a:stretch>
        </p:blipFill>
        <p:spPr bwMode="auto">
          <a:xfrm>
            <a:off x="0" y="62484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200" y="1219200"/>
            <a:ext cx="8763000" cy="5638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endParaRPr lang="en-US" sz="2400" dirty="0">
              <a:solidFill>
                <a:schemeClr val="tx1"/>
              </a:solidFill>
            </a:endParaRPr>
          </a:p>
        </p:txBody>
      </p:sp>
      <p:sp>
        <p:nvSpPr>
          <p:cNvPr id="7" name="Content Placeholder 2">
            <a:extLst>
              <a:ext uri="{FF2B5EF4-FFF2-40B4-BE49-F238E27FC236}">
                <a16:creationId xmlns:a16="http://schemas.microsoft.com/office/drawing/2014/main" id="{226ADD43-1ED4-9A4E-B060-F08B3770B375}"/>
              </a:ext>
            </a:extLst>
          </p:cNvPr>
          <p:cNvSpPr txBox="1">
            <a:spLocks/>
          </p:cNvSpPr>
          <p:nvPr/>
        </p:nvSpPr>
        <p:spPr>
          <a:xfrm>
            <a:off x="228600" y="1371600"/>
            <a:ext cx="8763000" cy="5638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l"/>
            <a:endParaRPr lang="en-US" sz="2400" dirty="0">
              <a:solidFill>
                <a:schemeClr val="tx1"/>
              </a:solidFill>
            </a:endParaRPr>
          </a:p>
        </p:txBody>
      </p:sp>
      <p:pic>
        <p:nvPicPr>
          <p:cNvPr id="3" name="Picture 2">
            <a:extLst>
              <a:ext uri="{FF2B5EF4-FFF2-40B4-BE49-F238E27FC236}">
                <a16:creationId xmlns:a16="http://schemas.microsoft.com/office/drawing/2014/main" id="{C344C961-4EB2-B745-AF15-02A1335864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7901" y="1562100"/>
            <a:ext cx="2572597" cy="4495800"/>
          </a:xfrm>
          <a:prstGeom prst="rect">
            <a:avLst/>
          </a:prstGeom>
        </p:spPr>
      </p:pic>
      <p:sp>
        <p:nvSpPr>
          <p:cNvPr id="11" name="Rectangle 9">
            <a:extLst>
              <a:ext uri="{FF2B5EF4-FFF2-40B4-BE49-F238E27FC236}">
                <a16:creationId xmlns:a16="http://schemas.microsoft.com/office/drawing/2014/main" id="{3B40DA13-A798-C447-BB53-4264F3C65A67}"/>
              </a:ext>
            </a:extLst>
          </p:cNvPr>
          <p:cNvSpPr txBox="1">
            <a:spLocks noChangeArrowheads="1"/>
          </p:cNvSpPr>
          <p:nvPr/>
        </p:nvSpPr>
        <p:spPr bwMode="auto">
          <a:xfrm>
            <a:off x="1524000" y="161767"/>
            <a:ext cx="7239000" cy="7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Study Scope: Personnel</a:t>
            </a:r>
          </a:p>
        </p:txBody>
      </p:sp>
      <p:sp>
        <p:nvSpPr>
          <p:cNvPr id="12" name="Content Placeholder 2">
            <a:extLst>
              <a:ext uri="{FF2B5EF4-FFF2-40B4-BE49-F238E27FC236}">
                <a16:creationId xmlns:a16="http://schemas.microsoft.com/office/drawing/2014/main" id="{B2840974-3ECA-9A48-9D16-946D51FECC21}"/>
              </a:ext>
            </a:extLst>
          </p:cNvPr>
          <p:cNvSpPr txBox="1">
            <a:spLocks/>
          </p:cNvSpPr>
          <p:nvPr/>
        </p:nvSpPr>
        <p:spPr>
          <a:xfrm>
            <a:off x="152400" y="1219200"/>
            <a:ext cx="8763000" cy="5638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r>
              <a:rPr lang="en-US" sz="2400" dirty="0">
                <a:solidFill>
                  <a:schemeClr val="tx1"/>
                </a:solidFill>
              </a:rPr>
              <a:t>Twofold analysis focused on</a:t>
            </a:r>
          </a:p>
          <a:p>
            <a:pPr marL="1257300" lvl="2" indent="-342900" algn="l">
              <a:buFont typeface="Arial" panose="020B0604020202020204" pitchFamily="34" charset="0"/>
              <a:buChar char="•"/>
            </a:pPr>
            <a:r>
              <a:rPr lang="en-US" sz="2000" dirty="0">
                <a:solidFill>
                  <a:schemeClr val="tx1"/>
                </a:solidFill>
              </a:rPr>
              <a:t>Health</a:t>
            </a:r>
          </a:p>
          <a:p>
            <a:pPr marL="1257300" lvl="2" indent="-342900" algn="l">
              <a:buFont typeface="Arial" panose="020B0604020202020204" pitchFamily="34" charset="0"/>
              <a:buChar char="•"/>
            </a:pPr>
            <a:r>
              <a:rPr lang="en-US" sz="2000" dirty="0">
                <a:solidFill>
                  <a:schemeClr val="tx1"/>
                </a:solidFill>
              </a:rPr>
              <a:t>Productivity</a:t>
            </a:r>
          </a:p>
        </p:txBody>
      </p:sp>
      <p:pic>
        <p:nvPicPr>
          <p:cNvPr id="13" name="Picture 12">
            <a:extLst>
              <a:ext uri="{FF2B5EF4-FFF2-40B4-BE49-F238E27FC236}">
                <a16:creationId xmlns:a16="http://schemas.microsoft.com/office/drawing/2014/main" id="{F835684A-0E2A-0344-971F-6941CFF17C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10" t="7649" r="14407"/>
          <a:stretch/>
        </p:blipFill>
        <p:spPr>
          <a:xfrm>
            <a:off x="727283" y="2628901"/>
            <a:ext cx="4265340" cy="3428999"/>
          </a:xfrm>
          <a:prstGeom prst="rect">
            <a:avLst/>
          </a:prstGeom>
        </p:spPr>
      </p:pic>
    </p:spTree>
    <p:extLst>
      <p:ext uri="{BB962C8B-B14F-4D97-AF65-F5344CB8AC3E}">
        <p14:creationId xmlns:p14="http://schemas.microsoft.com/office/powerpoint/2010/main" val="992597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79e3d9fb-2c30-4898-a848-67263c9de4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10D2AA3B655A4C8B64DC07C305D77A" ma:contentTypeVersion="11" ma:contentTypeDescription="Create a new document." ma:contentTypeScope="" ma:versionID="49b1956de09d0de484b15be8f5ab3b8b">
  <xsd:schema xmlns:xsd="http://www.w3.org/2001/XMLSchema" xmlns:xs="http://www.w3.org/2001/XMLSchema" xmlns:p="http://schemas.microsoft.com/office/2006/metadata/properties" xmlns:ns3="bfce7a1e-1edc-4f9c-9af1-4a2ac45f848e" xmlns:ns4="a6c47963-874a-4f8b-8357-60c8e6a6ca07" targetNamespace="http://schemas.microsoft.com/office/2006/metadata/properties" ma:root="true" ma:fieldsID="b00e16ac19b763c0cf2c0917297e5727" ns3:_="" ns4:_="">
    <xsd:import namespace="bfce7a1e-1edc-4f9c-9af1-4a2ac45f848e"/>
    <xsd:import namespace="a6c47963-874a-4f8b-8357-60c8e6a6ca0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e7a1e-1edc-4f9c-9af1-4a2ac45f84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47963-874a-4f8b-8357-60c8e6a6ca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997BDB-E3C4-4798-9FCF-09AEA22F40E2}">
  <ds:schemaRef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a6c47963-874a-4f8b-8357-60c8e6a6ca07"/>
    <ds:schemaRef ds:uri="bfce7a1e-1edc-4f9c-9af1-4a2ac45f848e"/>
    <ds:schemaRef ds:uri="http://www.w3.org/XML/1998/namespace"/>
    <ds:schemaRef ds:uri="http://purl.org/dc/terms/"/>
  </ds:schemaRefs>
</ds:datastoreItem>
</file>

<file path=customXml/itemProps2.xml><?xml version="1.0" encoding="utf-8"?>
<ds:datastoreItem xmlns:ds="http://schemas.openxmlformats.org/officeDocument/2006/customXml" ds:itemID="{D2794E1E-6FCC-4319-9FAE-E167B80FD7E3}">
  <ds:schemaRefs>
    <ds:schemaRef ds:uri="http://schemas.microsoft.com/sharepoint/v3/contenttype/forms"/>
  </ds:schemaRefs>
</ds:datastoreItem>
</file>

<file path=customXml/itemProps3.xml><?xml version="1.0" encoding="utf-8"?>
<ds:datastoreItem xmlns:ds="http://schemas.openxmlformats.org/officeDocument/2006/customXml" ds:itemID="{67D76084-B6FE-4BE9-BA3E-D732B7524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e7a1e-1edc-4f9c-9af1-4a2ac45f848e"/>
    <ds:schemaRef ds:uri="a6c47963-874a-4f8b-8357-60c8e6a6c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TotalTime>
  <Words>899</Words>
  <Application>Microsoft Office PowerPoint</Application>
  <PresentationFormat>On-screen Show (4:3)</PresentationFormat>
  <Paragraphs>164</Paragraphs>
  <Slides>22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Bold</vt:lpstr>
      <vt:lpstr>Arial Unicode MS</vt:lpstr>
      <vt:lpstr>Calibri</vt:lpstr>
      <vt:lpstr>Calibri Light</vt:lpstr>
      <vt:lpstr>Futura Std Book</vt:lpstr>
      <vt:lpstr>Trebuchet MS</vt:lpstr>
      <vt:lpstr>Wingdings</vt:lpstr>
      <vt:lpstr>Office Theme</vt:lpstr>
      <vt:lpstr>PowerPoint Presentation</vt:lpstr>
      <vt:lpstr>PowerPoint Presentation</vt:lpstr>
      <vt:lpstr>PowerPoint Presentation</vt:lpstr>
      <vt:lpstr>PowerPoint Presentation</vt:lpstr>
      <vt:lpstr>Water Utility Climate Alliance</vt:lpstr>
      <vt:lpstr>PowerPoint Presentation</vt:lpstr>
      <vt:lpstr>PowerPoint Presentation</vt:lpstr>
      <vt:lpstr>PowerPoint Presentation</vt:lpstr>
      <vt:lpstr>PowerPoint Presentation</vt:lpstr>
      <vt:lpstr>Mapping Climate Exposure and Climate Information Needs to Water Utility Business Functions</vt:lpstr>
      <vt:lpstr>PowerPoint Presentation</vt:lpstr>
      <vt:lpstr>PowerPoint Presentation</vt:lpstr>
      <vt:lpstr>PowerPoint Presentation</vt:lpstr>
      <vt:lpstr>Vision: - Foster smart user and consumers of climate information - Encourage action on adaptation planning given deep uncertainty - Effectively communicate and build a community  Focus: - State of the science: climate, applied, decision, communication - Practical - Adaptation and resilience </vt:lpstr>
      <vt:lpstr>Key Lessons</vt:lpstr>
      <vt:lpstr>Are we making a difference?</vt:lpstr>
      <vt:lpstr>PowerPoint Presentation</vt:lpstr>
      <vt:lpstr>PowerPoint Presentation</vt:lpstr>
      <vt:lpstr>PowerPoint Presentation</vt:lpstr>
      <vt:lpstr>PowerPoint Presentation</vt:lpstr>
      <vt:lpstr>PowerPoint Presentation</vt:lpstr>
      <vt:lpstr>PowerPoint Presentation</vt:lpstr>
    </vt:vector>
  </TitlesOfParts>
  <Company>LVVWD SNWA SNWS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dc:title>
  <dc:creator>Bronson Mack</dc:creator>
  <cp:lastModifiedBy>Kaatz, Laurna</cp:lastModifiedBy>
  <cp:revision>27</cp:revision>
  <dcterms:created xsi:type="dcterms:W3CDTF">2014-05-22T21:25:17Z</dcterms:created>
  <dcterms:modified xsi:type="dcterms:W3CDTF">2019-11-07T10:13:27Z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0x0101007310D2AA3B655A4C8B64DC07C305D77A</vt:lpwstr>
  </property>
</Properties>
</file>