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57" r:id="rId2"/>
    <p:sldId id="287" r:id="rId3"/>
    <p:sldId id="304" r:id="rId4"/>
    <p:sldId id="298" r:id="rId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C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6437" autoAdjust="0"/>
  </p:normalViewPr>
  <p:slideViewPr>
    <p:cSldViewPr snapToGrid="0">
      <p:cViewPr varScale="1">
        <p:scale>
          <a:sx n="116" d="100"/>
          <a:sy n="116" d="100"/>
        </p:scale>
        <p:origin x="1212" y="-1566"/>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13C9513-3096-4B60-9174-7E7F2C66AF55}" type="datetimeFigureOut">
              <a:rPr lang="fr-FR" smtClean="0"/>
              <a:t>06/11/2019</a:t>
            </a:fld>
            <a:endParaRPr lang="fr-FR"/>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911A2EC-2047-47C1-AF31-CA900CF885E9}" type="slidenum">
              <a:rPr lang="fr-FR" smtClean="0"/>
              <a:t>‹#›</a:t>
            </a:fld>
            <a:endParaRPr lang="fr-FR"/>
          </a:p>
        </p:txBody>
      </p:sp>
    </p:spTree>
    <p:extLst>
      <p:ext uri="{BB962C8B-B14F-4D97-AF65-F5344CB8AC3E}">
        <p14:creationId xmlns:p14="http://schemas.microsoft.com/office/powerpoint/2010/main" val="1951329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C5CE73-88F1-4329-ACFA-CC23C4C3D0A8}" type="datetimeFigureOut">
              <a:rPr lang="fr-FR" smtClean="0"/>
              <a:t>06/11/2019</a:t>
            </a:fld>
            <a:endParaRPr lang="fr-FR"/>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82CBE07-7717-4471-805A-1E96D8DA3474}" type="slidenum">
              <a:rPr lang="fr-FR" smtClean="0"/>
              <a:t>‹#›</a:t>
            </a:fld>
            <a:endParaRPr lang="fr-FR"/>
          </a:p>
        </p:txBody>
      </p:sp>
    </p:spTree>
    <p:extLst>
      <p:ext uri="{BB962C8B-B14F-4D97-AF65-F5344CB8AC3E}">
        <p14:creationId xmlns:p14="http://schemas.microsoft.com/office/powerpoint/2010/main" val="3804605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64050" cy="3349625"/>
          </a:xfrm>
        </p:spPr>
      </p:sp>
      <p:sp>
        <p:nvSpPr>
          <p:cNvPr id="3" name="ノート プレースホルダー 2"/>
          <p:cNvSpPr>
            <a:spLocks noGrp="1"/>
          </p:cNvSpPr>
          <p:nvPr>
            <p:ph type="body" idx="1"/>
          </p:nvPr>
        </p:nvSpPr>
        <p:spPr/>
        <p:txBody>
          <a:bodyPr/>
          <a:lstStyle/>
          <a:p>
            <a:endParaRPr kumimoji="1" lang="en-GB" altLang="ja-JP" baseline="0" dirty="0" smtClean="0"/>
          </a:p>
          <a:p>
            <a:r>
              <a:rPr lang="en-US" sz="1200" kern="1200" dirty="0" smtClean="0">
                <a:solidFill>
                  <a:schemeClr val="tx1"/>
                </a:solidFill>
                <a:effectLst/>
                <a:latin typeface="+mn-lt"/>
                <a:ea typeface="+mn-ea"/>
                <a:cs typeface="+mn-cs"/>
              </a:rPr>
              <a:t>Page1</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Ladies and Gentlemen,</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gives me great pleasure to have an opportunity to welcome you to the 10th conference of the international society for integrated disaster risk management, </a:t>
            </a:r>
            <a:r>
              <a:rPr lang="en-US" sz="1200" kern="1200" dirty="0" err="1" smtClean="0">
                <a:solidFill>
                  <a:schemeClr val="tx1"/>
                </a:solidFill>
                <a:effectLst/>
                <a:latin typeface="+mn-lt"/>
                <a:ea typeface="+mn-ea"/>
                <a:cs typeface="+mn-cs"/>
              </a:rPr>
              <a:t>IDRiM</a:t>
            </a:r>
            <a:r>
              <a:rPr lang="en-US" sz="1200" kern="1200" dirty="0" smtClean="0">
                <a:solidFill>
                  <a:schemeClr val="tx1"/>
                </a:solidFill>
                <a:effectLst/>
                <a:latin typeface="+mn-lt"/>
                <a:ea typeface="+mn-ea"/>
                <a:cs typeface="+mn-cs"/>
              </a:rPr>
              <a:t> 2019 in Nice, France.</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one of the supporting organizations of this event, I would like to thank the French Ministry for the Ecological and Inclusive Transition and the City of Nice for their support of this conference.</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would also like to thank Mr. Roland Nussbaum, Secretary-General of the Association </a:t>
            </a:r>
            <a:r>
              <a:rPr lang="en-US" sz="1200" kern="1200" dirty="0" err="1" smtClean="0">
                <a:solidFill>
                  <a:schemeClr val="tx1"/>
                </a:solidFill>
                <a:effectLst/>
                <a:latin typeface="+mn-lt"/>
                <a:ea typeface="+mn-ea"/>
                <a:cs typeface="+mn-cs"/>
              </a:rPr>
              <a:t>Francaise</a:t>
            </a:r>
            <a:r>
              <a:rPr lang="en-US" sz="1200" kern="1200" dirty="0" smtClean="0">
                <a:solidFill>
                  <a:schemeClr val="tx1"/>
                </a:solidFill>
                <a:effectLst/>
                <a:latin typeface="+mn-lt"/>
                <a:ea typeface="+mn-ea"/>
                <a:cs typeface="+mn-cs"/>
              </a:rPr>
              <a:t> pour la Prevention des Catastrophes </a:t>
            </a:r>
            <a:r>
              <a:rPr lang="en-US" sz="1200" kern="1200" dirty="0" err="1" smtClean="0">
                <a:solidFill>
                  <a:schemeClr val="tx1"/>
                </a:solidFill>
                <a:effectLst/>
                <a:latin typeface="+mn-lt"/>
                <a:ea typeface="+mn-ea"/>
                <a:cs typeface="+mn-cs"/>
              </a:rPr>
              <a:t>Naturelles</a:t>
            </a:r>
            <a:r>
              <a:rPr lang="en-US" sz="1200" kern="1200" dirty="0" smtClean="0">
                <a:solidFill>
                  <a:schemeClr val="tx1"/>
                </a:solidFill>
                <a:effectLst/>
                <a:latin typeface="+mn-lt"/>
                <a:ea typeface="+mn-ea"/>
                <a:cs typeface="+mn-cs"/>
              </a:rPr>
              <a:t> (French platform for disaster risk reduction), who has organized this conference with its partners and invited UNESCO for the opening of this long-lasting international conference.</a:t>
            </a:r>
            <a:endParaRPr lang="fr-FR"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IDRiM</a:t>
            </a:r>
            <a:r>
              <a:rPr lang="en-US" sz="1200" kern="1200" dirty="0" smtClean="0">
                <a:solidFill>
                  <a:schemeClr val="tx1"/>
                </a:solidFill>
                <a:effectLst/>
                <a:latin typeface="+mn-lt"/>
                <a:ea typeface="+mn-ea"/>
                <a:cs typeface="+mn-cs"/>
              </a:rPr>
              <a:t> has chosen topics relevant to the global discussion on disaster risk reduction (DRR) such as DRR for sustainable growth, resilient community, STI for DRR. Topic this year seems rather new, “ Smart Territory”. We have seen a lot of discussion and research on Smart City but the notion of Smart Territory looks rather new. I assume that </a:t>
            </a:r>
            <a:r>
              <a:rPr lang="en-US" sz="1200" kern="1200" dirty="0" err="1" smtClean="0">
                <a:solidFill>
                  <a:schemeClr val="tx1"/>
                </a:solidFill>
                <a:effectLst/>
                <a:latin typeface="+mn-lt"/>
                <a:ea typeface="+mn-ea"/>
                <a:cs typeface="+mn-cs"/>
              </a:rPr>
              <a:t>IDRiM</a:t>
            </a:r>
            <a:r>
              <a:rPr lang="en-US" sz="1200" kern="1200" dirty="0" smtClean="0">
                <a:solidFill>
                  <a:schemeClr val="tx1"/>
                </a:solidFill>
                <a:effectLst/>
                <a:latin typeface="+mn-lt"/>
                <a:ea typeface="+mn-ea"/>
                <a:cs typeface="+mn-cs"/>
              </a:rPr>
              <a:t> picked up this topic for the forward-looking for innovative solutions for DRR. We look forward to having a fruitful discussion for the coming 3 days.</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will try my best to set the scene in my presentation for the Smart Territory and DRR together with UNESCO’s activities on DRR.</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will start by introducing UNESCO DRR activities, then I will set up the scenes for smart territory.</a:t>
            </a:r>
            <a:endParaRPr lang="fr-FR"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092EDF2A-3965-42BF-A78D-B1B2408F79D7}" type="slidenum">
              <a:rPr lang="fr-FR" altLang="fr-FR" smtClean="0"/>
              <a:pPr/>
              <a:t>1</a:t>
            </a:fld>
            <a:endParaRPr lang="fr-FR" altLang="fr-FR"/>
          </a:p>
        </p:txBody>
      </p:sp>
    </p:spTree>
    <p:extLst>
      <p:ext uri="{BB962C8B-B14F-4D97-AF65-F5344CB8AC3E}">
        <p14:creationId xmlns:p14="http://schemas.microsoft.com/office/powerpoint/2010/main" val="406229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Page 8</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Smart city and DRR</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we have seen many discussions, definitions, and practices on Smart City, I would like to start from the Smart City.</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definition, this one is from UNHABITAT III conference, says that smart cities are those with “smart (intelligent) physical, social, institutional and economic infrastructure while ensuring centrality of citizens in a sustainable environment;” often referring to specific activities in cities such as smart economy, smart mobility, smart people, smart environment, smart living, smart governance etc.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Smart City often links to the strategic use of 1) new technology and innovative approaches to enhance the efficiencies and competitiveness of cities. Also often link to 2) the usage of the central and institutional approach.</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City in relation to DRR, we can define characteristics of the risks of the city as  1) concentration of critical infrastructure and functions such as economy, politics, and finance and 2) social and economic diversity of stakeholders. The concentration of critical functions in the city makes it difficult to make a priority and to take necessary measures for resilience. If critical facilities and functions are damaged or disrupted, it may occur cascading damage and effects in the various field due to its interconnectivity of the different functions. This may cause a delay in recovery and reconstruction activities. </a:t>
            </a:r>
            <a:endParaRPr lang="fr-FR"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82CBE07-7717-4471-805A-1E96D8DA3474}" type="slidenum">
              <a:rPr lang="fr-FR" smtClean="0"/>
              <a:t>2</a:t>
            </a:fld>
            <a:endParaRPr lang="fr-FR"/>
          </a:p>
        </p:txBody>
      </p:sp>
    </p:spTree>
    <p:extLst>
      <p:ext uri="{BB962C8B-B14F-4D97-AF65-F5344CB8AC3E}">
        <p14:creationId xmlns:p14="http://schemas.microsoft.com/office/powerpoint/2010/main" val="1667387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 9</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the contrary to Smart City, Smart Territory includes wider coverage. Smart Territory has wider geographical coverage, both urban and rural areas, and wider social/economical context both modern and traditional. Therefore, it may require different and additional approaches in order to achieve the resilient “Smart Territory”.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the Smart Territory, 1) local knowledge and simple technology can support the resiliency in addition to the high technology. Also, 2) individual and community approach can be an important element in addition to the institutional and central system for the smartness.</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you see in the picture, in the case of the earthquake in Turkey, traditional construction withstood the earthquake in Turkey after the earthquake and the modern reinforced concrete building collapsed just next to the traditional building. Traditional or simple technology can be utilized for the resilience of the Smart Territory.</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the right is the community meeting to discuss the evacuation route from the Tsunami. Sensitizing individuals and communities to evacuate when they receive the alert is as important to invest in high technology tsunami detection and alerting system. individual or community behavior is the key in addition to the institutional settings.</a:t>
            </a:r>
            <a:endParaRPr lang="fr-FR"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82CBE07-7717-4471-805A-1E96D8DA3474}" type="slidenum">
              <a:rPr lang="fr-FR" smtClean="0"/>
              <a:t>3</a:t>
            </a:fld>
            <a:endParaRPr lang="fr-FR"/>
          </a:p>
        </p:txBody>
      </p:sp>
    </p:spTree>
    <p:extLst>
      <p:ext uri="{BB962C8B-B14F-4D97-AF65-F5344CB8AC3E}">
        <p14:creationId xmlns:p14="http://schemas.microsoft.com/office/powerpoint/2010/main" val="914123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Page10</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"Smart Territory" as well as "Smart City", DRR has a crucial role to ensure the safety of human lives and properties as well as the continuity of the activities of the territories.</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Following the points at the previous slide, I elaborated a little bit to help us understand the overview of the DRR in Smart Territory.</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Below is a provisional framework to describe the DRR solutions for Smart Territory. The frame is divided into 4 areas by the axis. One axis is about technology between high-tech and traditional techniques. The other axis is about implementation between institutional and individual.</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Please Click. Additional information (UNESCO DRR activities) appears.</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are the UNESCO DRR activities concerning Smart Territory DRR corresponding to this framework. I would like to explain the framework using some of our activities.</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can be seen from this mapping, UNESCO's DRR initiatives are widely followed from the latest technology to local knowledge, from the community to the institutional level.</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will introduce several UNESCO DRR activities included in this mapping from the next slide. I will pick up 4-5 projects.</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wish this framework could help the discussions at this conference for the next 3days.  </a:t>
            </a:r>
            <a:endParaRPr lang="fr-FR"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p:txBody>
      </p:sp>
      <p:sp>
        <p:nvSpPr>
          <p:cNvPr id="4" name="Slide Number Placeholder 3"/>
          <p:cNvSpPr>
            <a:spLocks noGrp="1"/>
          </p:cNvSpPr>
          <p:nvPr>
            <p:ph type="sldNum" sz="quarter" idx="10"/>
          </p:nvPr>
        </p:nvSpPr>
        <p:spPr/>
        <p:txBody>
          <a:bodyPr/>
          <a:lstStyle/>
          <a:p>
            <a:fld id="{F82CBE07-7717-4471-805A-1E96D8DA3474}" type="slidenum">
              <a:rPr lang="fr-FR" smtClean="0"/>
              <a:t>4</a:t>
            </a:fld>
            <a:endParaRPr lang="fr-FR"/>
          </a:p>
        </p:txBody>
      </p:sp>
    </p:spTree>
    <p:extLst>
      <p:ext uri="{BB962C8B-B14F-4D97-AF65-F5344CB8AC3E}">
        <p14:creationId xmlns:p14="http://schemas.microsoft.com/office/powerpoint/2010/main" val="2259025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75E429-FE64-4993-82E7-DF31904B8229}" type="datetime1">
              <a:rPr lang="fr-FR" smtClean="0"/>
              <a:t>06/11/2019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1359871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28A99D-7F8C-4EFE-B635-33798A338FDE}" type="datetime1">
              <a:rPr lang="fr-FR" smtClean="0"/>
              <a:t>06/11/2019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3386218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31FF37-6E41-4FA2-B3E0-B643B97849A2}" type="datetime1">
              <a:rPr lang="fr-FR" smtClean="0"/>
              <a:t>06/11/2019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3109741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87CF98-5DD1-404A-B844-762441789ACC}" type="datetime1">
              <a:rPr lang="fr-FR" smtClean="0"/>
              <a:t>06/11/2019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333061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550589-E0F8-427C-8AB7-CC53EA75CE0C}" type="datetime1">
              <a:rPr lang="fr-FR" smtClean="0"/>
              <a:t>06/11/2019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3992874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1DA12B-F53B-4F11-B40E-9CA3995C75E0}" type="datetime1">
              <a:rPr lang="fr-FR" smtClean="0"/>
              <a:t>06/11/2019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387871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F471AB-9C63-409D-8E27-453FDFA3A0AE}" type="datetime1">
              <a:rPr lang="fr-FR" smtClean="0"/>
              <a:t>06/11/2019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1381113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56D66D-EE2B-447F-B2EA-A023AAD3FCD8}" type="datetime1">
              <a:rPr lang="fr-FR" smtClean="0"/>
              <a:t>06/11/2019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3982651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E1660-BEB2-4B57-9BBB-01DE9145EC68}" type="datetime1">
              <a:rPr lang="fr-FR" smtClean="0"/>
              <a:t>06/11/2019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95800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30F157E-0341-48F9-9C4A-92441007A75C}" type="datetime1">
              <a:rPr lang="fr-FR" smtClean="0"/>
              <a:t>06/11/2019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268776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4055DF-27B2-4130-9B1E-B09E85243FB5}" type="datetime1">
              <a:rPr lang="fr-FR" smtClean="0"/>
              <a:t>06/11/2019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D73710F-6C95-4E93-9215-C660810CA945}" type="slidenum">
              <a:rPr lang="fr-FR" smtClean="0"/>
              <a:t>‹#›</a:t>
            </a:fld>
            <a:endParaRPr lang="fr-FR"/>
          </a:p>
        </p:txBody>
      </p:sp>
    </p:spTree>
    <p:extLst>
      <p:ext uri="{BB962C8B-B14F-4D97-AF65-F5344CB8AC3E}">
        <p14:creationId xmlns:p14="http://schemas.microsoft.com/office/powerpoint/2010/main" val="1635785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605FC-9A4C-49B4-B34A-E463196F38F7}" type="datetime1">
              <a:rPr lang="fr-FR" smtClean="0"/>
              <a:t>06/11/2019</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750892" y="6492875"/>
            <a:ext cx="393107" cy="365125"/>
          </a:xfrm>
          <a:prstGeom prst="rect">
            <a:avLst/>
          </a:prstGeom>
        </p:spPr>
        <p:txBody>
          <a:bodyPr vert="horz" lIns="91440" tIns="45720" rIns="91440" bIns="45720" rtlCol="0" anchor="ctr"/>
          <a:lstStyle>
            <a:lvl1pPr algn="r">
              <a:defRPr sz="1200">
                <a:solidFill>
                  <a:schemeClr val="tx1"/>
                </a:solidFill>
              </a:defRPr>
            </a:lvl1pPr>
          </a:lstStyle>
          <a:p>
            <a:fld id="{4D73710F-6C95-4E93-9215-C660810CA945}" type="slidenum">
              <a:rPr lang="fr-FR" smtClean="0"/>
              <a:pPr/>
              <a:t>‹#›</a:t>
            </a:fld>
            <a:endParaRPr lang="fr-FR" dirty="0"/>
          </a:p>
        </p:txBody>
      </p:sp>
    </p:spTree>
    <p:extLst>
      <p:ext uri="{BB962C8B-B14F-4D97-AF65-F5344CB8AC3E}">
        <p14:creationId xmlns:p14="http://schemas.microsoft.com/office/powerpoint/2010/main" val="594459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Box 2"/>
          <p:cNvSpPr txBox="1">
            <a:spLocks noChangeArrowheads="1"/>
          </p:cNvSpPr>
          <p:nvPr/>
        </p:nvSpPr>
        <p:spPr bwMode="auto">
          <a:xfrm>
            <a:off x="738368" y="1143336"/>
            <a:ext cx="744180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4000" b="1" dirty="0">
                <a:solidFill>
                  <a:schemeClr val="bg1"/>
                </a:solidFill>
                <a:latin typeface="Arial" panose="020B0604020202020204" pitchFamily="34" charset="0"/>
              </a:rPr>
              <a:t>UNESCO’s Contribution </a:t>
            </a:r>
            <a:r>
              <a:rPr lang="en-US" altLang="en-US" sz="4000" b="1" dirty="0" smtClean="0">
                <a:solidFill>
                  <a:schemeClr val="bg1"/>
                </a:solidFill>
                <a:latin typeface="Arial" panose="020B0604020202020204" pitchFamily="34" charset="0"/>
              </a:rPr>
              <a:t>to </a:t>
            </a:r>
            <a:r>
              <a:rPr lang="en-US" altLang="en-US" sz="4000" b="1" dirty="0">
                <a:solidFill>
                  <a:schemeClr val="bg1"/>
                </a:solidFill>
                <a:latin typeface="Arial" panose="020B0604020202020204" pitchFamily="34" charset="0"/>
              </a:rPr>
              <a:t>Disaster Risk </a:t>
            </a:r>
            <a:r>
              <a:rPr lang="en-US" altLang="en-US" sz="4000" b="1" dirty="0" smtClean="0">
                <a:solidFill>
                  <a:schemeClr val="bg1"/>
                </a:solidFill>
                <a:latin typeface="Arial" panose="020B0604020202020204" pitchFamily="34" charset="0"/>
              </a:rPr>
              <a:t>Reduction</a:t>
            </a:r>
          </a:p>
          <a:p>
            <a:pPr algn="ctr">
              <a:spcBef>
                <a:spcPct val="0"/>
              </a:spcBef>
              <a:buFontTx/>
              <a:buNone/>
            </a:pPr>
            <a:r>
              <a:rPr lang="en-US" altLang="en-US" sz="4000" b="1" dirty="0" smtClean="0">
                <a:solidFill>
                  <a:schemeClr val="bg1"/>
                </a:solidFill>
                <a:latin typeface="Arial" panose="020B0604020202020204" pitchFamily="34" charset="0"/>
              </a:rPr>
              <a:t> Smart Resilient </a:t>
            </a:r>
            <a:r>
              <a:rPr lang="en-US" altLang="en-US" sz="4000" b="1" dirty="0">
                <a:solidFill>
                  <a:schemeClr val="bg1"/>
                </a:solidFill>
                <a:latin typeface="Arial" panose="020B0604020202020204" pitchFamily="34" charset="0"/>
              </a:rPr>
              <a:t>Territory </a:t>
            </a:r>
            <a:endParaRPr lang="en-US" altLang="en-US" sz="4000" b="1" dirty="0" smtClean="0">
              <a:solidFill>
                <a:schemeClr val="bg1"/>
              </a:solidFill>
              <a:latin typeface="Arial" panose="020B0604020202020204" pitchFamily="34" charset="0"/>
            </a:endParaRPr>
          </a:p>
        </p:txBody>
      </p:sp>
      <p:sp>
        <p:nvSpPr>
          <p:cNvPr id="2" name="Slide Number Placeholder 1"/>
          <p:cNvSpPr>
            <a:spLocks noGrp="1"/>
          </p:cNvSpPr>
          <p:nvPr>
            <p:ph type="sldNum" sz="quarter" idx="12"/>
          </p:nvPr>
        </p:nvSpPr>
        <p:spPr/>
        <p:txBody>
          <a:bodyPr/>
          <a:lstStyle/>
          <a:p>
            <a:fld id="{CAD5173D-4AC5-49AA-95EE-86655E2DAB83}" type="slidenum">
              <a:rPr lang="fr-FR" altLang="fr-FR" smtClean="0"/>
              <a:pPr/>
              <a:t>1</a:t>
            </a:fld>
            <a:endParaRPr lang="fr-FR" altLang="fr-FR"/>
          </a:p>
        </p:txBody>
      </p:sp>
    </p:spTree>
    <p:extLst>
      <p:ext uri="{BB962C8B-B14F-4D97-AF65-F5344CB8AC3E}">
        <p14:creationId xmlns:p14="http://schemas.microsoft.com/office/powerpoint/2010/main" val="202623833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0" y="0"/>
            <a:ext cx="9144000" cy="501650"/>
          </a:xfrm>
          <a:prstGeom prst="rect">
            <a:avLst/>
          </a:prstGeom>
          <a:solidFill>
            <a:schemeClr val="accent5">
              <a:lumMod val="50000"/>
            </a:schemeClr>
          </a:solidFill>
          <a:ln>
            <a:noFill/>
          </a:ln>
        </p:spPr>
        <p:txBody>
          <a:bodyPr anchor="ctr">
            <a:normAutofit/>
          </a:bodyPr>
          <a:lstStyle>
            <a:lvl1pPr>
              <a:defRPr sz="1200">
                <a:solidFill>
                  <a:srgbClr val="000000"/>
                </a:solidFill>
                <a:latin typeface="Arial" pitchFamily="34" charset="0"/>
                <a:ea typeface="ヒラギノ角ゴ ProN W3" charset="-128"/>
                <a:sym typeface="Arial" pitchFamily="34" charset="0"/>
              </a:defRPr>
            </a:lvl1pPr>
            <a:lvl2pPr marL="742950" indent="-285750">
              <a:defRPr sz="1200">
                <a:solidFill>
                  <a:srgbClr val="000000"/>
                </a:solidFill>
                <a:latin typeface="Arial" pitchFamily="34" charset="0"/>
                <a:ea typeface="ヒラギノ角ゴ ProN W3" charset="-128"/>
                <a:sym typeface="Arial" pitchFamily="34" charset="0"/>
              </a:defRPr>
            </a:lvl2pPr>
            <a:lvl3pPr marL="1143000" indent="-228600">
              <a:defRPr sz="1200">
                <a:solidFill>
                  <a:srgbClr val="000000"/>
                </a:solidFill>
                <a:latin typeface="Arial" pitchFamily="34" charset="0"/>
                <a:ea typeface="ヒラギノ角ゴ ProN W3" charset="-128"/>
                <a:sym typeface="Arial" pitchFamily="34" charset="0"/>
              </a:defRPr>
            </a:lvl3pPr>
            <a:lvl4pPr marL="1600200" indent="-228600">
              <a:defRPr sz="1200">
                <a:solidFill>
                  <a:srgbClr val="000000"/>
                </a:solidFill>
                <a:latin typeface="Arial" pitchFamily="34" charset="0"/>
                <a:ea typeface="ヒラギノ角ゴ ProN W3" charset="-128"/>
                <a:sym typeface="Arial" pitchFamily="34" charset="0"/>
              </a:defRPr>
            </a:lvl4pPr>
            <a:lvl5pPr marL="2057400" indent="-228600">
              <a:defRPr sz="1200">
                <a:solidFill>
                  <a:srgbClr val="000000"/>
                </a:solidFill>
                <a:latin typeface="Arial" pitchFamily="34" charset="0"/>
                <a:ea typeface="ヒラギノ角ゴ ProN W3" charset="-128"/>
                <a:sym typeface="Arial" pitchFamily="34" charset="0"/>
              </a:defRPr>
            </a:lvl5pPr>
            <a:lvl6pPr marL="25146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6pPr>
            <a:lvl7pPr marL="29718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7pPr>
            <a:lvl8pPr marL="34290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8pPr>
            <a:lvl9pPr marL="38862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9pPr>
          </a:lstStyle>
          <a:p>
            <a:pPr>
              <a:lnSpc>
                <a:spcPct val="90000"/>
              </a:lnSpc>
              <a:defRPr/>
            </a:pPr>
            <a:r>
              <a:rPr lang="fr-FR" altLang="en-US" sz="2700" b="1" dirty="0" smtClean="0">
                <a:solidFill>
                  <a:srgbClr val="F2F2F2"/>
                </a:solidFill>
                <a:cs typeface="Arial" pitchFamily="34" charset="0"/>
              </a:rPr>
              <a:t>Smart </a:t>
            </a:r>
            <a:r>
              <a:rPr lang="fr-FR" altLang="en-US" sz="2700" b="1" dirty="0" err="1" smtClean="0">
                <a:solidFill>
                  <a:srgbClr val="F2F2F2"/>
                </a:solidFill>
                <a:cs typeface="Arial" pitchFamily="34" charset="0"/>
              </a:rPr>
              <a:t>Resilient</a:t>
            </a:r>
            <a:r>
              <a:rPr lang="fr-FR" altLang="en-US" sz="2700" b="1" dirty="0" smtClean="0">
                <a:solidFill>
                  <a:srgbClr val="F2F2F2"/>
                </a:solidFill>
                <a:cs typeface="Arial" pitchFamily="34" charset="0"/>
              </a:rPr>
              <a:t> City</a:t>
            </a:r>
            <a:endParaRPr lang="en-GB" altLang="en-US" sz="2300" b="1" dirty="0" smtClean="0">
              <a:solidFill>
                <a:srgbClr val="F2F2F2"/>
              </a:solidFill>
              <a:cs typeface="Arial" pitchFamily="34" charset="0"/>
            </a:endParaRPr>
          </a:p>
        </p:txBody>
      </p:sp>
      <p:sp>
        <p:nvSpPr>
          <p:cNvPr id="16" name="正方形/長方形 15"/>
          <p:cNvSpPr/>
          <p:nvPr/>
        </p:nvSpPr>
        <p:spPr>
          <a:xfrm>
            <a:off x="107504" y="620688"/>
            <a:ext cx="8928992" cy="523220"/>
          </a:xfrm>
          <a:prstGeom prst="rect">
            <a:avLst/>
          </a:prstGeom>
          <a:noFill/>
        </p:spPr>
        <p:txBody>
          <a:bodyPr wrap="square">
            <a:spAutoFit/>
          </a:bodyPr>
          <a:lstStyle/>
          <a:p>
            <a:pPr marL="60325" indent="-60325"/>
            <a:r>
              <a:rPr lang="en-GB" sz="2800" b="1" i="1" dirty="0" smtClean="0"/>
              <a:t>Smart City</a:t>
            </a:r>
            <a:endParaRPr kumimoji="1" lang="en-GB" sz="2400" b="1" i="1" dirty="0"/>
          </a:p>
        </p:txBody>
      </p:sp>
      <p:sp>
        <p:nvSpPr>
          <p:cNvPr id="6" name="TextBox 5"/>
          <p:cNvSpPr txBox="1"/>
          <p:nvPr/>
        </p:nvSpPr>
        <p:spPr>
          <a:xfrm>
            <a:off x="453213" y="1082353"/>
            <a:ext cx="8583283" cy="1446550"/>
          </a:xfrm>
          <a:prstGeom prst="rect">
            <a:avLst/>
          </a:prstGeom>
          <a:noFill/>
        </p:spPr>
        <p:txBody>
          <a:bodyPr wrap="square" rtlCol="0">
            <a:spAutoFit/>
          </a:bodyPr>
          <a:lstStyle/>
          <a:p>
            <a:r>
              <a:rPr lang="en-US" sz="2400" dirty="0" smtClean="0"/>
              <a:t>smart </a:t>
            </a:r>
            <a:r>
              <a:rPr lang="en-US" sz="2400" dirty="0"/>
              <a:t>cities are those cities with “smart (intelligent) physical, social, institutional and economic infrastructure while ensuring centrality of citizens in a sustainable </a:t>
            </a:r>
            <a:r>
              <a:rPr lang="en-US" sz="2400" dirty="0" smtClean="0"/>
              <a:t>environment"</a:t>
            </a:r>
            <a:endParaRPr lang="en-US" sz="1600" i="1" dirty="0"/>
          </a:p>
          <a:p>
            <a:pPr algn="r"/>
            <a:r>
              <a:rPr lang="en-US" sz="1600" i="1" dirty="0" smtClean="0"/>
              <a:t>UNHABITAT III</a:t>
            </a:r>
          </a:p>
        </p:txBody>
      </p:sp>
      <p:sp>
        <p:nvSpPr>
          <p:cNvPr id="2" name="Slide Number Placeholder 1"/>
          <p:cNvSpPr>
            <a:spLocks noGrp="1"/>
          </p:cNvSpPr>
          <p:nvPr>
            <p:ph type="sldNum" sz="quarter" idx="12"/>
          </p:nvPr>
        </p:nvSpPr>
        <p:spPr/>
        <p:txBody>
          <a:bodyPr/>
          <a:lstStyle/>
          <a:p>
            <a:fld id="{4D73710F-6C95-4E93-9215-C660810CA945}" type="slidenum">
              <a:rPr lang="fr-FR" smtClean="0"/>
              <a:t>2</a:t>
            </a:fld>
            <a:endParaRPr lang="fr-FR"/>
          </a:p>
        </p:txBody>
      </p:sp>
      <p:sp>
        <p:nvSpPr>
          <p:cNvPr id="14" name="Rectangle 13"/>
          <p:cNvSpPr/>
          <p:nvPr/>
        </p:nvSpPr>
        <p:spPr>
          <a:xfrm>
            <a:off x="189927" y="4507100"/>
            <a:ext cx="4864237" cy="1477328"/>
          </a:xfrm>
          <a:prstGeom prst="rect">
            <a:avLst/>
          </a:prstGeom>
        </p:spPr>
        <p:txBody>
          <a:bodyPr wrap="square">
            <a:spAutoFit/>
          </a:bodyPr>
          <a:lstStyle/>
          <a:p>
            <a:r>
              <a:rPr lang="en-US" dirty="0"/>
              <a:t>Disaster Risk Reduction (DRR) is </a:t>
            </a:r>
            <a:r>
              <a:rPr lang="en-US" dirty="0" smtClean="0"/>
              <a:t>crucial part of Smart City. The </a:t>
            </a:r>
            <a:r>
              <a:rPr lang="en-US" dirty="0"/>
              <a:t>advanced technology depends on </a:t>
            </a:r>
            <a:r>
              <a:rPr lang="en-US" dirty="0" smtClean="0"/>
              <a:t>critical infrastructure </a:t>
            </a:r>
            <a:r>
              <a:rPr lang="en-US" dirty="0"/>
              <a:t>such as electricity, fiber cables, </a:t>
            </a:r>
            <a:r>
              <a:rPr lang="en-US" dirty="0" smtClean="0"/>
              <a:t>computers and government.</a:t>
            </a:r>
            <a:endParaRPr lang="en-US" dirty="0"/>
          </a:p>
          <a:p>
            <a:endParaRPr lang="en-US" dirty="0"/>
          </a:p>
        </p:txBody>
      </p:sp>
      <p:pic>
        <p:nvPicPr>
          <p:cNvPr id="17" name="Picture 2" descr="http://www.saigaichousa-db-isad.jp/drsdb_photo/fileget.do/attach_file/PH/70/65/PH00120235/attach_1306745665288_or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0464" y="4984209"/>
            <a:ext cx="1340028" cy="178670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http://www.saigaichousa-db-isad.jp/drsdb_photo/fileget.do/attach_file/PH/98/33/PH00120205/attach_1306118971477_or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50128" y="4912643"/>
            <a:ext cx="2000764" cy="1328633"/>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6426792" y="6384537"/>
            <a:ext cx="2476500" cy="461665"/>
          </a:xfrm>
          <a:prstGeom prst="rect">
            <a:avLst/>
          </a:prstGeom>
        </p:spPr>
        <p:txBody>
          <a:bodyPr wrap="square">
            <a:spAutoFit/>
          </a:bodyPr>
          <a:lstStyle/>
          <a:p>
            <a:r>
              <a:rPr lang="en-US" sz="1200" i="1" dirty="0"/>
              <a:t>The ruined </a:t>
            </a:r>
            <a:r>
              <a:rPr lang="en-US" sz="1200" i="1" dirty="0" err="1"/>
              <a:t>Minamisanriku</a:t>
            </a:r>
            <a:r>
              <a:rPr lang="en-US" sz="1200" i="1" dirty="0"/>
              <a:t> Town </a:t>
            </a:r>
            <a:r>
              <a:rPr lang="en-US" sz="1200" i="1" dirty="0" smtClean="0"/>
              <a:t>Hall (Great Japan east earthquake, 2011)</a:t>
            </a:r>
            <a:endParaRPr lang="en-US" sz="1200" i="1" dirty="0"/>
          </a:p>
        </p:txBody>
      </p:sp>
      <p:sp>
        <p:nvSpPr>
          <p:cNvPr id="22" name="Slide Number Placeholder 1"/>
          <p:cNvSpPr txBox="1">
            <a:spLocks/>
          </p:cNvSpPr>
          <p:nvPr/>
        </p:nvSpPr>
        <p:spPr>
          <a:xfrm>
            <a:off x="8903292" y="8832426"/>
            <a:ext cx="39310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D73710F-6C95-4E93-9215-C660810CA945}" type="slidenum">
              <a:rPr lang="fr-FR" smtClean="0"/>
              <a:pPr/>
              <a:t>2</a:t>
            </a:fld>
            <a:endParaRPr lang="fr-FR"/>
          </a:p>
        </p:txBody>
      </p:sp>
      <p:sp>
        <p:nvSpPr>
          <p:cNvPr id="4" name="TextBox 3"/>
          <p:cNvSpPr txBox="1"/>
          <p:nvPr/>
        </p:nvSpPr>
        <p:spPr>
          <a:xfrm>
            <a:off x="453213" y="2710395"/>
            <a:ext cx="8297679" cy="1200329"/>
          </a:xfrm>
          <a:prstGeom prst="rect">
            <a:avLst/>
          </a:prstGeom>
          <a:noFill/>
        </p:spPr>
        <p:txBody>
          <a:bodyPr wrap="square" rtlCol="0">
            <a:spAutoFit/>
          </a:bodyPr>
          <a:lstStyle/>
          <a:p>
            <a:r>
              <a:rPr lang="en-US" sz="2400" dirty="0" smtClean="0"/>
              <a:t>Smart City has strategic </a:t>
            </a:r>
            <a:r>
              <a:rPr lang="en-US" sz="2400" dirty="0"/>
              <a:t>use </a:t>
            </a:r>
            <a:r>
              <a:rPr lang="en-US" sz="2400" dirty="0" smtClean="0"/>
              <a:t>of</a:t>
            </a:r>
          </a:p>
          <a:p>
            <a:r>
              <a:rPr lang="en-US" sz="2400" dirty="0" smtClean="0"/>
              <a:t>- New </a:t>
            </a:r>
            <a:r>
              <a:rPr lang="en-US" sz="2400" dirty="0"/>
              <a:t>technology and innovative </a:t>
            </a:r>
            <a:r>
              <a:rPr lang="en-US" sz="2400" dirty="0" smtClean="0"/>
              <a:t>approaches</a:t>
            </a:r>
          </a:p>
          <a:p>
            <a:r>
              <a:rPr lang="en-US" sz="2400" dirty="0" smtClean="0"/>
              <a:t>- Central </a:t>
            </a:r>
            <a:r>
              <a:rPr lang="en-US" sz="2400" dirty="0"/>
              <a:t>and institutional approach.</a:t>
            </a:r>
            <a:endParaRPr lang="fr-FR" sz="2400" dirty="0"/>
          </a:p>
        </p:txBody>
      </p:sp>
    </p:spTree>
    <p:extLst>
      <p:ext uri="{BB962C8B-B14F-4D97-AF65-F5344CB8AC3E}">
        <p14:creationId xmlns:p14="http://schemas.microsoft.com/office/powerpoint/2010/main" val="16336240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0" y="0"/>
            <a:ext cx="9144000" cy="501650"/>
          </a:xfrm>
          <a:prstGeom prst="rect">
            <a:avLst/>
          </a:prstGeom>
          <a:solidFill>
            <a:schemeClr val="accent5">
              <a:lumMod val="50000"/>
            </a:schemeClr>
          </a:solidFill>
          <a:ln>
            <a:noFill/>
          </a:ln>
        </p:spPr>
        <p:txBody>
          <a:bodyPr anchor="ctr">
            <a:normAutofit/>
          </a:bodyPr>
          <a:lstStyle>
            <a:lvl1pPr>
              <a:defRPr sz="1200">
                <a:solidFill>
                  <a:srgbClr val="000000"/>
                </a:solidFill>
                <a:latin typeface="Arial" pitchFamily="34" charset="0"/>
                <a:ea typeface="ヒラギノ角ゴ ProN W3" charset="-128"/>
                <a:sym typeface="Arial" pitchFamily="34" charset="0"/>
              </a:defRPr>
            </a:lvl1pPr>
            <a:lvl2pPr marL="742950" indent="-285750">
              <a:defRPr sz="1200">
                <a:solidFill>
                  <a:srgbClr val="000000"/>
                </a:solidFill>
                <a:latin typeface="Arial" pitchFamily="34" charset="0"/>
                <a:ea typeface="ヒラギノ角ゴ ProN W3" charset="-128"/>
                <a:sym typeface="Arial" pitchFamily="34" charset="0"/>
              </a:defRPr>
            </a:lvl2pPr>
            <a:lvl3pPr marL="1143000" indent="-228600">
              <a:defRPr sz="1200">
                <a:solidFill>
                  <a:srgbClr val="000000"/>
                </a:solidFill>
                <a:latin typeface="Arial" pitchFamily="34" charset="0"/>
                <a:ea typeface="ヒラギノ角ゴ ProN W3" charset="-128"/>
                <a:sym typeface="Arial" pitchFamily="34" charset="0"/>
              </a:defRPr>
            </a:lvl3pPr>
            <a:lvl4pPr marL="1600200" indent="-228600">
              <a:defRPr sz="1200">
                <a:solidFill>
                  <a:srgbClr val="000000"/>
                </a:solidFill>
                <a:latin typeface="Arial" pitchFamily="34" charset="0"/>
                <a:ea typeface="ヒラギノ角ゴ ProN W3" charset="-128"/>
                <a:sym typeface="Arial" pitchFamily="34" charset="0"/>
              </a:defRPr>
            </a:lvl4pPr>
            <a:lvl5pPr marL="2057400" indent="-228600">
              <a:defRPr sz="1200">
                <a:solidFill>
                  <a:srgbClr val="000000"/>
                </a:solidFill>
                <a:latin typeface="Arial" pitchFamily="34" charset="0"/>
                <a:ea typeface="ヒラギノ角ゴ ProN W3" charset="-128"/>
                <a:sym typeface="Arial" pitchFamily="34" charset="0"/>
              </a:defRPr>
            </a:lvl5pPr>
            <a:lvl6pPr marL="25146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6pPr>
            <a:lvl7pPr marL="29718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7pPr>
            <a:lvl8pPr marL="34290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8pPr>
            <a:lvl9pPr marL="38862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9pPr>
          </a:lstStyle>
          <a:p>
            <a:pPr>
              <a:lnSpc>
                <a:spcPct val="90000"/>
              </a:lnSpc>
              <a:defRPr/>
            </a:pPr>
            <a:r>
              <a:rPr lang="fr-FR" altLang="en-US" sz="2700" b="1" dirty="0" smtClean="0">
                <a:solidFill>
                  <a:srgbClr val="F2F2F2"/>
                </a:solidFill>
                <a:cs typeface="Arial" pitchFamily="34" charset="0"/>
              </a:rPr>
              <a:t>Smart </a:t>
            </a:r>
            <a:r>
              <a:rPr lang="fr-FR" altLang="en-US" sz="2700" b="1" dirty="0" err="1" smtClean="0">
                <a:solidFill>
                  <a:srgbClr val="F2F2F2"/>
                </a:solidFill>
                <a:cs typeface="Arial" pitchFamily="34" charset="0"/>
              </a:rPr>
              <a:t>Resilient</a:t>
            </a:r>
            <a:r>
              <a:rPr lang="fr-FR" altLang="en-US" sz="2700" b="1" dirty="0" smtClean="0">
                <a:solidFill>
                  <a:srgbClr val="F2F2F2"/>
                </a:solidFill>
                <a:cs typeface="Arial" pitchFamily="34" charset="0"/>
              </a:rPr>
              <a:t> </a:t>
            </a:r>
            <a:r>
              <a:rPr lang="fr-FR" altLang="en-US" sz="2700" b="1" dirty="0" err="1" smtClean="0">
                <a:solidFill>
                  <a:srgbClr val="F2F2F2"/>
                </a:solidFill>
                <a:cs typeface="Arial" pitchFamily="34" charset="0"/>
              </a:rPr>
              <a:t>Territory</a:t>
            </a:r>
            <a:endParaRPr lang="en-GB" altLang="en-US" sz="2300" b="1" dirty="0" smtClean="0">
              <a:solidFill>
                <a:srgbClr val="F2F2F2"/>
              </a:solidFill>
              <a:cs typeface="Arial" pitchFamily="34" charset="0"/>
            </a:endParaRPr>
          </a:p>
        </p:txBody>
      </p:sp>
      <p:sp>
        <p:nvSpPr>
          <p:cNvPr id="16" name="正方形/長方形 15"/>
          <p:cNvSpPr/>
          <p:nvPr/>
        </p:nvSpPr>
        <p:spPr>
          <a:xfrm>
            <a:off x="107504" y="620688"/>
            <a:ext cx="8928992" cy="3108543"/>
          </a:xfrm>
          <a:prstGeom prst="rect">
            <a:avLst/>
          </a:prstGeom>
          <a:noFill/>
        </p:spPr>
        <p:txBody>
          <a:bodyPr wrap="square">
            <a:spAutoFit/>
          </a:bodyPr>
          <a:lstStyle/>
          <a:p>
            <a:pPr marL="60325" indent="-60325"/>
            <a:r>
              <a:rPr lang="en-GB" sz="2800" dirty="0" smtClean="0"/>
              <a:t>Territory includes wider</a:t>
            </a:r>
          </a:p>
          <a:p>
            <a:pPr marL="60325" indent="-60325"/>
            <a:r>
              <a:rPr kumimoji="1" lang="en-GB" sz="2400" dirty="0" smtClean="0"/>
              <a:t> - geographical coverage: Urban </a:t>
            </a:r>
            <a:r>
              <a:rPr kumimoji="1" lang="en-GB" sz="2400" dirty="0" smtClean="0">
                <a:solidFill>
                  <a:srgbClr val="FF0000"/>
                </a:solidFill>
              </a:rPr>
              <a:t>+ Rural</a:t>
            </a:r>
          </a:p>
          <a:p>
            <a:pPr marL="60325" indent="-60325"/>
            <a:r>
              <a:rPr kumimoji="1" lang="en-GB" sz="2400" dirty="0" smtClean="0"/>
              <a:t> - social/economical coverage: modern </a:t>
            </a:r>
            <a:r>
              <a:rPr kumimoji="1" lang="en-GB" sz="2400" dirty="0" smtClean="0">
                <a:solidFill>
                  <a:srgbClr val="FF0000"/>
                </a:solidFill>
              </a:rPr>
              <a:t>+ Traditional</a:t>
            </a:r>
          </a:p>
          <a:p>
            <a:pPr marL="60325" indent="-60325"/>
            <a:endParaRPr kumimoji="1" lang="en-GB" sz="2400" dirty="0"/>
          </a:p>
          <a:p>
            <a:r>
              <a:rPr lang="en-US" sz="2400" dirty="0" smtClean="0"/>
              <a:t>In </a:t>
            </a:r>
            <a:r>
              <a:rPr lang="en-US" sz="2400" dirty="0"/>
              <a:t>addition to the approaches used in Smart </a:t>
            </a:r>
            <a:r>
              <a:rPr lang="en-US" sz="2400" dirty="0" smtClean="0"/>
              <a:t>City, Smart Resilient Territory would use</a:t>
            </a:r>
          </a:p>
          <a:p>
            <a:r>
              <a:rPr lang="en-US" sz="2400" dirty="0" smtClean="0"/>
              <a:t>- </a:t>
            </a:r>
            <a:r>
              <a:rPr lang="en-US" sz="2400" dirty="0"/>
              <a:t>New technology </a:t>
            </a:r>
            <a:r>
              <a:rPr lang="en-US" sz="2400" dirty="0" smtClean="0">
                <a:solidFill>
                  <a:srgbClr val="FF0000"/>
                </a:solidFill>
              </a:rPr>
              <a:t>+ Traditional and simple technique</a:t>
            </a:r>
            <a:endParaRPr lang="en-US" sz="2400" dirty="0">
              <a:solidFill>
                <a:srgbClr val="FF0000"/>
              </a:solidFill>
            </a:endParaRPr>
          </a:p>
          <a:p>
            <a:r>
              <a:rPr lang="en-US" sz="2400" dirty="0"/>
              <a:t>- I</a:t>
            </a:r>
            <a:r>
              <a:rPr lang="en-US" sz="2400" dirty="0" smtClean="0"/>
              <a:t>nstitutional </a:t>
            </a:r>
            <a:r>
              <a:rPr lang="en-US" sz="2400" dirty="0" smtClean="0">
                <a:solidFill>
                  <a:srgbClr val="FF0000"/>
                </a:solidFill>
              </a:rPr>
              <a:t>+ local/individual approach</a:t>
            </a:r>
            <a:r>
              <a:rPr lang="en-US" sz="2400" dirty="0" smtClean="0"/>
              <a:t>.</a:t>
            </a:r>
            <a:endParaRPr lang="fr-FR" sz="2400" dirty="0"/>
          </a:p>
        </p:txBody>
      </p:sp>
      <p:pic>
        <p:nvPicPr>
          <p:cNvPr id="14" name="Picture 1"/>
          <p:cNvPicPr/>
          <p:nvPr/>
        </p:nvPicPr>
        <p:blipFill>
          <a:blip r:embed="rId3"/>
          <a:stretch>
            <a:fillRect/>
          </a:stretch>
        </p:blipFill>
        <p:spPr>
          <a:xfrm>
            <a:off x="543697" y="3848269"/>
            <a:ext cx="3420864" cy="2085303"/>
          </a:xfrm>
          <a:prstGeom prst="rect">
            <a:avLst/>
          </a:prstGeom>
        </p:spPr>
      </p:pic>
      <p:sp>
        <p:nvSpPr>
          <p:cNvPr id="15" name="CustomShape 7"/>
          <p:cNvSpPr/>
          <p:nvPr/>
        </p:nvSpPr>
        <p:spPr>
          <a:xfrm>
            <a:off x="577281" y="6098946"/>
            <a:ext cx="3599301" cy="656145"/>
          </a:xfrm>
          <a:prstGeom prst="rect">
            <a:avLst/>
          </a:prstGeom>
        </p:spPr>
        <p:txBody>
          <a:bodyPr lIns="90000" tIns="45000" rIns="90000" bIns="45000"/>
          <a:lstStyle/>
          <a:p>
            <a:pPr>
              <a:lnSpc>
                <a:spcPct val="100000"/>
              </a:lnSpc>
            </a:pPr>
            <a:r>
              <a:rPr lang="nl-BE" sz="1400" dirty="0">
                <a:solidFill>
                  <a:srgbClr val="000000"/>
                </a:solidFill>
                <a:latin typeface="Calibri"/>
                <a:ea typeface="Times New Roman"/>
              </a:rPr>
              <a:t>Himis construction didn’t collapse after earthquake in </a:t>
            </a:r>
            <a:r>
              <a:rPr lang="nl-BE" sz="1400" dirty="0" smtClean="0">
                <a:solidFill>
                  <a:srgbClr val="000000"/>
                </a:solidFill>
                <a:latin typeface="Calibri"/>
                <a:ea typeface="Times New Roman"/>
              </a:rPr>
              <a:t>1999, modern </a:t>
            </a:r>
            <a:r>
              <a:rPr lang="nl-BE" sz="1400" dirty="0">
                <a:solidFill>
                  <a:srgbClr val="000000"/>
                </a:solidFill>
                <a:latin typeface="Calibri"/>
                <a:ea typeface="Times New Roman"/>
              </a:rPr>
              <a:t>structure </a:t>
            </a:r>
            <a:r>
              <a:rPr lang="nl-BE" sz="1400" dirty="0" err="1">
                <a:solidFill>
                  <a:srgbClr val="000000"/>
                </a:solidFill>
                <a:latin typeface="Calibri"/>
                <a:ea typeface="Times New Roman"/>
              </a:rPr>
              <a:t>collapsed</a:t>
            </a:r>
            <a:r>
              <a:rPr lang="nl-BE" sz="1400" dirty="0" smtClean="0">
                <a:solidFill>
                  <a:srgbClr val="000000"/>
                </a:solidFill>
                <a:latin typeface="Calibri"/>
                <a:ea typeface="Times New Roman"/>
              </a:rPr>
              <a:t>.</a:t>
            </a:r>
            <a:r>
              <a:rPr lang="nl-BE" sz="1400" dirty="0"/>
              <a:t> </a:t>
            </a:r>
            <a:r>
              <a:rPr lang="nl-BE" sz="1200" dirty="0" smtClean="0">
                <a:solidFill>
                  <a:srgbClr val="000000"/>
                </a:solidFill>
                <a:latin typeface="Calibri"/>
                <a:ea typeface="Times New Roman"/>
              </a:rPr>
              <a:t>© </a:t>
            </a:r>
            <a:r>
              <a:rPr lang="nl-BE" sz="1200" dirty="0">
                <a:solidFill>
                  <a:srgbClr val="000000"/>
                </a:solidFill>
                <a:latin typeface="Calibri"/>
                <a:ea typeface="Times New Roman"/>
              </a:rPr>
              <a:t>Randolph Langenbach</a:t>
            </a:r>
            <a:endParaRPr dirty="0"/>
          </a:p>
        </p:txBody>
      </p:sp>
      <p:pic>
        <p:nvPicPr>
          <p:cNvPr id="17" name="Picture 2" descr="http://www.unesco.org/new/fileadmin/MULTIMEDIA/HQ/SC/images/img_Planificacion_Simulacro_Sismo_Tsunam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3848269"/>
            <a:ext cx="2780402" cy="2085303"/>
          </a:xfrm>
          <a:prstGeom prst="rect">
            <a:avLst/>
          </a:prstGeom>
          <a:noFill/>
          <a:extLst>
            <a:ext uri="{909E8E84-426E-40DD-AFC4-6F175D3DCCD1}">
              <a14:hiddenFill xmlns:a14="http://schemas.microsoft.com/office/drawing/2010/main">
                <a:solidFill>
                  <a:srgbClr val="FFFFFF"/>
                </a:solidFill>
              </a14:hiddenFill>
            </a:ext>
          </a:extLst>
        </p:spPr>
      </p:pic>
      <p:sp>
        <p:nvSpPr>
          <p:cNvPr id="19" name="CustomShape 7"/>
          <p:cNvSpPr/>
          <p:nvPr/>
        </p:nvSpPr>
        <p:spPr>
          <a:xfrm>
            <a:off x="4572000" y="6098946"/>
            <a:ext cx="3599301" cy="656145"/>
          </a:xfrm>
          <a:prstGeom prst="rect">
            <a:avLst/>
          </a:prstGeom>
        </p:spPr>
        <p:txBody>
          <a:bodyPr lIns="90000" tIns="45000" rIns="90000" bIns="45000"/>
          <a:lstStyle/>
          <a:p>
            <a:pPr>
              <a:lnSpc>
                <a:spcPct val="100000"/>
              </a:lnSpc>
            </a:pPr>
            <a:r>
              <a:rPr lang="nl-BE" sz="1400" dirty="0" smtClean="0">
                <a:solidFill>
                  <a:srgbClr val="000000"/>
                </a:solidFill>
                <a:latin typeface="Calibri"/>
                <a:ea typeface="Times New Roman"/>
              </a:rPr>
              <a:t>Community member </a:t>
            </a:r>
            <a:r>
              <a:rPr lang="nl-BE" sz="1400" dirty="0" err="1" smtClean="0">
                <a:solidFill>
                  <a:srgbClr val="000000"/>
                </a:solidFill>
                <a:latin typeface="Calibri"/>
                <a:ea typeface="Times New Roman"/>
              </a:rPr>
              <a:t>discuss</a:t>
            </a:r>
            <a:r>
              <a:rPr lang="nl-BE" sz="1400" dirty="0" smtClean="0">
                <a:solidFill>
                  <a:srgbClr val="000000"/>
                </a:solidFill>
                <a:latin typeface="Calibri"/>
                <a:ea typeface="Times New Roman"/>
              </a:rPr>
              <a:t> the tsunami </a:t>
            </a:r>
            <a:r>
              <a:rPr lang="nl-BE" sz="1400" dirty="0" err="1" smtClean="0">
                <a:solidFill>
                  <a:srgbClr val="000000"/>
                </a:solidFill>
                <a:latin typeface="Calibri"/>
                <a:ea typeface="Times New Roman"/>
              </a:rPr>
              <a:t>evacuaction</a:t>
            </a:r>
            <a:r>
              <a:rPr lang="nl-BE" sz="1400" dirty="0" smtClean="0">
                <a:solidFill>
                  <a:srgbClr val="000000"/>
                </a:solidFill>
                <a:latin typeface="Calibri"/>
                <a:ea typeface="Times New Roman"/>
              </a:rPr>
              <a:t> route in 2014.</a:t>
            </a:r>
            <a:r>
              <a:rPr lang="nl-BE" sz="1400" dirty="0" smtClean="0"/>
              <a:t> </a:t>
            </a:r>
            <a:r>
              <a:rPr lang="nl-BE" sz="1200" dirty="0" smtClean="0">
                <a:solidFill>
                  <a:srgbClr val="000000"/>
                </a:solidFill>
                <a:latin typeface="Calibri"/>
                <a:ea typeface="Times New Roman"/>
              </a:rPr>
              <a:t>© Bernardo Aliaga</a:t>
            </a:r>
            <a:endParaRPr dirty="0"/>
          </a:p>
        </p:txBody>
      </p:sp>
    </p:spTree>
    <p:extLst>
      <p:ext uri="{BB962C8B-B14F-4D97-AF65-F5344CB8AC3E}">
        <p14:creationId xmlns:p14="http://schemas.microsoft.com/office/powerpoint/2010/main" val="33146410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val 33"/>
          <p:cNvSpPr/>
          <p:nvPr/>
        </p:nvSpPr>
        <p:spPr>
          <a:xfrm>
            <a:off x="3212934" y="2925138"/>
            <a:ext cx="2312316" cy="636644"/>
          </a:xfrm>
          <a:prstGeom prst="ellipse">
            <a:avLst/>
          </a:prstGeom>
          <a:noFill/>
          <a:ln w="25400">
            <a:solidFill>
              <a:schemeClr val="tx2"/>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Title 4"/>
          <p:cNvSpPr txBox="1">
            <a:spLocks/>
          </p:cNvSpPr>
          <p:nvPr/>
        </p:nvSpPr>
        <p:spPr>
          <a:xfrm>
            <a:off x="0" y="0"/>
            <a:ext cx="9144000" cy="501650"/>
          </a:xfrm>
          <a:prstGeom prst="rect">
            <a:avLst/>
          </a:prstGeom>
          <a:solidFill>
            <a:schemeClr val="accent5">
              <a:lumMod val="50000"/>
            </a:schemeClr>
          </a:solidFill>
          <a:ln>
            <a:noFill/>
          </a:ln>
        </p:spPr>
        <p:txBody>
          <a:bodyPr anchor="ctr">
            <a:normAutofit/>
          </a:bodyPr>
          <a:lstStyle>
            <a:lvl1pPr>
              <a:defRPr sz="1200">
                <a:solidFill>
                  <a:srgbClr val="000000"/>
                </a:solidFill>
                <a:latin typeface="Arial" pitchFamily="34" charset="0"/>
                <a:ea typeface="ヒラギノ角ゴ ProN W3" charset="-128"/>
                <a:sym typeface="Arial" pitchFamily="34" charset="0"/>
              </a:defRPr>
            </a:lvl1pPr>
            <a:lvl2pPr marL="742950" indent="-285750">
              <a:defRPr sz="1200">
                <a:solidFill>
                  <a:srgbClr val="000000"/>
                </a:solidFill>
                <a:latin typeface="Arial" pitchFamily="34" charset="0"/>
                <a:ea typeface="ヒラギノ角ゴ ProN W3" charset="-128"/>
                <a:sym typeface="Arial" pitchFamily="34" charset="0"/>
              </a:defRPr>
            </a:lvl2pPr>
            <a:lvl3pPr marL="1143000" indent="-228600">
              <a:defRPr sz="1200">
                <a:solidFill>
                  <a:srgbClr val="000000"/>
                </a:solidFill>
                <a:latin typeface="Arial" pitchFamily="34" charset="0"/>
                <a:ea typeface="ヒラギノ角ゴ ProN W3" charset="-128"/>
                <a:sym typeface="Arial" pitchFamily="34" charset="0"/>
              </a:defRPr>
            </a:lvl3pPr>
            <a:lvl4pPr marL="1600200" indent="-228600">
              <a:defRPr sz="1200">
                <a:solidFill>
                  <a:srgbClr val="000000"/>
                </a:solidFill>
                <a:latin typeface="Arial" pitchFamily="34" charset="0"/>
                <a:ea typeface="ヒラギノ角ゴ ProN W3" charset="-128"/>
                <a:sym typeface="Arial" pitchFamily="34" charset="0"/>
              </a:defRPr>
            </a:lvl4pPr>
            <a:lvl5pPr marL="2057400" indent="-228600">
              <a:defRPr sz="1200">
                <a:solidFill>
                  <a:srgbClr val="000000"/>
                </a:solidFill>
                <a:latin typeface="Arial" pitchFamily="34" charset="0"/>
                <a:ea typeface="ヒラギノ角ゴ ProN W3" charset="-128"/>
                <a:sym typeface="Arial" pitchFamily="34" charset="0"/>
              </a:defRPr>
            </a:lvl5pPr>
            <a:lvl6pPr marL="25146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6pPr>
            <a:lvl7pPr marL="29718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7pPr>
            <a:lvl8pPr marL="34290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8pPr>
            <a:lvl9pPr marL="3886200" indent="-228600" eaLnBrk="0" fontAlgn="base" hangingPunct="0">
              <a:spcBef>
                <a:spcPct val="0"/>
              </a:spcBef>
              <a:spcAft>
                <a:spcPct val="0"/>
              </a:spcAft>
              <a:defRPr sz="1200">
                <a:solidFill>
                  <a:srgbClr val="000000"/>
                </a:solidFill>
                <a:latin typeface="Arial" pitchFamily="34" charset="0"/>
                <a:ea typeface="ヒラギノ角ゴ ProN W3" charset="-128"/>
                <a:sym typeface="Arial" pitchFamily="34" charset="0"/>
              </a:defRPr>
            </a:lvl9pPr>
          </a:lstStyle>
          <a:p>
            <a:pPr>
              <a:lnSpc>
                <a:spcPct val="90000"/>
              </a:lnSpc>
              <a:defRPr/>
            </a:pPr>
            <a:r>
              <a:rPr lang="en-US" altLang="en-US" sz="2300" b="1" dirty="0" smtClean="0">
                <a:solidFill>
                  <a:srgbClr val="F2F2F2"/>
                </a:solidFill>
                <a:cs typeface="Arial" pitchFamily="34" charset="0"/>
              </a:rPr>
              <a:t>Smart Resilient Territory</a:t>
            </a:r>
            <a:endParaRPr lang="en-GB" altLang="en-US" sz="2300" b="1" dirty="0" smtClean="0">
              <a:solidFill>
                <a:srgbClr val="F2F2F2"/>
              </a:solidFill>
              <a:cs typeface="Arial" pitchFamily="34" charset="0"/>
            </a:endParaRPr>
          </a:p>
        </p:txBody>
      </p:sp>
      <p:sp>
        <p:nvSpPr>
          <p:cNvPr id="2" name="TextBox 1"/>
          <p:cNvSpPr txBox="1"/>
          <p:nvPr/>
        </p:nvSpPr>
        <p:spPr>
          <a:xfrm>
            <a:off x="91425" y="611586"/>
            <a:ext cx="9051148" cy="1200329"/>
          </a:xfrm>
          <a:prstGeom prst="rect">
            <a:avLst/>
          </a:prstGeom>
          <a:noFill/>
        </p:spPr>
        <p:txBody>
          <a:bodyPr wrap="square" rtlCol="0">
            <a:spAutoFit/>
          </a:bodyPr>
          <a:lstStyle/>
          <a:p>
            <a:pPr marL="112713" indent="-112713" algn="just"/>
            <a:r>
              <a:rPr lang="en-US" altLang="ja-JP" dirty="0" smtClean="0"/>
              <a:t>- DRR is one of theme in Smart Territory and one of the important element to ensure its continuity.</a:t>
            </a:r>
            <a:endParaRPr lang="en-US" altLang="ja-JP" dirty="0"/>
          </a:p>
          <a:p>
            <a:pPr marL="112713" indent="-112713" algn="just"/>
            <a:r>
              <a:rPr lang="en-US" altLang="ja-JP" dirty="0" smtClean="0"/>
              <a:t>- For DRR in Smart Territory, the Smart Territory need to implement not only advanced technology but also local human activities such as community, knowledge, experience.</a:t>
            </a:r>
          </a:p>
        </p:txBody>
      </p:sp>
      <p:cxnSp>
        <p:nvCxnSpPr>
          <p:cNvPr id="7" name="Straight Arrow Connector 6"/>
          <p:cNvCxnSpPr/>
          <p:nvPr/>
        </p:nvCxnSpPr>
        <p:spPr>
          <a:xfrm>
            <a:off x="1393166" y="4625290"/>
            <a:ext cx="6543136" cy="7095"/>
          </a:xfrm>
          <a:prstGeom prst="straightConnector1">
            <a:avLst/>
          </a:prstGeom>
          <a:ln w="2857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5" idx="0"/>
          </p:cNvCxnSpPr>
          <p:nvPr/>
        </p:nvCxnSpPr>
        <p:spPr>
          <a:xfrm flipH="1" flipV="1">
            <a:off x="4356341" y="2475782"/>
            <a:ext cx="86560" cy="3797196"/>
          </a:xfrm>
          <a:prstGeom prst="straightConnector1">
            <a:avLst/>
          </a:prstGeom>
          <a:ln w="2857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916853" y="4255958"/>
            <a:ext cx="1225720" cy="646331"/>
          </a:xfrm>
          <a:prstGeom prst="rect">
            <a:avLst/>
          </a:prstGeom>
          <a:noFill/>
        </p:spPr>
        <p:txBody>
          <a:bodyPr wrap="none" rtlCol="0">
            <a:spAutoFit/>
          </a:bodyPr>
          <a:lstStyle/>
          <a:p>
            <a:r>
              <a:rPr lang="en-US" dirty="0" smtClean="0"/>
              <a:t>High </a:t>
            </a:r>
          </a:p>
          <a:p>
            <a:r>
              <a:rPr lang="en-US" dirty="0" smtClean="0"/>
              <a:t>technology</a:t>
            </a:r>
            <a:endParaRPr lang="en-US" dirty="0"/>
          </a:p>
        </p:txBody>
      </p:sp>
      <p:sp>
        <p:nvSpPr>
          <p:cNvPr id="14" name="TextBox 13"/>
          <p:cNvSpPr txBox="1"/>
          <p:nvPr/>
        </p:nvSpPr>
        <p:spPr>
          <a:xfrm>
            <a:off x="91424" y="4255957"/>
            <a:ext cx="1741246" cy="646331"/>
          </a:xfrm>
          <a:prstGeom prst="rect">
            <a:avLst/>
          </a:prstGeom>
          <a:noFill/>
        </p:spPr>
        <p:txBody>
          <a:bodyPr wrap="none" rtlCol="0">
            <a:spAutoFit/>
          </a:bodyPr>
          <a:lstStyle/>
          <a:p>
            <a:r>
              <a:rPr lang="en-US" dirty="0" smtClean="0"/>
              <a:t>Local knowledge</a:t>
            </a:r>
          </a:p>
          <a:p>
            <a:r>
              <a:rPr lang="en-US" dirty="0" smtClean="0"/>
              <a:t>Simple tech</a:t>
            </a:r>
            <a:endParaRPr lang="en-US" dirty="0"/>
          </a:p>
        </p:txBody>
      </p:sp>
      <p:sp>
        <p:nvSpPr>
          <p:cNvPr id="15" name="TextBox 14"/>
          <p:cNvSpPr txBox="1"/>
          <p:nvPr/>
        </p:nvSpPr>
        <p:spPr>
          <a:xfrm>
            <a:off x="3804745" y="6272978"/>
            <a:ext cx="1276311" cy="646331"/>
          </a:xfrm>
          <a:prstGeom prst="rect">
            <a:avLst/>
          </a:prstGeom>
          <a:noFill/>
        </p:spPr>
        <p:txBody>
          <a:bodyPr wrap="none" rtlCol="0">
            <a:spAutoFit/>
          </a:bodyPr>
          <a:lstStyle/>
          <a:p>
            <a:r>
              <a:rPr lang="en-US" dirty="0" smtClean="0"/>
              <a:t>Individual</a:t>
            </a:r>
            <a:endParaRPr lang="en-US" dirty="0"/>
          </a:p>
          <a:p>
            <a:r>
              <a:rPr lang="en-US" dirty="0" smtClean="0"/>
              <a:t>Community</a:t>
            </a:r>
          </a:p>
        </p:txBody>
      </p:sp>
      <p:sp>
        <p:nvSpPr>
          <p:cNvPr id="16" name="TextBox 15"/>
          <p:cNvSpPr txBox="1"/>
          <p:nvPr/>
        </p:nvSpPr>
        <p:spPr>
          <a:xfrm>
            <a:off x="3804745" y="1961388"/>
            <a:ext cx="1317027" cy="646331"/>
          </a:xfrm>
          <a:prstGeom prst="rect">
            <a:avLst/>
          </a:prstGeom>
          <a:noFill/>
        </p:spPr>
        <p:txBody>
          <a:bodyPr wrap="none" rtlCol="0">
            <a:spAutoFit/>
          </a:bodyPr>
          <a:lstStyle/>
          <a:p>
            <a:r>
              <a:rPr lang="en-US" dirty="0" smtClean="0"/>
              <a:t>Institutional</a:t>
            </a:r>
          </a:p>
          <a:p>
            <a:r>
              <a:rPr lang="en-US" dirty="0" smtClean="0"/>
              <a:t>Central</a:t>
            </a:r>
          </a:p>
        </p:txBody>
      </p:sp>
      <p:sp>
        <p:nvSpPr>
          <p:cNvPr id="17" name="TextBox 16"/>
          <p:cNvSpPr txBox="1"/>
          <p:nvPr/>
        </p:nvSpPr>
        <p:spPr>
          <a:xfrm>
            <a:off x="-46721" y="2361287"/>
            <a:ext cx="2786332" cy="400110"/>
          </a:xfrm>
          <a:prstGeom prst="rect">
            <a:avLst/>
          </a:prstGeom>
          <a:noFill/>
        </p:spPr>
        <p:txBody>
          <a:bodyPr wrap="square" rtlCol="0">
            <a:spAutoFit/>
          </a:bodyPr>
          <a:lstStyle/>
          <a:p>
            <a:r>
              <a:rPr lang="en-US" sz="2000" b="1" dirty="0" smtClean="0"/>
              <a:t>UNESCO DRR Activities</a:t>
            </a:r>
            <a:endParaRPr lang="en-US" sz="2000" b="1" dirty="0"/>
          </a:p>
        </p:txBody>
      </p:sp>
      <p:sp>
        <p:nvSpPr>
          <p:cNvPr id="6" name="TextBox 5"/>
          <p:cNvSpPr txBox="1"/>
          <p:nvPr/>
        </p:nvSpPr>
        <p:spPr>
          <a:xfrm>
            <a:off x="5188528" y="4336032"/>
            <a:ext cx="2206630" cy="369332"/>
          </a:xfrm>
          <a:prstGeom prst="rect">
            <a:avLst/>
          </a:prstGeom>
          <a:noFill/>
        </p:spPr>
        <p:txBody>
          <a:bodyPr wrap="none" rtlCol="0">
            <a:spAutoFit/>
          </a:bodyPr>
          <a:lstStyle/>
          <a:p>
            <a:r>
              <a:rPr lang="en-US" i="1" dirty="0" smtClean="0"/>
              <a:t>Early Warning System</a:t>
            </a:r>
            <a:endParaRPr lang="en-US" i="1" dirty="0"/>
          </a:p>
        </p:txBody>
      </p:sp>
      <p:sp>
        <p:nvSpPr>
          <p:cNvPr id="22" name="TextBox 21"/>
          <p:cNvSpPr txBox="1"/>
          <p:nvPr/>
        </p:nvSpPr>
        <p:spPr>
          <a:xfrm>
            <a:off x="6575903" y="5720613"/>
            <a:ext cx="838371" cy="369332"/>
          </a:xfrm>
          <a:prstGeom prst="rect">
            <a:avLst/>
          </a:prstGeom>
          <a:noFill/>
        </p:spPr>
        <p:txBody>
          <a:bodyPr wrap="none" rtlCol="0">
            <a:spAutoFit/>
          </a:bodyPr>
          <a:lstStyle/>
          <a:p>
            <a:r>
              <a:rPr lang="en-US" i="1" dirty="0" smtClean="0"/>
              <a:t>IREACT</a:t>
            </a:r>
            <a:endParaRPr lang="en-US" i="1" dirty="0"/>
          </a:p>
        </p:txBody>
      </p:sp>
      <p:sp>
        <p:nvSpPr>
          <p:cNvPr id="27" name="TextBox 26"/>
          <p:cNvSpPr txBox="1"/>
          <p:nvPr/>
        </p:nvSpPr>
        <p:spPr>
          <a:xfrm>
            <a:off x="6393083" y="2676292"/>
            <a:ext cx="740908" cy="369332"/>
          </a:xfrm>
          <a:prstGeom prst="rect">
            <a:avLst/>
          </a:prstGeom>
          <a:noFill/>
        </p:spPr>
        <p:txBody>
          <a:bodyPr wrap="none" rtlCol="0">
            <a:spAutoFit/>
          </a:bodyPr>
          <a:lstStyle/>
          <a:p>
            <a:r>
              <a:rPr lang="en-US" i="1" dirty="0" smtClean="0"/>
              <a:t>IPRED</a:t>
            </a:r>
            <a:endParaRPr lang="en-US" i="1" dirty="0"/>
          </a:p>
        </p:txBody>
      </p:sp>
      <p:sp>
        <p:nvSpPr>
          <p:cNvPr id="29" name="TextBox 28"/>
          <p:cNvSpPr txBox="1"/>
          <p:nvPr/>
        </p:nvSpPr>
        <p:spPr>
          <a:xfrm>
            <a:off x="3834402" y="5394858"/>
            <a:ext cx="1127232" cy="369332"/>
          </a:xfrm>
          <a:prstGeom prst="rect">
            <a:avLst/>
          </a:prstGeom>
          <a:noFill/>
        </p:spPr>
        <p:txBody>
          <a:bodyPr wrap="none" rtlCol="0">
            <a:spAutoFit/>
          </a:bodyPr>
          <a:lstStyle/>
          <a:p>
            <a:r>
              <a:rPr lang="en-US" i="1" dirty="0" smtClean="0"/>
              <a:t>U-INSPIRE</a:t>
            </a:r>
            <a:endParaRPr lang="en-US" i="1" dirty="0"/>
          </a:p>
        </p:txBody>
      </p:sp>
      <p:sp>
        <p:nvSpPr>
          <p:cNvPr id="30" name="Oval 29"/>
          <p:cNvSpPr/>
          <p:nvPr/>
        </p:nvSpPr>
        <p:spPr>
          <a:xfrm>
            <a:off x="1248060" y="2666539"/>
            <a:ext cx="1365815" cy="1381728"/>
          </a:xfrm>
          <a:prstGeom prst="ellipse">
            <a:avLst/>
          </a:prstGeom>
          <a:noFill/>
          <a:ln w="25400">
            <a:solidFill>
              <a:schemeClr val="tx2"/>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1" name="TextBox 30"/>
          <p:cNvSpPr txBox="1"/>
          <p:nvPr/>
        </p:nvSpPr>
        <p:spPr>
          <a:xfrm>
            <a:off x="1532254" y="3153754"/>
            <a:ext cx="729687" cy="369332"/>
          </a:xfrm>
          <a:prstGeom prst="rect">
            <a:avLst/>
          </a:prstGeom>
          <a:noFill/>
        </p:spPr>
        <p:txBody>
          <a:bodyPr wrap="none" rtlCol="0">
            <a:spAutoFit/>
          </a:bodyPr>
          <a:lstStyle/>
          <a:p>
            <a:r>
              <a:rPr lang="en-US" i="1" dirty="0" smtClean="0"/>
              <a:t>VISUS</a:t>
            </a:r>
            <a:endParaRPr lang="en-US" i="1" dirty="0"/>
          </a:p>
        </p:txBody>
      </p:sp>
      <p:sp>
        <p:nvSpPr>
          <p:cNvPr id="33" name="TextBox 32"/>
          <p:cNvSpPr txBox="1"/>
          <p:nvPr/>
        </p:nvSpPr>
        <p:spPr>
          <a:xfrm>
            <a:off x="2072471" y="4255958"/>
            <a:ext cx="1460656" cy="369332"/>
          </a:xfrm>
          <a:prstGeom prst="rect">
            <a:avLst/>
          </a:prstGeom>
          <a:noFill/>
        </p:spPr>
        <p:txBody>
          <a:bodyPr wrap="none" rtlCol="0">
            <a:spAutoFit/>
          </a:bodyPr>
          <a:lstStyle/>
          <a:p>
            <a:r>
              <a:rPr lang="en-US" i="1" dirty="0" smtClean="0"/>
              <a:t>OPERANDUM</a:t>
            </a:r>
            <a:endParaRPr lang="en-US" i="1" dirty="0"/>
          </a:p>
        </p:txBody>
      </p:sp>
      <p:sp>
        <p:nvSpPr>
          <p:cNvPr id="35" name="TextBox 34"/>
          <p:cNvSpPr txBox="1"/>
          <p:nvPr/>
        </p:nvSpPr>
        <p:spPr>
          <a:xfrm>
            <a:off x="3909215" y="3025375"/>
            <a:ext cx="1053494" cy="369332"/>
          </a:xfrm>
          <a:prstGeom prst="rect">
            <a:avLst/>
          </a:prstGeom>
          <a:noFill/>
        </p:spPr>
        <p:txBody>
          <a:bodyPr wrap="none" rtlCol="0">
            <a:spAutoFit/>
          </a:bodyPr>
          <a:lstStyle/>
          <a:p>
            <a:r>
              <a:rPr lang="en-US" i="1" dirty="0" smtClean="0"/>
              <a:t>PRERADE</a:t>
            </a:r>
            <a:endParaRPr lang="en-US" i="1" dirty="0"/>
          </a:p>
        </p:txBody>
      </p:sp>
      <p:sp>
        <p:nvSpPr>
          <p:cNvPr id="8" name="Slide Number Placeholder 7"/>
          <p:cNvSpPr>
            <a:spLocks noGrp="1"/>
          </p:cNvSpPr>
          <p:nvPr>
            <p:ph type="sldNum" sz="quarter" idx="12"/>
          </p:nvPr>
        </p:nvSpPr>
        <p:spPr/>
        <p:txBody>
          <a:bodyPr/>
          <a:lstStyle/>
          <a:p>
            <a:fld id="{4D73710F-6C95-4E93-9215-C660810CA945}" type="slidenum">
              <a:rPr lang="fr-FR" smtClean="0"/>
              <a:t>4</a:t>
            </a:fld>
            <a:endParaRPr lang="fr-FR"/>
          </a:p>
        </p:txBody>
      </p:sp>
      <p:sp>
        <p:nvSpPr>
          <p:cNvPr id="37" name="TextBox 36"/>
          <p:cNvSpPr txBox="1"/>
          <p:nvPr/>
        </p:nvSpPr>
        <p:spPr>
          <a:xfrm>
            <a:off x="1600680" y="5575473"/>
            <a:ext cx="792205" cy="369332"/>
          </a:xfrm>
          <a:prstGeom prst="rect">
            <a:avLst/>
          </a:prstGeom>
          <a:noFill/>
        </p:spPr>
        <p:txBody>
          <a:bodyPr wrap="none" rtlCol="0">
            <a:spAutoFit/>
          </a:bodyPr>
          <a:lstStyle/>
          <a:p>
            <a:r>
              <a:rPr lang="en-US" i="1" dirty="0" smtClean="0"/>
              <a:t>INDRA</a:t>
            </a:r>
            <a:endParaRPr lang="en-US" i="1" dirty="0"/>
          </a:p>
        </p:txBody>
      </p:sp>
      <p:sp>
        <p:nvSpPr>
          <p:cNvPr id="38" name="Oval 37"/>
          <p:cNvSpPr/>
          <p:nvPr/>
        </p:nvSpPr>
        <p:spPr>
          <a:xfrm>
            <a:off x="6312182" y="5214415"/>
            <a:ext cx="1365815" cy="1381728"/>
          </a:xfrm>
          <a:prstGeom prst="ellipse">
            <a:avLst/>
          </a:prstGeom>
          <a:noFill/>
          <a:ln w="25400">
            <a:solidFill>
              <a:schemeClr val="tx2"/>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9" name="Oval 38"/>
          <p:cNvSpPr/>
          <p:nvPr/>
        </p:nvSpPr>
        <p:spPr>
          <a:xfrm>
            <a:off x="6084387" y="2300474"/>
            <a:ext cx="1365815" cy="1381728"/>
          </a:xfrm>
          <a:prstGeom prst="ellipse">
            <a:avLst/>
          </a:prstGeom>
          <a:noFill/>
          <a:ln w="25400">
            <a:solidFill>
              <a:schemeClr val="tx2"/>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0" name="Oval 39"/>
          <p:cNvSpPr/>
          <p:nvPr/>
        </p:nvSpPr>
        <p:spPr>
          <a:xfrm>
            <a:off x="1297618" y="5120944"/>
            <a:ext cx="1365815" cy="1381728"/>
          </a:xfrm>
          <a:prstGeom prst="ellipse">
            <a:avLst/>
          </a:prstGeom>
          <a:noFill/>
          <a:ln w="25400">
            <a:solidFill>
              <a:schemeClr val="tx2"/>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1" name="Oval 40"/>
          <p:cNvSpPr/>
          <p:nvPr/>
        </p:nvSpPr>
        <p:spPr>
          <a:xfrm rot="5400000">
            <a:off x="1685074" y="4202376"/>
            <a:ext cx="2312316" cy="636644"/>
          </a:xfrm>
          <a:prstGeom prst="ellipse">
            <a:avLst/>
          </a:prstGeom>
          <a:noFill/>
          <a:ln w="25400">
            <a:solidFill>
              <a:schemeClr val="tx2"/>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2" name="Oval 41"/>
          <p:cNvSpPr/>
          <p:nvPr/>
        </p:nvSpPr>
        <p:spPr>
          <a:xfrm>
            <a:off x="3289884" y="5231605"/>
            <a:ext cx="2312316" cy="636644"/>
          </a:xfrm>
          <a:prstGeom prst="ellipse">
            <a:avLst/>
          </a:prstGeom>
          <a:noFill/>
          <a:ln w="25400">
            <a:solidFill>
              <a:schemeClr val="tx2"/>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3" name="Oval 42"/>
          <p:cNvSpPr/>
          <p:nvPr/>
        </p:nvSpPr>
        <p:spPr>
          <a:xfrm rot="5400000">
            <a:off x="4922754" y="4251925"/>
            <a:ext cx="2312316" cy="636644"/>
          </a:xfrm>
          <a:prstGeom prst="ellipse">
            <a:avLst/>
          </a:prstGeom>
          <a:noFill/>
          <a:ln w="25400">
            <a:solidFill>
              <a:schemeClr val="tx2"/>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8" name="TextBox 17"/>
          <p:cNvSpPr txBox="1"/>
          <p:nvPr/>
        </p:nvSpPr>
        <p:spPr>
          <a:xfrm>
            <a:off x="-46721" y="2045230"/>
            <a:ext cx="3320713" cy="369332"/>
          </a:xfrm>
          <a:prstGeom prst="rect">
            <a:avLst/>
          </a:prstGeom>
          <a:noFill/>
        </p:spPr>
        <p:txBody>
          <a:bodyPr wrap="square" rtlCol="0">
            <a:spAutoFit/>
          </a:bodyPr>
          <a:lstStyle/>
          <a:p>
            <a:r>
              <a:rPr lang="en-US" b="1" dirty="0"/>
              <a:t>Map for Smart </a:t>
            </a:r>
            <a:r>
              <a:rPr lang="en-US" b="1" dirty="0" smtClean="0"/>
              <a:t>Resilient Territory</a:t>
            </a:r>
            <a:endParaRPr lang="en-US" b="1" dirty="0"/>
          </a:p>
        </p:txBody>
      </p:sp>
    </p:spTree>
    <p:extLst>
      <p:ext uri="{BB962C8B-B14F-4D97-AF65-F5344CB8AC3E}">
        <p14:creationId xmlns:p14="http://schemas.microsoft.com/office/powerpoint/2010/main" val="24571552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17" grpId="0"/>
      <p:bldP spid="6" grpId="0"/>
      <p:bldP spid="22" grpId="0"/>
      <p:bldP spid="27" grpId="0"/>
      <p:bldP spid="29" grpId="0"/>
      <p:bldP spid="30" grpId="0" animBg="1"/>
      <p:bldP spid="31" grpId="0"/>
      <p:bldP spid="33" grpId="0"/>
      <p:bldP spid="35" grpId="0"/>
      <p:bldP spid="37" grpId="0"/>
      <p:bldP spid="38" grpId="0" animBg="1"/>
      <p:bldP spid="39" grpId="0" animBg="1"/>
      <p:bldP spid="40"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14894</TotalTime>
  <Words>848</Words>
  <Application>Microsoft Office PowerPoint</Application>
  <PresentationFormat>On-screen Show (4:3)</PresentationFormat>
  <Paragraphs>82</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游ゴシック</vt:lpstr>
      <vt:lpstr>ヒラギノ角ゴ ProN W3</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UNESCO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Henly, Kristina</dc:creator>
  <cp:lastModifiedBy>Yasukawa, Soichiro</cp:lastModifiedBy>
  <cp:revision>274</cp:revision>
  <cp:lastPrinted>2019-10-05T18:02:51Z</cp:lastPrinted>
  <dcterms:created xsi:type="dcterms:W3CDTF">2019-02-15T15:29:32Z</dcterms:created>
  <dcterms:modified xsi:type="dcterms:W3CDTF">2019-11-06T12:20:34Z</dcterms:modified>
</cp:coreProperties>
</file>