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931" r:id="rId2"/>
    <p:sldId id="930" r:id="rId3"/>
    <p:sldId id="925" r:id="rId4"/>
    <p:sldId id="929" r:id="rId5"/>
    <p:sldId id="901" r:id="rId6"/>
    <p:sldId id="908" r:id="rId7"/>
    <p:sldId id="907" r:id="rId8"/>
    <p:sldId id="910" r:id="rId9"/>
    <p:sldId id="911" r:id="rId10"/>
    <p:sldId id="705" r:id="rId11"/>
    <p:sldId id="927" r:id="rId12"/>
    <p:sldId id="918" r:id="rId13"/>
    <p:sldId id="919" r:id="rId14"/>
    <p:sldId id="920" r:id="rId15"/>
    <p:sldId id="921" r:id="rId16"/>
    <p:sldId id="922" r:id="rId17"/>
    <p:sldId id="917" r:id="rId18"/>
    <p:sldId id="923" r:id="rId19"/>
    <p:sldId id="924" r:id="rId20"/>
    <p:sldId id="916" r:id="rId21"/>
    <p:sldId id="912" r:id="rId22"/>
    <p:sldId id="913" r:id="rId23"/>
    <p:sldId id="914" r:id="rId24"/>
    <p:sldId id="915" r:id="rId2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74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6" orient="horz" pos="1842" userDrawn="1">
          <p15:clr>
            <a:srgbClr val="A4A3A4"/>
          </p15:clr>
        </p15:guide>
        <p15:guide id="7" pos="4785" userDrawn="1">
          <p15:clr>
            <a:srgbClr val="A4A3A4"/>
          </p15:clr>
        </p15:guide>
        <p15:guide id="8" orient="horz" pos="35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MI Sam" initials="AS" lastIdx="1" clrIdx="0">
    <p:extLst>
      <p:ext uri="{19B8F6BF-5375-455C-9EA6-DF929625EA0E}">
        <p15:presenceInfo xmlns:p15="http://schemas.microsoft.com/office/powerpoint/2012/main" userId="S-1-5-21-2654962673-1365654033-1836727107-10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C8F"/>
    <a:srgbClr val="88C0E4"/>
    <a:srgbClr val="2F2F2F"/>
    <a:srgbClr val="737373"/>
    <a:srgbClr val="9E9E9E"/>
    <a:srgbClr val="333399"/>
    <a:srgbClr val="35A2C9"/>
    <a:srgbClr val="FFCC99"/>
    <a:srgbClr val="4F82BA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26" autoAdjust="0"/>
  </p:normalViewPr>
  <p:slideViewPr>
    <p:cSldViewPr snapToGrid="0">
      <p:cViewPr varScale="1">
        <p:scale>
          <a:sx n="59" d="100"/>
          <a:sy n="59" d="100"/>
        </p:scale>
        <p:origin x="1146" y="72"/>
      </p:cViewPr>
      <p:guideLst>
        <p:guide pos="748"/>
        <p:guide pos="2880"/>
        <p:guide orient="horz" pos="1842"/>
        <p:guide pos="4785"/>
        <p:guide orient="horz" pos="3543"/>
      </p:guideLst>
    </p:cSldViewPr>
  </p:slideViewPr>
  <p:outlineViewPr>
    <p:cViewPr>
      <p:scale>
        <a:sx n="33" d="100"/>
        <a:sy n="33" d="100"/>
      </p:scale>
      <p:origin x="0" y="13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70" y="-111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24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23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22.xml"/><Relationship Id="rId5" Type="http://schemas.openxmlformats.org/officeDocument/2006/relationships/slide" Target="slides/slide7.xml"/><Relationship Id="rId10" Type="http://schemas.openxmlformats.org/officeDocument/2006/relationships/slide" Target="slides/slide21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" y="9428163"/>
            <a:ext cx="40005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FR" dirty="0" smtClean="0"/>
              <a:t>Séminaire interne Expertise DDP – 14 mars 2016</a:t>
            </a: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797D40-98E8-472B-BD45-2D33DA2BBC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11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Les </a:t>
            </a:r>
            <a:r>
              <a:rPr lang="fr-FR" err="1"/>
              <a:t>résidux</a:t>
            </a:r>
            <a:r>
              <a:rPr lang="fr-FR"/>
              <a:t> médicamenteux en Seine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08E5BF-622C-4135-AF59-08C66486F9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238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14736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E3083-FD5D-489B-9AE8-547E369C46A8}" type="slidenum">
              <a:rPr lang="fr-FR" altLang="fr-FR" smtClean="0"/>
              <a:pPr/>
              <a:t>10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59338"/>
            <a:ext cx="6072188" cy="4606925"/>
          </a:xfrm>
          <a:noFill/>
        </p:spPr>
        <p:txBody>
          <a:bodyPr/>
          <a:lstStyle/>
          <a:p>
            <a:pPr eaLnBrk="1" hangingPunct="1"/>
            <a:endParaRPr lang="en-US" sz="1200" b="0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60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6763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5763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0425" indent="-23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76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48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20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225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DA00BD-A53D-4274-B3B7-134005B8CAFF}" type="slidenum">
              <a:rPr lang="fr-FR" altLang="fr-FR" smtClean="0"/>
              <a:pPr/>
              <a:t>11</a:t>
            </a:fld>
            <a:endParaRPr lang="fr-FR" alt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59338"/>
            <a:ext cx="6072188" cy="4606925"/>
          </a:xfrm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0014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83510-6760-4DF7-BD4D-56A9C67F5ED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75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83510-6760-4DF7-BD4D-56A9C67F5ED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2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83510-6760-4DF7-BD4D-56A9C67F5EDE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485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83510-6760-4DF7-BD4D-56A9C67F5ED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1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83510-6760-4DF7-BD4D-56A9C67F5ED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835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83510-6760-4DF7-BD4D-56A9C67F5ED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183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83510-6760-4DF7-BD4D-56A9C67F5ED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10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83510-6760-4DF7-BD4D-56A9C67F5ED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02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1"/>
          <p:cNvSpPr>
            <a:spLocks noGrp="1"/>
          </p:cNvSpPr>
          <p:nvPr/>
        </p:nvSpPr>
        <p:spPr bwMode="auto">
          <a:xfrm>
            <a:off x="681038" y="4776788"/>
            <a:ext cx="54356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1" rIns="95561" bIns="47781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0724" name="Espace réservé des commentaires 1"/>
          <p:cNvSpPr>
            <a:spLocks noGrp="1"/>
          </p:cNvSpPr>
          <p:nvPr/>
        </p:nvSpPr>
        <p:spPr bwMode="auto">
          <a:xfrm>
            <a:off x="681038" y="4776788"/>
            <a:ext cx="54356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1" tIns="47781" rIns="95561" bIns="47781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8389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8FBF-7B7E-4E68-9B65-F5C8303BE81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13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E3083-FD5D-489B-9AE8-547E369C46A8}" type="slidenum">
              <a:rPr lang="fr-FR" altLang="fr-FR" smtClean="0"/>
              <a:pPr/>
              <a:t>21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59338"/>
            <a:ext cx="6072188" cy="4606925"/>
          </a:xfrm>
          <a:noFill/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1200" b="1" dirty="0" smtClean="0">
                <a:latin typeface="Arial" panose="020B0604020202020204" pitchFamily="34" charset="0"/>
              </a:rPr>
              <a:t>Scientific objective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dirty="0" smtClean="0">
                <a:latin typeface="Arial" panose="020B0604020202020204" pitchFamily="34" charset="0"/>
              </a:rPr>
              <a:t>Promote innovative metrological methods or characterization tools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1200" b="0" dirty="0" smtClean="0">
                <a:latin typeface="Arial" panose="020B0604020202020204" pitchFamily="34" charset="0"/>
              </a:rPr>
              <a:t>And promote evolution</a:t>
            </a:r>
            <a:r>
              <a:rPr lang="en-US" altLang="fr-FR" sz="1200" b="0" baseline="0" dirty="0" smtClean="0">
                <a:latin typeface="Arial" panose="020B0604020202020204" pitchFamily="34" charset="0"/>
              </a:rPr>
              <a:t> of operation practices</a:t>
            </a:r>
            <a:endParaRPr lang="en-US" altLang="fr-FR" sz="1200" b="0" dirty="0" smtClean="0">
              <a:latin typeface="Arial" panose="020B0604020202020204" pitchFamily="34" charset="0"/>
            </a:endParaRPr>
          </a:p>
          <a:p>
            <a:pPr algn="l"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499844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E3083-FD5D-489B-9AE8-547E369C46A8}" type="slidenum">
              <a:rPr lang="fr-FR" altLang="fr-FR" smtClean="0"/>
              <a:pPr/>
              <a:t>22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59338"/>
            <a:ext cx="6072188" cy="4606925"/>
          </a:xfrm>
          <a:noFill/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1200" b="1" dirty="0" smtClean="0">
                <a:latin typeface="Arial" panose="020B0604020202020204" pitchFamily="34" charset="0"/>
              </a:rPr>
              <a:t>Scientific objective</a:t>
            </a:r>
          </a:p>
          <a:p>
            <a:pPr algn="l"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85113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E3083-FD5D-489B-9AE8-547E369C46A8}" type="slidenum">
              <a:rPr lang="fr-FR" altLang="fr-FR" smtClean="0"/>
              <a:pPr/>
              <a:t>23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59338"/>
            <a:ext cx="6072188" cy="4606925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b="1" dirty="0" smtClean="0">
                <a:latin typeface="Arial" panose="020B0604020202020204" pitchFamily="34" charset="0"/>
              </a:rPr>
              <a:t>Scientific objective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1200" b="1" dirty="0" smtClean="0">
                <a:latin typeface="Arial" panose="020B0604020202020204" pitchFamily="34" charset="0"/>
              </a:rPr>
              <a:t>Slide + Understanding</a:t>
            </a:r>
            <a:r>
              <a:rPr lang="en-US" altLang="fr-FR" sz="1200" b="1" baseline="0" dirty="0" smtClean="0">
                <a:latin typeface="Arial" panose="020B0604020202020204" pitchFamily="34" charset="0"/>
              </a:rPr>
              <a:t> links between the degradation and operational conditions</a:t>
            </a:r>
            <a:endParaRPr lang="en-US" altLang="fr-FR" sz="1200" b="1" dirty="0" smtClean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en-US" altLang="fr-FR" sz="1200" b="1" dirty="0" smtClean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1200" b="1" dirty="0" smtClean="0">
                <a:latin typeface="Arial" panose="020B0604020202020204" pitchFamily="34" charset="0"/>
              </a:rPr>
              <a:t>Operational application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1200" b="1" dirty="0" smtClean="0">
                <a:latin typeface="Arial" panose="020B0604020202020204" pitchFamily="34" charset="0"/>
              </a:rPr>
              <a:t>Slide + It</a:t>
            </a:r>
            <a:r>
              <a:rPr lang="en-US" altLang="fr-FR" sz="1200" b="1" baseline="0" dirty="0" smtClean="0">
                <a:latin typeface="Arial" panose="020B0604020202020204" pitchFamily="34" charset="0"/>
              </a:rPr>
              <a:t> aims also to improve operational practices for rehabilitation and construction and define operational conditions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fr-FR" sz="1200" b="1" dirty="0" smtClean="0">
              <a:latin typeface="Arial" panose="020B0604020202020204" pitchFamily="34" charset="0"/>
            </a:endParaRPr>
          </a:p>
          <a:p>
            <a:pPr algn="l"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2883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E3083-FD5D-489B-9AE8-547E369C46A8}" type="slidenum">
              <a:rPr lang="fr-FR" altLang="fr-FR" smtClean="0"/>
              <a:pPr/>
              <a:t>24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59338"/>
            <a:ext cx="6072188" cy="4606925"/>
          </a:xfr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dirty="0" smtClean="0">
                <a:latin typeface="Arial" panose="020B0604020202020204" pitchFamily="34" charset="0"/>
              </a:rPr>
              <a:t>Recovery and recycling of nutrients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1200" b="1" dirty="0" smtClean="0">
                <a:latin typeface="Arial" panose="020B0604020202020204" pitchFamily="34" charset="0"/>
              </a:rPr>
              <a:t>Evaluate innovative processes for pollutant and nutrients recovery and recycling.</a:t>
            </a:r>
          </a:p>
          <a:p>
            <a:pPr algn="l">
              <a:spcBef>
                <a:spcPct val="0"/>
              </a:spcBef>
              <a:buFontTx/>
              <a:buNone/>
            </a:pPr>
            <a:endParaRPr lang="en-US" altLang="fr-FR" sz="1200" b="1" dirty="0" smtClean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fr-FR" sz="1200" b="1" dirty="0" smtClean="0">
                <a:latin typeface="Arial" panose="020B0604020202020204" pitchFamily="34" charset="0"/>
              </a:rPr>
              <a:t>Scientific objective</a:t>
            </a:r>
          </a:p>
          <a:p>
            <a:pPr algn="l" eaLnBrk="1" hangingPunct="1"/>
            <a:endParaRPr lang="fr-FR" altLang="fr-FR" dirty="0" smtClean="0"/>
          </a:p>
          <a:p>
            <a:pPr algn="l" eaLnBrk="1" hangingPunct="1"/>
            <a:r>
              <a:rPr lang="fr-FR" altLang="fr-FR" dirty="0" err="1" smtClean="0"/>
              <a:t>Operational</a:t>
            </a:r>
            <a:r>
              <a:rPr lang="fr-FR" altLang="fr-FR" dirty="0" smtClean="0"/>
              <a:t> application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200" dirty="0" smtClean="0">
                <a:latin typeface="Arial" panose="020B0604020202020204" pitchFamily="34" charset="0"/>
              </a:rPr>
              <a:t>Bring scientific considerations to provide guidance for evolution of industrial tool  toward material processing</a:t>
            </a:r>
          </a:p>
          <a:p>
            <a:pPr algn="l"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7829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C1E22-A5CD-4D39-AB1B-FBEF2E8490F9}" type="slidenum">
              <a:rPr lang="fr-FR" altLang="fr-FR" smtClean="0"/>
              <a:pPr/>
              <a:t>3</a:t>
            </a:fld>
            <a:endParaRPr lang="fr-FR" alt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713288"/>
            <a:ext cx="5815012" cy="4468812"/>
          </a:xfrm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78429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C1E22-A5CD-4D39-AB1B-FBEF2E8490F9}" type="slidenum">
              <a:rPr lang="fr-FR" altLang="fr-FR" smtClean="0"/>
              <a:pPr/>
              <a:t>4</a:t>
            </a:fld>
            <a:endParaRPr lang="fr-FR" alt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713288"/>
            <a:ext cx="5815012" cy="4468812"/>
          </a:xfrm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9717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C1E22-A5CD-4D39-AB1B-FBEF2E8490F9}" type="slidenum">
              <a:rPr lang="fr-FR" altLang="fr-FR" smtClean="0"/>
              <a:pPr/>
              <a:t>5</a:t>
            </a:fld>
            <a:endParaRPr lang="fr-FR" alt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713288"/>
            <a:ext cx="5815012" cy="4468812"/>
          </a:xfrm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00468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C1E22-A5CD-4D39-AB1B-FBEF2E8490F9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713288"/>
            <a:ext cx="5815012" cy="4468812"/>
          </a:xfrm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83570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C1E22-A5CD-4D39-AB1B-FBEF2E8490F9}" type="slidenum">
              <a:rPr lang="fr-FR" altLang="fr-FR" smtClean="0"/>
              <a:pPr/>
              <a:t>7</a:t>
            </a:fld>
            <a:endParaRPr lang="fr-FR" alt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713288"/>
            <a:ext cx="5815012" cy="4468812"/>
          </a:xfrm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01019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C1E22-A5CD-4D39-AB1B-FBEF2E8490F9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4713288"/>
            <a:ext cx="5815012" cy="4468812"/>
          </a:xfrm>
          <a:noFill/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04660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E3083-FD5D-489B-9AE8-547E369C46A8}" type="slidenum">
              <a:rPr lang="fr-FR" altLang="fr-FR" smtClean="0"/>
              <a:pPr/>
              <a:t>9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59338"/>
            <a:ext cx="6072188" cy="4606925"/>
          </a:xfrm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27395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UnePP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5980751" y="5553075"/>
            <a:ext cx="3163248" cy="13049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898" y="5648325"/>
            <a:ext cx="3163428" cy="873727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5976373" y="6481595"/>
            <a:ext cx="3163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2F2F2F"/>
                </a:solidFill>
                <a:latin typeface="Century Gothic" panose="020B0502020202020204" pitchFamily="34" charset="0"/>
                <a:cs typeface="Khmer UI" panose="020B0502040204020203" pitchFamily="34" charset="0"/>
              </a:rPr>
              <a:t>www.siaap.fr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3943" y="0"/>
            <a:ext cx="5453991" cy="81121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100" y="1543050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1973943" cy="811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" y="134005"/>
            <a:ext cx="1983468" cy="547826"/>
          </a:xfrm>
          <a:prstGeom prst="rect">
            <a:avLst/>
          </a:prstGeom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5" b="24805"/>
          <a:stretch>
            <a:fillRect/>
          </a:stretch>
        </p:blipFill>
        <p:spPr bwMode="auto">
          <a:xfrm>
            <a:off x="7596188" y="88106"/>
            <a:ext cx="15176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9138" y="0"/>
            <a:ext cx="7154862" cy="8112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F453-8D47-4764-9803-23F999B54C4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628186" y="1087711"/>
            <a:ext cx="7897179" cy="10513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3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2189408"/>
            <a:ext cx="7901476" cy="2768065"/>
          </a:xfrm>
          <a:prstGeom prst="rect">
            <a:avLst/>
          </a:prstGeom>
        </p:spPr>
        <p:txBody>
          <a:bodyPr/>
          <a:lstStyle>
            <a:lvl1pPr marL="382876" indent="-382876">
              <a:buClr>
                <a:schemeClr val="accent4"/>
              </a:buClr>
              <a:buFont typeface="Wingdings" panose="05000000000000000000" pitchFamily="2" charset="2"/>
              <a:buChar char="§"/>
              <a:defRPr sz="3350">
                <a:solidFill>
                  <a:schemeClr val="tx1"/>
                </a:solidFill>
              </a:defRPr>
            </a:lvl1pPr>
            <a:lvl2pPr marL="709201" indent="-287157">
              <a:buClr>
                <a:schemeClr val="accent4"/>
              </a:buClr>
              <a:buFont typeface="Courier New" panose="02070309020205020404" pitchFamily="49" charset="0"/>
              <a:buChar char="o"/>
              <a:defRPr sz="1846">
                <a:solidFill>
                  <a:schemeClr val="bg2">
                    <a:lumMod val="50000"/>
                  </a:schemeClr>
                </a:solidFill>
              </a:defRPr>
            </a:lvl2pPr>
            <a:lvl3pPr marL="1131245" indent="-287157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 sz="1662">
                <a:solidFill>
                  <a:schemeClr val="accent4"/>
                </a:solidFill>
              </a:defRPr>
            </a:lvl3pPr>
            <a:lvl4pPr marL="126613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76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2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30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5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Puce 1</a:t>
            </a:r>
          </a:p>
          <a:p>
            <a:pPr lvl="1"/>
            <a:r>
              <a:rPr lang="fr-FR" dirty="0" smtClean="0"/>
              <a:t>Puce 2</a:t>
            </a:r>
          </a:p>
          <a:p>
            <a:pPr lvl="2"/>
            <a:r>
              <a:rPr lang="fr-FR" dirty="0" smtClean="0"/>
              <a:t>Puce 3</a:t>
            </a: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6026" y="4041093"/>
            <a:ext cx="7901476" cy="2768065"/>
          </a:xfrm>
          <a:prstGeom prst="rect">
            <a:avLst/>
          </a:prstGeom>
        </p:spPr>
        <p:txBody>
          <a:bodyPr/>
          <a:lstStyle>
            <a:lvl1pPr marL="382876" indent="-382876">
              <a:buClr>
                <a:schemeClr val="accent4"/>
              </a:buClr>
              <a:buFont typeface="Wingdings" panose="05000000000000000000" pitchFamily="2" charset="2"/>
              <a:buChar char="§"/>
              <a:defRPr sz="3350">
                <a:solidFill>
                  <a:schemeClr val="tx1"/>
                </a:solidFill>
              </a:defRPr>
            </a:lvl1pPr>
            <a:lvl2pPr marL="709201" indent="-287157">
              <a:buClr>
                <a:schemeClr val="accent4"/>
              </a:buClr>
              <a:buFont typeface="Courier New" panose="02070309020205020404" pitchFamily="49" charset="0"/>
              <a:buChar char="o"/>
              <a:defRPr sz="1846">
                <a:solidFill>
                  <a:schemeClr val="bg2">
                    <a:lumMod val="50000"/>
                  </a:schemeClr>
                </a:solidFill>
              </a:defRPr>
            </a:lvl2pPr>
            <a:lvl3pPr marL="1131245" indent="-287157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  <a:defRPr sz="1662">
                <a:solidFill>
                  <a:schemeClr val="accent4"/>
                </a:solidFill>
              </a:defRPr>
            </a:lvl3pPr>
            <a:lvl4pPr marL="1266132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76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20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30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5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Puce 1</a:t>
            </a:r>
          </a:p>
          <a:p>
            <a:pPr lvl="1"/>
            <a:r>
              <a:rPr lang="fr-FR" dirty="0" smtClean="0"/>
              <a:t>Puce 2</a:t>
            </a:r>
          </a:p>
          <a:p>
            <a:pPr lvl="2"/>
            <a:r>
              <a:rPr lang="fr-FR" dirty="0" smtClean="0"/>
              <a:t>Puce 3</a:t>
            </a: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7782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6CBDD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1800">
              <a:ea typeface="ヒラギノ角ゴ Pro W3" charset="-128"/>
              <a:cs typeface="+mn-cs"/>
            </a:endParaRPr>
          </a:p>
        </p:txBody>
      </p:sp>
      <p:pic>
        <p:nvPicPr>
          <p:cNvPr id="1027" name="Image 5" descr="BandeauBleu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9138" y="0"/>
            <a:ext cx="7154862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1973943" cy="8112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643"/>
            <a:ext cx="1981158" cy="547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62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2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26" Type="http://schemas.openxmlformats.org/officeDocument/2006/relationships/image" Target="../media/image9.png"/><Relationship Id="rId39" Type="http://schemas.openxmlformats.org/officeDocument/2006/relationships/image" Target="../media/image63.jpeg"/><Relationship Id="rId3" Type="http://schemas.openxmlformats.org/officeDocument/2006/relationships/image" Target="../media/image32.png"/><Relationship Id="rId21" Type="http://schemas.openxmlformats.org/officeDocument/2006/relationships/image" Target="../media/image50.jpeg"/><Relationship Id="rId34" Type="http://schemas.openxmlformats.org/officeDocument/2006/relationships/image" Target="../media/image58.jpeg"/><Relationship Id="rId42" Type="http://schemas.openxmlformats.org/officeDocument/2006/relationships/image" Target="../media/image66.gif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2.jpg"/><Relationship Id="rId33" Type="http://schemas.openxmlformats.org/officeDocument/2006/relationships/image" Target="../media/image57.gif"/><Relationship Id="rId38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5.jpe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8.jpg"/><Relationship Id="rId32" Type="http://schemas.openxmlformats.org/officeDocument/2006/relationships/image" Target="../media/image11.png"/><Relationship Id="rId37" Type="http://schemas.openxmlformats.org/officeDocument/2006/relationships/image" Target="../media/image61.jpeg"/><Relationship Id="rId40" Type="http://schemas.openxmlformats.org/officeDocument/2006/relationships/image" Target="../media/image64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1.jpeg"/><Relationship Id="rId28" Type="http://schemas.openxmlformats.org/officeDocument/2006/relationships/image" Target="../media/image54.png"/><Relationship Id="rId36" Type="http://schemas.openxmlformats.org/officeDocument/2006/relationships/image" Target="../media/image60.png"/><Relationship Id="rId10" Type="http://schemas.openxmlformats.org/officeDocument/2006/relationships/image" Target="../media/image39.jpeg"/><Relationship Id="rId19" Type="http://schemas.openxmlformats.org/officeDocument/2006/relationships/image" Target="../media/image48.png"/><Relationship Id="rId31" Type="http://schemas.openxmlformats.org/officeDocument/2006/relationships/image" Target="../media/image56.png"/><Relationship Id="rId44" Type="http://schemas.openxmlformats.org/officeDocument/2006/relationships/image" Target="../media/image68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7.png"/><Relationship Id="rId27" Type="http://schemas.openxmlformats.org/officeDocument/2006/relationships/image" Target="../media/image53.jpg"/><Relationship Id="rId30" Type="http://schemas.openxmlformats.org/officeDocument/2006/relationships/image" Target="../media/image10.jpeg"/><Relationship Id="rId35" Type="http://schemas.openxmlformats.org/officeDocument/2006/relationships/image" Target="../media/image59.jpeg"/><Relationship Id="rId43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7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image" Target="../media/image8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79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8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79.png"/><Relationship Id="rId10" Type="http://schemas.openxmlformats.org/officeDocument/2006/relationships/image" Target="../media/image93.jpeg"/><Relationship Id="rId4" Type="http://schemas.openxmlformats.org/officeDocument/2006/relationships/image" Target="../media/image89.png"/><Relationship Id="rId9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9" b="2"/>
          <a:stretch>
            <a:fillRect/>
          </a:stretch>
        </p:blipFill>
        <p:spPr bwMode="auto">
          <a:xfrm>
            <a:off x="-4763" y="0"/>
            <a:ext cx="91535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7488"/>
            <a:ext cx="91440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6588" y="1891169"/>
            <a:ext cx="7182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3400" dirty="0" smtClean="0">
                <a:solidFill>
                  <a:srgbClr val="35A2C9"/>
                </a:solidFill>
              </a:rPr>
              <a:t>MOCOPEE</a:t>
            </a:r>
          </a:p>
          <a:p>
            <a:pPr algn="ctr"/>
            <a:r>
              <a:rPr lang="en-US" altLang="fr-FR" sz="3400" dirty="0">
                <a:solidFill>
                  <a:srgbClr val="35A2C9"/>
                </a:solidFill>
              </a:rPr>
              <a:t>R</a:t>
            </a:r>
            <a:r>
              <a:rPr lang="en-US" altLang="fr-FR" sz="3400" dirty="0" smtClean="0">
                <a:solidFill>
                  <a:srgbClr val="35A2C9"/>
                </a:solidFill>
              </a:rPr>
              <a:t>esearch </a:t>
            </a:r>
            <a:r>
              <a:rPr lang="en-US" altLang="fr-FR" sz="3400" dirty="0" smtClean="0">
                <a:solidFill>
                  <a:srgbClr val="35A2C9"/>
                </a:solidFill>
              </a:rPr>
              <a:t>program</a:t>
            </a:r>
          </a:p>
          <a:p>
            <a:pPr algn="ctr"/>
            <a:r>
              <a:rPr lang="en-US" altLang="fr-FR" sz="2800" dirty="0" smtClean="0">
                <a:solidFill>
                  <a:srgbClr val="35A2C9"/>
                </a:solidFill>
              </a:rPr>
              <a:t>Main </a:t>
            </a:r>
            <a:r>
              <a:rPr lang="en-US" altLang="fr-FR" sz="2800" dirty="0" smtClean="0">
                <a:solidFill>
                  <a:srgbClr val="35A2C9"/>
                </a:solidFill>
              </a:rPr>
              <a:t>results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53411" y="3549899"/>
            <a:ext cx="5844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SIAAP coordinators</a:t>
            </a:r>
          </a:p>
          <a:p>
            <a:pPr algn="ctr"/>
            <a:r>
              <a:rPr lang="en-GB" dirty="0" smtClean="0"/>
              <a:t>V. </a:t>
            </a:r>
            <a:r>
              <a:rPr lang="en-GB" dirty="0" err="1" smtClean="0"/>
              <a:t>Rocher</a:t>
            </a:r>
            <a:r>
              <a:rPr lang="en-GB" dirty="0" smtClean="0"/>
              <a:t> and S. </a:t>
            </a:r>
            <a:r>
              <a:rPr lang="en-GB" dirty="0" err="1" smtClean="0"/>
              <a:t>Azimi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08214" y="4437403"/>
            <a:ext cx="855617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Guérin-Rechdaoui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Mailler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Bernier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Y. Fayolle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Laruelle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Causserand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Spérandio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Pauss</a:t>
            </a:r>
            <a:r>
              <a:rPr lang="fr-F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8" b="29689"/>
          <a:stretch/>
        </p:blipFill>
        <p:spPr>
          <a:xfrm>
            <a:off x="6547824" y="5251726"/>
            <a:ext cx="751111" cy="4080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81" y="5089757"/>
            <a:ext cx="640080" cy="6210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4" y="5185463"/>
            <a:ext cx="567475" cy="5627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9" y="4995027"/>
            <a:ext cx="1215737" cy="4052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59" y="4996925"/>
            <a:ext cx="800100" cy="3829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86" y="5232568"/>
            <a:ext cx="799713" cy="4878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4763" y="4992369"/>
            <a:ext cx="643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1</a:t>
            </a:r>
            <a:endParaRPr lang="en-GB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1962006" y="5312947"/>
            <a:ext cx="643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2</a:t>
            </a:r>
            <a:endParaRPr lang="en-GB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3250118" y="5406164"/>
            <a:ext cx="643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3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859784" y="5430471"/>
            <a:ext cx="643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4</a:t>
            </a:r>
            <a:endParaRPr lang="en-GB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6175368" y="5274707"/>
            <a:ext cx="643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5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7614616" y="5005170"/>
            <a:ext cx="643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/>
              <a:t>6</a:t>
            </a:r>
            <a:endParaRPr lang="en-GB" sz="1400" b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888" y="6084610"/>
            <a:ext cx="2486716" cy="6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77804" y="5890747"/>
            <a:ext cx="2037732" cy="8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  <a:cs typeface="Arial" charset="0"/>
              </a:rPr>
              <a:t>B</a:t>
            </a:r>
            <a:r>
              <a:rPr lang="en-US" altLang="fr-FR" sz="2000" b="1" kern="1200" dirty="0" smtClean="0">
                <a:solidFill>
                  <a:srgbClr val="35A2C9"/>
                </a:solidFill>
                <a:latin typeface="Arial" panose="020B0604020202020204" pitchFamily="34" charset="0"/>
                <a:cs typeface="Arial" charset="0"/>
              </a:rPr>
              <a:t>uilt as a gateway</a:t>
            </a:r>
          </a:p>
          <a:p>
            <a:pPr algn="ctr" eaLnBrk="1" hangingPunct="1"/>
            <a:endParaRPr lang="en-US" altLang="fr-FR" sz="2000" b="1" kern="1200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89736" y="5853580"/>
            <a:ext cx="675426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40000"/>
              </a:lnSpc>
              <a:spcBef>
                <a:spcPct val="20000"/>
              </a:spcBef>
            </a:pPr>
            <a:r>
              <a:rPr lang="en-US" sz="1800" kern="0" dirty="0">
                <a:solidFill>
                  <a:srgbClr val="35A2C9"/>
                </a:solidFill>
                <a:latin typeface="+mn-lt"/>
              </a:rPr>
              <a:t>The Mocopée research program is a workshop between research community and </a:t>
            </a:r>
            <a:r>
              <a:rPr lang="en-US" sz="1800" kern="0" dirty="0" smtClean="0">
                <a:solidFill>
                  <a:srgbClr val="35A2C9"/>
                </a:solidFill>
                <a:latin typeface="+mn-lt"/>
              </a:rPr>
              <a:t>staff on the ground</a:t>
            </a:r>
            <a:endParaRPr lang="en-US" sz="1800" kern="0" dirty="0">
              <a:solidFill>
                <a:srgbClr val="35A2C9"/>
              </a:solidFill>
              <a:latin typeface="+mn-lt"/>
            </a:endParaRPr>
          </a:p>
        </p:txBody>
      </p:sp>
      <p:pic>
        <p:nvPicPr>
          <p:cNvPr id="91" name="Picture 4" descr="Sphè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6" y="5874932"/>
            <a:ext cx="851166" cy="8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Rectangle 182"/>
          <p:cNvSpPr/>
          <p:nvPr/>
        </p:nvSpPr>
        <p:spPr>
          <a:xfrm>
            <a:off x="15513" y="4539784"/>
            <a:ext cx="1212850" cy="882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Rectangle à coins arrondis 183"/>
          <p:cNvSpPr/>
          <p:nvPr/>
        </p:nvSpPr>
        <p:spPr>
          <a:xfrm>
            <a:off x="204426" y="4560422"/>
            <a:ext cx="4256087" cy="1276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185" name="Rectangle à coins arrondis 184"/>
          <p:cNvSpPr/>
          <p:nvPr/>
        </p:nvSpPr>
        <p:spPr>
          <a:xfrm>
            <a:off x="701313" y="4366747"/>
            <a:ext cx="3178175" cy="346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186" name="Rectangle à coins arrondis 185"/>
          <p:cNvSpPr/>
          <p:nvPr/>
        </p:nvSpPr>
        <p:spPr>
          <a:xfrm>
            <a:off x="204426" y="1177459"/>
            <a:ext cx="8745537" cy="3078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187" name="Rectangle à coins arrondis 186"/>
          <p:cNvSpPr/>
          <p:nvPr/>
        </p:nvSpPr>
        <p:spPr>
          <a:xfrm>
            <a:off x="3133730" y="1001247"/>
            <a:ext cx="2886075" cy="346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188" name="Rectangle à coins arrondis 187"/>
          <p:cNvSpPr/>
          <p:nvPr/>
        </p:nvSpPr>
        <p:spPr>
          <a:xfrm>
            <a:off x="688613" y="4368334"/>
            <a:ext cx="3190875" cy="346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189" name="Rectangle à coins arrondis 188"/>
          <p:cNvSpPr/>
          <p:nvPr/>
        </p:nvSpPr>
        <p:spPr>
          <a:xfrm>
            <a:off x="3117855" y="1004422"/>
            <a:ext cx="2884487" cy="346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190" name="Text Box 8"/>
          <p:cNvSpPr txBox="1">
            <a:spLocks noChangeArrowheads="1"/>
          </p:cNvSpPr>
          <p:nvPr/>
        </p:nvSpPr>
        <p:spPr bwMode="auto">
          <a:xfrm>
            <a:off x="885463" y="4368334"/>
            <a:ext cx="2886075" cy="32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fr-FR" sz="1539" dirty="0" smtClean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Manufacturing companies</a:t>
            </a:r>
            <a:endParaRPr lang="en-GB" altLang="fr-FR" sz="1539" dirty="0">
              <a:solidFill>
                <a:srgbClr val="3C4C8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2790830" y="993309"/>
            <a:ext cx="35528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fr-FR" sz="1539" dirty="0" smtClean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Scientific partners</a:t>
            </a:r>
            <a:endParaRPr lang="en-US" altLang="fr-FR" sz="1539" dirty="0">
              <a:solidFill>
                <a:srgbClr val="3C4C8F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92" name="Imag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51" y="4831884"/>
            <a:ext cx="835025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Imag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64"/>
          <a:stretch>
            <a:fillRect/>
          </a:stretch>
        </p:blipFill>
        <p:spPr bwMode="auto">
          <a:xfrm>
            <a:off x="280626" y="4816009"/>
            <a:ext cx="966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Imag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5" y="5389890"/>
            <a:ext cx="20891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Imag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81" y="4811247"/>
            <a:ext cx="8540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Imag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13" y="5223996"/>
            <a:ext cx="9953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Image 1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25" y="5158909"/>
            <a:ext cx="7588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Image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20985"/>
          <a:stretch>
            <a:fillRect/>
          </a:stretch>
        </p:blipFill>
        <p:spPr bwMode="auto">
          <a:xfrm>
            <a:off x="1279163" y="4773147"/>
            <a:ext cx="12414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Image 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41" y="5104934"/>
            <a:ext cx="5794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Imag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75" y="4855697"/>
            <a:ext cx="923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Imag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75" y="4900147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Imag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38" y="4704884"/>
            <a:ext cx="952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Rectangle à coins arrondis 202"/>
          <p:cNvSpPr/>
          <p:nvPr/>
        </p:nvSpPr>
        <p:spPr>
          <a:xfrm>
            <a:off x="5427300" y="4369922"/>
            <a:ext cx="2886075" cy="346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204" name="Rectangle à coins arrondis 203"/>
          <p:cNvSpPr/>
          <p:nvPr/>
        </p:nvSpPr>
        <p:spPr>
          <a:xfrm>
            <a:off x="4693875" y="4558834"/>
            <a:ext cx="4256088" cy="1277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205" name="Rectangle à coins arrondis 204"/>
          <p:cNvSpPr/>
          <p:nvPr/>
        </p:nvSpPr>
        <p:spPr>
          <a:xfrm>
            <a:off x="5178063" y="4368334"/>
            <a:ext cx="3190875" cy="344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206" name="Text Box 8"/>
          <p:cNvSpPr txBox="1">
            <a:spLocks noChangeArrowheads="1"/>
          </p:cNvSpPr>
          <p:nvPr/>
        </p:nvSpPr>
        <p:spPr bwMode="auto">
          <a:xfrm>
            <a:off x="5374913" y="4368334"/>
            <a:ext cx="28860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altLang="fr-FR" sz="1539" dirty="0" smtClean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Associations</a:t>
            </a:r>
            <a:endParaRPr lang="fr-FR" altLang="fr-FR" sz="1539" dirty="0">
              <a:solidFill>
                <a:srgbClr val="3C4C8F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207" name="Image 20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45" y="2668965"/>
            <a:ext cx="1242568" cy="509003"/>
          </a:xfrm>
          <a:prstGeom prst="rect">
            <a:avLst/>
          </a:prstGeom>
        </p:spPr>
      </p:pic>
      <p:pic>
        <p:nvPicPr>
          <p:cNvPr id="208" name="Image 20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23" y="2722189"/>
            <a:ext cx="1262540" cy="418311"/>
          </a:xfrm>
          <a:prstGeom prst="rect">
            <a:avLst/>
          </a:prstGeom>
        </p:spPr>
      </p:pic>
      <p:pic>
        <p:nvPicPr>
          <p:cNvPr id="209" name="Image 20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30" y="3370239"/>
            <a:ext cx="837225" cy="634197"/>
          </a:xfrm>
          <a:prstGeom prst="rect">
            <a:avLst/>
          </a:prstGeom>
        </p:spPr>
      </p:pic>
      <p:pic>
        <p:nvPicPr>
          <p:cNvPr id="210" name="Image 20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31" y="2075875"/>
            <a:ext cx="683419" cy="420053"/>
          </a:xfrm>
          <a:prstGeom prst="rect">
            <a:avLst/>
          </a:prstGeom>
        </p:spPr>
      </p:pic>
      <p:pic>
        <p:nvPicPr>
          <p:cNvPr id="211" name="Image 2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92" y="2159092"/>
            <a:ext cx="800000" cy="402857"/>
          </a:xfrm>
          <a:prstGeom prst="rect">
            <a:avLst/>
          </a:prstGeom>
        </p:spPr>
      </p:pic>
      <p:pic>
        <p:nvPicPr>
          <p:cNvPr id="212" name="Image 2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46" y="2824284"/>
            <a:ext cx="1429026" cy="418982"/>
          </a:xfrm>
          <a:prstGeom prst="rect">
            <a:avLst/>
          </a:prstGeom>
        </p:spPr>
      </p:pic>
      <p:pic>
        <p:nvPicPr>
          <p:cNvPr id="213" name="Image 2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1" y="3386076"/>
            <a:ext cx="833898" cy="625206"/>
          </a:xfrm>
          <a:prstGeom prst="rect">
            <a:avLst/>
          </a:prstGeom>
        </p:spPr>
      </p:pic>
      <p:pic>
        <p:nvPicPr>
          <p:cNvPr id="214" name="Image 21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8" b="29689"/>
          <a:stretch/>
        </p:blipFill>
        <p:spPr>
          <a:xfrm>
            <a:off x="2864681" y="1585327"/>
            <a:ext cx="751111" cy="408049"/>
          </a:xfrm>
          <a:prstGeom prst="rect">
            <a:avLst/>
          </a:prstGeom>
        </p:spPr>
      </p:pic>
      <p:pic>
        <p:nvPicPr>
          <p:cNvPr id="215" name="Image 2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67" y="2006913"/>
            <a:ext cx="462915" cy="462915"/>
          </a:xfrm>
          <a:prstGeom prst="rect">
            <a:avLst/>
          </a:prstGeom>
        </p:spPr>
      </p:pic>
      <p:pic>
        <p:nvPicPr>
          <p:cNvPr id="216" name="Image 2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73" y="2642865"/>
            <a:ext cx="640080" cy="621030"/>
          </a:xfrm>
          <a:prstGeom prst="rect">
            <a:avLst/>
          </a:prstGeom>
        </p:spPr>
      </p:pic>
      <p:pic>
        <p:nvPicPr>
          <p:cNvPr id="217" name="Image 21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26" y="3278274"/>
            <a:ext cx="1099828" cy="310986"/>
          </a:xfrm>
          <a:prstGeom prst="rect">
            <a:avLst/>
          </a:prstGeom>
        </p:spPr>
      </p:pic>
      <p:pic>
        <p:nvPicPr>
          <p:cNvPr id="218" name="Image 2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57" y="3406944"/>
            <a:ext cx="742950" cy="736759"/>
          </a:xfrm>
          <a:prstGeom prst="rect">
            <a:avLst/>
          </a:prstGeom>
        </p:spPr>
      </p:pic>
      <p:pic>
        <p:nvPicPr>
          <p:cNvPr id="219" name="Image 218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34699" r="5735" b="33501"/>
          <a:stretch/>
        </p:blipFill>
        <p:spPr>
          <a:xfrm>
            <a:off x="7228667" y="1469177"/>
            <a:ext cx="1512189" cy="545211"/>
          </a:xfrm>
          <a:prstGeom prst="rect">
            <a:avLst/>
          </a:prstGeom>
        </p:spPr>
      </p:pic>
      <p:pic>
        <p:nvPicPr>
          <p:cNvPr id="220" name="Image 2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73" y="1563100"/>
            <a:ext cx="790995" cy="379495"/>
          </a:xfrm>
          <a:prstGeom prst="rect">
            <a:avLst/>
          </a:prstGeom>
        </p:spPr>
      </p:pic>
      <p:pic>
        <p:nvPicPr>
          <p:cNvPr id="221" name="Image 2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83" y="2086134"/>
            <a:ext cx="1097280" cy="374333"/>
          </a:xfrm>
          <a:prstGeom prst="rect">
            <a:avLst/>
          </a:prstGeom>
        </p:spPr>
      </p:pic>
      <p:pic>
        <p:nvPicPr>
          <p:cNvPr id="222" name="Image 22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1" y="1513348"/>
            <a:ext cx="1215737" cy="405245"/>
          </a:xfrm>
          <a:prstGeom prst="rect">
            <a:avLst/>
          </a:prstGeom>
        </p:spPr>
      </p:pic>
      <p:pic>
        <p:nvPicPr>
          <p:cNvPr id="223" name="Image 22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37" y="1580924"/>
            <a:ext cx="953932" cy="321719"/>
          </a:xfrm>
          <a:prstGeom prst="rect">
            <a:avLst/>
          </a:prstGeom>
        </p:spPr>
      </p:pic>
      <p:pic>
        <p:nvPicPr>
          <p:cNvPr id="224" name="Image 22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87" y="3242315"/>
            <a:ext cx="800100" cy="382905"/>
          </a:xfrm>
          <a:prstGeom prst="rect">
            <a:avLst/>
          </a:prstGeom>
        </p:spPr>
      </p:pic>
      <p:pic>
        <p:nvPicPr>
          <p:cNvPr id="225" name="Image 22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9" y="1491044"/>
            <a:ext cx="685800" cy="514350"/>
          </a:xfrm>
          <a:prstGeom prst="rect">
            <a:avLst/>
          </a:prstGeom>
        </p:spPr>
      </p:pic>
      <p:pic>
        <p:nvPicPr>
          <p:cNvPr id="226" name="Image 22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04" y="2040302"/>
            <a:ext cx="845108" cy="471687"/>
          </a:xfrm>
          <a:prstGeom prst="rect">
            <a:avLst/>
          </a:prstGeom>
        </p:spPr>
      </p:pic>
      <p:pic>
        <p:nvPicPr>
          <p:cNvPr id="227" name="Image 22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77" y="3609449"/>
            <a:ext cx="1554896" cy="615973"/>
          </a:xfrm>
          <a:prstGeom prst="rect">
            <a:avLst/>
          </a:prstGeom>
        </p:spPr>
      </p:pic>
      <p:pic>
        <p:nvPicPr>
          <p:cNvPr id="228" name="Image 22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7" y="2741256"/>
            <a:ext cx="664498" cy="643233"/>
          </a:xfrm>
          <a:prstGeom prst="rect">
            <a:avLst/>
          </a:prstGeom>
        </p:spPr>
      </p:pic>
      <p:pic>
        <p:nvPicPr>
          <p:cNvPr id="229" name="Image 22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13674" r="9051" b="15170"/>
          <a:stretch/>
        </p:blipFill>
        <p:spPr>
          <a:xfrm>
            <a:off x="4164060" y="3099269"/>
            <a:ext cx="1203010" cy="555236"/>
          </a:xfrm>
          <a:prstGeom prst="rect">
            <a:avLst/>
          </a:prstGeom>
        </p:spPr>
      </p:pic>
      <p:pic>
        <p:nvPicPr>
          <p:cNvPr id="230" name="Image 22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45" y="3653790"/>
            <a:ext cx="1181083" cy="535487"/>
          </a:xfrm>
          <a:prstGeom prst="rect">
            <a:avLst/>
          </a:prstGeom>
        </p:spPr>
      </p:pic>
      <p:pic>
        <p:nvPicPr>
          <p:cNvPr id="231" name="Image 23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1" y="2254482"/>
            <a:ext cx="515015" cy="515015"/>
          </a:xfrm>
          <a:prstGeom prst="rect">
            <a:avLst/>
          </a:prstGeom>
        </p:spPr>
      </p:pic>
      <p:pic>
        <p:nvPicPr>
          <p:cNvPr id="232" name="Image 23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63" y="2132712"/>
            <a:ext cx="1110592" cy="603037"/>
          </a:xfrm>
          <a:prstGeom prst="rect">
            <a:avLst/>
          </a:prstGeom>
        </p:spPr>
      </p:pic>
      <p:pic>
        <p:nvPicPr>
          <p:cNvPr id="233" name="Image 23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77" y="2404609"/>
            <a:ext cx="1049578" cy="640243"/>
          </a:xfrm>
          <a:prstGeom prst="rect">
            <a:avLst/>
          </a:prstGeom>
        </p:spPr>
      </p:pic>
      <p:pic>
        <p:nvPicPr>
          <p:cNvPr id="234" name="Image 233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43" y="3726820"/>
            <a:ext cx="1539374" cy="459813"/>
          </a:xfrm>
          <a:prstGeom prst="rect">
            <a:avLst/>
          </a:prstGeom>
        </p:spPr>
      </p:pic>
      <p:pic>
        <p:nvPicPr>
          <p:cNvPr id="235" name="Picture 2" descr="Centre d'aide aux Ã©tudiants | UniversitÃ© Laval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90" y="1359225"/>
            <a:ext cx="891719" cy="46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Image 23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03" y="5163125"/>
            <a:ext cx="614655" cy="614655"/>
          </a:xfrm>
          <a:prstGeom prst="rect">
            <a:avLst/>
          </a:prstGeom>
        </p:spPr>
      </p:pic>
      <p:sp>
        <p:nvSpPr>
          <p:cNvPr id="237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fr-FR" altLang="fr-FR" dirty="0" smtClean="0"/>
              <a:t>The </a:t>
            </a:r>
            <a:r>
              <a:rPr lang="fr-FR" altLang="fr-FR" dirty="0" err="1" smtClean="0"/>
              <a:t>Mocopee</a:t>
            </a:r>
            <a:r>
              <a:rPr lang="fr-FR" altLang="fr-FR" dirty="0" smtClean="0"/>
              <a:t> programme</a:t>
            </a:r>
          </a:p>
        </p:txBody>
      </p:sp>
    </p:spTree>
    <p:extLst>
      <p:ext uri="{BB962C8B-B14F-4D97-AF65-F5344CB8AC3E}">
        <p14:creationId xmlns:p14="http://schemas.microsoft.com/office/powerpoint/2010/main" val="33916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6" name="ZoneTexte 38"/>
          <p:cNvSpPr txBox="1">
            <a:spLocks noChangeArrowheads="1"/>
          </p:cNvSpPr>
          <p:nvPr/>
        </p:nvSpPr>
        <p:spPr bwMode="auto">
          <a:xfrm>
            <a:off x="3444339" y="5173936"/>
            <a:ext cx="22111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 smtClean="0"/>
              <a:t>In situ </a:t>
            </a:r>
            <a:r>
              <a:rPr lang="fr-FR" altLang="fr-FR" sz="1000" dirty="0" err="1" smtClean="0"/>
              <a:t>E.Coli</a:t>
            </a:r>
            <a:r>
              <a:rPr lang="fr-FR" altLang="fr-FR" sz="1000" dirty="0" smtClean="0"/>
              <a:t> mesurent</a:t>
            </a:r>
            <a:endParaRPr lang="fr-FR" altLang="fr-FR" sz="10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3318340" y="5042991"/>
            <a:ext cx="2438399" cy="1511300"/>
          </a:xfrm>
          <a:prstGeom prst="rect">
            <a:avLst/>
          </a:prstGeom>
          <a:noFill/>
          <a:ln>
            <a:solidFill>
              <a:srgbClr val="35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3288" name="Imag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8" t="15112" r="6081" b="60735"/>
          <a:stretch>
            <a:fillRect/>
          </a:stretch>
        </p:blipFill>
        <p:spPr bwMode="auto">
          <a:xfrm>
            <a:off x="4514815" y="5447309"/>
            <a:ext cx="1215596" cy="108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9" name="Imag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t="3477" r="48685" b="60545"/>
          <a:stretch>
            <a:fillRect/>
          </a:stretch>
        </p:blipFill>
        <p:spPr bwMode="auto">
          <a:xfrm>
            <a:off x="3351314" y="5429710"/>
            <a:ext cx="1118768" cy="109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0" name="ZoneTexte 2"/>
          <p:cNvSpPr txBox="1">
            <a:spLocks noChangeArrowheads="1"/>
          </p:cNvSpPr>
          <p:nvPr/>
        </p:nvSpPr>
        <p:spPr bwMode="auto">
          <a:xfrm>
            <a:off x="3290978" y="4717320"/>
            <a:ext cx="2460453" cy="3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dirty="0" err="1" smtClean="0">
                <a:solidFill>
                  <a:srgbClr val="35A2C9"/>
                </a:solidFill>
              </a:rPr>
              <a:t>Microbiologial</a:t>
            </a:r>
            <a:r>
              <a:rPr lang="fr-FR" altLang="fr-FR" sz="1400" dirty="0" smtClean="0">
                <a:solidFill>
                  <a:srgbClr val="35A2C9"/>
                </a:solidFill>
              </a:rPr>
              <a:t> </a:t>
            </a:r>
            <a:r>
              <a:rPr lang="fr-FR" altLang="fr-FR" sz="1400" dirty="0" err="1" smtClean="0">
                <a:solidFill>
                  <a:srgbClr val="35A2C9"/>
                </a:solidFill>
              </a:rPr>
              <a:t>assesment</a:t>
            </a:r>
            <a:endParaRPr lang="fr-FR" altLang="fr-FR" sz="1400" dirty="0">
              <a:solidFill>
                <a:srgbClr val="35A2C9"/>
              </a:solidFill>
            </a:endParaRPr>
          </a:p>
        </p:txBody>
      </p:sp>
      <p:pic>
        <p:nvPicPr>
          <p:cNvPr id="53291" name="Espace réservé du contenu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36153" r="35689" b="50185"/>
          <a:stretch>
            <a:fillRect/>
          </a:stretch>
        </p:blipFill>
        <p:spPr bwMode="auto">
          <a:xfrm>
            <a:off x="3413170" y="5468089"/>
            <a:ext cx="828156" cy="4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18" y="5353327"/>
            <a:ext cx="1571560" cy="112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8" name="ZoneTexte 3"/>
          <p:cNvSpPr txBox="1">
            <a:spLocks noChangeArrowheads="1"/>
          </p:cNvSpPr>
          <p:nvPr/>
        </p:nvSpPr>
        <p:spPr bwMode="auto">
          <a:xfrm>
            <a:off x="5943882" y="5116742"/>
            <a:ext cx="1796976" cy="2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 dirty="0" smtClean="0"/>
              <a:t>BOD5 in </a:t>
            </a:r>
            <a:r>
              <a:rPr lang="fr-FR" altLang="fr-FR" sz="1000" dirty="0"/>
              <a:t>48h.</a:t>
            </a:r>
          </a:p>
        </p:txBody>
      </p:sp>
      <p:sp>
        <p:nvSpPr>
          <p:cNvPr id="53279" name="ZoneTexte 22"/>
          <p:cNvSpPr txBox="1">
            <a:spLocks noChangeArrowheads="1"/>
          </p:cNvSpPr>
          <p:nvPr/>
        </p:nvSpPr>
        <p:spPr bwMode="auto">
          <a:xfrm>
            <a:off x="7250485" y="5126268"/>
            <a:ext cx="15675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 dirty="0"/>
              <a:t>Analyse MO via Fluo3D</a:t>
            </a:r>
          </a:p>
        </p:txBody>
      </p:sp>
      <p:grpSp>
        <p:nvGrpSpPr>
          <p:cNvPr id="53281" name="Groupe 7"/>
          <p:cNvGrpSpPr>
            <a:grpSpLocks/>
          </p:cNvGrpSpPr>
          <p:nvPr/>
        </p:nvGrpSpPr>
        <p:grpSpPr bwMode="auto">
          <a:xfrm>
            <a:off x="6016904" y="5383495"/>
            <a:ext cx="1103266" cy="1003498"/>
            <a:chOff x="7637610" y="4696108"/>
            <a:chExt cx="1171428" cy="1006496"/>
          </a:xfrm>
        </p:grpSpPr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7621" y="4696647"/>
              <a:ext cx="1171478" cy="394876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4363" y="5097892"/>
              <a:ext cx="1164736" cy="605052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Rectangle 5"/>
          <p:cNvSpPr/>
          <p:nvPr/>
        </p:nvSpPr>
        <p:spPr bwMode="auto">
          <a:xfrm>
            <a:off x="5888328" y="5030633"/>
            <a:ext cx="2959099" cy="1512273"/>
          </a:xfrm>
          <a:prstGeom prst="rect">
            <a:avLst/>
          </a:prstGeom>
          <a:noFill/>
          <a:ln>
            <a:solidFill>
              <a:srgbClr val="35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283" name="ZoneTexte 8"/>
          <p:cNvSpPr txBox="1">
            <a:spLocks noChangeArrowheads="1"/>
          </p:cNvSpPr>
          <p:nvPr/>
        </p:nvSpPr>
        <p:spPr bwMode="auto">
          <a:xfrm>
            <a:off x="5888328" y="4717305"/>
            <a:ext cx="2962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dirty="0" err="1" smtClean="0">
                <a:solidFill>
                  <a:srgbClr val="35A2C9"/>
                </a:solidFill>
              </a:rPr>
              <a:t>Organic</a:t>
            </a:r>
            <a:r>
              <a:rPr lang="fr-FR" altLang="fr-FR" sz="1400" dirty="0" smtClean="0">
                <a:solidFill>
                  <a:srgbClr val="35A2C9"/>
                </a:solidFill>
              </a:rPr>
              <a:t> </a:t>
            </a:r>
            <a:r>
              <a:rPr lang="fr-FR" altLang="fr-FR" sz="1400" dirty="0" err="1" smtClean="0">
                <a:solidFill>
                  <a:srgbClr val="35A2C9"/>
                </a:solidFill>
              </a:rPr>
              <a:t>matter</a:t>
            </a:r>
            <a:r>
              <a:rPr lang="fr-FR" altLang="fr-FR" sz="1400" dirty="0" smtClean="0">
                <a:solidFill>
                  <a:srgbClr val="35A2C9"/>
                </a:solidFill>
              </a:rPr>
              <a:t> analyse</a:t>
            </a:r>
            <a:endParaRPr lang="fr-FR" altLang="fr-FR" sz="1400" dirty="0"/>
          </a:p>
        </p:txBody>
      </p:sp>
      <p:grpSp>
        <p:nvGrpSpPr>
          <p:cNvPr id="53268" name="Groupe 12"/>
          <p:cNvGrpSpPr>
            <a:grpSpLocks/>
          </p:cNvGrpSpPr>
          <p:nvPr/>
        </p:nvGrpSpPr>
        <p:grpSpPr bwMode="auto">
          <a:xfrm>
            <a:off x="458272" y="5399095"/>
            <a:ext cx="1265010" cy="1007623"/>
            <a:chOff x="5759308" y="3301975"/>
            <a:chExt cx="1002648" cy="757726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59210" y="3301595"/>
              <a:ext cx="1002829" cy="758056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78084" y="3325471"/>
              <a:ext cx="373701" cy="312773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269" name="ZoneTexte 28"/>
          <p:cNvSpPr txBox="1">
            <a:spLocks noChangeArrowheads="1"/>
          </p:cNvSpPr>
          <p:nvPr/>
        </p:nvSpPr>
        <p:spPr bwMode="auto">
          <a:xfrm>
            <a:off x="391609" y="5162661"/>
            <a:ext cx="2011000" cy="24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 dirty="0"/>
              <a:t>BMP </a:t>
            </a:r>
            <a:r>
              <a:rPr lang="fr-FR" altLang="fr-FR" sz="1000" dirty="0" smtClean="0"/>
              <a:t>in </a:t>
            </a:r>
            <a:r>
              <a:rPr lang="fr-FR" altLang="fr-FR" sz="1000" dirty="0" smtClean="0"/>
              <a:t>48h</a:t>
            </a:r>
            <a:endParaRPr lang="fr-FR" altLang="fr-FR" sz="1000" dirty="0"/>
          </a:p>
        </p:txBody>
      </p:sp>
      <p:pic>
        <p:nvPicPr>
          <p:cNvPr id="30" name="Picture 7" descr="DSC01555"/>
          <p:cNvPicPr>
            <a:picLocks noChangeAspect="1" noChangeArrowheads="1"/>
          </p:cNvPicPr>
          <p:nvPr/>
        </p:nvPicPr>
        <p:blipFill rotWithShape="1">
          <a:blip r:embed="rId10"/>
          <a:srcRect l="2753" t="22197" r="41296" b="25693"/>
          <a:stretch/>
        </p:blipFill>
        <p:spPr bwMode="auto">
          <a:xfrm>
            <a:off x="1820222" y="5387477"/>
            <a:ext cx="1293813" cy="1052513"/>
          </a:xfrm>
          <a:prstGeom prst="rect">
            <a:avLst/>
          </a:prstGeom>
          <a:solidFill>
            <a:srgbClr val="3C8056">
              <a:alpha val="1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271" name="ZoneTexte 33"/>
          <p:cNvSpPr txBox="1">
            <a:spLocks noChangeArrowheads="1"/>
          </p:cNvSpPr>
          <p:nvPr/>
        </p:nvSpPr>
        <p:spPr bwMode="auto">
          <a:xfrm>
            <a:off x="1739154" y="5162661"/>
            <a:ext cx="1374527" cy="24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000" dirty="0"/>
              <a:t>BMP </a:t>
            </a:r>
            <a:r>
              <a:rPr lang="fr-FR" altLang="fr-FR" sz="1000" dirty="0" smtClean="0"/>
              <a:t>in</a:t>
            </a:r>
            <a:r>
              <a:rPr lang="fr-FR" altLang="fr-FR" sz="1000" dirty="0" smtClean="0"/>
              <a:t> </a:t>
            </a:r>
            <a:r>
              <a:rPr lang="fr-FR" altLang="fr-FR" sz="1000" dirty="0"/>
              <a:t>96h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15287" y="5042990"/>
            <a:ext cx="2771774" cy="1511300"/>
          </a:xfrm>
          <a:prstGeom prst="rect">
            <a:avLst/>
          </a:prstGeom>
          <a:noFill/>
          <a:ln>
            <a:solidFill>
              <a:srgbClr val="35A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273" name="ZoneTexte 52"/>
          <p:cNvSpPr txBox="1">
            <a:spLocks noChangeArrowheads="1"/>
          </p:cNvSpPr>
          <p:nvPr/>
        </p:nvSpPr>
        <p:spPr bwMode="auto">
          <a:xfrm>
            <a:off x="415287" y="4717305"/>
            <a:ext cx="27717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solidFill>
                  <a:srgbClr val="35A2C9"/>
                </a:solidFill>
              </a:rPr>
              <a:t>BMP in </a:t>
            </a:r>
            <a:r>
              <a:rPr lang="fr-FR" altLang="fr-FR" sz="1400" dirty="0" err="1" smtClean="0">
                <a:solidFill>
                  <a:srgbClr val="35A2C9"/>
                </a:solidFill>
              </a:rPr>
              <a:t>less</a:t>
            </a:r>
            <a:r>
              <a:rPr lang="fr-FR" altLang="fr-FR" sz="1400" dirty="0" smtClean="0">
                <a:solidFill>
                  <a:srgbClr val="35A2C9"/>
                </a:solidFill>
              </a:rPr>
              <a:t> </a:t>
            </a:r>
            <a:r>
              <a:rPr lang="fr-FR" altLang="fr-FR" sz="1400" dirty="0" err="1" smtClean="0">
                <a:solidFill>
                  <a:srgbClr val="35A2C9"/>
                </a:solidFill>
              </a:rPr>
              <a:t>than</a:t>
            </a:r>
            <a:r>
              <a:rPr lang="fr-FR" altLang="fr-FR" sz="1400" dirty="0" smtClean="0">
                <a:solidFill>
                  <a:srgbClr val="35A2C9"/>
                </a:solidFill>
              </a:rPr>
              <a:t> 96 h</a:t>
            </a:r>
            <a:endParaRPr lang="fr-FR" altLang="fr-FR" sz="1400" dirty="0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  <p:pic>
        <p:nvPicPr>
          <p:cNvPr id="49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77" y="3844950"/>
            <a:ext cx="933450" cy="504825"/>
          </a:xfrm>
          <a:prstGeom prst="rect">
            <a:avLst/>
          </a:prstGeom>
          <a:noFill/>
          <a:ln w="9525">
            <a:solidFill>
              <a:srgbClr val="5BC5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/>
          <a:stretch>
            <a:fillRect/>
          </a:stretch>
        </p:blipFill>
        <p:spPr bwMode="auto">
          <a:xfrm>
            <a:off x="7971127" y="3844950"/>
            <a:ext cx="876300" cy="501650"/>
          </a:xfrm>
          <a:prstGeom prst="rect">
            <a:avLst/>
          </a:prstGeom>
          <a:noFill/>
          <a:ln w="9525">
            <a:solidFill>
              <a:srgbClr val="5BC5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"/>
          <p:cNvSpPr txBox="1">
            <a:spLocks noChangeArrowheads="1"/>
          </p:cNvSpPr>
          <p:nvPr/>
        </p:nvSpPr>
        <p:spPr bwMode="auto">
          <a:xfrm>
            <a:off x="4763" y="935038"/>
            <a:ext cx="90297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13"/>
              </a:buBlip>
            </a:pPr>
            <a:r>
              <a:rPr lang="en-GB" altLang="fr-FR" sz="2200" dirty="0" smtClean="0">
                <a:solidFill>
                  <a:srgbClr val="35A2C9"/>
                </a:solidFill>
                <a:cs typeface="Arial" panose="020B0604020202020204" pitchFamily="34" charset="0"/>
              </a:rPr>
              <a:t>Design and development of new methods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1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Assessment of </a:t>
            </a:r>
            <a:r>
              <a:rPr lang="en-GB" altLang="fr-FR" sz="2000" dirty="0" err="1" smtClean="0">
                <a:solidFill>
                  <a:srgbClr val="35A2C9"/>
                </a:solidFill>
              </a:rPr>
              <a:t>Biomethane</a:t>
            </a:r>
            <a:r>
              <a:rPr lang="en-GB" altLang="fr-FR" sz="2000" dirty="0" smtClean="0">
                <a:solidFill>
                  <a:srgbClr val="35A2C9"/>
                </a:solidFill>
              </a:rPr>
              <a:t> potential (BMP) in 48 h instead of 20 days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1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Bacteria determination in 10 h instead of 48 h</a:t>
            </a:r>
          </a:p>
        </p:txBody>
      </p:sp>
      <p:sp>
        <p:nvSpPr>
          <p:cNvPr id="54" name="Rectangle 5"/>
          <p:cNvSpPr txBox="1">
            <a:spLocks noChangeArrowheads="1"/>
          </p:cNvSpPr>
          <p:nvPr/>
        </p:nvSpPr>
        <p:spPr bwMode="auto">
          <a:xfrm>
            <a:off x="-14248" y="2508834"/>
            <a:ext cx="90297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13"/>
              </a:buBlip>
            </a:pPr>
            <a:r>
              <a:rPr lang="en-GB" altLang="fr-FR" sz="2200" dirty="0" smtClean="0">
                <a:solidFill>
                  <a:srgbClr val="35A2C9"/>
                </a:solidFill>
                <a:cs typeface="Arial" panose="020B0604020202020204" pitchFamily="34" charset="0"/>
              </a:rPr>
              <a:t>Innovative approach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1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Fluorescence 3D to assess the biodegradable fraction of OM</a:t>
            </a:r>
          </a:p>
        </p:txBody>
      </p:sp>
      <p:sp>
        <p:nvSpPr>
          <p:cNvPr id="55" name="Rectangle 5"/>
          <p:cNvSpPr txBox="1">
            <a:spLocks noChangeArrowheads="1"/>
          </p:cNvSpPr>
          <p:nvPr/>
        </p:nvSpPr>
        <p:spPr bwMode="auto">
          <a:xfrm>
            <a:off x="4763" y="3732315"/>
            <a:ext cx="9029700" cy="5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13"/>
              </a:buBlip>
            </a:pPr>
            <a:r>
              <a:rPr lang="en-GB" altLang="fr-FR" sz="2200" dirty="0" smtClean="0">
                <a:solidFill>
                  <a:srgbClr val="35A2C9"/>
                </a:solidFill>
                <a:cs typeface="Arial" panose="020B0604020202020204" pitchFamily="34" charset="0"/>
              </a:rPr>
              <a:t>Mathematical modelling as decision making tools</a:t>
            </a:r>
          </a:p>
        </p:txBody>
      </p:sp>
    </p:spTree>
    <p:extLst>
      <p:ext uri="{BB962C8B-B14F-4D97-AF65-F5344CB8AC3E}">
        <p14:creationId xmlns:p14="http://schemas.microsoft.com/office/powerpoint/2010/main" val="11469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3063345" y="943502"/>
            <a:ext cx="0" cy="5633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3772" y="935035"/>
            <a:ext cx="0" cy="56423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287711" y="2275422"/>
            <a:ext cx="2619375" cy="130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20"/>
          </a:p>
        </p:txBody>
      </p:sp>
      <p:grpSp>
        <p:nvGrpSpPr>
          <p:cNvPr id="20" name="Groupe 7"/>
          <p:cNvGrpSpPr>
            <a:grpSpLocks/>
          </p:cNvGrpSpPr>
          <p:nvPr/>
        </p:nvGrpSpPr>
        <p:grpSpPr bwMode="auto">
          <a:xfrm flipH="1">
            <a:off x="379413" y="2912010"/>
            <a:ext cx="3282948" cy="815975"/>
            <a:chOff x="-1189852" y="3057928"/>
            <a:chExt cx="4111989" cy="86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30684" y="3902690"/>
              <a:ext cx="2491453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58522" y="3607654"/>
              <a:ext cx="2079857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8522" y="3333632"/>
              <a:ext cx="171001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48579" y="3057928"/>
              <a:ext cx="1989" cy="86409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-1189852" y="3057928"/>
              <a:ext cx="302356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7"/>
          <p:cNvGrpSpPr>
            <a:grpSpLocks/>
          </p:cNvGrpSpPr>
          <p:nvPr/>
        </p:nvGrpSpPr>
        <p:grpSpPr bwMode="auto">
          <a:xfrm>
            <a:off x="3662361" y="2580755"/>
            <a:ext cx="896937" cy="681040"/>
            <a:chOff x="4139911" y="2846263"/>
            <a:chExt cx="951424" cy="721446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4139911" y="2846263"/>
              <a:ext cx="0" cy="72144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98"/>
          <p:cNvGrpSpPr>
            <a:grpSpLocks/>
          </p:cNvGrpSpPr>
          <p:nvPr/>
        </p:nvGrpSpPr>
        <p:grpSpPr bwMode="auto">
          <a:xfrm flipH="1">
            <a:off x="4548186" y="2589220"/>
            <a:ext cx="971550" cy="678999"/>
            <a:chOff x="4139911" y="2855234"/>
            <a:chExt cx="951424" cy="719285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4148203" y="2855234"/>
              <a:ext cx="0" cy="719285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à coins arrondis 34"/>
          <p:cNvSpPr/>
          <p:nvPr/>
        </p:nvSpPr>
        <p:spPr>
          <a:xfrm>
            <a:off x="3979861" y="2035710"/>
            <a:ext cx="1181100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1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019548" y="3466047"/>
            <a:ext cx="1179513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2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7" name="Double vague 36"/>
          <p:cNvSpPr/>
          <p:nvPr/>
        </p:nvSpPr>
        <p:spPr bwMode="auto">
          <a:xfrm rot="5400000">
            <a:off x="6462713" y="3653892"/>
            <a:ext cx="1001712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8" name="Double vague 37"/>
          <p:cNvSpPr/>
          <p:nvPr/>
        </p:nvSpPr>
        <p:spPr bwMode="auto">
          <a:xfrm rot="5400000">
            <a:off x="6462712" y="1652055"/>
            <a:ext cx="1001713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9" name="Double vague 38"/>
          <p:cNvSpPr/>
          <p:nvPr/>
        </p:nvSpPr>
        <p:spPr bwMode="auto">
          <a:xfrm rot="5400000">
            <a:off x="6463506" y="2652974"/>
            <a:ext cx="1000125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2" name="Flèche droite 41"/>
          <p:cNvSpPr/>
          <p:nvPr/>
        </p:nvSpPr>
        <p:spPr bwMode="auto">
          <a:xfrm rot="5400000">
            <a:off x="6881813" y="1768475"/>
            <a:ext cx="161925" cy="3587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3" name="Flèche droite 42"/>
          <p:cNvSpPr/>
          <p:nvPr/>
        </p:nvSpPr>
        <p:spPr bwMode="auto">
          <a:xfrm rot="5400000">
            <a:off x="6878196" y="3755777"/>
            <a:ext cx="161925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grpSp>
        <p:nvGrpSpPr>
          <p:cNvPr id="47" name="Groupe 30"/>
          <p:cNvGrpSpPr>
            <a:grpSpLocks/>
          </p:cNvGrpSpPr>
          <p:nvPr/>
        </p:nvGrpSpPr>
        <p:grpSpPr bwMode="auto">
          <a:xfrm>
            <a:off x="3795711" y="2486560"/>
            <a:ext cx="1538287" cy="207962"/>
            <a:chOff x="4099138" y="2177301"/>
            <a:chExt cx="1632196" cy="221461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4099138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666785" y="2177301"/>
              <a:ext cx="454792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5274859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grpSp>
        <p:nvGrpSpPr>
          <p:cNvPr id="51" name="Groupe 119"/>
          <p:cNvGrpSpPr>
            <a:grpSpLocks/>
          </p:cNvGrpSpPr>
          <p:nvPr/>
        </p:nvGrpSpPr>
        <p:grpSpPr bwMode="auto">
          <a:xfrm>
            <a:off x="3803648" y="3131085"/>
            <a:ext cx="1538288" cy="207962"/>
            <a:chOff x="4099138" y="2177301"/>
            <a:chExt cx="1632196" cy="22146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09913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66785" y="2177301"/>
              <a:ext cx="454791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27485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 flipV="1">
            <a:off x="5519735" y="2922876"/>
            <a:ext cx="1296991" cy="0"/>
          </a:xfrm>
          <a:prstGeom prst="line">
            <a:avLst/>
          </a:prstGeom>
          <a:ln w="38100">
            <a:solidFill>
              <a:srgbClr val="09739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8"/>
          <p:cNvSpPr txBox="1">
            <a:spLocks noChangeArrowheads="1"/>
          </p:cNvSpPr>
          <p:nvPr/>
        </p:nvSpPr>
        <p:spPr bwMode="auto">
          <a:xfrm>
            <a:off x="0" y="978958"/>
            <a:ext cx="306334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err="1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Sewer</a:t>
            </a: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 network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ZoneTexte 217"/>
          <p:cNvSpPr txBox="1">
            <a:spLocks noChangeArrowheads="1"/>
          </p:cNvSpPr>
          <p:nvPr/>
        </p:nvSpPr>
        <p:spPr bwMode="auto">
          <a:xfrm>
            <a:off x="3063345" y="978958"/>
            <a:ext cx="301042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2300" b="1">
                <a:solidFill>
                  <a:srgbClr val="2AAFB4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539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WWTP</a:t>
            </a:r>
            <a:endParaRPr lang="fr-FR" altLang="fr-FR" sz="1539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218"/>
          <p:cNvSpPr txBox="1">
            <a:spLocks noChangeArrowheads="1"/>
          </p:cNvSpPr>
          <p:nvPr/>
        </p:nvSpPr>
        <p:spPr bwMode="auto">
          <a:xfrm>
            <a:off x="6073771" y="978958"/>
            <a:ext cx="3076584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River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53" name="Groupe 152"/>
          <p:cNvGrpSpPr/>
          <p:nvPr/>
        </p:nvGrpSpPr>
        <p:grpSpPr>
          <a:xfrm>
            <a:off x="498475" y="3596223"/>
            <a:ext cx="212725" cy="225425"/>
            <a:chOff x="498475" y="3600985"/>
            <a:chExt cx="212725" cy="225425"/>
          </a:xfrm>
        </p:grpSpPr>
        <p:sp>
          <p:nvSpPr>
            <p:cNvPr id="55" name="Rectangle à coins arrondis 131"/>
            <p:cNvSpPr>
              <a:spLocks noChangeArrowheads="1"/>
            </p:cNvSpPr>
            <p:nvPr/>
          </p:nvSpPr>
          <p:spPr bwMode="auto">
            <a:xfrm>
              <a:off x="498475" y="3600985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1" name="Imag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8" y="3625959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e 137"/>
          <p:cNvGrpSpPr/>
          <p:nvPr/>
        </p:nvGrpSpPr>
        <p:grpSpPr>
          <a:xfrm>
            <a:off x="820253" y="3314795"/>
            <a:ext cx="212725" cy="225425"/>
            <a:chOff x="788543" y="3305271"/>
            <a:chExt cx="212725" cy="225425"/>
          </a:xfrm>
        </p:grpSpPr>
        <p:sp>
          <p:nvSpPr>
            <p:cNvPr id="147" name="Rectangle à coins arrondis 131"/>
            <p:cNvSpPr>
              <a:spLocks noChangeArrowheads="1"/>
            </p:cNvSpPr>
            <p:nvPr/>
          </p:nvSpPr>
          <p:spPr bwMode="auto">
            <a:xfrm>
              <a:off x="788543" y="3305271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8" name="Imag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6" y="3330245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e 136"/>
          <p:cNvGrpSpPr/>
          <p:nvPr/>
        </p:nvGrpSpPr>
        <p:grpSpPr>
          <a:xfrm>
            <a:off x="1142031" y="3056589"/>
            <a:ext cx="212725" cy="225425"/>
            <a:chOff x="1108419" y="3042303"/>
            <a:chExt cx="212725" cy="225425"/>
          </a:xfrm>
        </p:grpSpPr>
        <p:sp>
          <p:nvSpPr>
            <p:cNvPr id="149" name="Rectangle à coins arrondis 131"/>
            <p:cNvSpPr>
              <a:spLocks noChangeArrowheads="1"/>
            </p:cNvSpPr>
            <p:nvPr/>
          </p:nvSpPr>
          <p:spPr bwMode="auto">
            <a:xfrm>
              <a:off x="1108419" y="3042303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0" name="Imag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92" y="3067277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e 135"/>
          <p:cNvGrpSpPr/>
          <p:nvPr/>
        </p:nvGrpSpPr>
        <p:grpSpPr>
          <a:xfrm>
            <a:off x="1463808" y="2795250"/>
            <a:ext cx="212725" cy="225425"/>
            <a:chOff x="1463808" y="2771440"/>
            <a:chExt cx="212725" cy="225425"/>
          </a:xfrm>
        </p:grpSpPr>
        <p:sp>
          <p:nvSpPr>
            <p:cNvPr id="151" name="Rectangle à coins arrondis 131"/>
            <p:cNvSpPr>
              <a:spLocks noChangeArrowheads="1"/>
            </p:cNvSpPr>
            <p:nvPr/>
          </p:nvSpPr>
          <p:spPr bwMode="auto">
            <a:xfrm>
              <a:off x="1463808" y="2771440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2" name="Imag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181" y="2796414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9533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3063345" y="943502"/>
            <a:ext cx="0" cy="5633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3772" y="935035"/>
            <a:ext cx="0" cy="56423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287711" y="2275422"/>
            <a:ext cx="2619375" cy="130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20"/>
          </a:p>
        </p:txBody>
      </p:sp>
      <p:grpSp>
        <p:nvGrpSpPr>
          <p:cNvPr id="20" name="Groupe 7"/>
          <p:cNvGrpSpPr>
            <a:grpSpLocks/>
          </p:cNvGrpSpPr>
          <p:nvPr/>
        </p:nvGrpSpPr>
        <p:grpSpPr bwMode="auto">
          <a:xfrm flipH="1">
            <a:off x="379413" y="2912010"/>
            <a:ext cx="3282948" cy="815975"/>
            <a:chOff x="-1189852" y="3057928"/>
            <a:chExt cx="4111989" cy="86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30684" y="3902690"/>
              <a:ext cx="2491453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58522" y="3607654"/>
              <a:ext cx="2079857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8522" y="3333632"/>
              <a:ext cx="171001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48579" y="3057928"/>
              <a:ext cx="1989" cy="86409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-1189852" y="3057928"/>
              <a:ext cx="302356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7"/>
          <p:cNvGrpSpPr>
            <a:grpSpLocks/>
          </p:cNvGrpSpPr>
          <p:nvPr/>
        </p:nvGrpSpPr>
        <p:grpSpPr bwMode="auto">
          <a:xfrm>
            <a:off x="3662361" y="2580755"/>
            <a:ext cx="896937" cy="681040"/>
            <a:chOff x="4139911" y="2846263"/>
            <a:chExt cx="951424" cy="721446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4139911" y="2846263"/>
              <a:ext cx="0" cy="72144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98"/>
          <p:cNvGrpSpPr>
            <a:grpSpLocks/>
          </p:cNvGrpSpPr>
          <p:nvPr/>
        </p:nvGrpSpPr>
        <p:grpSpPr bwMode="auto">
          <a:xfrm flipH="1">
            <a:off x="4548186" y="2589220"/>
            <a:ext cx="971550" cy="678999"/>
            <a:chOff x="4139911" y="2855234"/>
            <a:chExt cx="951424" cy="719285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4148203" y="2855234"/>
              <a:ext cx="0" cy="719285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à coins arrondis 34"/>
          <p:cNvSpPr/>
          <p:nvPr/>
        </p:nvSpPr>
        <p:spPr>
          <a:xfrm>
            <a:off x="3979861" y="2035710"/>
            <a:ext cx="1181100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1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019548" y="3466047"/>
            <a:ext cx="1179513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2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7" name="Double vague 36"/>
          <p:cNvSpPr/>
          <p:nvPr/>
        </p:nvSpPr>
        <p:spPr bwMode="auto">
          <a:xfrm rot="5400000">
            <a:off x="6462713" y="3653892"/>
            <a:ext cx="1001712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8" name="Double vague 37"/>
          <p:cNvSpPr/>
          <p:nvPr/>
        </p:nvSpPr>
        <p:spPr bwMode="auto">
          <a:xfrm rot="5400000">
            <a:off x="6462712" y="1652055"/>
            <a:ext cx="1001713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9" name="Double vague 38"/>
          <p:cNvSpPr/>
          <p:nvPr/>
        </p:nvSpPr>
        <p:spPr bwMode="auto">
          <a:xfrm rot="5400000">
            <a:off x="6463506" y="2652974"/>
            <a:ext cx="1000125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2" name="Flèche droite 41"/>
          <p:cNvSpPr/>
          <p:nvPr/>
        </p:nvSpPr>
        <p:spPr bwMode="auto">
          <a:xfrm rot="5400000">
            <a:off x="6881813" y="1768475"/>
            <a:ext cx="161925" cy="3587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3" name="Flèche droite 42"/>
          <p:cNvSpPr/>
          <p:nvPr/>
        </p:nvSpPr>
        <p:spPr bwMode="auto">
          <a:xfrm rot="5400000">
            <a:off x="6878196" y="3755777"/>
            <a:ext cx="161925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grpSp>
        <p:nvGrpSpPr>
          <p:cNvPr id="47" name="Groupe 30"/>
          <p:cNvGrpSpPr>
            <a:grpSpLocks/>
          </p:cNvGrpSpPr>
          <p:nvPr/>
        </p:nvGrpSpPr>
        <p:grpSpPr bwMode="auto">
          <a:xfrm>
            <a:off x="3795711" y="2486560"/>
            <a:ext cx="1538287" cy="207962"/>
            <a:chOff x="4099138" y="2177301"/>
            <a:chExt cx="1632196" cy="221461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4099138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666785" y="2177301"/>
              <a:ext cx="454792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5274859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grpSp>
        <p:nvGrpSpPr>
          <p:cNvPr id="51" name="Groupe 119"/>
          <p:cNvGrpSpPr>
            <a:grpSpLocks/>
          </p:cNvGrpSpPr>
          <p:nvPr/>
        </p:nvGrpSpPr>
        <p:grpSpPr bwMode="auto">
          <a:xfrm>
            <a:off x="3803648" y="3131085"/>
            <a:ext cx="1538288" cy="207962"/>
            <a:chOff x="4099138" y="2177301"/>
            <a:chExt cx="1632196" cy="22146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09913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66785" y="2177301"/>
              <a:ext cx="454791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27485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 flipV="1">
            <a:off x="5519735" y="2922876"/>
            <a:ext cx="1296991" cy="0"/>
          </a:xfrm>
          <a:prstGeom prst="line">
            <a:avLst/>
          </a:prstGeom>
          <a:ln w="38100">
            <a:solidFill>
              <a:srgbClr val="09739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8"/>
          <p:cNvSpPr txBox="1">
            <a:spLocks noChangeArrowheads="1"/>
          </p:cNvSpPr>
          <p:nvPr/>
        </p:nvSpPr>
        <p:spPr bwMode="auto">
          <a:xfrm>
            <a:off x="0" y="978958"/>
            <a:ext cx="306334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err="1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Sewer</a:t>
            </a: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 network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ZoneTexte 217"/>
          <p:cNvSpPr txBox="1">
            <a:spLocks noChangeArrowheads="1"/>
          </p:cNvSpPr>
          <p:nvPr/>
        </p:nvSpPr>
        <p:spPr bwMode="auto">
          <a:xfrm>
            <a:off x="3063345" y="978958"/>
            <a:ext cx="301042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2300" b="1">
                <a:solidFill>
                  <a:srgbClr val="2AAFB4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539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WWTP</a:t>
            </a:r>
            <a:endParaRPr lang="fr-FR" altLang="fr-FR" sz="1539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218"/>
          <p:cNvSpPr txBox="1">
            <a:spLocks noChangeArrowheads="1"/>
          </p:cNvSpPr>
          <p:nvPr/>
        </p:nvSpPr>
        <p:spPr bwMode="auto">
          <a:xfrm>
            <a:off x="6073771" y="978958"/>
            <a:ext cx="3076584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River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7" name="Groupe 55"/>
          <p:cNvGrpSpPr>
            <a:grpSpLocks/>
          </p:cNvGrpSpPr>
          <p:nvPr/>
        </p:nvGrpSpPr>
        <p:grpSpPr bwMode="auto">
          <a:xfrm>
            <a:off x="5584849" y="1425303"/>
            <a:ext cx="3038011" cy="3050741"/>
            <a:chOff x="5795151" y="1080545"/>
            <a:chExt cx="3223463" cy="3237577"/>
          </a:xfrm>
        </p:grpSpPr>
        <p:sp>
          <p:nvSpPr>
            <p:cNvPr id="68" name="Rectangle à coins arrondis 70"/>
            <p:cNvSpPr>
              <a:spLocks noChangeArrowheads="1"/>
            </p:cNvSpPr>
            <p:nvPr/>
          </p:nvSpPr>
          <p:spPr bwMode="auto">
            <a:xfrm>
              <a:off x="7831318" y="1080545"/>
              <a:ext cx="997799" cy="6081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69" name="Arc 68"/>
            <p:cNvSpPr/>
            <p:nvPr/>
          </p:nvSpPr>
          <p:spPr bwMode="auto">
            <a:xfrm rot="5400000" flipH="1">
              <a:off x="7618812" y="2141986"/>
              <a:ext cx="1513082" cy="571015"/>
            </a:xfrm>
            <a:prstGeom prst="arc">
              <a:avLst>
                <a:gd name="adj1" fmla="val 16200000"/>
                <a:gd name="adj2" fmla="val 21229696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0" name="Rectangle à coins arrondis 69"/>
            <p:cNvSpPr>
              <a:spLocks noChangeArrowheads="1"/>
            </p:cNvSpPr>
            <p:nvPr/>
          </p:nvSpPr>
          <p:spPr bwMode="auto">
            <a:xfrm>
              <a:off x="7762886" y="3709939"/>
              <a:ext cx="1233795" cy="60818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Downstream</a:t>
              </a:r>
              <a:endParaRPr lang="fr-FR" altLang="fr-FR" sz="1320" i="1" dirty="0" smtClean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(6h)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rot="16200000" flipH="1">
              <a:off x="7384641" y="2601875"/>
              <a:ext cx="829958" cy="2437988"/>
            </a:xfrm>
            <a:prstGeom prst="arc">
              <a:avLst>
                <a:gd name="adj1" fmla="val 17184534"/>
                <a:gd name="adj2" fmla="val 21457436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73" name="Rectangle à coins arrondis 129"/>
            <p:cNvSpPr>
              <a:spLocks noChangeArrowheads="1"/>
            </p:cNvSpPr>
            <p:nvPr/>
          </p:nvSpPr>
          <p:spPr bwMode="auto">
            <a:xfrm>
              <a:off x="5795151" y="3525149"/>
              <a:ext cx="1067915" cy="6081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Output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Set-point</a:t>
              </a:r>
              <a:endParaRPr lang="fr-FR" altLang="fr-FR" sz="132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</p:grpSp>
      <p:pic>
        <p:nvPicPr>
          <p:cNvPr id="88" name="Ima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2" y="2736604"/>
            <a:ext cx="1195916" cy="317995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 bwMode="auto">
          <a:xfrm>
            <a:off x="7540360" y="2922897"/>
            <a:ext cx="1522411" cy="414338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i="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River model</a:t>
            </a:r>
            <a:endParaRPr lang="fr-FR" sz="1131" i="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104" name="Arc 103"/>
          <p:cNvSpPr/>
          <p:nvPr/>
        </p:nvSpPr>
        <p:spPr bwMode="auto">
          <a:xfrm rot="16200000" flipH="1" flipV="1">
            <a:off x="7386639" y="2981242"/>
            <a:ext cx="1305275" cy="538163"/>
          </a:xfrm>
          <a:prstGeom prst="arc">
            <a:avLst>
              <a:gd name="adj1" fmla="val 16200000"/>
              <a:gd name="adj2" fmla="val 21229696"/>
            </a:avLst>
          </a:prstGeom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grpSp>
        <p:nvGrpSpPr>
          <p:cNvPr id="153" name="Groupe 152"/>
          <p:cNvGrpSpPr/>
          <p:nvPr/>
        </p:nvGrpSpPr>
        <p:grpSpPr>
          <a:xfrm>
            <a:off x="498475" y="3596223"/>
            <a:ext cx="212725" cy="225425"/>
            <a:chOff x="498475" y="3600985"/>
            <a:chExt cx="212725" cy="225425"/>
          </a:xfrm>
        </p:grpSpPr>
        <p:sp>
          <p:nvSpPr>
            <p:cNvPr id="55" name="Rectangle à coins arrondis 131"/>
            <p:cNvSpPr>
              <a:spLocks noChangeArrowheads="1"/>
            </p:cNvSpPr>
            <p:nvPr/>
          </p:nvSpPr>
          <p:spPr bwMode="auto">
            <a:xfrm>
              <a:off x="498475" y="3600985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1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8" y="3625959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163775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e 137"/>
          <p:cNvGrpSpPr/>
          <p:nvPr/>
        </p:nvGrpSpPr>
        <p:grpSpPr>
          <a:xfrm>
            <a:off x="820253" y="3314795"/>
            <a:ext cx="212725" cy="225425"/>
            <a:chOff x="788543" y="3305271"/>
            <a:chExt cx="212725" cy="225425"/>
          </a:xfrm>
        </p:grpSpPr>
        <p:sp>
          <p:nvSpPr>
            <p:cNvPr id="147" name="Rectangle à coins arrondis 131"/>
            <p:cNvSpPr>
              <a:spLocks noChangeArrowheads="1"/>
            </p:cNvSpPr>
            <p:nvPr/>
          </p:nvSpPr>
          <p:spPr bwMode="auto">
            <a:xfrm>
              <a:off x="788543" y="3305271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8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6" y="3330245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e 136"/>
          <p:cNvGrpSpPr/>
          <p:nvPr/>
        </p:nvGrpSpPr>
        <p:grpSpPr>
          <a:xfrm>
            <a:off x="1142031" y="3056589"/>
            <a:ext cx="212725" cy="225425"/>
            <a:chOff x="1108419" y="3042303"/>
            <a:chExt cx="212725" cy="225425"/>
          </a:xfrm>
        </p:grpSpPr>
        <p:sp>
          <p:nvSpPr>
            <p:cNvPr id="149" name="Rectangle à coins arrondis 131"/>
            <p:cNvSpPr>
              <a:spLocks noChangeArrowheads="1"/>
            </p:cNvSpPr>
            <p:nvPr/>
          </p:nvSpPr>
          <p:spPr bwMode="auto">
            <a:xfrm>
              <a:off x="1108419" y="3042303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0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92" y="3067277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e 135"/>
          <p:cNvGrpSpPr/>
          <p:nvPr/>
        </p:nvGrpSpPr>
        <p:grpSpPr>
          <a:xfrm>
            <a:off x="1463808" y="2795250"/>
            <a:ext cx="212725" cy="225425"/>
            <a:chOff x="1463808" y="2771440"/>
            <a:chExt cx="212725" cy="225425"/>
          </a:xfrm>
        </p:grpSpPr>
        <p:sp>
          <p:nvSpPr>
            <p:cNvPr id="151" name="Rectangle à coins arrondis 131"/>
            <p:cNvSpPr>
              <a:spLocks noChangeArrowheads="1"/>
            </p:cNvSpPr>
            <p:nvPr/>
          </p:nvSpPr>
          <p:spPr bwMode="auto">
            <a:xfrm>
              <a:off x="1463808" y="2771440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2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181" y="2796414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352592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80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3063345" y="943502"/>
            <a:ext cx="0" cy="5633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3772" y="935035"/>
            <a:ext cx="0" cy="56423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287711" y="2275422"/>
            <a:ext cx="2619375" cy="130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20"/>
          </a:p>
        </p:txBody>
      </p:sp>
      <p:grpSp>
        <p:nvGrpSpPr>
          <p:cNvPr id="20" name="Groupe 7"/>
          <p:cNvGrpSpPr>
            <a:grpSpLocks/>
          </p:cNvGrpSpPr>
          <p:nvPr/>
        </p:nvGrpSpPr>
        <p:grpSpPr bwMode="auto">
          <a:xfrm flipH="1">
            <a:off x="379413" y="2912010"/>
            <a:ext cx="3282948" cy="815975"/>
            <a:chOff x="-1189852" y="3057928"/>
            <a:chExt cx="4111989" cy="86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30684" y="3902690"/>
              <a:ext cx="2491453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58522" y="3607654"/>
              <a:ext cx="2079857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8522" y="3333632"/>
              <a:ext cx="171001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48579" y="3057928"/>
              <a:ext cx="1989" cy="86409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-1189852" y="3057928"/>
              <a:ext cx="302356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7"/>
          <p:cNvGrpSpPr>
            <a:grpSpLocks/>
          </p:cNvGrpSpPr>
          <p:nvPr/>
        </p:nvGrpSpPr>
        <p:grpSpPr bwMode="auto">
          <a:xfrm>
            <a:off x="3662361" y="2580755"/>
            <a:ext cx="896937" cy="681040"/>
            <a:chOff x="4139911" y="2846263"/>
            <a:chExt cx="951424" cy="721446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4139911" y="2846263"/>
              <a:ext cx="0" cy="72144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98"/>
          <p:cNvGrpSpPr>
            <a:grpSpLocks/>
          </p:cNvGrpSpPr>
          <p:nvPr/>
        </p:nvGrpSpPr>
        <p:grpSpPr bwMode="auto">
          <a:xfrm flipH="1">
            <a:off x="4548186" y="2589220"/>
            <a:ext cx="971550" cy="678999"/>
            <a:chOff x="4139911" y="2855234"/>
            <a:chExt cx="951424" cy="719285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4148203" y="2855234"/>
              <a:ext cx="0" cy="719285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à coins arrondis 34"/>
          <p:cNvSpPr/>
          <p:nvPr/>
        </p:nvSpPr>
        <p:spPr>
          <a:xfrm>
            <a:off x="3979861" y="2035710"/>
            <a:ext cx="1181100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1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019548" y="3466047"/>
            <a:ext cx="1179513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2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7" name="Double vague 36"/>
          <p:cNvSpPr/>
          <p:nvPr/>
        </p:nvSpPr>
        <p:spPr bwMode="auto">
          <a:xfrm rot="5400000">
            <a:off x="6462713" y="3653892"/>
            <a:ext cx="1001712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8" name="Double vague 37"/>
          <p:cNvSpPr/>
          <p:nvPr/>
        </p:nvSpPr>
        <p:spPr bwMode="auto">
          <a:xfrm rot="5400000">
            <a:off x="6462712" y="1652055"/>
            <a:ext cx="1001713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9" name="Double vague 38"/>
          <p:cNvSpPr/>
          <p:nvPr/>
        </p:nvSpPr>
        <p:spPr bwMode="auto">
          <a:xfrm rot="5400000">
            <a:off x="6463506" y="2652974"/>
            <a:ext cx="1000125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2" name="Flèche droite 41"/>
          <p:cNvSpPr/>
          <p:nvPr/>
        </p:nvSpPr>
        <p:spPr bwMode="auto">
          <a:xfrm rot="5400000">
            <a:off x="6881813" y="1768475"/>
            <a:ext cx="161925" cy="3587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3" name="Flèche droite 42"/>
          <p:cNvSpPr/>
          <p:nvPr/>
        </p:nvSpPr>
        <p:spPr bwMode="auto">
          <a:xfrm rot="5400000">
            <a:off x="6878196" y="3755777"/>
            <a:ext cx="161925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grpSp>
        <p:nvGrpSpPr>
          <p:cNvPr id="47" name="Groupe 30"/>
          <p:cNvGrpSpPr>
            <a:grpSpLocks/>
          </p:cNvGrpSpPr>
          <p:nvPr/>
        </p:nvGrpSpPr>
        <p:grpSpPr bwMode="auto">
          <a:xfrm>
            <a:off x="3795711" y="2486560"/>
            <a:ext cx="1538287" cy="207962"/>
            <a:chOff x="4099138" y="2177301"/>
            <a:chExt cx="1632196" cy="221461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4099138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666785" y="2177301"/>
              <a:ext cx="454792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5274859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grpSp>
        <p:nvGrpSpPr>
          <p:cNvPr id="51" name="Groupe 119"/>
          <p:cNvGrpSpPr>
            <a:grpSpLocks/>
          </p:cNvGrpSpPr>
          <p:nvPr/>
        </p:nvGrpSpPr>
        <p:grpSpPr bwMode="auto">
          <a:xfrm>
            <a:off x="3803648" y="3131085"/>
            <a:ext cx="1538288" cy="207962"/>
            <a:chOff x="4099138" y="2177301"/>
            <a:chExt cx="1632196" cy="22146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09913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66785" y="2177301"/>
              <a:ext cx="454791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27485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 flipV="1">
            <a:off x="5519735" y="2922876"/>
            <a:ext cx="1296991" cy="0"/>
          </a:xfrm>
          <a:prstGeom prst="line">
            <a:avLst/>
          </a:prstGeom>
          <a:ln w="38100">
            <a:solidFill>
              <a:srgbClr val="09739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8"/>
          <p:cNvSpPr txBox="1">
            <a:spLocks noChangeArrowheads="1"/>
          </p:cNvSpPr>
          <p:nvPr/>
        </p:nvSpPr>
        <p:spPr bwMode="auto">
          <a:xfrm>
            <a:off x="0" y="978958"/>
            <a:ext cx="306334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err="1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Sewer</a:t>
            </a: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 network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ZoneTexte 217"/>
          <p:cNvSpPr txBox="1">
            <a:spLocks noChangeArrowheads="1"/>
          </p:cNvSpPr>
          <p:nvPr/>
        </p:nvSpPr>
        <p:spPr bwMode="auto">
          <a:xfrm>
            <a:off x="3063345" y="978958"/>
            <a:ext cx="301042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2300" b="1">
                <a:solidFill>
                  <a:srgbClr val="2AAFB4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539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WWTP</a:t>
            </a:r>
            <a:endParaRPr lang="fr-FR" altLang="fr-FR" sz="1539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218"/>
          <p:cNvSpPr txBox="1">
            <a:spLocks noChangeArrowheads="1"/>
          </p:cNvSpPr>
          <p:nvPr/>
        </p:nvSpPr>
        <p:spPr bwMode="auto">
          <a:xfrm>
            <a:off x="6073771" y="978958"/>
            <a:ext cx="3076584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River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7" name="Groupe 55"/>
          <p:cNvGrpSpPr>
            <a:grpSpLocks/>
          </p:cNvGrpSpPr>
          <p:nvPr/>
        </p:nvGrpSpPr>
        <p:grpSpPr bwMode="auto">
          <a:xfrm>
            <a:off x="5584849" y="1425303"/>
            <a:ext cx="3038011" cy="3050741"/>
            <a:chOff x="5795151" y="1080545"/>
            <a:chExt cx="3223463" cy="3237577"/>
          </a:xfrm>
        </p:grpSpPr>
        <p:sp>
          <p:nvSpPr>
            <p:cNvPr id="68" name="Rectangle à coins arrondis 70"/>
            <p:cNvSpPr>
              <a:spLocks noChangeArrowheads="1"/>
            </p:cNvSpPr>
            <p:nvPr/>
          </p:nvSpPr>
          <p:spPr bwMode="auto">
            <a:xfrm>
              <a:off x="7831318" y="1080545"/>
              <a:ext cx="997799" cy="6081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69" name="Arc 68"/>
            <p:cNvSpPr/>
            <p:nvPr/>
          </p:nvSpPr>
          <p:spPr bwMode="auto">
            <a:xfrm rot="5400000" flipH="1">
              <a:off x="7618812" y="2141986"/>
              <a:ext cx="1513082" cy="571015"/>
            </a:xfrm>
            <a:prstGeom prst="arc">
              <a:avLst>
                <a:gd name="adj1" fmla="val 16200000"/>
                <a:gd name="adj2" fmla="val 21229696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0" name="Rectangle à coins arrondis 69"/>
            <p:cNvSpPr>
              <a:spLocks noChangeArrowheads="1"/>
            </p:cNvSpPr>
            <p:nvPr/>
          </p:nvSpPr>
          <p:spPr bwMode="auto">
            <a:xfrm>
              <a:off x="7762886" y="3709939"/>
              <a:ext cx="1233795" cy="60818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Downstream</a:t>
              </a:r>
              <a:endParaRPr lang="fr-FR" altLang="fr-FR" sz="1320" i="1" dirty="0" smtClean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(6h)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rot="16200000" flipH="1">
              <a:off x="7384641" y="2601875"/>
              <a:ext cx="829958" cy="2437988"/>
            </a:xfrm>
            <a:prstGeom prst="arc">
              <a:avLst>
                <a:gd name="adj1" fmla="val 17184534"/>
                <a:gd name="adj2" fmla="val 21457436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73" name="Rectangle à coins arrondis 129"/>
            <p:cNvSpPr>
              <a:spLocks noChangeArrowheads="1"/>
            </p:cNvSpPr>
            <p:nvPr/>
          </p:nvSpPr>
          <p:spPr bwMode="auto">
            <a:xfrm>
              <a:off x="5795151" y="3525149"/>
              <a:ext cx="1067915" cy="6081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Output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Set-point</a:t>
              </a:r>
              <a:endParaRPr lang="fr-FR" altLang="fr-FR" sz="132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</p:grpSp>
      <p:pic>
        <p:nvPicPr>
          <p:cNvPr id="88" name="Ima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2" y="2736604"/>
            <a:ext cx="1195916" cy="317995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 bwMode="auto">
          <a:xfrm>
            <a:off x="7540360" y="2922897"/>
            <a:ext cx="1522411" cy="414338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i="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River model</a:t>
            </a:r>
            <a:endParaRPr lang="fr-FR" sz="1131" i="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104" name="Arc 103"/>
          <p:cNvSpPr/>
          <p:nvPr/>
        </p:nvSpPr>
        <p:spPr bwMode="auto">
          <a:xfrm rot="16200000" flipH="1" flipV="1">
            <a:off x="7386639" y="2981242"/>
            <a:ext cx="1305275" cy="538163"/>
          </a:xfrm>
          <a:prstGeom prst="arc">
            <a:avLst>
              <a:gd name="adj1" fmla="val 16200000"/>
              <a:gd name="adj2" fmla="val 21229696"/>
            </a:avLst>
          </a:prstGeom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grpSp>
        <p:nvGrpSpPr>
          <p:cNvPr id="153" name="Groupe 152"/>
          <p:cNvGrpSpPr/>
          <p:nvPr/>
        </p:nvGrpSpPr>
        <p:grpSpPr>
          <a:xfrm>
            <a:off x="498475" y="3596223"/>
            <a:ext cx="212725" cy="225425"/>
            <a:chOff x="498475" y="3600985"/>
            <a:chExt cx="212725" cy="225425"/>
          </a:xfrm>
        </p:grpSpPr>
        <p:sp>
          <p:nvSpPr>
            <p:cNvPr id="55" name="Rectangle à coins arrondis 131"/>
            <p:cNvSpPr>
              <a:spLocks noChangeArrowheads="1"/>
            </p:cNvSpPr>
            <p:nvPr/>
          </p:nvSpPr>
          <p:spPr bwMode="auto">
            <a:xfrm>
              <a:off x="498475" y="3600985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1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8" y="3625959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163775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e 137"/>
          <p:cNvGrpSpPr/>
          <p:nvPr/>
        </p:nvGrpSpPr>
        <p:grpSpPr>
          <a:xfrm>
            <a:off x="820253" y="3314795"/>
            <a:ext cx="212725" cy="225425"/>
            <a:chOff x="788543" y="3305271"/>
            <a:chExt cx="212725" cy="225425"/>
          </a:xfrm>
        </p:grpSpPr>
        <p:sp>
          <p:nvSpPr>
            <p:cNvPr id="147" name="Rectangle à coins arrondis 131"/>
            <p:cNvSpPr>
              <a:spLocks noChangeArrowheads="1"/>
            </p:cNvSpPr>
            <p:nvPr/>
          </p:nvSpPr>
          <p:spPr bwMode="auto">
            <a:xfrm>
              <a:off x="788543" y="3305271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8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6" y="3330245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e 136"/>
          <p:cNvGrpSpPr/>
          <p:nvPr/>
        </p:nvGrpSpPr>
        <p:grpSpPr>
          <a:xfrm>
            <a:off x="1142031" y="3056589"/>
            <a:ext cx="212725" cy="225425"/>
            <a:chOff x="1108419" y="3042303"/>
            <a:chExt cx="212725" cy="225425"/>
          </a:xfrm>
        </p:grpSpPr>
        <p:sp>
          <p:nvSpPr>
            <p:cNvPr id="149" name="Rectangle à coins arrondis 131"/>
            <p:cNvSpPr>
              <a:spLocks noChangeArrowheads="1"/>
            </p:cNvSpPr>
            <p:nvPr/>
          </p:nvSpPr>
          <p:spPr bwMode="auto">
            <a:xfrm>
              <a:off x="1108419" y="3042303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0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92" y="3067277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e 135"/>
          <p:cNvGrpSpPr/>
          <p:nvPr/>
        </p:nvGrpSpPr>
        <p:grpSpPr>
          <a:xfrm>
            <a:off x="1463808" y="2795250"/>
            <a:ext cx="212725" cy="225425"/>
            <a:chOff x="1463808" y="2771440"/>
            <a:chExt cx="212725" cy="225425"/>
          </a:xfrm>
        </p:grpSpPr>
        <p:sp>
          <p:nvSpPr>
            <p:cNvPr id="151" name="Rectangle à coins arrondis 131"/>
            <p:cNvSpPr>
              <a:spLocks noChangeArrowheads="1"/>
            </p:cNvSpPr>
            <p:nvPr/>
          </p:nvSpPr>
          <p:spPr bwMode="auto">
            <a:xfrm>
              <a:off x="1463808" y="2771440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2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181" y="2796414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352592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à coins arrondis 71"/>
          <p:cNvSpPr>
            <a:spLocks noChangeArrowheads="1"/>
          </p:cNvSpPr>
          <p:nvPr/>
        </p:nvSpPr>
        <p:spPr bwMode="auto">
          <a:xfrm>
            <a:off x="7103662" y="4270805"/>
            <a:ext cx="1026240" cy="320254"/>
          </a:xfrm>
          <a:prstGeom prst="roundRect">
            <a:avLst>
              <a:gd name="adj" fmla="val 16667"/>
            </a:avLst>
          </a:prstGeom>
          <a:solidFill>
            <a:srgbClr val="EB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320" i="1" dirty="0" smtClean="0">
                <a:solidFill>
                  <a:schemeClr val="bg1"/>
                </a:solidFill>
                <a:ea typeface="ヒラギノ角ゴ Pro W3"/>
                <a:cs typeface="Times New Roman" panose="02020603050405020304" pitchFamily="18" charset="0"/>
              </a:rPr>
              <a:t>Downstream</a:t>
            </a:r>
            <a:endParaRPr lang="en-GB" altLang="fr-FR" sz="1320" i="1" dirty="0">
              <a:solidFill>
                <a:schemeClr val="bg1"/>
              </a:solidFill>
              <a:ea typeface="ヒラギノ角ゴ Pro W3"/>
              <a:cs typeface="Times New Roman" panose="02020603050405020304" pitchFamily="18" charset="0"/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56303" y="4067419"/>
            <a:ext cx="8973748" cy="2512058"/>
            <a:chOff x="65556" y="4526359"/>
            <a:chExt cx="10493292" cy="2937431"/>
          </a:xfrm>
        </p:grpSpPr>
        <p:sp>
          <p:nvSpPr>
            <p:cNvPr id="71" name="Rectangle 70"/>
            <p:cNvSpPr/>
            <p:nvPr/>
          </p:nvSpPr>
          <p:spPr>
            <a:xfrm>
              <a:off x="65556" y="4526359"/>
              <a:ext cx="10493292" cy="29374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4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97927" y="4584895"/>
              <a:ext cx="9444431" cy="35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368" dirty="0" smtClean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Design, development and construction of metrological and mathematical tools for the </a:t>
              </a:r>
              <a:r>
                <a:rPr lang="en-US" sz="1368" b="1" dirty="0" smtClean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« River »</a:t>
              </a:r>
              <a:endParaRPr lang="en-US" sz="1368" b="1" dirty="0">
                <a:solidFill>
                  <a:srgbClr val="2AAFB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75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98"/>
            <a:stretch>
              <a:fillRect/>
            </a:stretch>
          </p:blipFill>
          <p:spPr bwMode="auto">
            <a:xfrm>
              <a:off x="7041370" y="5026797"/>
              <a:ext cx="3446129" cy="2339768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grpSp>
          <p:nvGrpSpPr>
            <p:cNvPr id="76" name="Groupe 75"/>
            <p:cNvGrpSpPr/>
            <p:nvPr/>
          </p:nvGrpSpPr>
          <p:grpSpPr>
            <a:xfrm>
              <a:off x="214305" y="5041888"/>
              <a:ext cx="3994150" cy="2303463"/>
              <a:chOff x="4945063" y="1003300"/>
              <a:chExt cx="3994150" cy="2303463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4945063" y="1003300"/>
                <a:ext cx="3994150" cy="2303463"/>
                <a:chOff x="4945063" y="1003300"/>
                <a:chExt cx="3994150" cy="2303463"/>
              </a:xfrm>
            </p:grpSpPr>
            <p:sp>
              <p:nvSpPr>
                <p:cNvPr id="97" name="Forme libre 96"/>
                <p:cNvSpPr/>
                <p:nvPr/>
              </p:nvSpPr>
              <p:spPr>
                <a:xfrm>
                  <a:off x="6870700" y="1722438"/>
                  <a:ext cx="1152525" cy="944562"/>
                </a:xfrm>
                <a:custGeom>
                  <a:avLst/>
                  <a:gdLst>
                    <a:gd name="connsiteX0" fmla="*/ 13 w 1152546"/>
                    <a:gd name="connsiteY0" fmla="*/ 639129 h 943272"/>
                    <a:gd name="connsiteX1" fmla="*/ 85738 w 1152546"/>
                    <a:gd name="connsiteY1" fmla="*/ 381954 h 943272"/>
                    <a:gd name="connsiteX2" fmla="*/ 165113 w 1152546"/>
                    <a:gd name="connsiteY2" fmla="*/ 277179 h 943272"/>
                    <a:gd name="connsiteX3" fmla="*/ 209563 w 1152546"/>
                    <a:gd name="connsiteY3" fmla="*/ 197804 h 943272"/>
                    <a:gd name="connsiteX4" fmla="*/ 273063 w 1152546"/>
                    <a:gd name="connsiteY4" fmla="*/ 143829 h 943272"/>
                    <a:gd name="connsiteX5" fmla="*/ 368313 w 1152546"/>
                    <a:gd name="connsiteY5" fmla="*/ 83504 h 943272"/>
                    <a:gd name="connsiteX6" fmla="*/ 517538 w 1152546"/>
                    <a:gd name="connsiteY6" fmla="*/ 7304 h 943272"/>
                    <a:gd name="connsiteX7" fmla="*/ 784238 w 1152546"/>
                    <a:gd name="connsiteY7" fmla="*/ 4129 h 943272"/>
                    <a:gd name="connsiteX8" fmla="*/ 936638 w 1152546"/>
                    <a:gd name="connsiteY8" fmla="*/ 16829 h 943272"/>
                    <a:gd name="connsiteX9" fmla="*/ 1000138 w 1152546"/>
                    <a:gd name="connsiteY9" fmla="*/ 32704 h 943272"/>
                    <a:gd name="connsiteX10" fmla="*/ 1003313 w 1152546"/>
                    <a:gd name="connsiteY10" fmla="*/ 96204 h 943272"/>
                    <a:gd name="connsiteX11" fmla="*/ 1016013 w 1152546"/>
                    <a:gd name="connsiteY11" fmla="*/ 140654 h 943272"/>
                    <a:gd name="connsiteX12" fmla="*/ 1025538 w 1152546"/>
                    <a:gd name="connsiteY12" fmla="*/ 169229 h 943272"/>
                    <a:gd name="connsiteX13" fmla="*/ 1073163 w 1152546"/>
                    <a:gd name="connsiteY13" fmla="*/ 235904 h 943272"/>
                    <a:gd name="connsiteX14" fmla="*/ 1098563 w 1152546"/>
                    <a:gd name="connsiteY14" fmla="*/ 258129 h 943272"/>
                    <a:gd name="connsiteX15" fmla="*/ 1127138 w 1152546"/>
                    <a:gd name="connsiteY15" fmla="*/ 286704 h 943272"/>
                    <a:gd name="connsiteX16" fmla="*/ 1123963 w 1152546"/>
                    <a:gd name="connsiteY16" fmla="*/ 435929 h 943272"/>
                    <a:gd name="connsiteX17" fmla="*/ 1152538 w 1152546"/>
                    <a:gd name="connsiteY17" fmla="*/ 562929 h 943272"/>
                    <a:gd name="connsiteX18" fmla="*/ 1120788 w 1152546"/>
                    <a:gd name="connsiteY18" fmla="*/ 715329 h 943272"/>
                    <a:gd name="connsiteX19" fmla="*/ 1057288 w 1152546"/>
                    <a:gd name="connsiteY19" fmla="*/ 772479 h 943272"/>
                    <a:gd name="connsiteX20" fmla="*/ 923938 w 1152546"/>
                    <a:gd name="connsiteY20" fmla="*/ 832804 h 943272"/>
                    <a:gd name="connsiteX21" fmla="*/ 762013 w 1152546"/>
                    <a:gd name="connsiteY21" fmla="*/ 928054 h 943272"/>
                    <a:gd name="connsiteX22" fmla="*/ 692163 w 1152546"/>
                    <a:gd name="connsiteY22" fmla="*/ 937579 h 943272"/>
                    <a:gd name="connsiteX23" fmla="*/ 606438 w 1152546"/>
                    <a:gd name="connsiteY23" fmla="*/ 940754 h 943272"/>
                    <a:gd name="connsiteX24" fmla="*/ 511188 w 1152546"/>
                    <a:gd name="connsiteY24" fmla="*/ 899479 h 943272"/>
                    <a:gd name="connsiteX25" fmla="*/ 419113 w 1152546"/>
                    <a:gd name="connsiteY25" fmla="*/ 867729 h 943272"/>
                    <a:gd name="connsiteX26" fmla="*/ 285763 w 1152546"/>
                    <a:gd name="connsiteY26" fmla="*/ 813754 h 943272"/>
                    <a:gd name="connsiteX27" fmla="*/ 193688 w 1152546"/>
                    <a:gd name="connsiteY27" fmla="*/ 782004 h 943272"/>
                    <a:gd name="connsiteX28" fmla="*/ 92088 w 1152546"/>
                    <a:gd name="connsiteY28" fmla="*/ 715329 h 943272"/>
                    <a:gd name="connsiteX29" fmla="*/ 13 w 1152546"/>
                    <a:gd name="connsiteY29" fmla="*/ 639129 h 94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52546" h="943272">
                      <a:moveTo>
                        <a:pt x="13" y="639129"/>
                      </a:moveTo>
                      <a:cubicBezTo>
                        <a:pt x="-1045" y="583567"/>
                        <a:pt x="58221" y="442279"/>
                        <a:pt x="85738" y="381954"/>
                      </a:cubicBezTo>
                      <a:cubicBezTo>
                        <a:pt x="113255" y="321629"/>
                        <a:pt x="144476" y="307871"/>
                        <a:pt x="165113" y="277179"/>
                      </a:cubicBezTo>
                      <a:cubicBezTo>
                        <a:pt x="185750" y="246487"/>
                        <a:pt x="191571" y="220029"/>
                        <a:pt x="209563" y="197804"/>
                      </a:cubicBezTo>
                      <a:cubicBezTo>
                        <a:pt x="227555" y="175579"/>
                        <a:pt x="246605" y="162879"/>
                        <a:pt x="273063" y="143829"/>
                      </a:cubicBezTo>
                      <a:cubicBezTo>
                        <a:pt x="299521" y="124779"/>
                        <a:pt x="327567" y="106258"/>
                        <a:pt x="368313" y="83504"/>
                      </a:cubicBezTo>
                      <a:cubicBezTo>
                        <a:pt x="409059" y="60750"/>
                        <a:pt x="448217" y="20533"/>
                        <a:pt x="517538" y="7304"/>
                      </a:cubicBezTo>
                      <a:cubicBezTo>
                        <a:pt x="586859" y="-5925"/>
                        <a:pt x="714388" y="2541"/>
                        <a:pt x="784238" y="4129"/>
                      </a:cubicBezTo>
                      <a:cubicBezTo>
                        <a:pt x="854088" y="5716"/>
                        <a:pt x="900655" y="12067"/>
                        <a:pt x="936638" y="16829"/>
                      </a:cubicBezTo>
                      <a:cubicBezTo>
                        <a:pt x="972621" y="21591"/>
                        <a:pt x="989026" y="19475"/>
                        <a:pt x="1000138" y="32704"/>
                      </a:cubicBezTo>
                      <a:cubicBezTo>
                        <a:pt x="1011250" y="45933"/>
                        <a:pt x="1000667" y="78212"/>
                        <a:pt x="1003313" y="96204"/>
                      </a:cubicBezTo>
                      <a:cubicBezTo>
                        <a:pt x="1005959" y="114196"/>
                        <a:pt x="1012309" y="128483"/>
                        <a:pt x="1016013" y="140654"/>
                      </a:cubicBezTo>
                      <a:cubicBezTo>
                        <a:pt x="1019717" y="152825"/>
                        <a:pt x="1016013" y="153354"/>
                        <a:pt x="1025538" y="169229"/>
                      </a:cubicBezTo>
                      <a:cubicBezTo>
                        <a:pt x="1035063" y="185104"/>
                        <a:pt x="1060992" y="221087"/>
                        <a:pt x="1073163" y="235904"/>
                      </a:cubicBezTo>
                      <a:cubicBezTo>
                        <a:pt x="1085334" y="250721"/>
                        <a:pt x="1089567" y="249662"/>
                        <a:pt x="1098563" y="258129"/>
                      </a:cubicBezTo>
                      <a:cubicBezTo>
                        <a:pt x="1107559" y="266596"/>
                        <a:pt x="1122905" y="257071"/>
                        <a:pt x="1127138" y="286704"/>
                      </a:cubicBezTo>
                      <a:cubicBezTo>
                        <a:pt x="1131371" y="316337"/>
                        <a:pt x="1119730" y="389891"/>
                        <a:pt x="1123963" y="435929"/>
                      </a:cubicBezTo>
                      <a:cubicBezTo>
                        <a:pt x="1128196" y="481966"/>
                        <a:pt x="1153067" y="516362"/>
                        <a:pt x="1152538" y="562929"/>
                      </a:cubicBezTo>
                      <a:cubicBezTo>
                        <a:pt x="1152009" y="609496"/>
                        <a:pt x="1136663" y="680404"/>
                        <a:pt x="1120788" y="715329"/>
                      </a:cubicBezTo>
                      <a:cubicBezTo>
                        <a:pt x="1104913" y="750254"/>
                        <a:pt x="1090096" y="752900"/>
                        <a:pt x="1057288" y="772479"/>
                      </a:cubicBezTo>
                      <a:cubicBezTo>
                        <a:pt x="1024480" y="792058"/>
                        <a:pt x="973150" y="806875"/>
                        <a:pt x="923938" y="832804"/>
                      </a:cubicBezTo>
                      <a:cubicBezTo>
                        <a:pt x="874726" y="858733"/>
                        <a:pt x="800642" y="910592"/>
                        <a:pt x="762013" y="928054"/>
                      </a:cubicBezTo>
                      <a:cubicBezTo>
                        <a:pt x="723384" y="945516"/>
                        <a:pt x="718092" y="935462"/>
                        <a:pt x="692163" y="937579"/>
                      </a:cubicBezTo>
                      <a:cubicBezTo>
                        <a:pt x="666234" y="939696"/>
                        <a:pt x="636600" y="947104"/>
                        <a:pt x="606438" y="940754"/>
                      </a:cubicBezTo>
                      <a:cubicBezTo>
                        <a:pt x="576276" y="934404"/>
                        <a:pt x="542409" y="911650"/>
                        <a:pt x="511188" y="899479"/>
                      </a:cubicBezTo>
                      <a:cubicBezTo>
                        <a:pt x="479967" y="887308"/>
                        <a:pt x="456684" y="882017"/>
                        <a:pt x="419113" y="867729"/>
                      </a:cubicBezTo>
                      <a:cubicBezTo>
                        <a:pt x="381542" y="853441"/>
                        <a:pt x="323334" y="828042"/>
                        <a:pt x="285763" y="813754"/>
                      </a:cubicBezTo>
                      <a:cubicBezTo>
                        <a:pt x="248192" y="799466"/>
                        <a:pt x="225967" y="798408"/>
                        <a:pt x="193688" y="782004"/>
                      </a:cubicBezTo>
                      <a:cubicBezTo>
                        <a:pt x="161409" y="765600"/>
                        <a:pt x="119076" y="732792"/>
                        <a:pt x="92088" y="715329"/>
                      </a:cubicBezTo>
                      <a:cubicBezTo>
                        <a:pt x="65100" y="697866"/>
                        <a:pt x="1071" y="694691"/>
                        <a:pt x="13" y="639129"/>
                      </a:cubicBezTo>
                      <a:close/>
                    </a:path>
                  </a:pathLst>
                </a:custGeom>
                <a:noFill/>
                <a:ln w="6350">
                  <a:solidFill>
                    <a:schemeClr val="tx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540"/>
                </a:p>
              </p:txBody>
            </p:sp>
            <p:pic>
              <p:nvPicPr>
                <p:cNvPr id="98" name="Image 42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5001" t="12010" r="46478" b="5309"/>
                <a:stretch/>
              </p:blipFill>
              <p:spPr bwMode="auto">
                <a:xfrm>
                  <a:off x="4945063" y="1009650"/>
                  <a:ext cx="3994150" cy="2297113"/>
                </a:xfrm>
                <a:prstGeom prst="rect">
                  <a:avLst/>
                </a:prstGeom>
                <a:solidFill>
                  <a:srgbClr val="3C8056">
                    <a:alpha val="18000"/>
                  </a:srgbClr>
                </a:solidFill>
                <a:ln>
                  <a:solidFill>
                    <a:srgbClr val="008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</p:pic>
            <p:sp>
              <p:nvSpPr>
                <p:cNvPr id="99" name="Forme libre 98"/>
                <p:cNvSpPr/>
                <p:nvPr/>
              </p:nvSpPr>
              <p:spPr>
                <a:xfrm>
                  <a:off x="5797550" y="1028700"/>
                  <a:ext cx="2287588" cy="2254250"/>
                </a:xfrm>
                <a:custGeom>
                  <a:avLst/>
                  <a:gdLst>
                    <a:gd name="connsiteX0" fmla="*/ 476869 w 2288785"/>
                    <a:gd name="connsiteY0" fmla="*/ 0 h 2254250"/>
                    <a:gd name="connsiteX1" fmla="*/ 527669 w 2288785"/>
                    <a:gd name="connsiteY1" fmla="*/ 88900 h 2254250"/>
                    <a:gd name="connsiteX2" fmla="*/ 495919 w 2288785"/>
                    <a:gd name="connsiteY2" fmla="*/ 209550 h 2254250"/>
                    <a:gd name="connsiteX3" fmla="*/ 381619 w 2288785"/>
                    <a:gd name="connsiteY3" fmla="*/ 349250 h 2254250"/>
                    <a:gd name="connsiteX4" fmla="*/ 159369 w 2288785"/>
                    <a:gd name="connsiteY4" fmla="*/ 546100 h 2254250"/>
                    <a:gd name="connsiteX5" fmla="*/ 51419 w 2288785"/>
                    <a:gd name="connsiteY5" fmla="*/ 742950 h 2254250"/>
                    <a:gd name="connsiteX6" fmla="*/ 619 w 2288785"/>
                    <a:gd name="connsiteY6" fmla="*/ 914400 h 2254250"/>
                    <a:gd name="connsiteX7" fmla="*/ 83169 w 2288785"/>
                    <a:gd name="connsiteY7" fmla="*/ 1085850 h 2254250"/>
                    <a:gd name="connsiteX8" fmla="*/ 146669 w 2288785"/>
                    <a:gd name="connsiteY8" fmla="*/ 1136650 h 2254250"/>
                    <a:gd name="connsiteX9" fmla="*/ 235569 w 2288785"/>
                    <a:gd name="connsiteY9" fmla="*/ 1168400 h 2254250"/>
                    <a:gd name="connsiteX10" fmla="*/ 318119 w 2288785"/>
                    <a:gd name="connsiteY10" fmla="*/ 1123950 h 2254250"/>
                    <a:gd name="connsiteX11" fmla="*/ 413369 w 2288785"/>
                    <a:gd name="connsiteY11" fmla="*/ 1041400 h 2254250"/>
                    <a:gd name="connsiteX12" fmla="*/ 438769 w 2288785"/>
                    <a:gd name="connsiteY12" fmla="*/ 876300 h 2254250"/>
                    <a:gd name="connsiteX13" fmla="*/ 565769 w 2288785"/>
                    <a:gd name="connsiteY13" fmla="*/ 806450 h 2254250"/>
                    <a:gd name="connsiteX14" fmla="*/ 775319 w 2288785"/>
                    <a:gd name="connsiteY14" fmla="*/ 666750 h 2254250"/>
                    <a:gd name="connsiteX15" fmla="*/ 889619 w 2288785"/>
                    <a:gd name="connsiteY15" fmla="*/ 571500 h 2254250"/>
                    <a:gd name="connsiteX16" fmla="*/ 1080119 w 2288785"/>
                    <a:gd name="connsiteY16" fmla="*/ 412750 h 2254250"/>
                    <a:gd name="connsiteX17" fmla="*/ 1245219 w 2288785"/>
                    <a:gd name="connsiteY17" fmla="*/ 323850 h 2254250"/>
                    <a:gd name="connsiteX18" fmla="*/ 1384919 w 2288785"/>
                    <a:gd name="connsiteY18" fmla="*/ 279400 h 2254250"/>
                    <a:gd name="connsiteX19" fmla="*/ 1543669 w 2288785"/>
                    <a:gd name="connsiteY19" fmla="*/ 317500 h 2254250"/>
                    <a:gd name="connsiteX20" fmla="*/ 1702419 w 2288785"/>
                    <a:gd name="connsiteY20" fmla="*/ 387350 h 2254250"/>
                    <a:gd name="connsiteX21" fmla="*/ 1645269 w 2288785"/>
                    <a:gd name="connsiteY21" fmla="*/ 565150 h 2254250"/>
                    <a:gd name="connsiteX22" fmla="*/ 1600819 w 2288785"/>
                    <a:gd name="connsiteY22" fmla="*/ 654050 h 2254250"/>
                    <a:gd name="connsiteX23" fmla="*/ 1448419 w 2288785"/>
                    <a:gd name="connsiteY23" fmla="*/ 698500 h 2254250"/>
                    <a:gd name="connsiteX24" fmla="*/ 1289669 w 2288785"/>
                    <a:gd name="connsiteY24" fmla="*/ 812800 h 2254250"/>
                    <a:gd name="connsiteX25" fmla="*/ 1118219 w 2288785"/>
                    <a:gd name="connsiteY25" fmla="*/ 908050 h 2254250"/>
                    <a:gd name="connsiteX26" fmla="*/ 1010269 w 2288785"/>
                    <a:gd name="connsiteY26" fmla="*/ 1085850 h 2254250"/>
                    <a:gd name="connsiteX27" fmla="*/ 895969 w 2288785"/>
                    <a:gd name="connsiteY27" fmla="*/ 1206500 h 2254250"/>
                    <a:gd name="connsiteX28" fmla="*/ 851519 w 2288785"/>
                    <a:gd name="connsiteY28" fmla="*/ 1358900 h 2254250"/>
                    <a:gd name="connsiteX29" fmla="*/ 857869 w 2288785"/>
                    <a:gd name="connsiteY29" fmla="*/ 1511300 h 2254250"/>
                    <a:gd name="connsiteX30" fmla="*/ 883269 w 2288785"/>
                    <a:gd name="connsiteY30" fmla="*/ 1651000 h 2254250"/>
                    <a:gd name="connsiteX31" fmla="*/ 991219 w 2288785"/>
                    <a:gd name="connsiteY31" fmla="*/ 1714500 h 2254250"/>
                    <a:gd name="connsiteX32" fmla="*/ 1080119 w 2288785"/>
                    <a:gd name="connsiteY32" fmla="*/ 1631950 h 2254250"/>
                    <a:gd name="connsiteX33" fmla="*/ 1149969 w 2288785"/>
                    <a:gd name="connsiteY33" fmla="*/ 1511300 h 2254250"/>
                    <a:gd name="connsiteX34" fmla="*/ 1238869 w 2288785"/>
                    <a:gd name="connsiteY34" fmla="*/ 1390650 h 2254250"/>
                    <a:gd name="connsiteX35" fmla="*/ 1346819 w 2288785"/>
                    <a:gd name="connsiteY35" fmla="*/ 1327150 h 2254250"/>
                    <a:gd name="connsiteX36" fmla="*/ 1442069 w 2288785"/>
                    <a:gd name="connsiteY36" fmla="*/ 1250950 h 2254250"/>
                    <a:gd name="connsiteX37" fmla="*/ 1556369 w 2288785"/>
                    <a:gd name="connsiteY37" fmla="*/ 1270000 h 2254250"/>
                    <a:gd name="connsiteX38" fmla="*/ 1778619 w 2288785"/>
                    <a:gd name="connsiteY38" fmla="*/ 1327150 h 2254250"/>
                    <a:gd name="connsiteX39" fmla="*/ 1899269 w 2288785"/>
                    <a:gd name="connsiteY39" fmla="*/ 1447800 h 2254250"/>
                    <a:gd name="connsiteX40" fmla="*/ 1950069 w 2288785"/>
                    <a:gd name="connsiteY40" fmla="*/ 1524000 h 2254250"/>
                    <a:gd name="connsiteX41" fmla="*/ 2007219 w 2288785"/>
                    <a:gd name="connsiteY41" fmla="*/ 1600200 h 2254250"/>
                    <a:gd name="connsiteX42" fmla="*/ 2058019 w 2288785"/>
                    <a:gd name="connsiteY42" fmla="*/ 1670050 h 2254250"/>
                    <a:gd name="connsiteX43" fmla="*/ 2134219 w 2288785"/>
                    <a:gd name="connsiteY43" fmla="*/ 1714500 h 2254250"/>
                    <a:gd name="connsiteX44" fmla="*/ 2191369 w 2288785"/>
                    <a:gd name="connsiteY44" fmla="*/ 1758950 h 2254250"/>
                    <a:gd name="connsiteX45" fmla="*/ 2210419 w 2288785"/>
                    <a:gd name="connsiteY45" fmla="*/ 1866900 h 2254250"/>
                    <a:gd name="connsiteX46" fmla="*/ 2248519 w 2288785"/>
                    <a:gd name="connsiteY46" fmla="*/ 1949450 h 2254250"/>
                    <a:gd name="connsiteX47" fmla="*/ 2280269 w 2288785"/>
                    <a:gd name="connsiteY47" fmla="*/ 2000250 h 2254250"/>
                    <a:gd name="connsiteX48" fmla="*/ 2286619 w 2288785"/>
                    <a:gd name="connsiteY48" fmla="*/ 2120900 h 2254250"/>
                    <a:gd name="connsiteX49" fmla="*/ 2248519 w 2288785"/>
                    <a:gd name="connsiteY49" fmla="*/ 2197100 h 2254250"/>
                    <a:gd name="connsiteX50" fmla="*/ 2229469 w 2288785"/>
                    <a:gd name="connsiteY50" fmla="*/ 2254250 h 225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2288785" h="2254250">
                      <a:moveTo>
                        <a:pt x="476869" y="0"/>
                      </a:moveTo>
                      <a:cubicBezTo>
                        <a:pt x="500681" y="26987"/>
                        <a:pt x="524494" y="53975"/>
                        <a:pt x="527669" y="88900"/>
                      </a:cubicBezTo>
                      <a:cubicBezTo>
                        <a:pt x="530844" y="123825"/>
                        <a:pt x="520261" y="166158"/>
                        <a:pt x="495919" y="209550"/>
                      </a:cubicBezTo>
                      <a:cubicBezTo>
                        <a:pt x="471577" y="252942"/>
                        <a:pt x="437711" y="293158"/>
                        <a:pt x="381619" y="349250"/>
                      </a:cubicBezTo>
                      <a:cubicBezTo>
                        <a:pt x="325527" y="405342"/>
                        <a:pt x="214402" y="480483"/>
                        <a:pt x="159369" y="546100"/>
                      </a:cubicBezTo>
                      <a:cubicBezTo>
                        <a:pt x="104336" y="611717"/>
                        <a:pt x="77877" y="681567"/>
                        <a:pt x="51419" y="742950"/>
                      </a:cubicBezTo>
                      <a:cubicBezTo>
                        <a:pt x="24961" y="804333"/>
                        <a:pt x="-4673" y="857250"/>
                        <a:pt x="619" y="914400"/>
                      </a:cubicBezTo>
                      <a:cubicBezTo>
                        <a:pt x="5911" y="971550"/>
                        <a:pt x="58827" y="1048808"/>
                        <a:pt x="83169" y="1085850"/>
                      </a:cubicBezTo>
                      <a:cubicBezTo>
                        <a:pt x="107511" y="1122892"/>
                        <a:pt x="121269" y="1122892"/>
                        <a:pt x="146669" y="1136650"/>
                      </a:cubicBezTo>
                      <a:cubicBezTo>
                        <a:pt x="172069" y="1150408"/>
                        <a:pt x="206994" y="1170517"/>
                        <a:pt x="235569" y="1168400"/>
                      </a:cubicBezTo>
                      <a:cubicBezTo>
                        <a:pt x="264144" y="1166283"/>
                        <a:pt x="288486" y="1145117"/>
                        <a:pt x="318119" y="1123950"/>
                      </a:cubicBezTo>
                      <a:cubicBezTo>
                        <a:pt x="347752" y="1102783"/>
                        <a:pt x="393261" y="1082675"/>
                        <a:pt x="413369" y="1041400"/>
                      </a:cubicBezTo>
                      <a:cubicBezTo>
                        <a:pt x="433477" y="1000125"/>
                        <a:pt x="413369" y="915458"/>
                        <a:pt x="438769" y="876300"/>
                      </a:cubicBezTo>
                      <a:cubicBezTo>
                        <a:pt x="464169" y="837142"/>
                        <a:pt x="509677" y="841375"/>
                        <a:pt x="565769" y="806450"/>
                      </a:cubicBezTo>
                      <a:cubicBezTo>
                        <a:pt x="621861" y="771525"/>
                        <a:pt x="721344" y="705908"/>
                        <a:pt x="775319" y="666750"/>
                      </a:cubicBezTo>
                      <a:cubicBezTo>
                        <a:pt x="829294" y="627592"/>
                        <a:pt x="889619" y="571500"/>
                        <a:pt x="889619" y="571500"/>
                      </a:cubicBezTo>
                      <a:cubicBezTo>
                        <a:pt x="940419" y="529167"/>
                        <a:pt x="1020852" y="454025"/>
                        <a:pt x="1080119" y="412750"/>
                      </a:cubicBezTo>
                      <a:cubicBezTo>
                        <a:pt x="1139386" y="371475"/>
                        <a:pt x="1194419" y="346075"/>
                        <a:pt x="1245219" y="323850"/>
                      </a:cubicBezTo>
                      <a:cubicBezTo>
                        <a:pt x="1296019" y="301625"/>
                        <a:pt x="1335177" y="280458"/>
                        <a:pt x="1384919" y="279400"/>
                      </a:cubicBezTo>
                      <a:cubicBezTo>
                        <a:pt x="1434661" y="278342"/>
                        <a:pt x="1490752" y="299508"/>
                        <a:pt x="1543669" y="317500"/>
                      </a:cubicBezTo>
                      <a:cubicBezTo>
                        <a:pt x="1596586" y="335492"/>
                        <a:pt x="1685486" y="346075"/>
                        <a:pt x="1702419" y="387350"/>
                      </a:cubicBezTo>
                      <a:cubicBezTo>
                        <a:pt x="1719352" y="428625"/>
                        <a:pt x="1662202" y="520700"/>
                        <a:pt x="1645269" y="565150"/>
                      </a:cubicBezTo>
                      <a:cubicBezTo>
                        <a:pt x="1628336" y="609600"/>
                        <a:pt x="1633627" y="631825"/>
                        <a:pt x="1600819" y="654050"/>
                      </a:cubicBezTo>
                      <a:cubicBezTo>
                        <a:pt x="1568011" y="676275"/>
                        <a:pt x="1500277" y="672042"/>
                        <a:pt x="1448419" y="698500"/>
                      </a:cubicBezTo>
                      <a:cubicBezTo>
                        <a:pt x="1396561" y="724958"/>
                        <a:pt x="1344702" y="777875"/>
                        <a:pt x="1289669" y="812800"/>
                      </a:cubicBezTo>
                      <a:cubicBezTo>
                        <a:pt x="1234636" y="847725"/>
                        <a:pt x="1164786" y="862542"/>
                        <a:pt x="1118219" y="908050"/>
                      </a:cubicBezTo>
                      <a:cubicBezTo>
                        <a:pt x="1071652" y="953558"/>
                        <a:pt x="1047311" y="1036108"/>
                        <a:pt x="1010269" y="1085850"/>
                      </a:cubicBezTo>
                      <a:cubicBezTo>
                        <a:pt x="973227" y="1135592"/>
                        <a:pt x="922427" y="1160992"/>
                        <a:pt x="895969" y="1206500"/>
                      </a:cubicBezTo>
                      <a:cubicBezTo>
                        <a:pt x="869511" y="1252008"/>
                        <a:pt x="857869" y="1308100"/>
                        <a:pt x="851519" y="1358900"/>
                      </a:cubicBezTo>
                      <a:cubicBezTo>
                        <a:pt x="845169" y="1409700"/>
                        <a:pt x="852577" y="1462617"/>
                        <a:pt x="857869" y="1511300"/>
                      </a:cubicBezTo>
                      <a:cubicBezTo>
                        <a:pt x="863161" y="1559983"/>
                        <a:pt x="861044" y="1617133"/>
                        <a:pt x="883269" y="1651000"/>
                      </a:cubicBezTo>
                      <a:cubicBezTo>
                        <a:pt x="905494" y="1684867"/>
                        <a:pt x="958411" y="1717675"/>
                        <a:pt x="991219" y="1714500"/>
                      </a:cubicBezTo>
                      <a:cubicBezTo>
                        <a:pt x="1024027" y="1711325"/>
                        <a:pt x="1053661" y="1665817"/>
                        <a:pt x="1080119" y="1631950"/>
                      </a:cubicBezTo>
                      <a:cubicBezTo>
                        <a:pt x="1106577" y="1598083"/>
                        <a:pt x="1123511" y="1551517"/>
                        <a:pt x="1149969" y="1511300"/>
                      </a:cubicBezTo>
                      <a:cubicBezTo>
                        <a:pt x="1176427" y="1471083"/>
                        <a:pt x="1206061" y="1421342"/>
                        <a:pt x="1238869" y="1390650"/>
                      </a:cubicBezTo>
                      <a:cubicBezTo>
                        <a:pt x="1271677" y="1359958"/>
                        <a:pt x="1312952" y="1350433"/>
                        <a:pt x="1346819" y="1327150"/>
                      </a:cubicBezTo>
                      <a:cubicBezTo>
                        <a:pt x="1380686" y="1303867"/>
                        <a:pt x="1407144" y="1260475"/>
                        <a:pt x="1442069" y="1250950"/>
                      </a:cubicBezTo>
                      <a:cubicBezTo>
                        <a:pt x="1476994" y="1241425"/>
                        <a:pt x="1500277" y="1257300"/>
                        <a:pt x="1556369" y="1270000"/>
                      </a:cubicBezTo>
                      <a:cubicBezTo>
                        <a:pt x="1612461" y="1282700"/>
                        <a:pt x="1721469" y="1297517"/>
                        <a:pt x="1778619" y="1327150"/>
                      </a:cubicBezTo>
                      <a:cubicBezTo>
                        <a:pt x="1835769" y="1356783"/>
                        <a:pt x="1870694" y="1414992"/>
                        <a:pt x="1899269" y="1447800"/>
                      </a:cubicBezTo>
                      <a:cubicBezTo>
                        <a:pt x="1927844" y="1480608"/>
                        <a:pt x="1932077" y="1498600"/>
                        <a:pt x="1950069" y="1524000"/>
                      </a:cubicBezTo>
                      <a:cubicBezTo>
                        <a:pt x="1968061" y="1549400"/>
                        <a:pt x="1989227" y="1575858"/>
                        <a:pt x="2007219" y="1600200"/>
                      </a:cubicBezTo>
                      <a:cubicBezTo>
                        <a:pt x="2025211" y="1624542"/>
                        <a:pt x="2036853" y="1651000"/>
                        <a:pt x="2058019" y="1670050"/>
                      </a:cubicBezTo>
                      <a:cubicBezTo>
                        <a:pt x="2079185" y="1689100"/>
                        <a:pt x="2111994" y="1699683"/>
                        <a:pt x="2134219" y="1714500"/>
                      </a:cubicBezTo>
                      <a:cubicBezTo>
                        <a:pt x="2156444" y="1729317"/>
                        <a:pt x="2178669" y="1733550"/>
                        <a:pt x="2191369" y="1758950"/>
                      </a:cubicBezTo>
                      <a:cubicBezTo>
                        <a:pt x="2204069" y="1784350"/>
                        <a:pt x="2200894" y="1835150"/>
                        <a:pt x="2210419" y="1866900"/>
                      </a:cubicBezTo>
                      <a:cubicBezTo>
                        <a:pt x="2219944" y="1898650"/>
                        <a:pt x="2236877" y="1927225"/>
                        <a:pt x="2248519" y="1949450"/>
                      </a:cubicBezTo>
                      <a:cubicBezTo>
                        <a:pt x="2260161" y="1971675"/>
                        <a:pt x="2273919" y="1971675"/>
                        <a:pt x="2280269" y="2000250"/>
                      </a:cubicBezTo>
                      <a:cubicBezTo>
                        <a:pt x="2286619" y="2028825"/>
                        <a:pt x="2291911" y="2088092"/>
                        <a:pt x="2286619" y="2120900"/>
                      </a:cubicBezTo>
                      <a:cubicBezTo>
                        <a:pt x="2281327" y="2153708"/>
                        <a:pt x="2258044" y="2174875"/>
                        <a:pt x="2248519" y="2197100"/>
                      </a:cubicBezTo>
                      <a:cubicBezTo>
                        <a:pt x="2238994" y="2219325"/>
                        <a:pt x="2234231" y="2236787"/>
                        <a:pt x="2229469" y="2254250"/>
                      </a:cubicBezTo>
                    </a:path>
                  </a:pathLst>
                </a:custGeom>
                <a:noFill/>
                <a:ln w="12700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540"/>
                </a:p>
              </p:txBody>
            </p:sp>
            <p:sp>
              <p:nvSpPr>
                <p:cNvPr id="100" name="Forme libre 99"/>
                <p:cNvSpPr/>
                <p:nvPr/>
              </p:nvSpPr>
              <p:spPr>
                <a:xfrm>
                  <a:off x="8001000" y="2349500"/>
                  <a:ext cx="933450" cy="815975"/>
                </a:xfrm>
                <a:custGeom>
                  <a:avLst/>
                  <a:gdLst>
                    <a:gd name="connsiteX0" fmla="*/ 0 w 933450"/>
                    <a:gd name="connsiteY0" fmla="*/ 438150 h 816597"/>
                    <a:gd name="connsiteX1" fmla="*/ 190500 w 933450"/>
                    <a:gd name="connsiteY1" fmla="*/ 431800 h 816597"/>
                    <a:gd name="connsiteX2" fmla="*/ 317500 w 933450"/>
                    <a:gd name="connsiteY2" fmla="*/ 450850 h 816597"/>
                    <a:gd name="connsiteX3" fmla="*/ 406400 w 933450"/>
                    <a:gd name="connsiteY3" fmla="*/ 584200 h 816597"/>
                    <a:gd name="connsiteX4" fmla="*/ 444500 w 933450"/>
                    <a:gd name="connsiteY4" fmla="*/ 698500 h 816597"/>
                    <a:gd name="connsiteX5" fmla="*/ 558800 w 933450"/>
                    <a:gd name="connsiteY5" fmla="*/ 800100 h 816597"/>
                    <a:gd name="connsiteX6" fmla="*/ 704850 w 933450"/>
                    <a:gd name="connsiteY6" fmla="*/ 812800 h 816597"/>
                    <a:gd name="connsiteX7" fmla="*/ 787400 w 933450"/>
                    <a:gd name="connsiteY7" fmla="*/ 762000 h 816597"/>
                    <a:gd name="connsiteX8" fmla="*/ 825500 w 933450"/>
                    <a:gd name="connsiteY8" fmla="*/ 673100 h 816597"/>
                    <a:gd name="connsiteX9" fmla="*/ 800100 w 933450"/>
                    <a:gd name="connsiteY9" fmla="*/ 577850 h 816597"/>
                    <a:gd name="connsiteX10" fmla="*/ 717550 w 933450"/>
                    <a:gd name="connsiteY10" fmla="*/ 508000 h 816597"/>
                    <a:gd name="connsiteX11" fmla="*/ 596900 w 933450"/>
                    <a:gd name="connsiteY11" fmla="*/ 495300 h 816597"/>
                    <a:gd name="connsiteX12" fmla="*/ 514350 w 933450"/>
                    <a:gd name="connsiteY12" fmla="*/ 476250 h 816597"/>
                    <a:gd name="connsiteX13" fmla="*/ 444500 w 933450"/>
                    <a:gd name="connsiteY13" fmla="*/ 450850 h 816597"/>
                    <a:gd name="connsiteX14" fmla="*/ 393700 w 933450"/>
                    <a:gd name="connsiteY14" fmla="*/ 355600 h 816597"/>
                    <a:gd name="connsiteX15" fmla="*/ 463550 w 933450"/>
                    <a:gd name="connsiteY15" fmla="*/ 292100 h 816597"/>
                    <a:gd name="connsiteX16" fmla="*/ 565150 w 933450"/>
                    <a:gd name="connsiteY16" fmla="*/ 279400 h 816597"/>
                    <a:gd name="connsiteX17" fmla="*/ 673100 w 933450"/>
                    <a:gd name="connsiteY17" fmla="*/ 285750 h 816597"/>
                    <a:gd name="connsiteX18" fmla="*/ 749300 w 933450"/>
                    <a:gd name="connsiteY18" fmla="*/ 273050 h 816597"/>
                    <a:gd name="connsiteX19" fmla="*/ 768350 w 933450"/>
                    <a:gd name="connsiteY19" fmla="*/ 241300 h 816597"/>
                    <a:gd name="connsiteX20" fmla="*/ 736600 w 933450"/>
                    <a:gd name="connsiteY20" fmla="*/ 171450 h 816597"/>
                    <a:gd name="connsiteX21" fmla="*/ 736600 w 933450"/>
                    <a:gd name="connsiteY21" fmla="*/ 88900 h 816597"/>
                    <a:gd name="connsiteX22" fmla="*/ 749300 w 933450"/>
                    <a:gd name="connsiteY22" fmla="*/ 57150 h 816597"/>
                    <a:gd name="connsiteX23" fmla="*/ 806450 w 933450"/>
                    <a:gd name="connsiteY23" fmla="*/ 25400 h 816597"/>
                    <a:gd name="connsiteX24" fmla="*/ 882650 w 933450"/>
                    <a:gd name="connsiteY24" fmla="*/ 12700 h 816597"/>
                    <a:gd name="connsiteX25" fmla="*/ 933450 w 933450"/>
                    <a:gd name="connsiteY25" fmla="*/ 0 h 816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33450" h="816597">
                      <a:moveTo>
                        <a:pt x="0" y="438150"/>
                      </a:moveTo>
                      <a:cubicBezTo>
                        <a:pt x="68791" y="433916"/>
                        <a:pt x="137583" y="429683"/>
                        <a:pt x="190500" y="431800"/>
                      </a:cubicBezTo>
                      <a:cubicBezTo>
                        <a:pt x="243417" y="433917"/>
                        <a:pt x="281517" y="425450"/>
                        <a:pt x="317500" y="450850"/>
                      </a:cubicBezTo>
                      <a:cubicBezTo>
                        <a:pt x="353483" y="476250"/>
                        <a:pt x="385233" y="542925"/>
                        <a:pt x="406400" y="584200"/>
                      </a:cubicBezTo>
                      <a:cubicBezTo>
                        <a:pt x="427567" y="625475"/>
                        <a:pt x="419100" y="662517"/>
                        <a:pt x="444500" y="698500"/>
                      </a:cubicBezTo>
                      <a:cubicBezTo>
                        <a:pt x="469900" y="734483"/>
                        <a:pt x="515408" y="781050"/>
                        <a:pt x="558800" y="800100"/>
                      </a:cubicBezTo>
                      <a:cubicBezTo>
                        <a:pt x="602192" y="819150"/>
                        <a:pt x="666750" y="819150"/>
                        <a:pt x="704850" y="812800"/>
                      </a:cubicBezTo>
                      <a:cubicBezTo>
                        <a:pt x="742950" y="806450"/>
                        <a:pt x="767292" y="785283"/>
                        <a:pt x="787400" y="762000"/>
                      </a:cubicBezTo>
                      <a:cubicBezTo>
                        <a:pt x="807508" y="738717"/>
                        <a:pt x="823383" y="703792"/>
                        <a:pt x="825500" y="673100"/>
                      </a:cubicBezTo>
                      <a:cubicBezTo>
                        <a:pt x="827617" y="642408"/>
                        <a:pt x="818092" y="605367"/>
                        <a:pt x="800100" y="577850"/>
                      </a:cubicBezTo>
                      <a:cubicBezTo>
                        <a:pt x="782108" y="550333"/>
                        <a:pt x="751417" y="521758"/>
                        <a:pt x="717550" y="508000"/>
                      </a:cubicBezTo>
                      <a:cubicBezTo>
                        <a:pt x="683683" y="494242"/>
                        <a:pt x="630767" y="500592"/>
                        <a:pt x="596900" y="495300"/>
                      </a:cubicBezTo>
                      <a:cubicBezTo>
                        <a:pt x="563033" y="490008"/>
                        <a:pt x="539750" y="483658"/>
                        <a:pt x="514350" y="476250"/>
                      </a:cubicBezTo>
                      <a:cubicBezTo>
                        <a:pt x="488950" y="468842"/>
                        <a:pt x="464608" y="470958"/>
                        <a:pt x="444500" y="450850"/>
                      </a:cubicBezTo>
                      <a:cubicBezTo>
                        <a:pt x="424392" y="430742"/>
                        <a:pt x="390525" y="382058"/>
                        <a:pt x="393700" y="355600"/>
                      </a:cubicBezTo>
                      <a:cubicBezTo>
                        <a:pt x="396875" y="329142"/>
                        <a:pt x="434975" y="304800"/>
                        <a:pt x="463550" y="292100"/>
                      </a:cubicBezTo>
                      <a:cubicBezTo>
                        <a:pt x="492125" y="279400"/>
                        <a:pt x="530225" y="280458"/>
                        <a:pt x="565150" y="279400"/>
                      </a:cubicBezTo>
                      <a:cubicBezTo>
                        <a:pt x="600075" y="278342"/>
                        <a:pt x="642408" y="286808"/>
                        <a:pt x="673100" y="285750"/>
                      </a:cubicBezTo>
                      <a:cubicBezTo>
                        <a:pt x="703792" y="284692"/>
                        <a:pt x="733425" y="280458"/>
                        <a:pt x="749300" y="273050"/>
                      </a:cubicBezTo>
                      <a:cubicBezTo>
                        <a:pt x="765175" y="265642"/>
                        <a:pt x="770467" y="258233"/>
                        <a:pt x="768350" y="241300"/>
                      </a:cubicBezTo>
                      <a:cubicBezTo>
                        <a:pt x="766233" y="224367"/>
                        <a:pt x="741892" y="196850"/>
                        <a:pt x="736600" y="171450"/>
                      </a:cubicBezTo>
                      <a:cubicBezTo>
                        <a:pt x="731308" y="146050"/>
                        <a:pt x="734483" y="107950"/>
                        <a:pt x="736600" y="88900"/>
                      </a:cubicBezTo>
                      <a:cubicBezTo>
                        <a:pt x="738717" y="69850"/>
                        <a:pt x="737658" y="67733"/>
                        <a:pt x="749300" y="57150"/>
                      </a:cubicBezTo>
                      <a:cubicBezTo>
                        <a:pt x="760942" y="46567"/>
                        <a:pt x="784225" y="32808"/>
                        <a:pt x="806450" y="25400"/>
                      </a:cubicBezTo>
                      <a:cubicBezTo>
                        <a:pt x="828675" y="17992"/>
                        <a:pt x="861483" y="16933"/>
                        <a:pt x="882650" y="12700"/>
                      </a:cubicBezTo>
                      <a:cubicBezTo>
                        <a:pt x="903817" y="8467"/>
                        <a:pt x="918633" y="4233"/>
                        <a:pt x="933450" y="0"/>
                      </a:cubicBezTo>
                    </a:path>
                  </a:pathLst>
                </a:custGeom>
                <a:noFill/>
                <a:ln w="12700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540"/>
                </a:p>
              </p:txBody>
            </p:sp>
            <p:sp>
              <p:nvSpPr>
                <p:cNvPr id="101" name="Forme libre 100"/>
                <p:cNvSpPr/>
                <p:nvPr/>
              </p:nvSpPr>
              <p:spPr>
                <a:xfrm>
                  <a:off x="5022850" y="1003300"/>
                  <a:ext cx="438150" cy="544513"/>
                </a:xfrm>
                <a:custGeom>
                  <a:avLst/>
                  <a:gdLst>
                    <a:gd name="connsiteX0" fmla="*/ 0 w 438150"/>
                    <a:gd name="connsiteY0" fmla="*/ 6350 h 544911"/>
                    <a:gd name="connsiteX1" fmla="*/ 12700 w 438150"/>
                    <a:gd name="connsiteY1" fmla="*/ 203200 h 544911"/>
                    <a:gd name="connsiteX2" fmla="*/ 19050 w 438150"/>
                    <a:gd name="connsiteY2" fmla="*/ 393700 h 544911"/>
                    <a:gd name="connsiteX3" fmla="*/ 95250 w 438150"/>
                    <a:gd name="connsiteY3" fmla="*/ 527050 h 544911"/>
                    <a:gd name="connsiteX4" fmla="*/ 266700 w 438150"/>
                    <a:gd name="connsiteY4" fmla="*/ 520700 h 544911"/>
                    <a:gd name="connsiteX5" fmla="*/ 342900 w 438150"/>
                    <a:gd name="connsiteY5" fmla="*/ 317500 h 544911"/>
                    <a:gd name="connsiteX6" fmla="*/ 374650 w 438150"/>
                    <a:gd name="connsiteY6" fmla="*/ 165100 h 544911"/>
                    <a:gd name="connsiteX7" fmla="*/ 400050 w 438150"/>
                    <a:gd name="connsiteY7" fmla="*/ 31750 h 544911"/>
                    <a:gd name="connsiteX8" fmla="*/ 438150 w 438150"/>
                    <a:gd name="connsiteY8" fmla="*/ 0 h 544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150" h="544911">
                      <a:moveTo>
                        <a:pt x="0" y="6350"/>
                      </a:moveTo>
                      <a:cubicBezTo>
                        <a:pt x="4762" y="72496"/>
                        <a:pt x="9525" y="138642"/>
                        <a:pt x="12700" y="203200"/>
                      </a:cubicBezTo>
                      <a:cubicBezTo>
                        <a:pt x="15875" y="267758"/>
                        <a:pt x="5292" y="339725"/>
                        <a:pt x="19050" y="393700"/>
                      </a:cubicBezTo>
                      <a:cubicBezTo>
                        <a:pt x="32808" y="447675"/>
                        <a:pt x="53975" y="505883"/>
                        <a:pt x="95250" y="527050"/>
                      </a:cubicBezTo>
                      <a:cubicBezTo>
                        <a:pt x="136525" y="548217"/>
                        <a:pt x="225425" y="555625"/>
                        <a:pt x="266700" y="520700"/>
                      </a:cubicBezTo>
                      <a:cubicBezTo>
                        <a:pt x="307975" y="485775"/>
                        <a:pt x="324908" y="376767"/>
                        <a:pt x="342900" y="317500"/>
                      </a:cubicBezTo>
                      <a:cubicBezTo>
                        <a:pt x="360892" y="258233"/>
                        <a:pt x="365125" y="212725"/>
                        <a:pt x="374650" y="165100"/>
                      </a:cubicBezTo>
                      <a:cubicBezTo>
                        <a:pt x="384175" y="117475"/>
                        <a:pt x="389467" y="59267"/>
                        <a:pt x="400050" y="31750"/>
                      </a:cubicBezTo>
                      <a:cubicBezTo>
                        <a:pt x="410633" y="4233"/>
                        <a:pt x="424391" y="2116"/>
                        <a:pt x="438150" y="0"/>
                      </a:cubicBezTo>
                    </a:path>
                  </a:pathLst>
                </a:custGeom>
                <a:noFill/>
                <a:ln w="9525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 sz="1540"/>
                </a:p>
              </p:txBody>
            </p:sp>
          </p:grpSp>
          <p:sp>
            <p:nvSpPr>
              <p:cNvPr id="96" name="Forme libre 95"/>
              <p:cNvSpPr/>
              <p:nvPr/>
            </p:nvSpPr>
            <p:spPr>
              <a:xfrm>
                <a:off x="6884232" y="1862471"/>
                <a:ext cx="1144252" cy="933888"/>
              </a:xfrm>
              <a:custGeom>
                <a:avLst/>
                <a:gdLst>
                  <a:gd name="connsiteX0" fmla="*/ 254756 w 1144252"/>
                  <a:gd name="connsiteY0" fmla="*/ 133017 h 933888"/>
                  <a:gd name="connsiteX1" fmla="*/ 35681 w 1144252"/>
                  <a:gd name="connsiteY1" fmla="*/ 490204 h 933888"/>
                  <a:gd name="connsiteX2" fmla="*/ 11868 w 1144252"/>
                  <a:gd name="connsiteY2" fmla="*/ 666417 h 933888"/>
                  <a:gd name="connsiteX3" fmla="*/ 154743 w 1144252"/>
                  <a:gd name="connsiteY3" fmla="*/ 752142 h 933888"/>
                  <a:gd name="connsiteX4" fmla="*/ 345243 w 1144252"/>
                  <a:gd name="connsiteY4" fmla="*/ 818817 h 933888"/>
                  <a:gd name="connsiteX5" fmla="*/ 602418 w 1144252"/>
                  <a:gd name="connsiteY5" fmla="*/ 918829 h 933888"/>
                  <a:gd name="connsiteX6" fmla="*/ 783393 w 1144252"/>
                  <a:gd name="connsiteY6" fmla="*/ 923592 h 933888"/>
                  <a:gd name="connsiteX7" fmla="*/ 959606 w 1144252"/>
                  <a:gd name="connsiteY7" fmla="*/ 823579 h 933888"/>
                  <a:gd name="connsiteX8" fmla="*/ 1092956 w 1144252"/>
                  <a:gd name="connsiteY8" fmla="*/ 718804 h 933888"/>
                  <a:gd name="connsiteX9" fmla="*/ 1131056 w 1144252"/>
                  <a:gd name="connsiteY9" fmla="*/ 552117 h 933888"/>
                  <a:gd name="connsiteX10" fmla="*/ 1140581 w 1144252"/>
                  <a:gd name="connsiteY10" fmla="*/ 371142 h 933888"/>
                  <a:gd name="connsiteX11" fmla="*/ 1073906 w 1144252"/>
                  <a:gd name="connsiteY11" fmla="*/ 233029 h 933888"/>
                  <a:gd name="connsiteX12" fmla="*/ 978656 w 1144252"/>
                  <a:gd name="connsiteY12" fmla="*/ 61579 h 933888"/>
                  <a:gd name="connsiteX13" fmla="*/ 835781 w 1144252"/>
                  <a:gd name="connsiteY13" fmla="*/ 4429 h 933888"/>
                  <a:gd name="connsiteX14" fmla="*/ 516693 w 1144252"/>
                  <a:gd name="connsiteY14" fmla="*/ 9192 h 933888"/>
                  <a:gd name="connsiteX15" fmla="*/ 359531 w 1144252"/>
                  <a:gd name="connsiteY15" fmla="*/ 52054 h 933888"/>
                  <a:gd name="connsiteX16" fmla="*/ 254756 w 1144252"/>
                  <a:gd name="connsiteY16" fmla="*/ 133017 h 93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44252" h="933888">
                    <a:moveTo>
                      <a:pt x="254756" y="133017"/>
                    </a:moveTo>
                    <a:cubicBezTo>
                      <a:pt x="200781" y="206042"/>
                      <a:pt x="76162" y="401304"/>
                      <a:pt x="35681" y="490204"/>
                    </a:cubicBezTo>
                    <a:cubicBezTo>
                      <a:pt x="-4800" y="579104"/>
                      <a:pt x="-7976" y="622761"/>
                      <a:pt x="11868" y="666417"/>
                    </a:cubicBezTo>
                    <a:cubicBezTo>
                      <a:pt x="31712" y="710073"/>
                      <a:pt x="99180" y="726742"/>
                      <a:pt x="154743" y="752142"/>
                    </a:cubicBezTo>
                    <a:cubicBezTo>
                      <a:pt x="210305" y="777542"/>
                      <a:pt x="270631" y="791036"/>
                      <a:pt x="345243" y="818817"/>
                    </a:cubicBezTo>
                    <a:cubicBezTo>
                      <a:pt x="419856" y="846598"/>
                      <a:pt x="529393" y="901367"/>
                      <a:pt x="602418" y="918829"/>
                    </a:cubicBezTo>
                    <a:cubicBezTo>
                      <a:pt x="675443" y="936291"/>
                      <a:pt x="723862" y="939467"/>
                      <a:pt x="783393" y="923592"/>
                    </a:cubicBezTo>
                    <a:cubicBezTo>
                      <a:pt x="842924" y="907717"/>
                      <a:pt x="908012" y="857710"/>
                      <a:pt x="959606" y="823579"/>
                    </a:cubicBezTo>
                    <a:cubicBezTo>
                      <a:pt x="1011200" y="789448"/>
                      <a:pt x="1064381" y="764048"/>
                      <a:pt x="1092956" y="718804"/>
                    </a:cubicBezTo>
                    <a:cubicBezTo>
                      <a:pt x="1121531" y="673560"/>
                      <a:pt x="1123119" y="610061"/>
                      <a:pt x="1131056" y="552117"/>
                    </a:cubicBezTo>
                    <a:cubicBezTo>
                      <a:pt x="1138993" y="494173"/>
                      <a:pt x="1150106" y="424323"/>
                      <a:pt x="1140581" y="371142"/>
                    </a:cubicBezTo>
                    <a:cubicBezTo>
                      <a:pt x="1131056" y="317961"/>
                      <a:pt x="1100893" y="284623"/>
                      <a:pt x="1073906" y="233029"/>
                    </a:cubicBezTo>
                    <a:cubicBezTo>
                      <a:pt x="1046919" y="181435"/>
                      <a:pt x="1018343" y="99679"/>
                      <a:pt x="978656" y="61579"/>
                    </a:cubicBezTo>
                    <a:cubicBezTo>
                      <a:pt x="938969" y="23479"/>
                      <a:pt x="912775" y="13160"/>
                      <a:pt x="835781" y="4429"/>
                    </a:cubicBezTo>
                    <a:cubicBezTo>
                      <a:pt x="758787" y="-4302"/>
                      <a:pt x="596068" y="1255"/>
                      <a:pt x="516693" y="9192"/>
                    </a:cubicBezTo>
                    <a:cubicBezTo>
                      <a:pt x="437318" y="17129"/>
                      <a:pt x="404775" y="31417"/>
                      <a:pt x="359531" y="52054"/>
                    </a:cubicBezTo>
                    <a:cubicBezTo>
                      <a:pt x="314287" y="72691"/>
                      <a:pt x="308731" y="59992"/>
                      <a:pt x="254756" y="133017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540"/>
              </a:p>
            </p:txBody>
          </p:sp>
        </p:grpSp>
        <p:pic>
          <p:nvPicPr>
            <p:cNvPr id="77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967" y="6621311"/>
              <a:ext cx="279988" cy="27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761" y="6045204"/>
              <a:ext cx="279988" cy="27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04" y="5111805"/>
              <a:ext cx="279988" cy="27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Cylindre 79"/>
            <p:cNvSpPr/>
            <p:nvPr/>
          </p:nvSpPr>
          <p:spPr>
            <a:xfrm>
              <a:off x="1541570" y="5151644"/>
              <a:ext cx="327697" cy="19144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40"/>
            </a:p>
          </p:txBody>
        </p:sp>
        <p:sp>
          <p:nvSpPr>
            <p:cNvPr id="81" name="Cylindre 80"/>
            <p:cNvSpPr/>
            <p:nvPr/>
          </p:nvSpPr>
          <p:spPr>
            <a:xfrm>
              <a:off x="2414158" y="5190766"/>
              <a:ext cx="180497" cy="14446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40"/>
            </a:p>
          </p:txBody>
        </p:sp>
        <p:sp>
          <p:nvSpPr>
            <p:cNvPr id="82" name="Cylindre 81"/>
            <p:cNvSpPr/>
            <p:nvPr/>
          </p:nvSpPr>
          <p:spPr>
            <a:xfrm>
              <a:off x="3904394" y="6475055"/>
              <a:ext cx="180497" cy="14446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40"/>
            </a:p>
          </p:txBody>
        </p:sp>
        <p:sp>
          <p:nvSpPr>
            <p:cNvPr id="83" name="Cylindre 82"/>
            <p:cNvSpPr/>
            <p:nvPr/>
          </p:nvSpPr>
          <p:spPr>
            <a:xfrm>
              <a:off x="3323500" y="7120890"/>
              <a:ext cx="214623" cy="187153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40"/>
            </a:p>
          </p:txBody>
        </p:sp>
        <p:pic>
          <p:nvPicPr>
            <p:cNvPr id="84" name="Image 83"/>
            <p:cNvPicPr>
              <a:picLocks noChangeAspect="1"/>
            </p:cNvPicPr>
            <p:nvPr/>
          </p:nvPicPr>
          <p:blipFill rotWithShape="1">
            <a:blip r:embed="rId7"/>
            <a:srcRect l="34532" t="11533" r="8379" b="9995"/>
            <a:stretch/>
          </p:blipFill>
          <p:spPr>
            <a:xfrm>
              <a:off x="4273974" y="5040625"/>
              <a:ext cx="2699404" cy="2319075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17864" y="5082886"/>
              <a:ext cx="809623" cy="527628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6" name="ZoneTexte 85"/>
            <p:cNvSpPr txBox="1"/>
            <p:nvPr/>
          </p:nvSpPr>
          <p:spPr>
            <a:xfrm>
              <a:off x="2423160" y="5972647"/>
              <a:ext cx="892119" cy="38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40" dirty="0"/>
                <a:t>Paris</a:t>
              </a: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828253" y="6563650"/>
              <a:ext cx="1106686" cy="35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68" dirty="0" smtClean="0"/>
                <a:t>Suresnes</a:t>
              </a:r>
              <a:endParaRPr lang="fr-FR" sz="1368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300078" y="6029449"/>
              <a:ext cx="1030546" cy="35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68" dirty="0"/>
                <a:t>Bougival</a:t>
              </a: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233605" y="5419885"/>
              <a:ext cx="1030546" cy="35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68" dirty="0"/>
                <a:t>Andrésy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11977" y="6902759"/>
              <a:ext cx="3159466" cy="47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26" b="1" dirty="0" smtClean="0"/>
                <a:t>Oxygen / pH / Conductivity / T°C</a:t>
              </a:r>
            </a:p>
            <a:p>
              <a:r>
                <a:rPr lang="en-GB" sz="1026" b="1" dirty="0" smtClean="0"/>
                <a:t>TOC / DOC / NTU / NH</a:t>
              </a:r>
              <a:r>
                <a:rPr lang="en-GB" sz="1026" b="1" baseline="-25000" dirty="0" smtClean="0"/>
                <a:t>4</a:t>
              </a:r>
              <a:r>
                <a:rPr lang="en-GB" sz="1026" b="1" baseline="30000" dirty="0" smtClean="0"/>
                <a:t>+</a:t>
              </a:r>
              <a:r>
                <a:rPr lang="en-GB" sz="1026" b="1" dirty="0" smtClean="0"/>
                <a:t> / PO</a:t>
              </a:r>
              <a:r>
                <a:rPr lang="en-GB" sz="1026" b="1" baseline="-25000" dirty="0" smtClean="0"/>
                <a:t>4</a:t>
              </a:r>
              <a:r>
                <a:rPr lang="en-GB" sz="1026" b="1" baseline="30000" dirty="0" smtClean="0"/>
                <a:t>3-</a:t>
              </a:r>
              <a:r>
                <a:rPr lang="en-GB" sz="1026" b="1" dirty="0" smtClean="0"/>
                <a:t> / </a:t>
              </a:r>
              <a:r>
                <a:rPr lang="en-GB" sz="1026" b="1" dirty="0" err="1" smtClean="0"/>
                <a:t>Chloro</a:t>
              </a:r>
              <a:r>
                <a:rPr lang="en-GB" sz="1026" b="1" dirty="0" smtClean="0"/>
                <a:t> a</a:t>
              </a:r>
              <a:endParaRPr lang="en-GB" sz="1026" b="1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74361" y="4965846"/>
              <a:ext cx="3078431" cy="323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98" dirty="0"/>
                <a:t>Simulation NH</a:t>
              </a:r>
              <a:r>
                <a:rPr lang="fr-FR" sz="1198" baseline="-25000" dirty="0"/>
                <a:t>4</a:t>
              </a:r>
              <a:r>
                <a:rPr lang="fr-FR" sz="1198" baseline="30000" dirty="0"/>
                <a:t>+</a:t>
              </a:r>
              <a:r>
                <a:rPr lang="fr-FR" sz="1198" dirty="0"/>
                <a:t> – Andrésy 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450027" y="5201133"/>
              <a:ext cx="874252" cy="503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40"/>
            </a:p>
          </p:txBody>
        </p:sp>
      </p:grpSp>
      <p:sp>
        <p:nvSpPr>
          <p:cNvPr id="133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38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3063345" y="943502"/>
            <a:ext cx="0" cy="5633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3772" y="935035"/>
            <a:ext cx="0" cy="56423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287711" y="2275422"/>
            <a:ext cx="2619375" cy="130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20"/>
          </a:p>
        </p:txBody>
      </p:sp>
      <p:grpSp>
        <p:nvGrpSpPr>
          <p:cNvPr id="20" name="Groupe 7"/>
          <p:cNvGrpSpPr>
            <a:grpSpLocks/>
          </p:cNvGrpSpPr>
          <p:nvPr/>
        </p:nvGrpSpPr>
        <p:grpSpPr bwMode="auto">
          <a:xfrm flipH="1">
            <a:off x="379413" y="2912010"/>
            <a:ext cx="3282948" cy="815975"/>
            <a:chOff x="-1189852" y="3057928"/>
            <a:chExt cx="4111989" cy="86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30684" y="3902690"/>
              <a:ext cx="2491453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58522" y="3607654"/>
              <a:ext cx="2079857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8522" y="3333632"/>
              <a:ext cx="171001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48579" y="3057928"/>
              <a:ext cx="1989" cy="86409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-1189852" y="3057928"/>
              <a:ext cx="302356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7"/>
          <p:cNvGrpSpPr>
            <a:grpSpLocks/>
          </p:cNvGrpSpPr>
          <p:nvPr/>
        </p:nvGrpSpPr>
        <p:grpSpPr bwMode="auto">
          <a:xfrm>
            <a:off x="3662361" y="2580755"/>
            <a:ext cx="896937" cy="681040"/>
            <a:chOff x="4139911" y="2846263"/>
            <a:chExt cx="951424" cy="721446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4139911" y="2846263"/>
              <a:ext cx="0" cy="72144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98"/>
          <p:cNvGrpSpPr>
            <a:grpSpLocks/>
          </p:cNvGrpSpPr>
          <p:nvPr/>
        </p:nvGrpSpPr>
        <p:grpSpPr bwMode="auto">
          <a:xfrm flipH="1">
            <a:off x="4548186" y="2589220"/>
            <a:ext cx="971550" cy="678999"/>
            <a:chOff x="4139911" y="2855234"/>
            <a:chExt cx="951424" cy="719285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4148203" y="2855234"/>
              <a:ext cx="0" cy="719285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à coins arrondis 34"/>
          <p:cNvSpPr/>
          <p:nvPr/>
        </p:nvSpPr>
        <p:spPr>
          <a:xfrm>
            <a:off x="3979861" y="2035710"/>
            <a:ext cx="1181100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1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019548" y="3466047"/>
            <a:ext cx="1179513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2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7" name="Double vague 36"/>
          <p:cNvSpPr/>
          <p:nvPr/>
        </p:nvSpPr>
        <p:spPr bwMode="auto">
          <a:xfrm rot="5400000">
            <a:off x="6462713" y="3653892"/>
            <a:ext cx="1001712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8" name="Double vague 37"/>
          <p:cNvSpPr/>
          <p:nvPr/>
        </p:nvSpPr>
        <p:spPr bwMode="auto">
          <a:xfrm rot="5400000">
            <a:off x="6462712" y="1652055"/>
            <a:ext cx="1001713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9" name="Double vague 38"/>
          <p:cNvSpPr/>
          <p:nvPr/>
        </p:nvSpPr>
        <p:spPr bwMode="auto">
          <a:xfrm rot="5400000">
            <a:off x="6463506" y="2652974"/>
            <a:ext cx="1000125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2" name="Flèche droite 41"/>
          <p:cNvSpPr/>
          <p:nvPr/>
        </p:nvSpPr>
        <p:spPr bwMode="auto">
          <a:xfrm rot="5400000">
            <a:off x="6881813" y="1768475"/>
            <a:ext cx="161925" cy="3587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3" name="Flèche droite 42"/>
          <p:cNvSpPr/>
          <p:nvPr/>
        </p:nvSpPr>
        <p:spPr bwMode="auto">
          <a:xfrm rot="5400000">
            <a:off x="6878196" y="3755777"/>
            <a:ext cx="161925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grpSp>
        <p:nvGrpSpPr>
          <p:cNvPr id="47" name="Groupe 30"/>
          <p:cNvGrpSpPr>
            <a:grpSpLocks/>
          </p:cNvGrpSpPr>
          <p:nvPr/>
        </p:nvGrpSpPr>
        <p:grpSpPr bwMode="auto">
          <a:xfrm>
            <a:off x="3795711" y="2486560"/>
            <a:ext cx="1538287" cy="207962"/>
            <a:chOff x="4099138" y="2177301"/>
            <a:chExt cx="1632196" cy="221461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4099138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666785" y="2177301"/>
              <a:ext cx="454792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5274859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grpSp>
        <p:nvGrpSpPr>
          <p:cNvPr id="51" name="Groupe 119"/>
          <p:cNvGrpSpPr>
            <a:grpSpLocks/>
          </p:cNvGrpSpPr>
          <p:nvPr/>
        </p:nvGrpSpPr>
        <p:grpSpPr bwMode="auto">
          <a:xfrm>
            <a:off x="3803648" y="3131085"/>
            <a:ext cx="1538288" cy="207962"/>
            <a:chOff x="4099138" y="2177301"/>
            <a:chExt cx="1632196" cy="22146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09913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66785" y="2177301"/>
              <a:ext cx="454791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27485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 flipV="1">
            <a:off x="5519735" y="2922876"/>
            <a:ext cx="1296991" cy="0"/>
          </a:xfrm>
          <a:prstGeom prst="line">
            <a:avLst/>
          </a:prstGeom>
          <a:ln w="38100">
            <a:solidFill>
              <a:srgbClr val="09739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8"/>
          <p:cNvSpPr txBox="1">
            <a:spLocks noChangeArrowheads="1"/>
          </p:cNvSpPr>
          <p:nvPr/>
        </p:nvSpPr>
        <p:spPr bwMode="auto">
          <a:xfrm>
            <a:off x="0" y="978958"/>
            <a:ext cx="306334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err="1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Sewer</a:t>
            </a: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 network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ZoneTexte 217"/>
          <p:cNvSpPr txBox="1">
            <a:spLocks noChangeArrowheads="1"/>
          </p:cNvSpPr>
          <p:nvPr/>
        </p:nvSpPr>
        <p:spPr bwMode="auto">
          <a:xfrm>
            <a:off x="3063345" y="978958"/>
            <a:ext cx="301042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2300" b="1">
                <a:solidFill>
                  <a:srgbClr val="2AAFB4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539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WWTP</a:t>
            </a:r>
            <a:endParaRPr lang="fr-FR" altLang="fr-FR" sz="1539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218"/>
          <p:cNvSpPr txBox="1">
            <a:spLocks noChangeArrowheads="1"/>
          </p:cNvSpPr>
          <p:nvPr/>
        </p:nvSpPr>
        <p:spPr bwMode="auto">
          <a:xfrm>
            <a:off x="6073771" y="978958"/>
            <a:ext cx="3076584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River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7" name="Groupe 55"/>
          <p:cNvGrpSpPr>
            <a:grpSpLocks/>
          </p:cNvGrpSpPr>
          <p:nvPr/>
        </p:nvGrpSpPr>
        <p:grpSpPr bwMode="auto">
          <a:xfrm>
            <a:off x="5584849" y="1425303"/>
            <a:ext cx="3038011" cy="3050741"/>
            <a:chOff x="5795151" y="1080545"/>
            <a:chExt cx="3223463" cy="3237577"/>
          </a:xfrm>
        </p:grpSpPr>
        <p:sp>
          <p:nvSpPr>
            <p:cNvPr id="68" name="Rectangle à coins arrondis 70"/>
            <p:cNvSpPr>
              <a:spLocks noChangeArrowheads="1"/>
            </p:cNvSpPr>
            <p:nvPr/>
          </p:nvSpPr>
          <p:spPr bwMode="auto">
            <a:xfrm>
              <a:off x="7831318" y="1080545"/>
              <a:ext cx="997799" cy="6081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69" name="Arc 68"/>
            <p:cNvSpPr/>
            <p:nvPr/>
          </p:nvSpPr>
          <p:spPr bwMode="auto">
            <a:xfrm rot="5400000" flipH="1">
              <a:off x="7618812" y="2141986"/>
              <a:ext cx="1513082" cy="571015"/>
            </a:xfrm>
            <a:prstGeom prst="arc">
              <a:avLst>
                <a:gd name="adj1" fmla="val 16200000"/>
                <a:gd name="adj2" fmla="val 21229696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0" name="Rectangle à coins arrondis 69"/>
            <p:cNvSpPr>
              <a:spLocks noChangeArrowheads="1"/>
            </p:cNvSpPr>
            <p:nvPr/>
          </p:nvSpPr>
          <p:spPr bwMode="auto">
            <a:xfrm>
              <a:off x="7762886" y="3709939"/>
              <a:ext cx="1233795" cy="60818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Downstream</a:t>
              </a:r>
              <a:endParaRPr lang="fr-FR" altLang="fr-FR" sz="1320" i="1" dirty="0" smtClean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(6h)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rot="16200000" flipH="1">
              <a:off x="7384641" y="2601875"/>
              <a:ext cx="829958" cy="2437988"/>
            </a:xfrm>
            <a:prstGeom prst="arc">
              <a:avLst>
                <a:gd name="adj1" fmla="val 17184534"/>
                <a:gd name="adj2" fmla="val 21457436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73" name="Rectangle à coins arrondis 129"/>
            <p:cNvSpPr>
              <a:spLocks noChangeArrowheads="1"/>
            </p:cNvSpPr>
            <p:nvPr/>
          </p:nvSpPr>
          <p:spPr bwMode="auto">
            <a:xfrm>
              <a:off x="5795151" y="3525149"/>
              <a:ext cx="1067915" cy="6081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Output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Set-point</a:t>
              </a:r>
              <a:endParaRPr lang="fr-FR" altLang="fr-FR" sz="132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e 1"/>
          <p:cNvGrpSpPr>
            <a:grpSpLocks/>
          </p:cNvGrpSpPr>
          <p:nvPr/>
        </p:nvGrpSpPr>
        <p:grpSpPr bwMode="auto">
          <a:xfrm>
            <a:off x="216429" y="1483246"/>
            <a:ext cx="3341693" cy="755128"/>
            <a:chOff x="-14831" y="1344463"/>
            <a:chExt cx="3545515" cy="800845"/>
          </a:xfrm>
        </p:grpSpPr>
        <p:sp>
          <p:nvSpPr>
            <p:cNvPr id="77" name="Rectangle à coins arrondis 103"/>
            <p:cNvSpPr>
              <a:spLocks noChangeArrowheads="1"/>
            </p:cNvSpPr>
            <p:nvPr/>
          </p:nvSpPr>
          <p:spPr bwMode="auto">
            <a:xfrm>
              <a:off x="-14831" y="1537515"/>
              <a:ext cx="1067866" cy="6077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8" name="Arc 77"/>
            <p:cNvSpPr/>
            <p:nvPr/>
          </p:nvSpPr>
          <p:spPr bwMode="auto">
            <a:xfrm flipH="1">
              <a:off x="574683" y="1344463"/>
              <a:ext cx="1264931" cy="370397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9" name="Arc 78"/>
            <p:cNvSpPr/>
            <p:nvPr/>
          </p:nvSpPr>
          <p:spPr bwMode="auto">
            <a:xfrm>
              <a:off x="1648724" y="1346709"/>
              <a:ext cx="1266616" cy="368152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81" name="Rectangle à coins arrondis 80"/>
            <p:cNvSpPr/>
            <p:nvPr/>
          </p:nvSpPr>
          <p:spPr bwMode="auto">
            <a:xfrm>
              <a:off x="959835" y="1430329"/>
              <a:ext cx="1576533" cy="437742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31" i="1" dirty="0" smtClean="0">
                  <a:solidFill>
                    <a:srgbClr val="097391"/>
                  </a:solidFill>
                  <a:ea typeface="Times New Roman" pitchFamily="-84" charset="0"/>
                  <a:cs typeface="Times New Roman" pitchFamily="-84" charset="0"/>
                </a:rPr>
                <a:t>Network model</a:t>
              </a:r>
              <a:endParaRPr lang="fr-FR" sz="1131" i="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80" name="Rectangle à coins arrondis 106"/>
            <p:cNvSpPr>
              <a:spLocks noChangeArrowheads="1"/>
            </p:cNvSpPr>
            <p:nvPr/>
          </p:nvSpPr>
          <p:spPr bwMode="auto">
            <a:xfrm>
              <a:off x="2344438" y="1537523"/>
              <a:ext cx="1186246" cy="6077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Quality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</a:t>
              </a:r>
              <a:r>
                <a:rPr lang="fr-FR" altLang="fr-FR" sz="1320" i="1" dirty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88" name="Ima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2" y="2736604"/>
            <a:ext cx="1195916" cy="317995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 bwMode="auto">
          <a:xfrm>
            <a:off x="7540360" y="2922897"/>
            <a:ext cx="1522411" cy="414338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i="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River model</a:t>
            </a:r>
            <a:endParaRPr lang="fr-FR" sz="1131" i="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96" name="Rectangle à coins arrondis 129"/>
          <p:cNvSpPr>
            <a:spLocks noChangeArrowheads="1"/>
          </p:cNvSpPr>
          <p:nvPr/>
        </p:nvSpPr>
        <p:spPr bwMode="auto">
          <a:xfrm>
            <a:off x="2567511" y="3731160"/>
            <a:ext cx="1006475" cy="57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Input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constrains</a:t>
            </a:r>
            <a:endParaRPr lang="en-GB" altLang="fr-FR" sz="1320" i="1" dirty="0">
              <a:solidFill>
                <a:schemeClr val="accent6">
                  <a:lumMod val="60000"/>
                  <a:lumOff val="40000"/>
                </a:schemeClr>
              </a:solidFill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104" name="Arc 103"/>
          <p:cNvSpPr/>
          <p:nvPr/>
        </p:nvSpPr>
        <p:spPr bwMode="auto">
          <a:xfrm rot="16200000" flipH="1" flipV="1">
            <a:off x="7386639" y="2981242"/>
            <a:ext cx="1305275" cy="538163"/>
          </a:xfrm>
          <a:prstGeom prst="arc">
            <a:avLst>
              <a:gd name="adj1" fmla="val 16200000"/>
              <a:gd name="adj2" fmla="val 21229696"/>
            </a:avLst>
          </a:prstGeom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grpSp>
        <p:nvGrpSpPr>
          <p:cNvPr id="153" name="Groupe 152"/>
          <p:cNvGrpSpPr/>
          <p:nvPr/>
        </p:nvGrpSpPr>
        <p:grpSpPr>
          <a:xfrm>
            <a:off x="498475" y="3596223"/>
            <a:ext cx="212725" cy="225425"/>
            <a:chOff x="498475" y="3600985"/>
            <a:chExt cx="212725" cy="225425"/>
          </a:xfrm>
        </p:grpSpPr>
        <p:sp>
          <p:nvSpPr>
            <p:cNvPr id="55" name="Rectangle à coins arrondis 131"/>
            <p:cNvSpPr>
              <a:spLocks noChangeArrowheads="1"/>
            </p:cNvSpPr>
            <p:nvPr/>
          </p:nvSpPr>
          <p:spPr bwMode="auto">
            <a:xfrm>
              <a:off x="498475" y="3600985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1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8" y="3625959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163775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e 137"/>
          <p:cNvGrpSpPr/>
          <p:nvPr/>
        </p:nvGrpSpPr>
        <p:grpSpPr>
          <a:xfrm>
            <a:off x="820253" y="3314795"/>
            <a:ext cx="212725" cy="225425"/>
            <a:chOff x="788543" y="3305271"/>
            <a:chExt cx="212725" cy="225425"/>
          </a:xfrm>
        </p:grpSpPr>
        <p:sp>
          <p:nvSpPr>
            <p:cNvPr id="147" name="Rectangle à coins arrondis 131"/>
            <p:cNvSpPr>
              <a:spLocks noChangeArrowheads="1"/>
            </p:cNvSpPr>
            <p:nvPr/>
          </p:nvSpPr>
          <p:spPr bwMode="auto">
            <a:xfrm>
              <a:off x="788543" y="3305271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8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6" y="3330245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e 136"/>
          <p:cNvGrpSpPr/>
          <p:nvPr/>
        </p:nvGrpSpPr>
        <p:grpSpPr>
          <a:xfrm>
            <a:off x="1142031" y="3056589"/>
            <a:ext cx="212725" cy="225425"/>
            <a:chOff x="1108419" y="3042303"/>
            <a:chExt cx="212725" cy="225425"/>
          </a:xfrm>
        </p:grpSpPr>
        <p:sp>
          <p:nvSpPr>
            <p:cNvPr id="149" name="Rectangle à coins arrondis 131"/>
            <p:cNvSpPr>
              <a:spLocks noChangeArrowheads="1"/>
            </p:cNvSpPr>
            <p:nvPr/>
          </p:nvSpPr>
          <p:spPr bwMode="auto">
            <a:xfrm>
              <a:off x="1108419" y="3042303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0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92" y="3067277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e 135"/>
          <p:cNvGrpSpPr/>
          <p:nvPr/>
        </p:nvGrpSpPr>
        <p:grpSpPr>
          <a:xfrm>
            <a:off x="1463808" y="2795250"/>
            <a:ext cx="212725" cy="225425"/>
            <a:chOff x="1463808" y="2771440"/>
            <a:chExt cx="212725" cy="225425"/>
          </a:xfrm>
        </p:grpSpPr>
        <p:sp>
          <p:nvSpPr>
            <p:cNvPr id="151" name="Rectangle à coins arrondis 131"/>
            <p:cNvSpPr>
              <a:spLocks noChangeArrowheads="1"/>
            </p:cNvSpPr>
            <p:nvPr/>
          </p:nvSpPr>
          <p:spPr bwMode="auto">
            <a:xfrm>
              <a:off x="1463808" y="2771440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2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181" y="2796414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" name="Image 42"/>
          <p:cNvPicPr>
            <a:picLocks noChangeAspect="1"/>
          </p:cNvPicPr>
          <p:nvPr/>
        </p:nvPicPr>
        <p:blipFill rotWithShape="1">
          <a:blip r:embed="rId5"/>
          <a:srcRect l="5001" t="12009" r="64641" b="4085"/>
          <a:stretch/>
        </p:blipFill>
        <p:spPr bwMode="auto">
          <a:xfrm>
            <a:off x="6676664" y="4586687"/>
            <a:ext cx="1844522" cy="1721086"/>
          </a:xfrm>
          <a:prstGeom prst="rect">
            <a:avLst/>
          </a:prstGeom>
          <a:solidFill>
            <a:srgbClr val="3C8056">
              <a:alpha val="18000"/>
            </a:srgbClr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6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36" y="4610089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ZoneTexte 106"/>
          <p:cNvSpPr txBox="1"/>
          <p:nvPr/>
        </p:nvSpPr>
        <p:spPr bwMode="auto">
          <a:xfrm>
            <a:off x="7194813" y="5753807"/>
            <a:ext cx="1036638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Suresnes</a:t>
            </a:r>
          </a:p>
        </p:txBody>
      </p:sp>
      <p:sp>
        <p:nvSpPr>
          <p:cNvPr id="108" name="ZoneTexte 107"/>
          <p:cNvSpPr txBox="1"/>
          <p:nvPr/>
        </p:nvSpPr>
        <p:spPr bwMode="auto">
          <a:xfrm>
            <a:off x="6696428" y="5315154"/>
            <a:ext cx="882650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Bougival</a:t>
            </a:r>
          </a:p>
        </p:txBody>
      </p:sp>
      <p:sp>
        <p:nvSpPr>
          <p:cNvPr id="109" name="ZoneTexte 108"/>
          <p:cNvSpPr txBox="1"/>
          <p:nvPr/>
        </p:nvSpPr>
        <p:spPr bwMode="auto">
          <a:xfrm>
            <a:off x="7076979" y="4583419"/>
            <a:ext cx="881063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Andrésy</a:t>
            </a:r>
          </a:p>
        </p:txBody>
      </p:sp>
      <p:pic>
        <p:nvPicPr>
          <p:cNvPr id="111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90" y="5332586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26" y="5747872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4" y="1320546"/>
            <a:ext cx="1033693" cy="339670"/>
          </a:xfrm>
          <a:prstGeom prst="rect">
            <a:avLst/>
          </a:prstGeom>
        </p:spPr>
      </p:pic>
      <p:pic>
        <p:nvPicPr>
          <p:cNvPr id="114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352592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Arc 92"/>
          <p:cNvSpPr/>
          <p:nvPr/>
        </p:nvSpPr>
        <p:spPr bwMode="auto">
          <a:xfrm rot="16200000" flipH="1">
            <a:off x="1840228" y="2437547"/>
            <a:ext cx="2281651" cy="827086"/>
          </a:xfrm>
          <a:prstGeom prst="arc">
            <a:avLst>
              <a:gd name="adj1" fmla="val 12611009"/>
              <a:gd name="adj2" fmla="val 20584998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sp>
        <p:nvSpPr>
          <p:cNvPr id="110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8050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3063345" y="943502"/>
            <a:ext cx="0" cy="5633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3772" y="935035"/>
            <a:ext cx="0" cy="56423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287711" y="2275422"/>
            <a:ext cx="2619375" cy="130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20"/>
          </a:p>
        </p:txBody>
      </p:sp>
      <p:grpSp>
        <p:nvGrpSpPr>
          <p:cNvPr id="20" name="Groupe 7"/>
          <p:cNvGrpSpPr>
            <a:grpSpLocks/>
          </p:cNvGrpSpPr>
          <p:nvPr/>
        </p:nvGrpSpPr>
        <p:grpSpPr bwMode="auto">
          <a:xfrm flipH="1">
            <a:off x="379413" y="2912010"/>
            <a:ext cx="3282948" cy="815975"/>
            <a:chOff x="-1189852" y="3057928"/>
            <a:chExt cx="4111989" cy="86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30684" y="3902690"/>
              <a:ext cx="2491453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58522" y="3607654"/>
              <a:ext cx="2079857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8522" y="3333632"/>
              <a:ext cx="171001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48579" y="3057928"/>
              <a:ext cx="1989" cy="86409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-1189852" y="3057928"/>
              <a:ext cx="302356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7"/>
          <p:cNvGrpSpPr>
            <a:grpSpLocks/>
          </p:cNvGrpSpPr>
          <p:nvPr/>
        </p:nvGrpSpPr>
        <p:grpSpPr bwMode="auto">
          <a:xfrm>
            <a:off x="3662361" y="2580755"/>
            <a:ext cx="896937" cy="681040"/>
            <a:chOff x="4139911" y="2846263"/>
            <a:chExt cx="951424" cy="721446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4139911" y="2846263"/>
              <a:ext cx="0" cy="72144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98"/>
          <p:cNvGrpSpPr>
            <a:grpSpLocks/>
          </p:cNvGrpSpPr>
          <p:nvPr/>
        </p:nvGrpSpPr>
        <p:grpSpPr bwMode="auto">
          <a:xfrm flipH="1">
            <a:off x="4548186" y="2589220"/>
            <a:ext cx="971550" cy="678999"/>
            <a:chOff x="4139911" y="2855234"/>
            <a:chExt cx="951424" cy="719285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4148203" y="2855234"/>
              <a:ext cx="0" cy="719285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à coins arrondis 34"/>
          <p:cNvSpPr/>
          <p:nvPr/>
        </p:nvSpPr>
        <p:spPr>
          <a:xfrm>
            <a:off x="3979861" y="2035710"/>
            <a:ext cx="1181100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1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019548" y="3466047"/>
            <a:ext cx="1179513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2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7" name="Double vague 36"/>
          <p:cNvSpPr/>
          <p:nvPr/>
        </p:nvSpPr>
        <p:spPr bwMode="auto">
          <a:xfrm rot="5400000">
            <a:off x="6462713" y="3653892"/>
            <a:ext cx="1001712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8" name="Double vague 37"/>
          <p:cNvSpPr/>
          <p:nvPr/>
        </p:nvSpPr>
        <p:spPr bwMode="auto">
          <a:xfrm rot="5400000">
            <a:off x="6462712" y="1652055"/>
            <a:ext cx="1001713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9" name="Double vague 38"/>
          <p:cNvSpPr/>
          <p:nvPr/>
        </p:nvSpPr>
        <p:spPr bwMode="auto">
          <a:xfrm rot="5400000">
            <a:off x="6463506" y="2652974"/>
            <a:ext cx="1000125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2" name="Flèche droite 41"/>
          <p:cNvSpPr/>
          <p:nvPr/>
        </p:nvSpPr>
        <p:spPr bwMode="auto">
          <a:xfrm rot="5400000">
            <a:off x="6881813" y="1768475"/>
            <a:ext cx="161925" cy="3587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3" name="Flèche droite 42"/>
          <p:cNvSpPr/>
          <p:nvPr/>
        </p:nvSpPr>
        <p:spPr bwMode="auto">
          <a:xfrm rot="5400000">
            <a:off x="6878196" y="3755777"/>
            <a:ext cx="161925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grpSp>
        <p:nvGrpSpPr>
          <p:cNvPr id="47" name="Groupe 30"/>
          <p:cNvGrpSpPr>
            <a:grpSpLocks/>
          </p:cNvGrpSpPr>
          <p:nvPr/>
        </p:nvGrpSpPr>
        <p:grpSpPr bwMode="auto">
          <a:xfrm>
            <a:off x="3795711" y="2486560"/>
            <a:ext cx="1538287" cy="207962"/>
            <a:chOff x="4099138" y="2177301"/>
            <a:chExt cx="1632196" cy="221461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4099138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666785" y="2177301"/>
              <a:ext cx="454792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5274859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grpSp>
        <p:nvGrpSpPr>
          <p:cNvPr id="51" name="Groupe 119"/>
          <p:cNvGrpSpPr>
            <a:grpSpLocks/>
          </p:cNvGrpSpPr>
          <p:nvPr/>
        </p:nvGrpSpPr>
        <p:grpSpPr bwMode="auto">
          <a:xfrm>
            <a:off x="3803648" y="3131085"/>
            <a:ext cx="1538288" cy="207962"/>
            <a:chOff x="4099138" y="2177301"/>
            <a:chExt cx="1632196" cy="22146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09913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66785" y="2177301"/>
              <a:ext cx="454791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27485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 flipV="1">
            <a:off x="5519735" y="2922876"/>
            <a:ext cx="1296991" cy="0"/>
          </a:xfrm>
          <a:prstGeom prst="line">
            <a:avLst/>
          </a:prstGeom>
          <a:ln w="38100">
            <a:solidFill>
              <a:srgbClr val="09739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8"/>
          <p:cNvSpPr txBox="1">
            <a:spLocks noChangeArrowheads="1"/>
          </p:cNvSpPr>
          <p:nvPr/>
        </p:nvSpPr>
        <p:spPr bwMode="auto">
          <a:xfrm>
            <a:off x="0" y="978958"/>
            <a:ext cx="306334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err="1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Sewer</a:t>
            </a: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 network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ZoneTexte 217"/>
          <p:cNvSpPr txBox="1">
            <a:spLocks noChangeArrowheads="1"/>
          </p:cNvSpPr>
          <p:nvPr/>
        </p:nvSpPr>
        <p:spPr bwMode="auto">
          <a:xfrm>
            <a:off x="3063345" y="978958"/>
            <a:ext cx="301042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2300" b="1">
                <a:solidFill>
                  <a:srgbClr val="2AAFB4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539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WWTP</a:t>
            </a:r>
            <a:endParaRPr lang="fr-FR" altLang="fr-FR" sz="1539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218"/>
          <p:cNvSpPr txBox="1">
            <a:spLocks noChangeArrowheads="1"/>
          </p:cNvSpPr>
          <p:nvPr/>
        </p:nvSpPr>
        <p:spPr bwMode="auto">
          <a:xfrm>
            <a:off x="6073771" y="978958"/>
            <a:ext cx="3076584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River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7" name="Groupe 55"/>
          <p:cNvGrpSpPr>
            <a:grpSpLocks/>
          </p:cNvGrpSpPr>
          <p:nvPr/>
        </p:nvGrpSpPr>
        <p:grpSpPr bwMode="auto">
          <a:xfrm>
            <a:off x="5584849" y="1425303"/>
            <a:ext cx="3038011" cy="3050741"/>
            <a:chOff x="5795151" y="1080545"/>
            <a:chExt cx="3223463" cy="3237577"/>
          </a:xfrm>
        </p:grpSpPr>
        <p:sp>
          <p:nvSpPr>
            <p:cNvPr id="68" name="Rectangle à coins arrondis 70"/>
            <p:cNvSpPr>
              <a:spLocks noChangeArrowheads="1"/>
            </p:cNvSpPr>
            <p:nvPr/>
          </p:nvSpPr>
          <p:spPr bwMode="auto">
            <a:xfrm>
              <a:off x="7831318" y="1080545"/>
              <a:ext cx="997799" cy="6081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69" name="Arc 68"/>
            <p:cNvSpPr/>
            <p:nvPr/>
          </p:nvSpPr>
          <p:spPr bwMode="auto">
            <a:xfrm rot="5400000" flipH="1">
              <a:off x="7618812" y="2141986"/>
              <a:ext cx="1513082" cy="571015"/>
            </a:xfrm>
            <a:prstGeom prst="arc">
              <a:avLst>
                <a:gd name="adj1" fmla="val 16200000"/>
                <a:gd name="adj2" fmla="val 21229696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0" name="Rectangle à coins arrondis 69"/>
            <p:cNvSpPr>
              <a:spLocks noChangeArrowheads="1"/>
            </p:cNvSpPr>
            <p:nvPr/>
          </p:nvSpPr>
          <p:spPr bwMode="auto">
            <a:xfrm>
              <a:off x="7762886" y="3709939"/>
              <a:ext cx="1233795" cy="60818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Downstream</a:t>
              </a:r>
              <a:endParaRPr lang="fr-FR" altLang="fr-FR" sz="1320" i="1" dirty="0" smtClean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(6h)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rot="16200000" flipH="1">
              <a:off x="7384641" y="2601875"/>
              <a:ext cx="829958" cy="2437988"/>
            </a:xfrm>
            <a:prstGeom prst="arc">
              <a:avLst>
                <a:gd name="adj1" fmla="val 17184534"/>
                <a:gd name="adj2" fmla="val 21457436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73" name="Rectangle à coins arrondis 129"/>
            <p:cNvSpPr>
              <a:spLocks noChangeArrowheads="1"/>
            </p:cNvSpPr>
            <p:nvPr/>
          </p:nvSpPr>
          <p:spPr bwMode="auto">
            <a:xfrm>
              <a:off x="5795151" y="3525149"/>
              <a:ext cx="1067915" cy="6081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Output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Set-point</a:t>
              </a:r>
              <a:endParaRPr lang="fr-FR" altLang="fr-FR" sz="132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e 1"/>
          <p:cNvGrpSpPr>
            <a:grpSpLocks/>
          </p:cNvGrpSpPr>
          <p:nvPr/>
        </p:nvGrpSpPr>
        <p:grpSpPr bwMode="auto">
          <a:xfrm>
            <a:off x="216429" y="1483246"/>
            <a:ext cx="3341693" cy="755128"/>
            <a:chOff x="-14831" y="1344463"/>
            <a:chExt cx="3545515" cy="800845"/>
          </a:xfrm>
        </p:grpSpPr>
        <p:sp>
          <p:nvSpPr>
            <p:cNvPr id="77" name="Rectangle à coins arrondis 103"/>
            <p:cNvSpPr>
              <a:spLocks noChangeArrowheads="1"/>
            </p:cNvSpPr>
            <p:nvPr/>
          </p:nvSpPr>
          <p:spPr bwMode="auto">
            <a:xfrm>
              <a:off x="-14831" y="1537515"/>
              <a:ext cx="1067866" cy="6077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8" name="Arc 77"/>
            <p:cNvSpPr/>
            <p:nvPr/>
          </p:nvSpPr>
          <p:spPr bwMode="auto">
            <a:xfrm flipH="1">
              <a:off x="574683" y="1344463"/>
              <a:ext cx="1264931" cy="370397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9" name="Arc 78"/>
            <p:cNvSpPr/>
            <p:nvPr/>
          </p:nvSpPr>
          <p:spPr bwMode="auto">
            <a:xfrm>
              <a:off x="1648724" y="1346709"/>
              <a:ext cx="1266616" cy="368152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81" name="Rectangle à coins arrondis 80"/>
            <p:cNvSpPr/>
            <p:nvPr/>
          </p:nvSpPr>
          <p:spPr bwMode="auto">
            <a:xfrm>
              <a:off x="959835" y="1430329"/>
              <a:ext cx="1576533" cy="437742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31" i="1" dirty="0" smtClean="0">
                  <a:solidFill>
                    <a:srgbClr val="097391"/>
                  </a:solidFill>
                  <a:ea typeface="Times New Roman" pitchFamily="-84" charset="0"/>
                  <a:cs typeface="Times New Roman" pitchFamily="-84" charset="0"/>
                </a:rPr>
                <a:t>Network model</a:t>
              </a:r>
              <a:endParaRPr lang="fr-FR" sz="1131" i="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80" name="Rectangle à coins arrondis 106"/>
            <p:cNvSpPr>
              <a:spLocks noChangeArrowheads="1"/>
            </p:cNvSpPr>
            <p:nvPr/>
          </p:nvSpPr>
          <p:spPr bwMode="auto">
            <a:xfrm>
              <a:off x="2344438" y="1537523"/>
              <a:ext cx="1186246" cy="6077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Quality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</a:t>
              </a:r>
              <a:r>
                <a:rPr lang="fr-FR" altLang="fr-FR" sz="1320" i="1" dirty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88" name="Ima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2" y="2736604"/>
            <a:ext cx="1195916" cy="317995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 bwMode="auto">
          <a:xfrm>
            <a:off x="7540360" y="2922897"/>
            <a:ext cx="1522411" cy="414338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i="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River model</a:t>
            </a:r>
            <a:endParaRPr lang="fr-FR" sz="1131" i="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96" name="Rectangle à coins arrondis 129"/>
          <p:cNvSpPr>
            <a:spLocks noChangeArrowheads="1"/>
          </p:cNvSpPr>
          <p:nvPr/>
        </p:nvSpPr>
        <p:spPr bwMode="auto">
          <a:xfrm>
            <a:off x="2567511" y="3731160"/>
            <a:ext cx="1006475" cy="57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Input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constrains</a:t>
            </a:r>
            <a:endParaRPr lang="en-GB" altLang="fr-FR" sz="1320" i="1" dirty="0">
              <a:solidFill>
                <a:schemeClr val="accent6">
                  <a:lumMod val="60000"/>
                  <a:lumOff val="40000"/>
                </a:schemeClr>
              </a:solidFill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104" name="Arc 103"/>
          <p:cNvSpPr/>
          <p:nvPr/>
        </p:nvSpPr>
        <p:spPr bwMode="auto">
          <a:xfrm rot="16200000" flipH="1" flipV="1">
            <a:off x="7386639" y="2981242"/>
            <a:ext cx="1305275" cy="538163"/>
          </a:xfrm>
          <a:prstGeom prst="arc">
            <a:avLst>
              <a:gd name="adj1" fmla="val 16200000"/>
              <a:gd name="adj2" fmla="val 21229696"/>
            </a:avLst>
          </a:prstGeom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grpSp>
        <p:nvGrpSpPr>
          <p:cNvPr id="153" name="Groupe 152"/>
          <p:cNvGrpSpPr/>
          <p:nvPr/>
        </p:nvGrpSpPr>
        <p:grpSpPr>
          <a:xfrm>
            <a:off x="498475" y="3596223"/>
            <a:ext cx="212725" cy="225425"/>
            <a:chOff x="498475" y="3600985"/>
            <a:chExt cx="212725" cy="225425"/>
          </a:xfrm>
        </p:grpSpPr>
        <p:sp>
          <p:nvSpPr>
            <p:cNvPr id="55" name="Rectangle à coins arrondis 131"/>
            <p:cNvSpPr>
              <a:spLocks noChangeArrowheads="1"/>
            </p:cNvSpPr>
            <p:nvPr/>
          </p:nvSpPr>
          <p:spPr bwMode="auto">
            <a:xfrm>
              <a:off x="498475" y="3600985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1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8" y="3625959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163775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e 137"/>
          <p:cNvGrpSpPr/>
          <p:nvPr/>
        </p:nvGrpSpPr>
        <p:grpSpPr>
          <a:xfrm>
            <a:off x="820253" y="3314795"/>
            <a:ext cx="212725" cy="225425"/>
            <a:chOff x="788543" y="3305271"/>
            <a:chExt cx="212725" cy="225425"/>
          </a:xfrm>
        </p:grpSpPr>
        <p:sp>
          <p:nvSpPr>
            <p:cNvPr id="147" name="Rectangle à coins arrondis 131"/>
            <p:cNvSpPr>
              <a:spLocks noChangeArrowheads="1"/>
            </p:cNvSpPr>
            <p:nvPr/>
          </p:nvSpPr>
          <p:spPr bwMode="auto">
            <a:xfrm>
              <a:off x="788543" y="3305271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8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6" y="3330245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e 136"/>
          <p:cNvGrpSpPr/>
          <p:nvPr/>
        </p:nvGrpSpPr>
        <p:grpSpPr>
          <a:xfrm>
            <a:off x="1142031" y="3056589"/>
            <a:ext cx="212725" cy="225425"/>
            <a:chOff x="1108419" y="3042303"/>
            <a:chExt cx="212725" cy="225425"/>
          </a:xfrm>
        </p:grpSpPr>
        <p:sp>
          <p:nvSpPr>
            <p:cNvPr id="149" name="Rectangle à coins arrondis 131"/>
            <p:cNvSpPr>
              <a:spLocks noChangeArrowheads="1"/>
            </p:cNvSpPr>
            <p:nvPr/>
          </p:nvSpPr>
          <p:spPr bwMode="auto">
            <a:xfrm>
              <a:off x="1108419" y="3042303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0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92" y="3067277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e 135"/>
          <p:cNvGrpSpPr/>
          <p:nvPr/>
        </p:nvGrpSpPr>
        <p:grpSpPr>
          <a:xfrm>
            <a:off x="1463808" y="2795250"/>
            <a:ext cx="212725" cy="225425"/>
            <a:chOff x="1463808" y="2771440"/>
            <a:chExt cx="212725" cy="225425"/>
          </a:xfrm>
        </p:grpSpPr>
        <p:sp>
          <p:nvSpPr>
            <p:cNvPr id="151" name="Rectangle à coins arrondis 131"/>
            <p:cNvSpPr>
              <a:spLocks noChangeArrowheads="1"/>
            </p:cNvSpPr>
            <p:nvPr/>
          </p:nvSpPr>
          <p:spPr bwMode="auto">
            <a:xfrm>
              <a:off x="1463808" y="2771440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2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181" y="2796414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" name="Image 42"/>
          <p:cNvPicPr>
            <a:picLocks noChangeAspect="1"/>
          </p:cNvPicPr>
          <p:nvPr/>
        </p:nvPicPr>
        <p:blipFill rotWithShape="1">
          <a:blip r:embed="rId5"/>
          <a:srcRect l="5001" t="12009" r="64641" b="4085"/>
          <a:stretch/>
        </p:blipFill>
        <p:spPr bwMode="auto">
          <a:xfrm>
            <a:off x="6676664" y="4586687"/>
            <a:ext cx="1844522" cy="1721086"/>
          </a:xfrm>
          <a:prstGeom prst="rect">
            <a:avLst/>
          </a:prstGeom>
          <a:solidFill>
            <a:srgbClr val="3C8056">
              <a:alpha val="18000"/>
            </a:srgbClr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6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36" y="4610089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ZoneTexte 106"/>
          <p:cNvSpPr txBox="1"/>
          <p:nvPr/>
        </p:nvSpPr>
        <p:spPr bwMode="auto">
          <a:xfrm>
            <a:off x="7194813" y="5753807"/>
            <a:ext cx="1036638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Suresnes</a:t>
            </a:r>
          </a:p>
        </p:txBody>
      </p:sp>
      <p:sp>
        <p:nvSpPr>
          <p:cNvPr id="108" name="ZoneTexte 107"/>
          <p:cNvSpPr txBox="1"/>
          <p:nvPr/>
        </p:nvSpPr>
        <p:spPr bwMode="auto">
          <a:xfrm>
            <a:off x="6696428" y="5315154"/>
            <a:ext cx="882650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Bougival</a:t>
            </a:r>
          </a:p>
        </p:txBody>
      </p:sp>
      <p:sp>
        <p:nvSpPr>
          <p:cNvPr id="109" name="ZoneTexte 108"/>
          <p:cNvSpPr txBox="1"/>
          <p:nvPr/>
        </p:nvSpPr>
        <p:spPr bwMode="auto">
          <a:xfrm>
            <a:off x="7076979" y="4583419"/>
            <a:ext cx="881063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Andrésy</a:t>
            </a:r>
          </a:p>
        </p:txBody>
      </p:sp>
      <p:pic>
        <p:nvPicPr>
          <p:cNvPr id="111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90" y="5332586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26" y="5747872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4" y="1320546"/>
            <a:ext cx="1033693" cy="339670"/>
          </a:xfrm>
          <a:prstGeom prst="rect">
            <a:avLst/>
          </a:prstGeom>
        </p:spPr>
      </p:pic>
      <p:pic>
        <p:nvPicPr>
          <p:cNvPr id="114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352592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à coins arrondis 71"/>
          <p:cNvSpPr>
            <a:spLocks noChangeArrowheads="1"/>
          </p:cNvSpPr>
          <p:nvPr/>
        </p:nvSpPr>
        <p:spPr bwMode="auto">
          <a:xfrm>
            <a:off x="7103662" y="4270805"/>
            <a:ext cx="1026240" cy="320254"/>
          </a:xfrm>
          <a:prstGeom prst="roundRect">
            <a:avLst>
              <a:gd name="adj" fmla="val 16667"/>
            </a:avLst>
          </a:prstGeom>
          <a:solidFill>
            <a:srgbClr val="EB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320" i="1" dirty="0" smtClean="0">
                <a:solidFill>
                  <a:schemeClr val="bg1"/>
                </a:solidFill>
                <a:ea typeface="ヒラギノ角ゴ Pro W3"/>
                <a:cs typeface="Times New Roman" panose="02020603050405020304" pitchFamily="18" charset="0"/>
              </a:rPr>
              <a:t>Downstream</a:t>
            </a:r>
            <a:endParaRPr lang="en-GB" altLang="fr-FR" sz="1320" i="1" dirty="0">
              <a:solidFill>
                <a:schemeClr val="bg1"/>
              </a:solidFill>
              <a:ea typeface="ヒラギノ角ゴ Pro W3"/>
              <a:cs typeface="Times New Roman" panose="02020603050405020304" pitchFamily="18" charset="0"/>
            </a:endParaRPr>
          </a:p>
        </p:txBody>
      </p:sp>
      <p:grpSp>
        <p:nvGrpSpPr>
          <p:cNvPr id="83" name="Groupe 82"/>
          <p:cNvGrpSpPr/>
          <p:nvPr/>
        </p:nvGrpSpPr>
        <p:grpSpPr>
          <a:xfrm>
            <a:off x="56303" y="4067419"/>
            <a:ext cx="8973748" cy="2512058"/>
            <a:chOff x="65556" y="4526359"/>
            <a:chExt cx="10493292" cy="2937431"/>
          </a:xfrm>
        </p:grpSpPr>
        <p:sp>
          <p:nvSpPr>
            <p:cNvPr id="84" name="Rectangle 83"/>
            <p:cNvSpPr/>
            <p:nvPr/>
          </p:nvSpPr>
          <p:spPr>
            <a:xfrm>
              <a:off x="65556" y="4526359"/>
              <a:ext cx="10493292" cy="29374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40"/>
            </a:p>
          </p:txBody>
        </p:sp>
        <p:pic>
          <p:nvPicPr>
            <p:cNvPr id="85" name="Image 8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/>
            <a:stretch/>
          </p:blipFill>
          <p:spPr>
            <a:xfrm>
              <a:off x="378781" y="5262931"/>
              <a:ext cx="2151262" cy="2016475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6" name="ZoneTexte 85"/>
            <p:cNvSpPr txBox="1"/>
            <p:nvPr/>
          </p:nvSpPr>
          <p:spPr>
            <a:xfrm>
              <a:off x="97927" y="4584895"/>
              <a:ext cx="10221264" cy="35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68" dirty="0">
                  <a:solidFill>
                    <a:srgbClr val="2AAF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Design, development and construction of metrological and mathematical tools </a:t>
              </a:r>
              <a:r>
                <a:rPr lang="en-US" sz="1368" dirty="0" smtClean="0">
                  <a:solidFill>
                    <a:srgbClr val="2AAF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fr-FR" sz="1368" b="1" dirty="0" smtClean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«</a:t>
              </a:r>
              <a:r>
                <a:rPr lang="fr-FR" sz="1368" b="1" dirty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 </a:t>
              </a:r>
              <a:r>
                <a:rPr lang="fr-FR" sz="1368" b="1" dirty="0" err="1" smtClean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sewer</a:t>
              </a:r>
              <a:r>
                <a:rPr lang="fr-FR" sz="1368" b="1" dirty="0" smtClean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system</a:t>
              </a:r>
              <a:r>
                <a:rPr lang="fr-FR" sz="1368" b="1" dirty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 »</a:t>
              </a:r>
            </a:p>
          </p:txBody>
        </p:sp>
        <p:pic>
          <p:nvPicPr>
            <p:cNvPr id="87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637" y="6973144"/>
              <a:ext cx="279988" cy="27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277" y="6219275"/>
              <a:ext cx="279988" cy="27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29" y="5397086"/>
              <a:ext cx="279988" cy="27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ZoneTexte 90"/>
            <p:cNvSpPr txBox="1"/>
            <p:nvPr/>
          </p:nvSpPr>
          <p:spPr>
            <a:xfrm>
              <a:off x="1663989" y="6431273"/>
              <a:ext cx="1030546" cy="29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26" dirty="0">
                  <a:latin typeface="Arial" panose="020B0604020202020204" pitchFamily="34" charset="0"/>
                  <a:cs typeface="Arial" panose="020B0604020202020204" pitchFamily="34" charset="0"/>
                </a:rPr>
                <a:t>Clichy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872046" y="6683063"/>
              <a:ext cx="1030546" cy="29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26" dirty="0">
                  <a:latin typeface="Arial" panose="020B0604020202020204" pitchFamily="34" charset="0"/>
                  <a:cs typeface="Arial" panose="020B0604020202020204" pitchFamily="34" charset="0"/>
                </a:rPr>
                <a:t>St Cloud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830209" y="5273576"/>
              <a:ext cx="1030546" cy="29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26" dirty="0">
                  <a:latin typeface="Arial" panose="020B0604020202020204" pitchFamily="34" charset="0"/>
                  <a:cs typeface="Arial" panose="020B0604020202020204" pitchFamily="34" charset="0"/>
                </a:rPr>
                <a:t>La Frette</a:t>
              </a: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7406946" y="4956838"/>
              <a:ext cx="3013201" cy="29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26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Support model to manage water </a:t>
              </a:r>
              <a:r>
                <a:rPr lang="fr-FR" sz="1026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flows</a:t>
              </a:r>
              <a:endParaRPr lang="fr-FR" sz="102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7" name="Picture 2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" t="17580" r="21464" b="4825"/>
            <a:stretch/>
          </p:blipFill>
          <p:spPr bwMode="auto">
            <a:xfrm>
              <a:off x="7555765" y="5236769"/>
              <a:ext cx="2815118" cy="2071731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98" name="ZoneTexte 97"/>
            <p:cNvSpPr txBox="1"/>
            <p:nvPr/>
          </p:nvSpPr>
          <p:spPr>
            <a:xfrm>
              <a:off x="1835566" y="6934374"/>
              <a:ext cx="732523" cy="29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26" dirty="0">
                  <a:latin typeface="Arial" panose="020B0604020202020204" pitchFamily="34" charset="0"/>
                  <a:cs typeface="Arial" panose="020B0604020202020204" pitchFamily="34" charset="0"/>
                </a:rPr>
                <a:t>Paris</a:t>
              </a:r>
            </a:p>
          </p:txBody>
        </p:sp>
        <p:pic>
          <p:nvPicPr>
            <p:cNvPr id="99" name="Imag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549" y="5611748"/>
              <a:ext cx="279988" cy="27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ZoneTexte 99"/>
            <p:cNvSpPr txBox="1"/>
            <p:nvPr/>
          </p:nvSpPr>
          <p:spPr>
            <a:xfrm>
              <a:off x="1653593" y="5304566"/>
              <a:ext cx="1030546" cy="29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26" dirty="0">
                  <a:latin typeface="Arial" panose="020B0604020202020204" pitchFamily="34" charset="0"/>
                  <a:cs typeface="Arial" panose="020B0604020202020204" pitchFamily="34" charset="0"/>
                </a:rPr>
                <a:t>La Briche</a:t>
              </a:r>
            </a:p>
          </p:txBody>
        </p:sp>
        <p:pic>
          <p:nvPicPr>
            <p:cNvPr id="101" name="Image 10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27"/>
            <a:stretch/>
          </p:blipFill>
          <p:spPr>
            <a:xfrm>
              <a:off x="2639115" y="5253385"/>
              <a:ext cx="4729641" cy="2029496"/>
            </a:xfrm>
            <a:prstGeom prst="rect">
              <a:avLst/>
            </a:prstGeom>
            <a:solidFill>
              <a:srgbClr val="3C8056">
                <a:alpha val="18000"/>
              </a:srgbClr>
            </a:solidFill>
            <a:ln>
              <a:solidFill>
                <a:srgbClr val="008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" name="ZoneTexte 101"/>
            <p:cNvSpPr txBox="1"/>
            <p:nvPr/>
          </p:nvSpPr>
          <p:spPr>
            <a:xfrm>
              <a:off x="3013396" y="4956838"/>
              <a:ext cx="3983659" cy="29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26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Site of Clichy </a:t>
              </a:r>
              <a:r>
                <a:rPr lang="fr-FR" sz="1026" dirty="0">
                  <a:latin typeface="Arial" panose="020B0604020202020204" pitchFamily="34" charset="0"/>
                  <a:cs typeface="Arial" panose="020B0604020202020204" pitchFamily="34" charset="0"/>
                </a:rPr>
                <a:t>– Hauts de Seine</a:t>
              </a: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5103602" y="7000525"/>
              <a:ext cx="2239404" cy="261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55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Conductivity</a:t>
              </a:r>
              <a:r>
                <a:rPr lang="fr-FR" sz="85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55" dirty="0">
                  <a:latin typeface="Arial" panose="020B0604020202020204" pitchFamily="34" charset="0"/>
                  <a:cs typeface="Arial" panose="020B0604020202020204" pitchFamily="34" charset="0"/>
                </a:rPr>
                <a:t>/ NTU  / </a:t>
              </a:r>
              <a:r>
                <a:rPr lang="fr-FR" sz="85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DOC </a:t>
              </a:r>
              <a:r>
                <a:rPr lang="fr-FR" sz="855" dirty="0">
                  <a:latin typeface="Arial" panose="020B0604020202020204" pitchFamily="34" charset="0"/>
                  <a:cs typeface="Arial" panose="020B0604020202020204" pitchFamily="34" charset="0"/>
                </a:rPr>
                <a:t>/ NH</a:t>
              </a:r>
              <a:r>
                <a:rPr lang="fr-FR" sz="855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fr-FR" sz="855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fr-FR" sz="85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347794" y="4956838"/>
              <a:ext cx="2163423" cy="29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26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Sewer</a:t>
              </a:r>
              <a:r>
                <a:rPr lang="fr-FR" sz="1026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monitoring sites</a:t>
              </a:r>
              <a:endParaRPr lang="fr-FR" sz="102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3" name="Arc 112"/>
          <p:cNvSpPr/>
          <p:nvPr/>
        </p:nvSpPr>
        <p:spPr bwMode="auto">
          <a:xfrm rot="16200000" flipH="1">
            <a:off x="1840228" y="2437547"/>
            <a:ext cx="2281651" cy="827086"/>
          </a:xfrm>
          <a:prstGeom prst="arc">
            <a:avLst>
              <a:gd name="adj1" fmla="val 12611009"/>
              <a:gd name="adj2" fmla="val 20584998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sp>
        <p:nvSpPr>
          <p:cNvPr id="116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049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3063345" y="943502"/>
            <a:ext cx="0" cy="5633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3772" y="935035"/>
            <a:ext cx="0" cy="56423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287711" y="2275422"/>
            <a:ext cx="2619375" cy="130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20"/>
          </a:p>
        </p:txBody>
      </p:sp>
      <p:grpSp>
        <p:nvGrpSpPr>
          <p:cNvPr id="20" name="Groupe 7"/>
          <p:cNvGrpSpPr>
            <a:grpSpLocks/>
          </p:cNvGrpSpPr>
          <p:nvPr/>
        </p:nvGrpSpPr>
        <p:grpSpPr bwMode="auto">
          <a:xfrm flipH="1">
            <a:off x="379413" y="2912010"/>
            <a:ext cx="3282948" cy="815975"/>
            <a:chOff x="-1189852" y="3057928"/>
            <a:chExt cx="4111989" cy="86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30684" y="3902690"/>
              <a:ext cx="2491453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58522" y="3607654"/>
              <a:ext cx="2079857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8522" y="3333632"/>
              <a:ext cx="171001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48579" y="3057928"/>
              <a:ext cx="1989" cy="86409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-1189852" y="3057928"/>
              <a:ext cx="302356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7"/>
          <p:cNvGrpSpPr>
            <a:grpSpLocks/>
          </p:cNvGrpSpPr>
          <p:nvPr/>
        </p:nvGrpSpPr>
        <p:grpSpPr bwMode="auto">
          <a:xfrm>
            <a:off x="3662361" y="2580755"/>
            <a:ext cx="896937" cy="681040"/>
            <a:chOff x="4139911" y="2846263"/>
            <a:chExt cx="951424" cy="721446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4139911" y="2846263"/>
              <a:ext cx="0" cy="72144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98"/>
          <p:cNvGrpSpPr>
            <a:grpSpLocks/>
          </p:cNvGrpSpPr>
          <p:nvPr/>
        </p:nvGrpSpPr>
        <p:grpSpPr bwMode="auto">
          <a:xfrm flipH="1">
            <a:off x="4548186" y="2589220"/>
            <a:ext cx="971550" cy="678999"/>
            <a:chOff x="4139911" y="2855234"/>
            <a:chExt cx="951424" cy="719285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4148203" y="2855234"/>
              <a:ext cx="0" cy="719285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à coins arrondis 34"/>
          <p:cNvSpPr/>
          <p:nvPr/>
        </p:nvSpPr>
        <p:spPr>
          <a:xfrm>
            <a:off x="3979861" y="2035710"/>
            <a:ext cx="1181100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1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019548" y="3466047"/>
            <a:ext cx="1179513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2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7" name="Double vague 36"/>
          <p:cNvSpPr/>
          <p:nvPr/>
        </p:nvSpPr>
        <p:spPr bwMode="auto">
          <a:xfrm rot="5400000">
            <a:off x="6462713" y="3653892"/>
            <a:ext cx="1001712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8" name="Double vague 37"/>
          <p:cNvSpPr/>
          <p:nvPr/>
        </p:nvSpPr>
        <p:spPr bwMode="auto">
          <a:xfrm rot="5400000">
            <a:off x="6462712" y="1652055"/>
            <a:ext cx="1001713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9" name="Double vague 38"/>
          <p:cNvSpPr/>
          <p:nvPr/>
        </p:nvSpPr>
        <p:spPr bwMode="auto">
          <a:xfrm rot="5400000">
            <a:off x="6463506" y="2652974"/>
            <a:ext cx="1000125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2" name="Flèche droite 41"/>
          <p:cNvSpPr/>
          <p:nvPr/>
        </p:nvSpPr>
        <p:spPr bwMode="auto">
          <a:xfrm rot="5400000">
            <a:off x="6881813" y="1768475"/>
            <a:ext cx="161925" cy="3587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3" name="Flèche droite 42"/>
          <p:cNvSpPr/>
          <p:nvPr/>
        </p:nvSpPr>
        <p:spPr bwMode="auto">
          <a:xfrm rot="5400000">
            <a:off x="6878196" y="3755777"/>
            <a:ext cx="161925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grpSp>
        <p:nvGrpSpPr>
          <p:cNvPr id="47" name="Groupe 30"/>
          <p:cNvGrpSpPr>
            <a:grpSpLocks/>
          </p:cNvGrpSpPr>
          <p:nvPr/>
        </p:nvGrpSpPr>
        <p:grpSpPr bwMode="auto">
          <a:xfrm>
            <a:off x="3795711" y="2486560"/>
            <a:ext cx="1538287" cy="207962"/>
            <a:chOff x="4099138" y="2177301"/>
            <a:chExt cx="1632196" cy="221461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4099138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666785" y="2177301"/>
              <a:ext cx="454792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5274859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grpSp>
        <p:nvGrpSpPr>
          <p:cNvPr id="51" name="Groupe 119"/>
          <p:cNvGrpSpPr>
            <a:grpSpLocks/>
          </p:cNvGrpSpPr>
          <p:nvPr/>
        </p:nvGrpSpPr>
        <p:grpSpPr bwMode="auto">
          <a:xfrm>
            <a:off x="3803648" y="3131085"/>
            <a:ext cx="1538288" cy="207962"/>
            <a:chOff x="4099138" y="2177301"/>
            <a:chExt cx="1632196" cy="22146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09913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66785" y="2177301"/>
              <a:ext cx="454791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27485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 flipV="1">
            <a:off x="5519735" y="2922876"/>
            <a:ext cx="1296991" cy="0"/>
          </a:xfrm>
          <a:prstGeom prst="line">
            <a:avLst/>
          </a:prstGeom>
          <a:ln w="38100">
            <a:solidFill>
              <a:srgbClr val="09739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8"/>
          <p:cNvSpPr txBox="1">
            <a:spLocks noChangeArrowheads="1"/>
          </p:cNvSpPr>
          <p:nvPr/>
        </p:nvSpPr>
        <p:spPr bwMode="auto">
          <a:xfrm>
            <a:off x="0" y="978958"/>
            <a:ext cx="306334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err="1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Sewer</a:t>
            </a: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 network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ZoneTexte 217"/>
          <p:cNvSpPr txBox="1">
            <a:spLocks noChangeArrowheads="1"/>
          </p:cNvSpPr>
          <p:nvPr/>
        </p:nvSpPr>
        <p:spPr bwMode="auto">
          <a:xfrm>
            <a:off x="3063345" y="978958"/>
            <a:ext cx="301042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2300" b="1">
                <a:solidFill>
                  <a:srgbClr val="2AAFB4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539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WWTP</a:t>
            </a:r>
            <a:endParaRPr lang="fr-FR" altLang="fr-FR" sz="1539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218"/>
          <p:cNvSpPr txBox="1">
            <a:spLocks noChangeArrowheads="1"/>
          </p:cNvSpPr>
          <p:nvPr/>
        </p:nvSpPr>
        <p:spPr bwMode="auto">
          <a:xfrm>
            <a:off x="6073771" y="978958"/>
            <a:ext cx="3076584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River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7" name="Groupe 55"/>
          <p:cNvGrpSpPr>
            <a:grpSpLocks/>
          </p:cNvGrpSpPr>
          <p:nvPr/>
        </p:nvGrpSpPr>
        <p:grpSpPr bwMode="auto">
          <a:xfrm>
            <a:off x="5584849" y="1425303"/>
            <a:ext cx="3038011" cy="3050741"/>
            <a:chOff x="5795151" y="1080545"/>
            <a:chExt cx="3223463" cy="3237577"/>
          </a:xfrm>
        </p:grpSpPr>
        <p:sp>
          <p:nvSpPr>
            <p:cNvPr id="68" name="Rectangle à coins arrondis 70"/>
            <p:cNvSpPr>
              <a:spLocks noChangeArrowheads="1"/>
            </p:cNvSpPr>
            <p:nvPr/>
          </p:nvSpPr>
          <p:spPr bwMode="auto">
            <a:xfrm>
              <a:off x="7831318" y="1080545"/>
              <a:ext cx="997799" cy="6081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69" name="Arc 68"/>
            <p:cNvSpPr/>
            <p:nvPr/>
          </p:nvSpPr>
          <p:spPr bwMode="auto">
            <a:xfrm rot="5400000" flipH="1">
              <a:off x="7618812" y="2141986"/>
              <a:ext cx="1513082" cy="571015"/>
            </a:xfrm>
            <a:prstGeom prst="arc">
              <a:avLst>
                <a:gd name="adj1" fmla="val 16200000"/>
                <a:gd name="adj2" fmla="val 21229696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0" name="Rectangle à coins arrondis 69"/>
            <p:cNvSpPr>
              <a:spLocks noChangeArrowheads="1"/>
            </p:cNvSpPr>
            <p:nvPr/>
          </p:nvSpPr>
          <p:spPr bwMode="auto">
            <a:xfrm>
              <a:off x="7762886" y="3709939"/>
              <a:ext cx="1233795" cy="60818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Downstream</a:t>
              </a:r>
              <a:endParaRPr lang="fr-FR" altLang="fr-FR" sz="1320" i="1" dirty="0" smtClean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(6h)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rot="16200000" flipH="1">
              <a:off x="7384641" y="2601875"/>
              <a:ext cx="829958" cy="2437988"/>
            </a:xfrm>
            <a:prstGeom prst="arc">
              <a:avLst>
                <a:gd name="adj1" fmla="val 17184534"/>
                <a:gd name="adj2" fmla="val 21457436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73" name="Rectangle à coins arrondis 129"/>
            <p:cNvSpPr>
              <a:spLocks noChangeArrowheads="1"/>
            </p:cNvSpPr>
            <p:nvPr/>
          </p:nvSpPr>
          <p:spPr bwMode="auto">
            <a:xfrm>
              <a:off x="5795151" y="3525149"/>
              <a:ext cx="1067915" cy="6081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Output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Set-point</a:t>
              </a:r>
              <a:endParaRPr lang="fr-FR" altLang="fr-FR" sz="132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e 1"/>
          <p:cNvGrpSpPr>
            <a:grpSpLocks/>
          </p:cNvGrpSpPr>
          <p:nvPr/>
        </p:nvGrpSpPr>
        <p:grpSpPr bwMode="auto">
          <a:xfrm>
            <a:off x="216429" y="1483246"/>
            <a:ext cx="3341693" cy="755128"/>
            <a:chOff x="-14831" y="1344463"/>
            <a:chExt cx="3545515" cy="800845"/>
          </a:xfrm>
        </p:grpSpPr>
        <p:sp>
          <p:nvSpPr>
            <p:cNvPr id="77" name="Rectangle à coins arrondis 103"/>
            <p:cNvSpPr>
              <a:spLocks noChangeArrowheads="1"/>
            </p:cNvSpPr>
            <p:nvPr/>
          </p:nvSpPr>
          <p:spPr bwMode="auto">
            <a:xfrm>
              <a:off x="-14831" y="1537515"/>
              <a:ext cx="1067866" cy="6077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8" name="Arc 77"/>
            <p:cNvSpPr/>
            <p:nvPr/>
          </p:nvSpPr>
          <p:spPr bwMode="auto">
            <a:xfrm flipH="1">
              <a:off x="574683" y="1344463"/>
              <a:ext cx="1264931" cy="370397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9" name="Arc 78"/>
            <p:cNvSpPr/>
            <p:nvPr/>
          </p:nvSpPr>
          <p:spPr bwMode="auto">
            <a:xfrm>
              <a:off x="1648724" y="1346709"/>
              <a:ext cx="1266616" cy="368152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81" name="Rectangle à coins arrondis 80"/>
            <p:cNvSpPr/>
            <p:nvPr/>
          </p:nvSpPr>
          <p:spPr bwMode="auto">
            <a:xfrm>
              <a:off x="959835" y="1430329"/>
              <a:ext cx="1576533" cy="437742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31" i="1" dirty="0" smtClean="0">
                  <a:solidFill>
                    <a:srgbClr val="097391"/>
                  </a:solidFill>
                  <a:ea typeface="Times New Roman" pitchFamily="-84" charset="0"/>
                  <a:cs typeface="Times New Roman" pitchFamily="-84" charset="0"/>
                </a:rPr>
                <a:t>Network model</a:t>
              </a:r>
              <a:endParaRPr lang="fr-FR" sz="1131" i="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80" name="Rectangle à coins arrondis 106"/>
            <p:cNvSpPr>
              <a:spLocks noChangeArrowheads="1"/>
            </p:cNvSpPr>
            <p:nvPr/>
          </p:nvSpPr>
          <p:spPr bwMode="auto">
            <a:xfrm>
              <a:off x="2344438" y="1537523"/>
              <a:ext cx="1186246" cy="6077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Quality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</a:t>
              </a:r>
              <a:r>
                <a:rPr lang="fr-FR" altLang="fr-FR" sz="1320" i="1" dirty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82" name="Groupe 2"/>
          <p:cNvGrpSpPr>
            <a:grpSpLocks/>
          </p:cNvGrpSpPr>
          <p:nvPr/>
        </p:nvGrpSpPr>
        <p:grpSpPr bwMode="auto">
          <a:xfrm>
            <a:off x="2567510" y="1710265"/>
            <a:ext cx="3268700" cy="3314202"/>
            <a:chOff x="2446171" y="2411974"/>
            <a:chExt cx="3467484" cy="2611694"/>
          </a:xfrm>
        </p:grpSpPr>
        <p:sp>
          <p:nvSpPr>
            <p:cNvPr id="84" name="Arc 83"/>
            <p:cNvSpPr/>
            <p:nvPr/>
          </p:nvSpPr>
          <p:spPr bwMode="auto">
            <a:xfrm rot="16200000" flipH="1">
              <a:off x="1985858" y="2872287"/>
              <a:ext cx="1798012" cy="877385"/>
            </a:xfrm>
            <a:prstGeom prst="arc">
              <a:avLst>
                <a:gd name="adj1" fmla="val 12611009"/>
                <a:gd name="adj2" fmla="val 20584998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86" name="Arc 85"/>
            <p:cNvSpPr/>
            <p:nvPr/>
          </p:nvSpPr>
          <p:spPr bwMode="auto">
            <a:xfrm rot="16200000" flipH="1" flipV="1">
              <a:off x="5299302" y="3969277"/>
              <a:ext cx="239575" cy="989130"/>
            </a:xfrm>
            <a:prstGeom prst="arc">
              <a:avLst>
                <a:gd name="adj1" fmla="val 16261681"/>
                <a:gd name="adj2" fmla="val 2157897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87" name="Rectangle à coins arrondis 86"/>
            <p:cNvSpPr/>
            <p:nvPr/>
          </p:nvSpPr>
          <p:spPr bwMode="auto">
            <a:xfrm>
              <a:off x="3908669" y="4584113"/>
              <a:ext cx="1332358" cy="439555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31" i="1" dirty="0" smtClean="0">
                  <a:solidFill>
                    <a:srgbClr val="097391"/>
                  </a:solidFill>
                  <a:ea typeface="Times New Roman" pitchFamily="-84" charset="0"/>
                  <a:cs typeface="Times New Roman" pitchFamily="-84" charset="0"/>
                </a:rPr>
                <a:t>WWTP model</a:t>
              </a:r>
              <a:endParaRPr lang="fr-FR" sz="1131" i="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pic>
        <p:nvPicPr>
          <p:cNvPr id="88" name="Ima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2" y="2736604"/>
            <a:ext cx="1195916" cy="317995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38" y="4220510"/>
            <a:ext cx="1346678" cy="443044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 bwMode="auto">
          <a:xfrm>
            <a:off x="7540360" y="2922897"/>
            <a:ext cx="1522411" cy="414338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i="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River model</a:t>
            </a:r>
            <a:endParaRPr lang="fr-FR" sz="1131" i="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96" name="Rectangle à coins arrondis 129"/>
          <p:cNvSpPr>
            <a:spLocks noChangeArrowheads="1"/>
          </p:cNvSpPr>
          <p:nvPr/>
        </p:nvSpPr>
        <p:spPr bwMode="auto">
          <a:xfrm>
            <a:off x="2567511" y="3731160"/>
            <a:ext cx="1006475" cy="57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Input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constrains</a:t>
            </a:r>
            <a:endParaRPr lang="en-GB" altLang="fr-FR" sz="1320" i="1" dirty="0">
              <a:solidFill>
                <a:schemeClr val="accent6">
                  <a:lumMod val="60000"/>
                  <a:lumOff val="40000"/>
                </a:schemeClr>
              </a:solidFill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97" name="Arc 96"/>
          <p:cNvSpPr/>
          <p:nvPr/>
        </p:nvSpPr>
        <p:spPr bwMode="auto">
          <a:xfrm rot="5400000" flipV="1">
            <a:off x="3628918" y="3865822"/>
            <a:ext cx="354019" cy="849867"/>
          </a:xfrm>
          <a:prstGeom prst="arc">
            <a:avLst>
              <a:gd name="adj1" fmla="val 16261681"/>
              <a:gd name="adj2" fmla="val 21561585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sp>
        <p:nvSpPr>
          <p:cNvPr id="104" name="Arc 103"/>
          <p:cNvSpPr/>
          <p:nvPr/>
        </p:nvSpPr>
        <p:spPr bwMode="auto">
          <a:xfrm rot="16200000" flipH="1" flipV="1">
            <a:off x="7386639" y="2981242"/>
            <a:ext cx="1305275" cy="538163"/>
          </a:xfrm>
          <a:prstGeom prst="arc">
            <a:avLst>
              <a:gd name="adj1" fmla="val 16200000"/>
              <a:gd name="adj2" fmla="val 21229696"/>
            </a:avLst>
          </a:prstGeom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grpSp>
        <p:nvGrpSpPr>
          <p:cNvPr id="153" name="Groupe 152"/>
          <p:cNvGrpSpPr/>
          <p:nvPr/>
        </p:nvGrpSpPr>
        <p:grpSpPr>
          <a:xfrm>
            <a:off x="498475" y="3596223"/>
            <a:ext cx="212725" cy="225425"/>
            <a:chOff x="498475" y="3600985"/>
            <a:chExt cx="212725" cy="225425"/>
          </a:xfrm>
        </p:grpSpPr>
        <p:sp>
          <p:nvSpPr>
            <p:cNvPr id="55" name="Rectangle à coins arrondis 131"/>
            <p:cNvSpPr>
              <a:spLocks noChangeArrowheads="1"/>
            </p:cNvSpPr>
            <p:nvPr/>
          </p:nvSpPr>
          <p:spPr bwMode="auto">
            <a:xfrm>
              <a:off x="498475" y="3600985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1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8" y="3625959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163775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e 137"/>
          <p:cNvGrpSpPr/>
          <p:nvPr/>
        </p:nvGrpSpPr>
        <p:grpSpPr>
          <a:xfrm>
            <a:off x="820253" y="3314795"/>
            <a:ext cx="212725" cy="225425"/>
            <a:chOff x="788543" y="3305271"/>
            <a:chExt cx="212725" cy="225425"/>
          </a:xfrm>
        </p:grpSpPr>
        <p:sp>
          <p:nvSpPr>
            <p:cNvPr id="147" name="Rectangle à coins arrondis 131"/>
            <p:cNvSpPr>
              <a:spLocks noChangeArrowheads="1"/>
            </p:cNvSpPr>
            <p:nvPr/>
          </p:nvSpPr>
          <p:spPr bwMode="auto">
            <a:xfrm>
              <a:off x="788543" y="3305271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8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6" y="3330245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e 136"/>
          <p:cNvGrpSpPr/>
          <p:nvPr/>
        </p:nvGrpSpPr>
        <p:grpSpPr>
          <a:xfrm>
            <a:off x="1142031" y="3056589"/>
            <a:ext cx="212725" cy="225425"/>
            <a:chOff x="1108419" y="3042303"/>
            <a:chExt cx="212725" cy="225425"/>
          </a:xfrm>
        </p:grpSpPr>
        <p:sp>
          <p:nvSpPr>
            <p:cNvPr id="149" name="Rectangle à coins arrondis 131"/>
            <p:cNvSpPr>
              <a:spLocks noChangeArrowheads="1"/>
            </p:cNvSpPr>
            <p:nvPr/>
          </p:nvSpPr>
          <p:spPr bwMode="auto">
            <a:xfrm>
              <a:off x="1108419" y="3042303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0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92" y="3067277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e 135"/>
          <p:cNvGrpSpPr/>
          <p:nvPr/>
        </p:nvGrpSpPr>
        <p:grpSpPr>
          <a:xfrm>
            <a:off x="1463808" y="2795250"/>
            <a:ext cx="212725" cy="225425"/>
            <a:chOff x="1463808" y="2771440"/>
            <a:chExt cx="212725" cy="225425"/>
          </a:xfrm>
        </p:grpSpPr>
        <p:sp>
          <p:nvSpPr>
            <p:cNvPr id="151" name="Rectangle à coins arrondis 131"/>
            <p:cNvSpPr>
              <a:spLocks noChangeArrowheads="1"/>
            </p:cNvSpPr>
            <p:nvPr/>
          </p:nvSpPr>
          <p:spPr bwMode="auto">
            <a:xfrm>
              <a:off x="1463808" y="2771440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2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181" y="2796414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/>
        </p:blipFill>
        <p:spPr>
          <a:xfrm>
            <a:off x="637192" y="4596694"/>
            <a:ext cx="1839832" cy="172455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ZoneTexte 98"/>
          <p:cNvSpPr txBox="1"/>
          <p:nvPr/>
        </p:nvSpPr>
        <p:spPr>
          <a:xfrm>
            <a:off x="1736345" y="5595900"/>
            <a:ext cx="881359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Clichy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1059049" y="5811240"/>
            <a:ext cx="881359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St Cloud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023268" y="4605799"/>
            <a:ext cx="881359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La Frette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1883084" y="6026168"/>
            <a:ext cx="626478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Paris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1727454" y="4632302"/>
            <a:ext cx="881359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La Briche</a:t>
            </a:r>
          </a:p>
        </p:txBody>
      </p:sp>
      <p:pic>
        <p:nvPicPr>
          <p:cNvPr id="105" name="Image 42"/>
          <p:cNvPicPr>
            <a:picLocks noChangeAspect="1"/>
          </p:cNvPicPr>
          <p:nvPr/>
        </p:nvPicPr>
        <p:blipFill rotWithShape="1">
          <a:blip r:embed="rId7"/>
          <a:srcRect l="5001" t="12009" r="64641" b="4085"/>
          <a:stretch/>
        </p:blipFill>
        <p:spPr bwMode="auto">
          <a:xfrm>
            <a:off x="6676664" y="4586687"/>
            <a:ext cx="1844522" cy="1721086"/>
          </a:xfrm>
          <a:prstGeom prst="rect">
            <a:avLst/>
          </a:prstGeom>
          <a:solidFill>
            <a:srgbClr val="3C8056">
              <a:alpha val="18000"/>
            </a:srgbClr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6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36" y="4610089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ZoneTexte 106"/>
          <p:cNvSpPr txBox="1"/>
          <p:nvPr/>
        </p:nvSpPr>
        <p:spPr bwMode="auto">
          <a:xfrm>
            <a:off x="7194813" y="5753807"/>
            <a:ext cx="1036638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Suresnes</a:t>
            </a:r>
          </a:p>
        </p:txBody>
      </p:sp>
      <p:sp>
        <p:nvSpPr>
          <p:cNvPr id="108" name="ZoneTexte 107"/>
          <p:cNvSpPr txBox="1"/>
          <p:nvPr/>
        </p:nvSpPr>
        <p:spPr bwMode="auto">
          <a:xfrm>
            <a:off x="6696428" y="5315154"/>
            <a:ext cx="882650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Bougival</a:t>
            </a:r>
          </a:p>
        </p:txBody>
      </p:sp>
      <p:sp>
        <p:nvSpPr>
          <p:cNvPr id="109" name="ZoneTexte 108"/>
          <p:cNvSpPr txBox="1"/>
          <p:nvPr/>
        </p:nvSpPr>
        <p:spPr bwMode="auto">
          <a:xfrm>
            <a:off x="7076979" y="4583419"/>
            <a:ext cx="881063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Andrésy</a:t>
            </a:r>
          </a:p>
        </p:txBody>
      </p:sp>
      <p:pic>
        <p:nvPicPr>
          <p:cNvPr id="111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90" y="5332586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26" y="5747872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7" y="4741799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9" y="4977476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22" y="5461522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7" y="6087236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4" y="1320546"/>
            <a:ext cx="1033693" cy="339670"/>
          </a:xfrm>
          <a:prstGeom prst="rect">
            <a:avLst/>
          </a:prstGeom>
        </p:spPr>
      </p:pic>
      <p:pic>
        <p:nvPicPr>
          <p:cNvPr id="114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352592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546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3063345" y="943502"/>
            <a:ext cx="0" cy="5633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3772" y="935035"/>
            <a:ext cx="0" cy="56423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287711" y="2275422"/>
            <a:ext cx="2619375" cy="130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20"/>
          </a:p>
        </p:txBody>
      </p:sp>
      <p:grpSp>
        <p:nvGrpSpPr>
          <p:cNvPr id="20" name="Groupe 7"/>
          <p:cNvGrpSpPr>
            <a:grpSpLocks/>
          </p:cNvGrpSpPr>
          <p:nvPr/>
        </p:nvGrpSpPr>
        <p:grpSpPr bwMode="auto">
          <a:xfrm flipH="1">
            <a:off x="379413" y="2912010"/>
            <a:ext cx="3282948" cy="815975"/>
            <a:chOff x="-1189852" y="3057928"/>
            <a:chExt cx="4111989" cy="86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30684" y="3902690"/>
              <a:ext cx="2491453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58522" y="3607654"/>
              <a:ext cx="2079857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8522" y="3333632"/>
              <a:ext cx="171001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48579" y="3057928"/>
              <a:ext cx="1989" cy="86409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-1189852" y="3057928"/>
              <a:ext cx="302356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7"/>
          <p:cNvGrpSpPr>
            <a:grpSpLocks/>
          </p:cNvGrpSpPr>
          <p:nvPr/>
        </p:nvGrpSpPr>
        <p:grpSpPr bwMode="auto">
          <a:xfrm>
            <a:off x="3662361" y="2580755"/>
            <a:ext cx="896937" cy="681040"/>
            <a:chOff x="4139911" y="2846263"/>
            <a:chExt cx="951424" cy="721446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4139911" y="2846263"/>
              <a:ext cx="0" cy="72144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98"/>
          <p:cNvGrpSpPr>
            <a:grpSpLocks/>
          </p:cNvGrpSpPr>
          <p:nvPr/>
        </p:nvGrpSpPr>
        <p:grpSpPr bwMode="auto">
          <a:xfrm flipH="1">
            <a:off x="4548186" y="2589220"/>
            <a:ext cx="971550" cy="678999"/>
            <a:chOff x="4139911" y="2855234"/>
            <a:chExt cx="951424" cy="719285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4148203" y="2855234"/>
              <a:ext cx="0" cy="719285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à coins arrondis 34"/>
          <p:cNvSpPr/>
          <p:nvPr/>
        </p:nvSpPr>
        <p:spPr>
          <a:xfrm>
            <a:off x="3979861" y="2035710"/>
            <a:ext cx="1181100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1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019548" y="3466047"/>
            <a:ext cx="1179513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2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7" name="Double vague 36"/>
          <p:cNvSpPr/>
          <p:nvPr/>
        </p:nvSpPr>
        <p:spPr bwMode="auto">
          <a:xfrm rot="5400000">
            <a:off x="6462713" y="3653892"/>
            <a:ext cx="1001712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8" name="Double vague 37"/>
          <p:cNvSpPr/>
          <p:nvPr/>
        </p:nvSpPr>
        <p:spPr bwMode="auto">
          <a:xfrm rot="5400000">
            <a:off x="6462712" y="1652055"/>
            <a:ext cx="1001713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9" name="Double vague 38"/>
          <p:cNvSpPr/>
          <p:nvPr/>
        </p:nvSpPr>
        <p:spPr bwMode="auto">
          <a:xfrm rot="5400000">
            <a:off x="6463506" y="2652974"/>
            <a:ext cx="1000125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2" name="Flèche droite 41"/>
          <p:cNvSpPr/>
          <p:nvPr/>
        </p:nvSpPr>
        <p:spPr bwMode="auto">
          <a:xfrm rot="5400000">
            <a:off x="6881813" y="1768475"/>
            <a:ext cx="161925" cy="3587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3" name="Flèche droite 42"/>
          <p:cNvSpPr/>
          <p:nvPr/>
        </p:nvSpPr>
        <p:spPr bwMode="auto">
          <a:xfrm rot="5400000">
            <a:off x="6878196" y="3755777"/>
            <a:ext cx="161925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grpSp>
        <p:nvGrpSpPr>
          <p:cNvPr id="47" name="Groupe 30"/>
          <p:cNvGrpSpPr>
            <a:grpSpLocks/>
          </p:cNvGrpSpPr>
          <p:nvPr/>
        </p:nvGrpSpPr>
        <p:grpSpPr bwMode="auto">
          <a:xfrm>
            <a:off x="3795711" y="2486560"/>
            <a:ext cx="1538287" cy="207962"/>
            <a:chOff x="4099138" y="2177301"/>
            <a:chExt cx="1632196" cy="221461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4099138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666785" y="2177301"/>
              <a:ext cx="454792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5274859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grpSp>
        <p:nvGrpSpPr>
          <p:cNvPr id="51" name="Groupe 119"/>
          <p:cNvGrpSpPr>
            <a:grpSpLocks/>
          </p:cNvGrpSpPr>
          <p:nvPr/>
        </p:nvGrpSpPr>
        <p:grpSpPr bwMode="auto">
          <a:xfrm>
            <a:off x="3803648" y="3131085"/>
            <a:ext cx="1538288" cy="207962"/>
            <a:chOff x="4099138" y="2177301"/>
            <a:chExt cx="1632196" cy="22146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09913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66785" y="2177301"/>
              <a:ext cx="454791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27485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 flipV="1">
            <a:off x="5519735" y="2922876"/>
            <a:ext cx="1296991" cy="0"/>
          </a:xfrm>
          <a:prstGeom prst="line">
            <a:avLst/>
          </a:prstGeom>
          <a:ln w="38100">
            <a:solidFill>
              <a:srgbClr val="09739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8"/>
          <p:cNvSpPr txBox="1">
            <a:spLocks noChangeArrowheads="1"/>
          </p:cNvSpPr>
          <p:nvPr/>
        </p:nvSpPr>
        <p:spPr bwMode="auto">
          <a:xfrm>
            <a:off x="0" y="978958"/>
            <a:ext cx="306334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err="1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Sewer</a:t>
            </a: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 network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ZoneTexte 217"/>
          <p:cNvSpPr txBox="1">
            <a:spLocks noChangeArrowheads="1"/>
          </p:cNvSpPr>
          <p:nvPr/>
        </p:nvSpPr>
        <p:spPr bwMode="auto">
          <a:xfrm>
            <a:off x="3063345" y="978958"/>
            <a:ext cx="301042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2300" b="1">
                <a:solidFill>
                  <a:srgbClr val="2AAFB4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539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WWTP</a:t>
            </a:r>
            <a:endParaRPr lang="fr-FR" altLang="fr-FR" sz="1539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218"/>
          <p:cNvSpPr txBox="1">
            <a:spLocks noChangeArrowheads="1"/>
          </p:cNvSpPr>
          <p:nvPr/>
        </p:nvSpPr>
        <p:spPr bwMode="auto">
          <a:xfrm>
            <a:off x="6073771" y="978958"/>
            <a:ext cx="3076584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River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7" name="Groupe 55"/>
          <p:cNvGrpSpPr>
            <a:grpSpLocks/>
          </p:cNvGrpSpPr>
          <p:nvPr/>
        </p:nvGrpSpPr>
        <p:grpSpPr bwMode="auto">
          <a:xfrm>
            <a:off x="5584849" y="1425303"/>
            <a:ext cx="3038011" cy="3050741"/>
            <a:chOff x="5795151" y="1080545"/>
            <a:chExt cx="3223463" cy="3237577"/>
          </a:xfrm>
        </p:grpSpPr>
        <p:sp>
          <p:nvSpPr>
            <p:cNvPr id="68" name="Rectangle à coins arrondis 70"/>
            <p:cNvSpPr>
              <a:spLocks noChangeArrowheads="1"/>
            </p:cNvSpPr>
            <p:nvPr/>
          </p:nvSpPr>
          <p:spPr bwMode="auto">
            <a:xfrm>
              <a:off x="7831318" y="1080545"/>
              <a:ext cx="997799" cy="6081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69" name="Arc 68"/>
            <p:cNvSpPr/>
            <p:nvPr/>
          </p:nvSpPr>
          <p:spPr bwMode="auto">
            <a:xfrm rot="5400000" flipH="1">
              <a:off x="7618812" y="2141986"/>
              <a:ext cx="1513082" cy="571015"/>
            </a:xfrm>
            <a:prstGeom prst="arc">
              <a:avLst>
                <a:gd name="adj1" fmla="val 16200000"/>
                <a:gd name="adj2" fmla="val 21229696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0" name="Rectangle à coins arrondis 69"/>
            <p:cNvSpPr>
              <a:spLocks noChangeArrowheads="1"/>
            </p:cNvSpPr>
            <p:nvPr/>
          </p:nvSpPr>
          <p:spPr bwMode="auto">
            <a:xfrm>
              <a:off x="7762886" y="3709939"/>
              <a:ext cx="1233795" cy="60818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Downstream</a:t>
              </a:r>
              <a:endParaRPr lang="fr-FR" altLang="fr-FR" sz="1320" i="1" dirty="0" smtClean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(6h)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rot="16200000" flipH="1">
              <a:off x="7384641" y="2601875"/>
              <a:ext cx="829958" cy="2437988"/>
            </a:xfrm>
            <a:prstGeom prst="arc">
              <a:avLst>
                <a:gd name="adj1" fmla="val 17184534"/>
                <a:gd name="adj2" fmla="val 21457436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73" name="Rectangle à coins arrondis 129"/>
            <p:cNvSpPr>
              <a:spLocks noChangeArrowheads="1"/>
            </p:cNvSpPr>
            <p:nvPr/>
          </p:nvSpPr>
          <p:spPr bwMode="auto">
            <a:xfrm>
              <a:off x="5795151" y="3525149"/>
              <a:ext cx="1067915" cy="6081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Output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Set-point</a:t>
              </a:r>
              <a:endParaRPr lang="fr-FR" altLang="fr-FR" sz="132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e 1"/>
          <p:cNvGrpSpPr>
            <a:grpSpLocks/>
          </p:cNvGrpSpPr>
          <p:nvPr/>
        </p:nvGrpSpPr>
        <p:grpSpPr bwMode="auto">
          <a:xfrm>
            <a:off x="216429" y="1483246"/>
            <a:ext cx="3341693" cy="755128"/>
            <a:chOff x="-14831" y="1344463"/>
            <a:chExt cx="3545515" cy="800845"/>
          </a:xfrm>
        </p:grpSpPr>
        <p:sp>
          <p:nvSpPr>
            <p:cNvPr id="77" name="Rectangle à coins arrondis 103"/>
            <p:cNvSpPr>
              <a:spLocks noChangeArrowheads="1"/>
            </p:cNvSpPr>
            <p:nvPr/>
          </p:nvSpPr>
          <p:spPr bwMode="auto">
            <a:xfrm>
              <a:off x="-14831" y="1537515"/>
              <a:ext cx="1067866" cy="6077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8" name="Arc 77"/>
            <p:cNvSpPr/>
            <p:nvPr/>
          </p:nvSpPr>
          <p:spPr bwMode="auto">
            <a:xfrm flipH="1">
              <a:off x="574683" y="1344463"/>
              <a:ext cx="1264931" cy="370397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9" name="Arc 78"/>
            <p:cNvSpPr/>
            <p:nvPr/>
          </p:nvSpPr>
          <p:spPr bwMode="auto">
            <a:xfrm>
              <a:off x="1648724" y="1346709"/>
              <a:ext cx="1266616" cy="368152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81" name="Rectangle à coins arrondis 80"/>
            <p:cNvSpPr/>
            <p:nvPr/>
          </p:nvSpPr>
          <p:spPr bwMode="auto">
            <a:xfrm>
              <a:off x="959835" y="1430329"/>
              <a:ext cx="1576533" cy="437742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31" i="1" dirty="0" smtClean="0">
                  <a:solidFill>
                    <a:srgbClr val="097391"/>
                  </a:solidFill>
                  <a:ea typeface="Times New Roman" pitchFamily="-84" charset="0"/>
                  <a:cs typeface="Times New Roman" pitchFamily="-84" charset="0"/>
                </a:rPr>
                <a:t>Network model</a:t>
              </a:r>
              <a:endParaRPr lang="fr-FR" sz="1131" i="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80" name="Rectangle à coins arrondis 106"/>
            <p:cNvSpPr>
              <a:spLocks noChangeArrowheads="1"/>
            </p:cNvSpPr>
            <p:nvPr/>
          </p:nvSpPr>
          <p:spPr bwMode="auto">
            <a:xfrm>
              <a:off x="2344438" y="1537523"/>
              <a:ext cx="1186246" cy="6077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Quality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</a:t>
              </a:r>
              <a:r>
                <a:rPr lang="fr-FR" altLang="fr-FR" sz="1320" i="1" dirty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82" name="Groupe 2"/>
          <p:cNvGrpSpPr>
            <a:grpSpLocks/>
          </p:cNvGrpSpPr>
          <p:nvPr/>
        </p:nvGrpSpPr>
        <p:grpSpPr bwMode="auto">
          <a:xfrm>
            <a:off x="2567510" y="1710265"/>
            <a:ext cx="3268700" cy="3314202"/>
            <a:chOff x="2446171" y="2411974"/>
            <a:chExt cx="3467484" cy="2611694"/>
          </a:xfrm>
        </p:grpSpPr>
        <p:sp>
          <p:nvSpPr>
            <p:cNvPr id="84" name="Arc 83"/>
            <p:cNvSpPr/>
            <p:nvPr/>
          </p:nvSpPr>
          <p:spPr bwMode="auto">
            <a:xfrm rot="16200000" flipH="1">
              <a:off x="1985858" y="2872287"/>
              <a:ext cx="1798012" cy="877385"/>
            </a:xfrm>
            <a:prstGeom prst="arc">
              <a:avLst>
                <a:gd name="adj1" fmla="val 12611009"/>
                <a:gd name="adj2" fmla="val 20584998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86" name="Arc 85"/>
            <p:cNvSpPr/>
            <p:nvPr/>
          </p:nvSpPr>
          <p:spPr bwMode="auto">
            <a:xfrm rot="16200000" flipH="1" flipV="1">
              <a:off x="5299302" y="3969277"/>
              <a:ext cx="239575" cy="989130"/>
            </a:xfrm>
            <a:prstGeom prst="arc">
              <a:avLst>
                <a:gd name="adj1" fmla="val 16261681"/>
                <a:gd name="adj2" fmla="val 2157897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87" name="Rectangle à coins arrondis 86"/>
            <p:cNvSpPr/>
            <p:nvPr/>
          </p:nvSpPr>
          <p:spPr bwMode="auto">
            <a:xfrm>
              <a:off x="3908669" y="4584113"/>
              <a:ext cx="1332358" cy="439555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31" i="1" dirty="0" smtClean="0">
                  <a:solidFill>
                    <a:srgbClr val="097391"/>
                  </a:solidFill>
                  <a:ea typeface="Times New Roman" pitchFamily="-84" charset="0"/>
                  <a:cs typeface="Times New Roman" pitchFamily="-84" charset="0"/>
                </a:rPr>
                <a:t>WWTP model</a:t>
              </a:r>
              <a:endParaRPr lang="fr-FR" sz="1131" i="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pic>
        <p:nvPicPr>
          <p:cNvPr id="88" name="Ima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2" y="2736604"/>
            <a:ext cx="1195916" cy="317995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38" y="4220510"/>
            <a:ext cx="1346678" cy="443044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 bwMode="auto">
          <a:xfrm>
            <a:off x="7540360" y="2922897"/>
            <a:ext cx="1522411" cy="414338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i="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River model</a:t>
            </a:r>
            <a:endParaRPr lang="fr-FR" sz="1131" i="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96" name="Rectangle à coins arrondis 129"/>
          <p:cNvSpPr>
            <a:spLocks noChangeArrowheads="1"/>
          </p:cNvSpPr>
          <p:nvPr/>
        </p:nvSpPr>
        <p:spPr bwMode="auto">
          <a:xfrm>
            <a:off x="2567511" y="3731160"/>
            <a:ext cx="1006475" cy="57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Input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constrains</a:t>
            </a:r>
            <a:endParaRPr lang="en-GB" altLang="fr-FR" sz="1320" i="1" dirty="0">
              <a:solidFill>
                <a:schemeClr val="accent6">
                  <a:lumMod val="60000"/>
                  <a:lumOff val="40000"/>
                </a:schemeClr>
              </a:solidFill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97" name="Arc 96"/>
          <p:cNvSpPr/>
          <p:nvPr/>
        </p:nvSpPr>
        <p:spPr bwMode="auto">
          <a:xfrm rot="5400000" flipV="1">
            <a:off x="3628918" y="3865822"/>
            <a:ext cx="354019" cy="849867"/>
          </a:xfrm>
          <a:prstGeom prst="arc">
            <a:avLst>
              <a:gd name="adj1" fmla="val 16261681"/>
              <a:gd name="adj2" fmla="val 21561585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sp>
        <p:nvSpPr>
          <p:cNvPr id="104" name="Arc 103"/>
          <p:cNvSpPr/>
          <p:nvPr/>
        </p:nvSpPr>
        <p:spPr bwMode="auto">
          <a:xfrm rot="16200000" flipH="1" flipV="1">
            <a:off x="7386639" y="2981242"/>
            <a:ext cx="1305275" cy="538163"/>
          </a:xfrm>
          <a:prstGeom prst="arc">
            <a:avLst>
              <a:gd name="adj1" fmla="val 16200000"/>
              <a:gd name="adj2" fmla="val 21229696"/>
            </a:avLst>
          </a:prstGeom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grpSp>
        <p:nvGrpSpPr>
          <p:cNvPr id="153" name="Groupe 152"/>
          <p:cNvGrpSpPr/>
          <p:nvPr/>
        </p:nvGrpSpPr>
        <p:grpSpPr>
          <a:xfrm>
            <a:off x="498475" y="3596223"/>
            <a:ext cx="212725" cy="225425"/>
            <a:chOff x="498475" y="3600985"/>
            <a:chExt cx="212725" cy="225425"/>
          </a:xfrm>
        </p:grpSpPr>
        <p:sp>
          <p:nvSpPr>
            <p:cNvPr id="55" name="Rectangle à coins arrondis 131"/>
            <p:cNvSpPr>
              <a:spLocks noChangeArrowheads="1"/>
            </p:cNvSpPr>
            <p:nvPr/>
          </p:nvSpPr>
          <p:spPr bwMode="auto">
            <a:xfrm>
              <a:off x="498475" y="3600985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1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8" y="3625959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163775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e 137"/>
          <p:cNvGrpSpPr/>
          <p:nvPr/>
        </p:nvGrpSpPr>
        <p:grpSpPr>
          <a:xfrm>
            <a:off x="820253" y="3314795"/>
            <a:ext cx="212725" cy="225425"/>
            <a:chOff x="788543" y="3305271"/>
            <a:chExt cx="212725" cy="225425"/>
          </a:xfrm>
        </p:grpSpPr>
        <p:sp>
          <p:nvSpPr>
            <p:cNvPr id="147" name="Rectangle à coins arrondis 131"/>
            <p:cNvSpPr>
              <a:spLocks noChangeArrowheads="1"/>
            </p:cNvSpPr>
            <p:nvPr/>
          </p:nvSpPr>
          <p:spPr bwMode="auto">
            <a:xfrm>
              <a:off x="788543" y="3305271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8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6" y="3330245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e 136"/>
          <p:cNvGrpSpPr/>
          <p:nvPr/>
        </p:nvGrpSpPr>
        <p:grpSpPr>
          <a:xfrm>
            <a:off x="1142031" y="3056589"/>
            <a:ext cx="212725" cy="225425"/>
            <a:chOff x="1108419" y="3042303"/>
            <a:chExt cx="212725" cy="225425"/>
          </a:xfrm>
        </p:grpSpPr>
        <p:sp>
          <p:nvSpPr>
            <p:cNvPr id="149" name="Rectangle à coins arrondis 131"/>
            <p:cNvSpPr>
              <a:spLocks noChangeArrowheads="1"/>
            </p:cNvSpPr>
            <p:nvPr/>
          </p:nvSpPr>
          <p:spPr bwMode="auto">
            <a:xfrm>
              <a:off x="1108419" y="3042303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0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92" y="3067277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e 135"/>
          <p:cNvGrpSpPr/>
          <p:nvPr/>
        </p:nvGrpSpPr>
        <p:grpSpPr>
          <a:xfrm>
            <a:off x="1463808" y="2795250"/>
            <a:ext cx="212725" cy="225425"/>
            <a:chOff x="1463808" y="2771440"/>
            <a:chExt cx="212725" cy="225425"/>
          </a:xfrm>
        </p:grpSpPr>
        <p:sp>
          <p:nvSpPr>
            <p:cNvPr id="151" name="Rectangle à coins arrondis 131"/>
            <p:cNvSpPr>
              <a:spLocks noChangeArrowheads="1"/>
            </p:cNvSpPr>
            <p:nvPr/>
          </p:nvSpPr>
          <p:spPr bwMode="auto">
            <a:xfrm>
              <a:off x="1463808" y="2771440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2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181" y="2796414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" name="Image 42"/>
          <p:cNvPicPr>
            <a:picLocks noChangeAspect="1"/>
          </p:cNvPicPr>
          <p:nvPr/>
        </p:nvPicPr>
        <p:blipFill rotWithShape="1">
          <a:blip r:embed="rId6"/>
          <a:srcRect l="5001" t="12009" r="64641" b="4085"/>
          <a:stretch/>
        </p:blipFill>
        <p:spPr bwMode="auto">
          <a:xfrm>
            <a:off x="6676664" y="4504495"/>
            <a:ext cx="1844522" cy="1721086"/>
          </a:xfrm>
          <a:prstGeom prst="rect">
            <a:avLst/>
          </a:prstGeom>
          <a:solidFill>
            <a:srgbClr val="3C8056">
              <a:alpha val="18000"/>
            </a:srgbClr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6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36" y="4527897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ZoneTexte 106"/>
          <p:cNvSpPr txBox="1"/>
          <p:nvPr/>
        </p:nvSpPr>
        <p:spPr bwMode="auto">
          <a:xfrm>
            <a:off x="7153717" y="5312025"/>
            <a:ext cx="1036638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Suresnes</a:t>
            </a:r>
          </a:p>
        </p:txBody>
      </p:sp>
      <p:sp>
        <p:nvSpPr>
          <p:cNvPr id="108" name="ZoneTexte 107"/>
          <p:cNvSpPr txBox="1"/>
          <p:nvPr/>
        </p:nvSpPr>
        <p:spPr bwMode="auto">
          <a:xfrm>
            <a:off x="6655332" y="4996660"/>
            <a:ext cx="882650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Bougival</a:t>
            </a:r>
          </a:p>
        </p:txBody>
      </p:sp>
      <p:sp>
        <p:nvSpPr>
          <p:cNvPr id="109" name="ZoneTexte 108"/>
          <p:cNvSpPr txBox="1"/>
          <p:nvPr/>
        </p:nvSpPr>
        <p:spPr bwMode="auto">
          <a:xfrm>
            <a:off x="7076979" y="4501227"/>
            <a:ext cx="881063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Andrésy</a:t>
            </a:r>
          </a:p>
        </p:txBody>
      </p:sp>
      <p:pic>
        <p:nvPicPr>
          <p:cNvPr id="111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94" y="4890804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030" y="5008144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4" y="1320546"/>
            <a:ext cx="1033693" cy="339670"/>
          </a:xfrm>
          <a:prstGeom prst="rect">
            <a:avLst/>
          </a:prstGeom>
        </p:spPr>
      </p:pic>
      <p:pic>
        <p:nvPicPr>
          <p:cNvPr id="114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352592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" name="Groupe 138"/>
          <p:cNvGrpSpPr/>
          <p:nvPr/>
        </p:nvGrpSpPr>
        <p:grpSpPr>
          <a:xfrm>
            <a:off x="56303" y="4067419"/>
            <a:ext cx="8973748" cy="2512058"/>
            <a:chOff x="65556" y="4526359"/>
            <a:chExt cx="10493292" cy="2937431"/>
          </a:xfrm>
        </p:grpSpPr>
        <p:sp>
          <p:nvSpPr>
            <p:cNvPr id="140" name="Rectangle 139"/>
            <p:cNvSpPr/>
            <p:nvPr/>
          </p:nvSpPr>
          <p:spPr>
            <a:xfrm>
              <a:off x="65556" y="4526359"/>
              <a:ext cx="10493292" cy="29374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4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97927" y="4584895"/>
              <a:ext cx="10221264" cy="35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68" dirty="0">
                  <a:solidFill>
                    <a:srgbClr val="2AAF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Design, development and construction of metrological and mathematical tools </a:t>
              </a:r>
              <a:r>
                <a:rPr lang="en-US" sz="1368" dirty="0" smtClean="0">
                  <a:solidFill>
                    <a:srgbClr val="2AAF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fr-FR" sz="1368" b="1" dirty="0" smtClean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«</a:t>
              </a:r>
              <a:r>
                <a:rPr lang="fr-FR" sz="1368" b="1" dirty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 </a:t>
              </a:r>
              <a:r>
                <a:rPr lang="fr-FR" sz="1368" b="1" dirty="0" smtClean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WWTP</a:t>
              </a:r>
              <a:r>
                <a:rPr lang="fr-FR" sz="1368" b="1" dirty="0">
                  <a:solidFill>
                    <a:srgbClr val="2AAFB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 »</a:t>
              </a:r>
            </a:p>
          </p:txBody>
        </p:sp>
      </p:grpSp>
      <p:sp>
        <p:nvSpPr>
          <p:cNvPr id="168" name="Rectangle 167"/>
          <p:cNvSpPr/>
          <p:nvPr/>
        </p:nvSpPr>
        <p:spPr>
          <a:xfrm>
            <a:off x="125083" y="4390422"/>
            <a:ext cx="8825062" cy="1393467"/>
          </a:xfrm>
          <a:prstGeom prst="rect">
            <a:avLst/>
          </a:prstGeom>
          <a:solidFill>
            <a:srgbClr val="F1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9" name="Image 1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88" y="4365077"/>
            <a:ext cx="1277599" cy="420317"/>
          </a:xfrm>
          <a:prstGeom prst="rect">
            <a:avLst/>
          </a:prstGeom>
        </p:spPr>
      </p:pic>
      <p:grpSp>
        <p:nvGrpSpPr>
          <p:cNvPr id="170" name="Groupe 169"/>
          <p:cNvGrpSpPr/>
          <p:nvPr/>
        </p:nvGrpSpPr>
        <p:grpSpPr>
          <a:xfrm>
            <a:off x="1843542" y="4787476"/>
            <a:ext cx="5563321" cy="907803"/>
            <a:chOff x="79189" y="2483028"/>
            <a:chExt cx="11690539" cy="2279070"/>
          </a:xfrm>
        </p:grpSpPr>
        <p:grpSp>
          <p:nvGrpSpPr>
            <p:cNvPr id="171" name="Group 69"/>
            <p:cNvGrpSpPr>
              <a:grpSpLocks/>
            </p:cNvGrpSpPr>
            <p:nvPr/>
          </p:nvGrpSpPr>
          <p:grpSpPr bwMode="auto">
            <a:xfrm>
              <a:off x="1914145" y="2483028"/>
              <a:ext cx="1648733" cy="546002"/>
              <a:chOff x="1392" y="1104"/>
              <a:chExt cx="1344" cy="429"/>
            </a:xfrm>
          </p:grpSpPr>
          <p:sp>
            <p:nvSpPr>
              <p:cNvPr id="343" name="Freeform 70"/>
              <p:cNvSpPr>
                <a:spLocks/>
              </p:cNvSpPr>
              <p:nvPr/>
            </p:nvSpPr>
            <p:spPr bwMode="auto">
              <a:xfrm>
                <a:off x="2003" y="1219"/>
                <a:ext cx="733" cy="314"/>
              </a:xfrm>
              <a:custGeom>
                <a:avLst/>
                <a:gdLst>
                  <a:gd name="T0" fmla="*/ 1 w 2178"/>
                  <a:gd name="T1" fmla="*/ 0 h 934"/>
                  <a:gd name="T2" fmla="*/ 0 w 2178"/>
                  <a:gd name="T3" fmla="*/ 77 h 934"/>
                  <a:gd name="T4" fmla="*/ 99 w 2178"/>
                  <a:gd name="T5" fmla="*/ 86 h 934"/>
                  <a:gd name="T6" fmla="*/ 115 w 2178"/>
                  <a:gd name="T7" fmla="*/ 106 h 934"/>
                  <a:gd name="T8" fmla="*/ 124 w 2178"/>
                  <a:gd name="T9" fmla="*/ 105 h 934"/>
                  <a:gd name="T10" fmla="*/ 138 w 2178"/>
                  <a:gd name="T11" fmla="*/ 86 h 934"/>
                  <a:gd name="T12" fmla="*/ 246 w 2178"/>
                  <a:gd name="T13" fmla="*/ 76 h 934"/>
                  <a:gd name="T14" fmla="*/ 247 w 2178"/>
                  <a:gd name="T15" fmla="*/ 0 h 934"/>
                  <a:gd name="T16" fmla="*/ 226 w 2178"/>
                  <a:gd name="T17" fmla="*/ 0 h 934"/>
                  <a:gd name="T18" fmla="*/ 226 w 2178"/>
                  <a:gd name="T19" fmla="*/ 12 h 934"/>
                  <a:gd name="T20" fmla="*/ 212 w 2178"/>
                  <a:gd name="T21" fmla="*/ 13 h 934"/>
                  <a:gd name="T22" fmla="*/ 212 w 2178"/>
                  <a:gd name="T23" fmla="*/ 0 h 934"/>
                  <a:gd name="T24" fmla="*/ 178 w 2178"/>
                  <a:gd name="T25" fmla="*/ 0 h 934"/>
                  <a:gd name="T26" fmla="*/ 177 w 2178"/>
                  <a:gd name="T27" fmla="*/ 12 h 934"/>
                  <a:gd name="T28" fmla="*/ 163 w 2178"/>
                  <a:gd name="T29" fmla="*/ 13 h 934"/>
                  <a:gd name="T30" fmla="*/ 163 w 2178"/>
                  <a:gd name="T31" fmla="*/ 0 h 934"/>
                  <a:gd name="T32" fmla="*/ 1 w 2178"/>
                  <a:gd name="T33" fmla="*/ 0 h 9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78" h="934">
                    <a:moveTo>
                      <a:pt x="6" y="0"/>
                    </a:moveTo>
                    <a:lnTo>
                      <a:pt x="0" y="678"/>
                    </a:lnTo>
                    <a:lnTo>
                      <a:pt x="878" y="762"/>
                    </a:lnTo>
                    <a:lnTo>
                      <a:pt x="1018" y="934"/>
                    </a:lnTo>
                    <a:lnTo>
                      <a:pt x="1090" y="930"/>
                    </a:lnTo>
                    <a:lnTo>
                      <a:pt x="1222" y="758"/>
                    </a:lnTo>
                    <a:lnTo>
                      <a:pt x="2174" y="670"/>
                    </a:lnTo>
                    <a:lnTo>
                      <a:pt x="2178" y="2"/>
                    </a:lnTo>
                    <a:lnTo>
                      <a:pt x="1998" y="2"/>
                    </a:lnTo>
                    <a:lnTo>
                      <a:pt x="1998" y="110"/>
                    </a:lnTo>
                    <a:lnTo>
                      <a:pt x="1874" y="114"/>
                    </a:lnTo>
                    <a:lnTo>
                      <a:pt x="1872" y="0"/>
                    </a:lnTo>
                    <a:lnTo>
                      <a:pt x="1568" y="0"/>
                    </a:lnTo>
                    <a:lnTo>
                      <a:pt x="1566" y="110"/>
                    </a:lnTo>
                    <a:lnTo>
                      <a:pt x="1442" y="114"/>
                    </a:lnTo>
                    <a:lnTo>
                      <a:pt x="1442" y="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44" name="Freeform 71"/>
              <p:cNvSpPr>
                <a:spLocks/>
              </p:cNvSpPr>
              <p:nvPr/>
            </p:nvSpPr>
            <p:spPr bwMode="auto">
              <a:xfrm>
                <a:off x="1392" y="1219"/>
                <a:ext cx="674" cy="295"/>
              </a:xfrm>
              <a:custGeom>
                <a:avLst/>
                <a:gdLst>
                  <a:gd name="T0" fmla="*/ 0 w 2004"/>
                  <a:gd name="T1" fmla="*/ 0 h 876"/>
                  <a:gd name="T2" fmla="*/ 0 w 2004"/>
                  <a:gd name="T3" fmla="*/ 86 h 876"/>
                  <a:gd name="T4" fmla="*/ 84 w 2004"/>
                  <a:gd name="T5" fmla="*/ 86 h 876"/>
                  <a:gd name="T6" fmla="*/ 83 w 2004"/>
                  <a:gd name="T7" fmla="*/ 99 h 876"/>
                  <a:gd name="T8" fmla="*/ 143 w 2004"/>
                  <a:gd name="T9" fmla="*/ 99 h 876"/>
                  <a:gd name="T10" fmla="*/ 145 w 2004"/>
                  <a:gd name="T11" fmla="*/ 86 h 876"/>
                  <a:gd name="T12" fmla="*/ 206 w 2004"/>
                  <a:gd name="T13" fmla="*/ 86 h 876"/>
                  <a:gd name="T14" fmla="*/ 206 w 2004"/>
                  <a:gd name="T15" fmla="*/ 10 h 876"/>
                  <a:gd name="T16" fmla="*/ 227 w 2004"/>
                  <a:gd name="T17" fmla="*/ 10 h 876"/>
                  <a:gd name="T18" fmla="*/ 219 w 2004"/>
                  <a:gd name="T19" fmla="*/ 0 h 876"/>
                  <a:gd name="T20" fmla="*/ 0 w 2004"/>
                  <a:gd name="T21" fmla="*/ 0 h 8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4" h="876">
                    <a:moveTo>
                      <a:pt x="0" y="0"/>
                    </a:moveTo>
                    <a:lnTo>
                      <a:pt x="0" y="756"/>
                    </a:lnTo>
                    <a:lnTo>
                      <a:pt x="740" y="756"/>
                    </a:lnTo>
                    <a:lnTo>
                      <a:pt x="736" y="876"/>
                    </a:lnTo>
                    <a:lnTo>
                      <a:pt x="1268" y="872"/>
                    </a:lnTo>
                    <a:lnTo>
                      <a:pt x="1280" y="760"/>
                    </a:lnTo>
                    <a:lnTo>
                      <a:pt x="1822" y="758"/>
                    </a:lnTo>
                    <a:lnTo>
                      <a:pt x="1824" y="92"/>
                    </a:lnTo>
                    <a:lnTo>
                      <a:pt x="2004" y="92"/>
                    </a:lnTo>
                    <a:lnTo>
                      <a:pt x="193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A8FEF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 cmpd="sng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45" name="Freeform 72"/>
              <p:cNvSpPr>
                <a:spLocks/>
              </p:cNvSpPr>
              <p:nvPr/>
            </p:nvSpPr>
            <p:spPr bwMode="auto">
              <a:xfrm>
                <a:off x="2005" y="1193"/>
                <a:ext cx="730" cy="338"/>
              </a:xfrm>
              <a:custGeom>
                <a:avLst/>
                <a:gdLst>
                  <a:gd name="T0" fmla="*/ 222 w 2401"/>
                  <a:gd name="T1" fmla="*/ 0 h 1272"/>
                  <a:gd name="T2" fmla="*/ 222 w 2401"/>
                  <a:gd name="T3" fmla="*/ 67 h 1272"/>
                  <a:gd name="T4" fmla="*/ 124 w 2401"/>
                  <a:gd name="T5" fmla="*/ 75 h 1272"/>
                  <a:gd name="T6" fmla="*/ 111 w 2401"/>
                  <a:gd name="T7" fmla="*/ 90 h 1272"/>
                  <a:gd name="T8" fmla="*/ 102 w 2401"/>
                  <a:gd name="T9" fmla="*/ 90 h 1272"/>
                  <a:gd name="T10" fmla="*/ 89 w 2401"/>
                  <a:gd name="T11" fmla="*/ 75 h 1272"/>
                  <a:gd name="T12" fmla="*/ 0 w 2401"/>
                  <a:gd name="T13" fmla="*/ 67 h 1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1" h="1272">
                    <a:moveTo>
                      <a:pt x="2401" y="0"/>
                    </a:moveTo>
                    <a:lnTo>
                      <a:pt x="2400" y="945"/>
                    </a:lnTo>
                    <a:lnTo>
                      <a:pt x="1345" y="1056"/>
                    </a:lnTo>
                    <a:lnTo>
                      <a:pt x="1200" y="1272"/>
                    </a:lnTo>
                    <a:lnTo>
                      <a:pt x="1110" y="1272"/>
                    </a:lnTo>
                    <a:lnTo>
                      <a:pt x="961" y="1056"/>
                    </a:lnTo>
                    <a:lnTo>
                      <a:pt x="0" y="951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46" name="Freeform 73"/>
              <p:cNvSpPr>
                <a:spLocks/>
              </p:cNvSpPr>
              <p:nvPr/>
            </p:nvSpPr>
            <p:spPr bwMode="auto">
              <a:xfrm>
                <a:off x="1392" y="1191"/>
                <a:ext cx="614" cy="321"/>
              </a:xfrm>
              <a:custGeom>
                <a:avLst/>
                <a:gdLst>
                  <a:gd name="T0" fmla="*/ 207 w 1824"/>
                  <a:gd name="T1" fmla="*/ 95 h 955"/>
                  <a:gd name="T2" fmla="*/ 144 w 1824"/>
                  <a:gd name="T3" fmla="*/ 95 h 955"/>
                  <a:gd name="T4" fmla="*/ 144 w 1824"/>
                  <a:gd name="T5" fmla="*/ 108 h 955"/>
                  <a:gd name="T6" fmla="*/ 83 w 1824"/>
                  <a:gd name="T7" fmla="*/ 108 h 955"/>
                  <a:gd name="T8" fmla="*/ 83 w 1824"/>
                  <a:gd name="T9" fmla="*/ 95 h 955"/>
                  <a:gd name="T10" fmla="*/ 0 w 1824"/>
                  <a:gd name="T11" fmla="*/ 95 h 955"/>
                  <a:gd name="T12" fmla="*/ 0 w 1824"/>
                  <a:gd name="T13" fmla="*/ 0 h 9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4" h="955">
                    <a:moveTo>
                      <a:pt x="1824" y="841"/>
                    </a:moveTo>
                    <a:lnTo>
                      <a:pt x="1272" y="841"/>
                    </a:lnTo>
                    <a:lnTo>
                      <a:pt x="1272" y="955"/>
                    </a:lnTo>
                    <a:lnTo>
                      <a:pt x="737" y="955"/>
                    </a:lnTo>
                    <a:lnTo>
                      <a:pt x="737" y="841"/>
                    </a:lnTo>
                    <a:lnTo>
                      <a:pt x="0" y="840"/>
                    </a:lnTo>
                    <a:lnTo>
                      <a:pt x="0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47" name="Freeform 74"/>
              <p:cNvSpPr>
                <a:spLocks/>
              </p:cNvSpPr>
              <p:nvPr/>
            </p:nvSpPr>
            <p:spPr bwMode="auto">
              <a:xfrm>
                <a:off x="1681" y="1193"/>
                <a:ext cx="97" cy="294"/>
              </a:xfrm>
              <a:custGeom>
                <a:avLst/>
                <a:gdLst>
                  <a:gd name="T0" fmla="*/ 0 w 289"/>
                  <a:gd name="T1" fmla="*/ 0 h 875"/>
                  <a:gd name="T2" fmla="*/ 0 w 289"/>
                  <a:gd name="T3" fmla="*/ 73 h 875"/>
                  <a:gd name="T4" fmla="*/ 0 w 289"/>
                  <a:gd name="T5" fmla="*/ 99 h 875"/>
                  <a:gd name="T6" fmla="*/ 33 w 289"/>
                  <a:gd name="T7" fmla="*/ 99 h 8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9" h="875">
                    <a:moveTo>
                      <a:pt x="0" y="0"/>
                    </a:moveTo>
                    <a:lnTo>
                      <a:pt x="0" y="647"/>
                    </a:lnTo>
                    <a:lnTo>
                      <a:pt x="0" y="875"/>
                    </a:lnTo>
                    <a:lnTo>
                      <a:pt x="289" y="875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48" name="Freeform 75"/>
              <p:cNvSpPr>
                <a:spLocks/>
              </p:cNvSpPr>
              <p:nvPr/>
            </p:nvSpPr>
            <p:spPr bwMode="auto">
              <a:xfrm>
                <a:off x="1935" y="1195"/>
                <a:ext cx="0" cy="241"/>
              </a:xfrm>
              <a:custGeom>
                <a:avLst/>
                <a:gdLst>
                  <a:gd name="T0" fmla="*/ 1 w 1"/>
                  <a:gd name="T1" fmla="*/ 0 h 905"/>
                  <a:gd name="T2" fmla="*/ 0 w 1"/>
                  <a:gd name="T3" fmla="*/ 64 h 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05">
                    <a:moveTo>
                      <a:pt x="1" y="0"/>
                    </a:moveTo>
                    <a:lnTo>
                      <a:pt x="0" y="905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49" name="Freeform 76"/>
              <p:cNvSpPr>
                <a:spLocks/>
              </p:cNvSpPr>
              <p:nvPr/>
            </p:nvSpPr>
            <p:spPr bwMode="auto">
              <a:xfrm flipH="1">
                <a:off x="1820" y="1272"/>
                <a:ext cx="73" cy="217"/>
              </a:xfrm>
              <a:custGeom>
                <a:avLst/>
                <a:gdLst>
                  <a:gd name="T0" fmla="*/ 9 w 240"/>
                  <a:gd name="T1" fmla="*/ 0 h 816"/>
                  <a:gd name="T2" fmla="*/ 9 w 240"/>
                  <a:gd name="T3" fmla="*/ 41 h 816"/>
                  <a:gd name="T4" fmla="*/ 0 w 240"/>
                  <a:gd name="T5" fmla="*/ 48 h 816"/>
                  <a:gd name="T6" fmla="*/ 22 w 240"/>
                  <a:gd name="T7" fmla="*/ 48 h 816"/>
                  <a:gd name="T8" fmla="*/ 22 w 240"/>
                  <a:gd name="T9" fmla="*/ 37 h 816"/>
                  <a:gd name="T10" fmla="*/ 22 w 240"/>
                  <a:gd name="T11" fmla="*/ 58 h 816"/>
                  <a:gd name="T12" fmla="*/ 22 w 240"/>
                  <a:gd name="T13" fmla="*/ 48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" h="816">
                    <a:moveTo>
                      <a:pt x="96" y="0"/>
                    </a:moveTo>
                    <a:lnTo>
                      <a:pt x="96" y="576"/>
                    </a:lnTo>
                    <a:lnTo>
                      <a:pt x="0" y="672"/>
                    </a:lnTo>
                    <a:lnTo>
                      <a:pt x="240" y="672"/>
                    </a:lnTo>
                    <a:lnTo>
                      <a:pt x="240" y="528"/>
                    </a:lnTo>
                    <a:lnTo>
                      <a:pt x="240" y="816"/>
                    </a:lnTo>
                    <a:lnTo>
                      <a:pt x="240" y="672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0" name="Freeform 77"/>
              <p:cNvSpPr>
                <a:spLocks/>
              </p:cNvSpPr>
              <p:nvPr/>
            </p:nvSpPr>
            <p:spPr bwMode="auto">
              <a:xfrm>
                <a:off x="1705" y="1272"/>
                <a:ext cx="73" cy="217"/>
              </a:xfrm>
              <a:custGeom>
                <a:avLst/>
                <a:gdLst>
                  <a:gd name="T0" fmla="*/ 9 w 240"/>
                  <a:gd name="T1" fmla="*/ 0 h 816"/>
                  <a:gd name="T2" fmla="*/ 9 w 240"/>
                  <a:gd name="T3" fmla="*/ 41 h 816"/>
                  <a:gd name="T4" fmla="*/ 0 w 240"/>
                  <a:gd name="T5" fmla="*/ 48 h 816"/>
                  <a:gd name="T6" fmla="*/ 22 w 240"/>
                  <a:gd name="T7" fmla="*/ 48 h 816"/>
                  <a:gd name="T8" fmla="*/ 22 w 240"/>
                  <a:gd name="T9" fmla="*/ 37 h 816"/>
                  <a:gd name="T10" fmla="*/ 22 w 240"/>
                  <a:gd name="T11" fmla="*/ 58 h 816"/>
                  <a:gd name="T12" fmla="*/ 22 w 240"/>
                  <a:gd name="T13" fmla="*/ 48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" h="816">
                    <a:moveTo>
                      <a:pt x="96" y="0"/>
                    </a:moveTo>
                    <a:lnTo>
                      <a:pt x="96" y="576"/>
                    </a:lnTo>
                    <a:lnTo>
                      <a:pt x="0" y="672"/>
                    </a:lnTo>
                    <a:lnTo>
                      <a:pt x="240" y="672"/>
                    </a:lnTo>
                    <a:lnTo>
                      <a:pt x="240" y="528"/>
                    </a:lnTo>
                    <a:lnTo>
                      <a:pt x="240" y="816"/>
                    </a:lnTo>
                    <a:lnTo>
                      <a:pt x="240" y="672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1" name="Freeform 78"/>
              <p:cNvSpPr>
                <a:spLocks/>
              </p:cNvSpPr>
              <p:nvPr/>
            </p:nvSpPr>
            <p:spPr bwMode="auto">
              <a:xfrm>
                <a:off x="2488" y="1219"/>
                <a:ext cx="44" cy="38"/>
              </a:xfrm>
              <a:custGeom>
                <a:avLst/>
                <a:gdLst>
                  <a:gd name="T0" fmla="*/ 0 w 144"/>
                  <a:gd name="T1" fmla="*/ 0 h 192"/>
                  <a:gd name="T2" fmla="*/ 0 w 144"/>
                  <a:gd name="T3" fmla="*/ 8 h 192"/>
                  <a:gd name="T4" fmla="*/ 13 w 144"/>
                  <a:gd name="T5" fmla="*/ 8 h 192"/>
                  <a:gd name="T6" fmla="*/ 13 w 1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144" y="192"/>
                    </a:lnTo>
                    <a:lnTo>
                      <a:pt x="144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2" name="Freeform 79"/>
              <p:cNvSpPr>
                <a:spLocks/>
              </p:cNvSpPr>
              <p:nvPr/>
            </p:nvSpPr>
            <p:spPr bwMode="auto">
              <a:xfrm>
                <a:off x="2632" y="1219"/>
                <a:ext cx="45" cy="38"/>
              </a:xfrm>
              <a:custGeom>
                <a:avLst/>
                <a:gdLst>
                  <a:gd name="T0" fmla="*/ 0 w 144"/>
                  <a:gd name="T1" fmla="*/ 0 h 192"/>
                  <a:gd name="T2" fmla="*/ 0 w 144"/>
                  <a:gd name="T3" fmla="*/ 8 h 192"/>
                  <a:gd name="T4" fmla="*/ 14 w 144"/>
                  <a:gd name="T5" fmla="*/ 8 h 192"/>
                  <a:gd name="T6" fmla="*/ 14 w 1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144" y="192"/>
                    </a:lnTo>
                    <a:lnTo>
                      <a:pt x="144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3" name="Line 80"/>
              <p:cNvSpPr>
                <a:spLocks noChangeShapeType="1"/>
              </p:cNvSpPr>
              <p:nvPr/>
            </p:nvSpPr>
            <p:spPr bwMode="auto">
              <a:xfrm flipV="1">
                <a:off x="1564" y="1257"/>
                <a:ext cx="0" cy="217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4" name="Freeform 81"/>
              <p:cNvSpPr>
                <a:spLocks/>
              </p:cNvSpPr>
              <p:nvPr/>
            </p:nvSpPr>
            <p:spPr bwMode="auto">
              <a:xfrm>
                <a:off x="2039" y="1193"/>
                <a:ext cx="30" cy="88"/>
              </a:xfrm>
              <a:custGeom>
                <a:avLst/>
                <a:gdLst>
                  <a:gd name="T0" fmla="*/ 9 w 101"/>
                  <a:gd name="T1" fmla="*/ 23 h 332"/>
                  <a:gd name="T2" fmla="*/ 9 w 101"/>
                  <a:gd name="T3" fmla="*/ 16 h 332"/>
                  <a:gd name="T4" fmla="*/ 0 w 101"/>
                  <a:gd name="T5" fmla="*/ 7 h 332"/>
                  <a:gd name="T6" fmla="*/ 0 w 101"/>
                  <a:gd name="T7" fmla="*/ 0 h 3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" h="332">
                    <a:moveTo>
                      <a:pt x="100" y="332"/>
                    </a:moveTo>
                    <a:lnTo>
                      <a:pt x="101" y="230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5" name="Line 82"/>
              <p:cNvSpPr>
                <a:spLocks noChangeShapeType="1"/>
              </p:cNvSpPr>
              <p:nvPr/>
            </p:nvSpPr>
            <p:spPr bwMode="auto">
              <a:xfrm flipV="1">
                <a:off x="2005" y="1257"/>
                <a:ext cx="0" cy="217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6" name="Line 83"/>
              <p:cNvSpPr>
                <a:spLocks noChangeShapeType="1"/>
              </p:cNvSpPr>
              <p:nvPr/>
            </p:nvSpPr>
            <p:spPr bwMode="auto">
              <a:xfrm flipV="1">
                <a:off x="2024" y="1371"/>
                <a:ext cx="0" cy="6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7" name="Line 84"/>
              <p:cNvSpPr>
                <a:spLocks noChangeShapeType="1"/>
              </p:cNvSpPr>
              <p:nvPr/>
            </p:nvSpPr>
            <p:spPr bwMode="auto">
              <a:xfrm flipV="1">
                <a:off x="2053" y="137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8" name="Line 85"/>
              <p:cNvSpPr>
                <a:spLocks noChangeShapeType="1"/>
              </p:cNvSpPr>
              <p:nvPr/>
            </p:nvSpPr>
            <p:spPr bwMode="auto">
              <a:xfrm flipV="1">
                <a:off x="2082" y="1377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59" name="Line 86"/>
              <p:cNvSpPr>
                <a:spLocks noChangeShapeType="1"/>
              </p:cNvSpPr>
              <p:nvPr/>
            </p:nvSpPr>
            <p:spPr bwMode="auto">
              <a:xfrm flipV="1">
                <a:off x="2111" y="1381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0" name="Line 87"/>
              <p:cNvSpPr>
                <a:spLocks noChangeShapeType="1"/>
              </p:cNvSpPr>
              <p:nvPr/>
            </p:nvSpPr>
            <p:spPr bwMode="auto">
              <a:xfrm flipV="1">
                <a:off x="2140" y="1383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1" name="Line 88"/>
              <p:cNvSpPr>
                <a:spLocks noChangeShapeType="1"/>
              </p:cNvSpPr>
              <p:nvPr/>
            </p:nvSpPr>
            <p:spPr bwMode="auto">
              <a:xfrm flipV="1">
                <a:off x="2170" y="1386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2" name="Line 89"/>
              <p:cNvSpPr>
                <a:spLocks noChangeShapeType="1"/>
              </p:cNvSpPr>
              <p:nvPr/>
            </p:nvSpPr>
            <p:spPr bwMode="auto">
              <a:xfrm flipV="1">
                <a:off x="2199" y="1389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3" name="Line 90"/>
              <p:cNvSpPr>
                <a:spLocks noChangeShapeType="1"/>
              </p:cNvSpPr>
              <p:nvPr/>
            </p:nvSpPr>
            <p:spPr bwMode="auto">
              <a:xfrm flipV="1">
                <a:off x="2228" y="1392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4" name="Line 91"/>
              <p:cNvSpPr>
                <a:spLocks noChangeShapeType="1"/>
              </p:cNvSpPr>
              <p:nvPr/>
            </p:nvSpPr>
            <p:spPr bwMode="auto">
              <a:xfrm flipV="1">
                <a:off x="2257" y="139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5" name="Line 92"/>
              <p:cNvSpPr>
                <a:spLocks noChangeShapeType="1"/>
              </p:cNvSpPr>
              <p:nvPr/>
            </p:nvSpPr>
            <p:spPr bwMode="auto">
              <a:xfrm flipH="1" flipV="1">
                <a:off x="2687" y="1371"/>
                <a:ext cx="0" cy="6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6" name="Line 93"/>
              <p:cNvSpPr>
                <a:spLocks noChangeShapeType="1"/>
              </p:cNvSpPr>
              <p:nvPr/>
            </p:nvSpPr>
            <p:spPr bwMode="auto">
              <a:xfrm flipH="1" flipV="1">
                <a:off x="2658" y="137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7" name="Line 94"/>
              <p:cNvSpPr>
                <a:spLocks noChangeShapeType="1"/>
              </p:cNvSpPr>
              <p:nvPr/>
            </p:nvSpPr>
            <p:spPr bwMode="auto">
              <a:xfrm flipH="1" flipV="1">
                <a:off x="2629" y="1377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8" name="Line 95"/>
              <p:cNvSpPr>
                <a:spLocks noChangeShapeType="1"/>
              </p:cNvSpPr>
              <p:nvPr/>
            </p:nvSpPr>
            <p:spPr bwMode="auto">
              <a:xfrm flipH="1" flipV="1">
                <a:off x="2599" y="1381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69" name="Line 96"/>
              <p:cNvSpPr>
                <a:spLocks noChangeShapeType="1"/>
              </p:cNvSpPr>
              <p:nvPr/>
            </p:nvSpPr>
            <p:spPr bwMode="auto">
              <a:xfrm flipH="1" flipV="1">
                <a:off x="2570" y="1383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70" name="Line 97"/>
              <p:cNvSpPr>
                <a:spLocks noChangeShapeType="1"/>
              </p:cNvSpPr>
              <p:nvPr/>
            </p:nvSpPr>
            <p:spPr bwMode="auto">
              <a:xfrm flipH="1" flipV="1">
                <a:off x="2541" y="1386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71" name="Line 98"/>
              <p:cNvSpPr>
                <a:spLocks noChangeShapeType="1"/>
              </p:cNvSpPr>
              <p:nvPr/>
            </p:nvSpPr>
            <p:spPr bwMode="auto">
              <a:xfrm flipH="1" flipV="1">
                <a:off x="2512" y="1389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72" name="Line 99"/>
              <p:cNvSpPr>
                <a:spLocks noChangeShapeType="1"/>
              </p:cNvSpPr>
              <p:nvPr/>
            </p:nvSpPr>
            <p:spPr bwMode="auto">
              <a:xfrm flipH="1" flipV="1">
                <a:off x="2483" y="1392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73" name="Line 100"/>
              <p:cNvSpPr>
                <a:spLocks noChangeShapeType="1"/>
              </p:cNvSpPr>
              <p:nvPr/>
            </p:nvSpPr>
            <p:spPr bwMode="auto">
              <a:xfrm flipH="1" flipV="1">
                <a:off x="2454" y="139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74" name="Line 101"/>
              <p:cNvSpPr>
                <a:spLocks noChangeShapeType="1"/>
              </p:cNvSpPr>
              <p:nvPr/>
            </p:nvSpPr>
            <p:spPr bwMode="auto">
              <a:xfrm flipH="1">
                <a:off x="1480" y="1142"/>
                <a:ext cx="0" cy="24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75" name="Oval 102"/>
              <p:cNvSpPr>
                <a:spLocks noChangeArrowheads="1"/>
              </p:cNvSpPr>
              <p:nvPr/>
            </p:nvSpPr>
            <p:spPr bwMode="auto">
              <a:xfrm flipH="1">
                <a:off x="1480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Oval 103"/>
              <p:cNvSpPr>
                <a:spLocks noChangeArrowheads="1"/>
              </p:cNvSpPr>
              <p:nvPr/>
            </p:nvSpPr>
            <p:spPr bwMode="auto">
              <a:xfrm flipH="1">
                <a:off x="1436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7" name="Oval 104"/>
              <p:cNvSpPr>
                <a:spLocks noChangeArrowheads="1"/>
              </p:cNvSpPr>
              <p:nvPr/>
            </p:nvSpPr>
            <p:spPr bwMode="auto">
              <a:xfrm>
                <a:off x="1457" y="1104"/>
                <a:ext cx="44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Line 105"/>
              <p:cNvSpPr>
                <a:spLocks noChangeShapeType="1"/>
              </p:cNvSpPr>
              <p:nvPr/>
            </p:nvSpPr>
            <p:spPr bwMode="auto">
              <a:xfrm flipH="1">
                <a:off x="1621" y="1142"/>
                <a:ext cx="0" cy="24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79" name="Oval 106"/>
              <p:cNvSpPr>
                <a:spLocks noChangeArrowheads="1"/>
              </p:cNvSpPr>
              <p:nvPr/>
            </p:nvSpPr>
            <p:spPr bwMode="auto">
              <a:xfrm flipH="1">
                <a:off x="1621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Oval 107"/>
              <p:cNvSpPr>
                <a:spLocks noChangeArrowheads="1"/>
              </p:cNvSpPr>
              <p:nvPr/>
            </p:nvSpPr>
            <p:spPr bwMode="auto">
              <a:xfrm flipH="1">
                <a:off x="1577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Oval 108"/>
              <p:cNvSpPr>
                <a:spLocks noChangeArrowheads="1"/>
              </p:cNvSpPr>
              <p:nvPr/>
            </p:nvSpPr>
            <p:spPr bwMode="auto">
              <a:xfrm>
                <a:off x="1598" y="1104"/>
                <a:ext cx="45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2" name="Line 109"/>
              <p:cNvSpPr>
                <a:spLocks noChangeShapeType="1"/>
              </p:cNvSpPr>
              <p:nvPr/>
            </p:nvSpPr>
            <p:spPr bwMode="auto">
              <a:xfrm flipH="1">
                <a:off x="1795" y="1142"/>
                <a:ext cx="0" cy="178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83" name="Oval 110"/>
              <p:cNvSpPr>
                <a:spLocks noChangeArrowheads="1"/>
              </p:cNvSpPr>
              <p:nvPr/>
            </p:nvSpPr>
            <p:spPr bwMode="auto">
              <a:xfrm flipH="1">
                <a:off x="1795" y="1313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Oval 111"/>
              <p:cNvSpPr>
                <a:spLocks noChangeArrowheads="1"/>
              </p:cNvSpPr>
              <p:nvPr/>
            </p:nvSpPr>
            <p:spPr bwMode="auto">
              <a:xfrm flipH="1">
                <a:off x="1751" y="1313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Oval 112"/>
              <p:cNvSpPr>
                <a:spLocks noChangeArrowheads="1"/>
              </p:cNvSpPr>
              <p:nvPr/>
            </p:nvSpPr>
            <p:spPr bwMode="auto">
              <a:xfrm>
                <a:off x="1773" y="1104"/>
                <a:ext cx="43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Oval 113"/>
              <p:cNvSpPr>
                <a:spLocks noChangeArrowheads="1"/>
              </p:cNvSpPr>
              <p:nvPr/>
            </p:nvSpPr>
            <p:spPr bwMode="auto">
              <a:xfrm>
                <a:off x="2334" y="1106"/>
                <a:ext cx="44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7" name="Line 114"/>
              <p:cNvSpPr>
                <a:spLocks noChangeShapeType="1"/>
              </p:cNvSpPr>
              <p:nvPr/>
            </p:nvSpPr>
            <p:spPr bwMode="auto">
              <a:xfrm>
                <a:off x="2097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88" name="Line 115"/>
              <p:cNvSpPr>
                <a:spLocks noChangeShapeType="1"/>
              </p:cNvSpPr>
              <p:nvPr/>
            </p:nvSpPr>
            <p:spPr bwMode="auto">
              <a:xfrm>
                <a:off x="2155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89" name="Line 116"/>
              <p:cNvSpPr>
                <a:spLocks noChangeShapeType="1"/>
              </p:cNvSpPr>
              <p:nvPr/>
            </p:nvSpPr>
            <p:spPr bwMode="auto">
              <a:xfrm>
                <a:off x="2213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0" name="Line 117"/>
              <p:cNvSpPr>
                <a:spLocks noChangeShapeType="1"/>
              </p:cNvSpPr>
              <p:nvPr/>
            </p:nvSpPr>
            <p:spPr bwMode="auto">
              <a:xfrm>
                <a:off x="2272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1" name="Line 118"/>
              <p:cNvSpPr>
                <a:spLocks noChangeShapeType="1"/>
              </p:cNvSpPr>
              <p:nvPr/>
            </p:nvSpPr>
            <p:spPr bwMode="auto">
              <a:xfrm>
                <a:off x="2367" y="1228"/>
                <a:ext cx="47" cy="5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2" name="Line 119"/>
              <p:cNvSpPr>
                <a:spLocks noChangeShapeType="1"/>
              </p:cNvSpPr>
              <p:nvPr/>
            </p:nvSpPr>
            <p:spPr bwMode="auto">
              <a:xfrm>
                <a:off x="2418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3" name="Line 120"/>
              <p:cNvSpPr>
                <a:spLocks noChangeShapeType="1"/>
              </p:cNvSpPr>
              <p:nvPr/>
            </p:nvSpPr>
            <p:spPr bwMode="auto">
              <a:xfrm>
                <a:off x="2509" y="1256"/>
                <a:ext cx="22" cy="2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4" name="Line 121"/>
              <p:cNvSpPr>
                <a:spLocks noChangeShapeType="1"/>
              </p:cNvSpPr>
              <p:nvPr/>
            </p:nvSpPr>
            <p:spPr bwMode="auto">
              <a:xfrm>
                <a:off x="2535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5" name="Line 122"/>
              <p:cNvSpPr>
                <a:spLocks noChangeShapeType="1"/>
              </p:cNvSpPr>
              <p:nvPr/>
            </p:nvSpPr>
            <p:spPr bwMode="auto">
              <a:xfrm>
                <a:off x="2593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6" name="Line 123"/>
              <p:cNvSpPr>
                <a:spLocks noChangeShapeType="1"/>
              </p:cNvSpPr>
              <p:nvPr/>
            </p:nvSpPr>
            <p:spPr bwMode="auto">
              <a:xfrm>
                <a:off x="2677" y="1247"/>
                <a:ext cx="29" cy="3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7" name="Rectangle 124"/>
              <p:cNvSpPr>
                <a:spLocks noChangeArrowheads="1"/>
              </p:cNvSpPr>
              <p:nvPr/>
            </p:nvSpPr>
            <p:spPr bwMode="auto">
              <a:xfrm>
                <a:off x="2344" y="1219"/>
                <a:ext cx="22" cy="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8" name="Freeform 125"/>
              <p:cNvSpPr>
                <a:spLocks/>
              </p:cNvSpPr>
              <p:nvPr/>
            </p:nvSpPr>
            <p:spPr bwMode="auto">
              <a:xfrm>
                <a:off x="2024" y="1142"/>
                <a:ext cx="321" cy="319"/>
              </a:xfrm>
              <a:custGeom>
                <a:avLst/>
                <a:gdLst>
                  <a:gd name="T0" fmla="*/ 98 w 1056"/>
                  <a:gd name="T1" fmla="*/ 0 h 1200"/>
                  <a:gd name="T2" fmla="*/ 98 w 1056"/>
                  <a:gd name="T3" fmla="*/ 68 h 1200"/>
                  <a:gd name="T4" fmla="*/ 80 w 1056"/>
                  <a:gd name="T5" fmla="*/ 85 h 1200"/>
                  <a:gd name="T6" fmla="*/ 0 w 1056"/>
                  <a:gd name="T7" fmla="*/ 78 h 1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6" h="1200">
                    <a:moveTo>
                      <a:pt x="1056" y="0"/>
                    </a:moveTo>
                    <a:lnTo>
                      <a:pt x="1056" y="960"/>
                    </a:lnTo>
                    <a:lnTo>
                      <a:pt x="864" y="1200"/>
                    </a:lnTo>
                    <a:lnTo>
                      <a:pt x="0" y="1104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9" name="Freeform 126"/>
              <p:cNvSpPr>
                <a:spLocks/>
              </p:cNvSpPr>
              <p:nvPr/>
            </p:nvSpPr>
            <p:spPr bwMode="auto">
              <a:xfrm>
                <a:off x="2367" y="1143"/>
                <a:ext cx="321" cy="318"/>
              </a:xfrm>
              <a:custGeom>
                <a:avLst/>
                <a:gdLst>
                  <a:gd name="T0" fmla="*/ 0 w 1056"/>
                  <a:gd name="T1" fmla="*/ 0 h 1196"/>
                  <a:gd name="T2" fmla="*/ 0 w 1056"/>
                  <a:gd name="T3" fmla="*/ 68 h 1196"/>
                  <a:gd name="T4" fmla="*/ 18 w 1056"/>
                  <a:gd name="T5" fmla="*/ 85 h 1196"/>
                  <a:gd name="T6" fmla="*/ 98 w 1056"/>
                  <a:gd name="T7" fmla="*/ 78 h 11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6" h="1196">
                    <a:moveTo>
                      <a:pt x="0" y="0"/>
                    </a:moveTo>
                    <a:lnTo>
                      <a:pt x="0" y="956"/>
                    </a:lnTo>
                    <a:lnTo>
                      <a:pt x="192" y="1196"/>
                    </a:lnTo>
                    <a:lnTo>
                      <a:pt x="1056" y="110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sp>
          <p:nvSpPr>
            <p:cNvPr id="172" name="Freeform 141"/>
            <p:cNvSpPr>
              <a:spLocks/>
            </p:cNvSpPr>
            <p:nvPr/>
          </p:nvSpPr>
          <p:spPr bwMode="auto">
            <a:xfrm>
              <a:off x="4338150" y="3700404"/>
              <a:ext cx="162066" cy="667658"/>
            </a:xfrm>
            <a:custGeom>
              <a:avLst/>
              <a:gdLst>
                <a:gd name="T0" fmla="*/ 0 w 389"/>
                <a:gd name="T1" fmla="*/ 0 h 1661"/>
                <a:gd name="T2" fmla="*/ 0 w 389"/>
                <a:gd name="T3" fmla="*/ 118 h 1661"/>
                <a:gd name="T4" fmla="*/ 29 w 389"/>
                <a:gd name="T5" fmla="*/ 118 h 1661"/>
                <a:gd name="T6" fmla="*/ 30 w 389"/>
                <a:gd name="T7" fmla="*/ 231 h 1661"/>
                <a:gd name="T8" fmla="*/ 54 w 389"/>
                <a:gd name="T9" fmla="*/ 231 h 1661"/>
                <a:gd name="T10" fmla="*/ 54 w 389"/>
                <a:gd name="T11" fmla="*/ 0 h 1661"/>
                <a:gd name="T12" fmla="*/ 0 w 389"/>
                <a:gd name="T13" fmla="*/ 0 h 16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661">
                  <a:moveTo>
                    <a:pt x="4" y="0"/>
                  </a:moveTo>
                  <a:lnTo>
                    <a:pt x="0" y="848"/>
                  </a:lnTo>
                  <a:lnTo>
                    <a:pt x="212" y="848"/>
                  </a:lnTo>
                  <a:lnTo>
                    <a:pt x="214" y="1656"/>
                  </a:lnTo>
                  <a:lnTo>
                    <a:pt x="389" y="1661"/>
                  </a:lnTo>
                  <a:lnTo>
                    <a:pt x="38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CFE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mpd="sng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3" name="Freeform 142"/>
            <p:cNvSpPr>
              <a:spLocks/>
            </p:cNvSpPr>
            <p:nvPr/>
          </p:nvSpPr>
          <p:spPr bwMode="auto">
            <a:xfrm>
              <a:off x="4499098" y="3751017"/>
              <a:ext cx="1222758" cy="618122"/>
            </a:xfrm>
            <a:custGeom>
              <a:avLst/>
              <a:gdLst>
                <a:gd name="T0" fmla="*/ 409 w 2928"/>
                <a:gd name="T1" fmla="*/ 0 h 1536"/>
                <a:gd name="T2" fmla="*/ 0 w 2928"/>
                <a:gd name="T3" fmla="*/ 0 h 1536"/>
                <a:gd name="T4" fmla="*/ 0 w 2928"/>
                <a:gd name="T5" fmla="*/ 215 h 1536"/>
                <a:gd name="T6" fmla="*/ 375 w 2928"/>
                <a:gd name="T7" fmla="*/ 215 h 1536"/>
                <a:gd name="T8" fmla="*/ 375 w 2928"/>
                <a:gd name="T9" fmla="*/ 25 h 1536"/>
                <a:gd name="T10" fmla="*/ 408 w 2928"/>
                <a:gd name="T11" fmla="*/ 24 h 1536"/>
                <a:gd name="T12" fmla="*/ 409 w 2928"/>
                <a:gd name="T13" fmla="*/ 0 h 1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28" h="1536">
                  <a:moveTo>
                    <a:pt x="2928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2688" y="1536"/>
                  </a:lnTo>
                  <a:lnTo>
                    <a:pt x="2684" y="176"/>
                  </a:lnTo>
                  <a:lnTo>
                    <a:pt x="2926" y="172"/>
                  </a:lnTo>
                  <a:lnTo>
                    <a:pt x="2928" y="0"/>
                  </a:ln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rgbClr val="96FED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4" name="Rectangle 143" descr="Grands confettis"/>
            <p:cNvSpPr>
              <a:spLocks noChangeArrowheads="1"/>
            </p:cNvSpPr>
            <p:nvPr/>
          </p:nvSpPr>
          <p:spPr bwMode="auto">
            <a:xfrm>
              <a:off x="4499098" y="3915777"/>
              <a:ext cx="1122165" cy="289678"/>
            </a:xfrm>
            <a:prstGeom prst="rect">
              <a:avLst/>
            </a:prstGeom>
            <a:pattFill prst="lgConfetti">
              <a:fgClr>
                <a:srgbClr val="80808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35A2C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endParaRPr lang="fr-FR" altLang="fr-FR" sz="1200" b="0">
                <a:solidFill>
                  <a:schemeClr val="tx1"/>
                </a:solidFill>
              </a:endParaRPr>
            </a:p>
          </p:txBody>
        </p:sp>
        <p:sp>
          <p:nvSpPr>
            <p:cNvPr id="175" name="Line 144"/>
            <p:cNvSpPr>
              <a:spLocks noChangeShapeType="1"/>
            </p:cNvSpPr>
            <p:nvPr/>
          </p:nvSpPr>
          <p:spPr bwMode="auto">
            <a:xfrm flipV="1">
              <a:off x="5619028" y="3713326"/>
              <a:ext cx="0" cy="80765"/>
            </a:xfrm>
            <a:prstGeom prst="line">
              <a:avLst/>
            </a:prstGeom>
            <a:noFill/>
            <a:ln w="1778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6" name="Line 145"/>
            <p:cNvSpPr>
              <a:spLocks noChangeShapeType="1"/>
            </p:cNvSpPr>
            <p:nvPr/>
          </p:nvSpPr>
          <p:spPr bwMode="auto">
            <a:xfrm>
              <a:off x="4499098" y="3915777"/>
              <a:ext cx="1122165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7" name="Freeform 146"/>
            <p:cNvSpPr>
              <a:spLocks/>
            </p:cNvSpPr>
            <p:nvPr/>
          </p:nvSpPr>
          <p:spPr bwMode="auto">
            <a:xfrm>
              <a:off x="4338150" y="3677790"/>
              <a:ext cx="1383706" cy="691349"/>
            </a:xfrm>
            <a:custGeom>
              <a:avLst/>
              <a:gdLst>
                <a:gd name="T0" fmla="*/ 0 w 3311"/>
                <a:gd name="T1" fmla="*/ 0 h 1720"/>
                <a:gd name="T2" fmla="*/ 0 w 3311"/>
                <a:gd name="T3" fmla="*/ 125 h 1720"/>
                <a:gd name="T4" fmla="*/ 30 w 3311"/>
                <a:gd name="T5" fmla="*/ 125 h 1720"/>
                <a:gd name="T6" fmla="*/ 30 w 3311"/>
                <a:gd name="T7" fmla="*/ 208 h 1720"/>
                <a:gd name="T8" fmla="*/ 30 w 3311"/>
                <a:gd name="T9" fmla="*/ 240 h 1720"/>
                <a:gd name="T10" fmla="*/ 53 w 3311"/>
                <a:gd name="T11" fmla="*/ 240 h 1720"/>
                <a:gd name="T12" fmla="*/ 429 w 3311"/>
                <a:gd name="T13" fmla="*/ 240 h 1720"/>
                <a:gd name="T14" fmla="*/ 429 w 3311"/>
                <a:gd name="T15" fmla="*/ 49 h 1720"/>
                <a:gd name="T16" fmla="*/ 463 w 3311"/>
                <a:gd name="T17" fmla="*/ 49 h 1720"/>
                <a:gd name="T18" fmla="*/ 463 w 3311"/>
                <a:gd name="T19" fmla="*/ 12 h 17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11" h="1720">
                  <a:moveTo>
                    <a:pt x="0" y="0"/>
                  </a:moveTo>
                  <a:lnTo>
                    <a:pt x="0" y="899"/>
                  </a:lnTo>
                  <a:lnTo>
                    <a:pt x="213" y="899"/>
                  </a:lnTo>
                  <a:lnTo>
                    <a:pt x="213" y="1491"/>
                  </a:lnTo>
                  <a:lnTo>
                    <a:pt x="213" y="1720"/>
                  </a:lnTo>
                  <a:lnTo>
                    <a:pt x="383" y="1720"/>
                  </a:lnTo>
                  <a:lnTo>
                    <a:pt x="3071" y="1720"/>
                  </a:lnTo>
                  <a:lnTo>
                    <a:pt x="3071" y="352"/>
                  </a:lnTo>
                  <a:lnTo>
                    <a:pt x="3311" y="352"/>
                  </a:lnTo>
                  <a:lnTo>
                    <a:pt x="3311" y="88"/>
                  </a:lnTo>
                </a:path>
              </a:pathLst>
            </a:custGeom>
            <a:noFill/>
            <a:ln w="17780" cmpd="sng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78" name="Line 147"/>
            <p:cNvSpPr>
              <a:spLocks noChangeShapeType="1"/>
            </p:cNvSpPr>
            <p:nvPr/>
          </p:nvSpPr>
          <p:spPr bwMode="auto">
            <a:xfrm>
              <a:off x="4499098" y="3674559"/>
              <a:ext cx="0" cy="655813"/>
            </a:xfrm>
            <a:prstGeom prst="line">
              <a:avLst/>
            </a:prstGeom>
            <a:noFill/>
            <a:ln w="1778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350"/>
            </a:p>
          </p:txBody>
        </p:sp>
        <p:grpSp>
          <p:nvGrpSpPr>
            <p:cNvPr id="179" name="Group 69"/>
            <p:cNvGrpSpPr>
              <a:grpSpLocks/>
            </p:cNvGrpSpPr>
            <p:nvPr/>
          </p:nvGrpSpPr>
          <p:grpSpPr bwMode="auto">
            <a:xfrm>
              <a:off x="1916598" y="3804255"/>
              <a:ext cx="1648733" cy="546002"/>
              <a:chOff x="1392" y="1104"/>
              <a:chExt cx="1344" cy="429"/>
            </a:xfrm>
          </p:grpSpPr>
          <p:sp>
            <p:nvSpPr>
              <p:cNvPr id="286" name="Freeform 70"/>
              <p:cNvSpPr>
                <a:spLocks/>
              </p:cNvSpPr>
              <p:nvPr/>
            </p:nvSpPr>
            <p:spPr bwMode="auto">
              <a:xfrm>
                <a:off x="2003" y="1219"/>
                <a:ext cx="733" cy="314"/>
              </a:xfrm>
              <a:custGeom>
                <a:avLst/>
                <a:gdLst>
                  <a:gd name="T0" fmla="*/ 1 w 2178"/>
                  <a:gd name="T1" fmla="*/ 0 h 934"/>
                  <a:gd name="T2" fmla="*/ 0 w 2178"/>
                  <a:gd name="T3" fmla="*/ 77 h 934"/>
                  <a:gd name="T4" fmla="*/ 99 w 2178"/>
                  <a:gd name="T5" fmla="*/ 86 h 934"/>
                  <a:gd name="T6" fmla="*/ 115 w 2178"/>
                  <a:gd name="T7" fmla="*/ 106 h 934"/>
                  <a:gd name="T8" fmla="*/ 124 w 2178"/>
                  <a:gd name="T9" fmla="*/ 105 h 934"/>
                  <a:gd name="T10" fmla="*/ 138 w 2178"/>
                  <a:gd name="T11" fmla="*/ 86 h 934"/>
                  <a:gd name="T12" fmla="*/ 246 w 2178"/>
                  <a:gd name="T13" fmla="*/ 76 h 934"/>
                  <a:gd name="T14" fmla="*/ 247 w 2178"/>
                  <a:gd name="T15" fmla="*/ 0 h 934"/>
                  <a:gd name="T16" fmla="*/ 226 w 2178"/>
                  <a:gd name="T17" fmla="*/ 0 h 934"/>
                  <a:gd name="T18" fmla="*/ 226 w 2178"/>
                  <a:gd name="T19" fmla="*/ 12 h 934"/>
                  <a:gd name="T20" fmla="*/ 212 w 2178"/>
                  <a:gd name="T21" fmla="*/ 13 h 934"/>
                  <a:gd name="T22" fmla="*/ 212 w 2178"/>
                  <a:gd name="T23" fmla="*/ 0 h 934"/>
                  <a:gd name="T24" fmla="*/ 178 w 2178"/>
                  <a:gd name="T25" fmla="*/ 0 h 934"/>
                  <a:gd name="T26" fmla="*/ 177 w 2178"/>
                  <a:gd name="T27" fmla="*/ 12 h 934"/>
                  <a:gd name="T28" fmla="*/ 163 w 2178"/>
                  <a:gd name="T29" fmla="*/ 13 h 934"/>
                  <a:gd name="T30" fmla="*/ 163 w 2178"/>
                  <a:gd name="T31" fmla="*/ 0 h 934"/>
                  <a:gd name="T32" fmla="*/ 1 w 2178"/>
                  <a:gd name="T33" fmla="*/ 0 h 9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78" h="934">
                    <a:moveTo>
                      <a:pt x="6" y="0"/>
                    </a:moveTo>
                    <a:lnTo>
                      <a:pt x="0" y="678"/>
                    </a:lnTo>
                    <a:lnTo>
                      <a:pt x="878" y="762"/>
                    </a:lnTo>
                    <a:lnTo>
                      <a:pt x="1018" y="934"/>
                    </a:lnTo>
                    <a:lnTo>
                      <a:pt x="1090" y="930"/>
                    </a:lnTo>
                    <a:lnTo>
                      <a:pt x="1222" y="758"/>
                    </a:lnTo>
                    <a:lnTo>
                      <a:pt x="2174" y="670"/>
                    </a:lnTo>
                    <a:lnTo>
                      <a:pt x="2178" y="2"/>
                    </a:lnTo>
                    <a:lnTo>
                      <a:pt x="1998" y="2"/>
                    </a:lnTo>
                    <a:lnTo>
                      <a:pt x="1998" y="110"/>
                    </a:lnTo>
                    <a:lnTo>
                      <a:pt x="1874" y="114"/>
                    </a:lnTo>
                    <a:lnTo>
                      <a:pt x="1872" y="0"/>
                    </a:lnTo>
                    <a:lnTo>
                      <a:pt x="1568" y="0"/>
                    </a:lnTo>
                    <a:lnTo>
                      <a:pt x="1566" y="110"/>
                    </a:lnTo>
                    <a:lnTo>
                      <a:pt x="1442" y="114"/>
                    </a:lnTo>
                    <a:lnTo>
                      <a:pt x="1442" y="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7" name="Freeform 71"/>
              <p:cNvSpPr>
                <a:spLocks/>
              </p:cNvSpPr>
              <p:nvPr/>
            </p:nvSpPr>
            <p:spPr bwMode="auto">
              <a:xfrm>
                <a:off x="1392" y="1219"/>
                <a:ext cx="674" cy="295"/>
              </a:xfrm>
              <a:custGeom>
                <a:avLst/>
                <a:gdLst>
                  <a:gd name="T0" fmla="*/ 0 w 2004"/>
                  <a:gd name="T1" fmla="*/ 0 h 876"/>
                  <a:gd name="T2" fmla="*/ 0 w 2004"/>
                  <a:gd name="T3" fmla="*/ 86 h 876"/>
                  <a:gd name="T4" fmla="*/ 84 w 2004"/>
                  <a:gd name="T5" fmla="*/ 86 h 876"/>
                  <a:gd name="T6" fmla="*/ 83 w 2004"/>
                  <a:gd name="T7" fmla="*/ 99 h 876"/>
                  <a:gd name="T8" fmla="*/ 143 w 2004"/>
                  <a:gd name="T9" fmla="*/ 99 h 876"/>
                  <a:gd name="T10" fmla="*/ 145 w 2004"/>
                  <a:gd name="T11" fmla="*/ 86 h 876"/>
                  <a:gd name="T12" fmla="*/ 206 w 2004"/>
                  <a:gd name="T13" fmla="*/ 86 h 876"/>
                  <a:gd name="T14" fmla="*/ 206 w 2004"/>
                  <a:gd name="T15" fmla="*/ 10 h 876"/>
                  <a:gd name="T16" fmla="*/ 227 w 2004"/>
                  <a:gd name="T17" fmla="*/ 10 h 876"/>
                  <a:gd name="T18" fmla="*/ 219 w 2004"/>
                  <a:gd name="T19" fmla="*/ 0 h 876"/>
                  <a:gd name="T20" fmla="*/ 0 w 2004"/>
                  <a:gd name="T21" fmla="*/ 0 h 8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4" h="876">
                    <a:moveTo>
                      <a:pt x="0" y="0"/>
                    </a:moveTo>
                    <a:lnTo>
                      <a:pt x="0" y="756"/>
                    </a:lnTo>
                    <a:lnTo>
                      <a:pt x="740" y="756"/>
                    </a:lnTo>
                    <a:lnTo>
                      <a:pt x="736" y="876"/>
                    </a:lnTo>
                    <a:lnTo>
                      <a:pt x="1268" y="872"/>
                    </a:lnTo>
                    <a:lnTo>
                      <a:pt x="1280" y="760"/>
                    </a:lnTo>
                    <a:lnTo>
                      <a:pt x="1822" y="758"/>
                    </a:lnTo>
                    <a:lnTo>
                      <a:pt x="1824" y="92"/>
                    </a:lnTo>
                    <a:lnTo>
                      <a:pt x="2004" y="92"/>
                    </a:lnTo>
                    <a:lnTo>
                      <a:pt x="193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A8FEF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 cmpd="sng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8" name="Freeform 72"/>
              <p:cNvSpPr>
                <a:spLocks/>
              </p:cNvSpPr>
              <p:nvPr/>
            </p:nvSpPr>
            <p:spPr bwMode="auto">
              <a:xfrm>
                <a:off x="2005" y="1193"/>
                <a:ext cx="730" cy="338"/>
              </a:xfrm>
              <a:custGeom>
                <a:avLst/>
                <a:gdLst>
                  <a:gd name="T0" fmla="*/ 222 w 2401"/>
                  <a:gd name="T1" fmla="*/ 0 h 1272"/>
                  <a:gd name="T2" fmla="*/ 222 w 2401"/>
                  <a:gd name="T3" fmla="*/ 67 h 1272"/>
                  <a:gd name="T4" fmla="*/ 124 w 2401"/>
                  <a:gd name="T5" fmla="*/ 75 h 1272"/>
                  <a:gd name="T6" fmla="*/ 111 w 2401"/>
                  <a:gd name="T7" fmla="*/ 90 h 1272"/>
                  <a:gd name="T8" fmla="*/ 102 w 2401"/>
                  <a:gd name="T9" fmla="*/ 90 h 1272"/>
                  <a:gd name="T10" fmla="*/ 89 w 2401"/>
                  <a:gd name="T11" fmla="*/ 75 h 1272"/>
                  <a:gd name="T12" fmla="*/ 0 w 2401"/>
                  <a:gd name="T13" fmla="*/ 67 h 1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1" h="1272">
                    <a:moveTo>
                      <a:pt x="2401" y="0"/>
                    </a:moveTo>
                    <a:lnTo>
                      <a:pt x="2400" y="945"/>
                    </a:lnTo>
                    <a:lnTo>
                      <a:pt x="1345" y="1056"/>
                    </a:lnTo>
                    <a:lnTo>
                      <a:pt x="1200" y="1272"/>
                    </a:lnTo>
                    <a:lnTo>
                      <a:pt x="1110" y="1272"/>
                    </a:lnTo>
                    <a:lnTo>
                      <a:pt x="961" y="1056"/>
                    </a:lnTo>
                    <a:lnTo>
                      <a:pt x="0" y="951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9" name="Freeform 73"/>
              <p:cNvSpPr>
                <a:spLocks/>
              </p:cNvSpPr>
              <p:nvPr/>
            </p:nvSpPr>
            <p:spPr bwMode="auto">
              <a:xfrm>
                <a:off x="1392" y="1191"/>
                <a:ext cx="614" cy="321"/>
              </a:xfrm>
              <a:custGeom>
                <a:avLst/>
                <a:gdLst>
                  <a:gd name="T0" fmla="*/ 207 w 1824"/>
                  <a:gd name="T1" fmla="*/ 95 h 955"/>
                  <a:gd name="T2" fmla="*/ 144 w 1824"/>
                  <a:gd name="T3" fmla="*/ 95 h 955"/>
                  <a:gd name="T4" fmla="*/ 144 w 1824"/>
                  <a:gd name="T5" fmla="*/ 108 h 955"/>
                  <a:gd name="T6" fmla="*/ 83 w 1824"/>
                  <a:gd name="T7" fmla="*/ 108 h 955"/>
                  <a:gd name="T8" fmla="*/ 83 w 1824"/>
                  <a:gd name="T9" fmla="*/ 95 h 955"/>
                  <a:gd name="T10" fmla="*/ 0 w 1824"/>
                  <a:gd name="T11" fmla="*/ 95 h 955"/>
                  <a:gd name="T12" fmla="*/ 0 w 1824"/>
                  <a:gd name="T13" fmla="*/ 0 h 9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4" h="955">
                    <a:moveTo>
                      <a:pt x="1824" y="841"/>
                    </a:moveTo>
                    <a:lnTo>
                      <a:pt x="1272" y="841"/>
                    </a:lnTo>
                    <a:lnTo>
                      <a:pt x="1272" y="955"/>
                    </a:lnTo>
                    <a:lnTo>
                      <a:pt x="737" y="955"/>
                    </a:lnTo>
                    <a:lnTo>
                      <a:pt x="737" y="841"/>
                    </a:lnTo>
                    <a:lnTo>
                      <a:pt x="0" y="840"/>
                    </a:lnTo>
                    <a:lnTo>
                      <a:pt x="0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0" name="Freeform 74"/>
              <p:cNvSpPr>
                <a:spLocks/>
              </p:cNvSpPr>
              <p:nvPr/>
            </p:nvSpPr>
            <p:spPr bwMode="auto">
              <a:xfrm>
                <a:off x="1681" y="1193"/>
                <a:ext cx="97" cy="294"/>
              </a:xfrm>
              <a:custGeom>
                <a:avLst/>
                <a:gdLst>
                  <a:gd name="T0" fmla="*/ 0 w 289"/>
                  <a:gd name="T1" fmla="*/ 0 h 875"/>
                  <a:gd name="T2" fmla="*/ 0 w 289"/>
                  <a:gd name="T3" fmla="*/ 73 h 875"/>
                  <a:gd name="T4" fmla="*/ 0 w 289"/>
                  <a:gd name="T5" fmla="*/ 99 h 875"/>
                  <a:gd name="T6" fmla="*/ 33 w 289"/>
                  <a:gd name="T7" fmla="*/ 99 h 8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9" h="875">
                    <a:moveTo>
                      <a:pt x="0" y="0"/>
                    </a:moveTo>
                    <a:lnTo>
                      <a:pt x="0" y="647"/>
                    </a:lnTo>
                    <a:lnTo>
                      <a:pt x="0" y="875"/>
                    </a:lnTo>
                    <a:lnTo>
                      <a:pt x="289" y="875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1" name="Freeform 75"/>
              <p:cNvSpPr>
                <a:spLocks/>
              </p:cNvSpPr>
              <p:nvPr/>
            </p:nvSpPr>
            <p:spPr bwMode="auto">
              <a:xfrm>
                <a:off x="1935" y="1195"/>
                <a:ext cx="0" cy="241"/>
              </a:xfrm>
              <a:custGeom>
                <a:avLst/>
                <a:gdLst>
                  <a:gd name="T0" fmla="*/ 1 w 1"/>
                  <a:gd name="T1" fmla="*/ 0 h 905"/>
                  <a:gd name="T2" fmla="*/ 0 w 1"/>
                  <a:gd name="T3" fmla="*/ 64 h 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05">
                    <a:moveTo>
                      <a:pt x="1" y="0"/>
                    </a:moveTo>
                    <a:lnTo>
                      <a:pt x="0" y="905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2" name="Freeform 76"/>
              <p:cNvSpPr>
                <a:spLocks/>
              </p:cNvSpPr>
              <p:nvPr/>
            </p:nvSpPr>
            <p:spPr bwMode="auto">
              <a:xfrm flipH="1">
                <a:off x="1820" y="1272"/>
                <a:ext cx="73" cy="217"/>
              </a:xfrm>
              <a:custGeom>
                <a:avLst/>
                <a:gdLst>
                  <a:gd name="T0" fmla="*/ 9 w 240"/>
                  <a:gd name="T1" fmla="*/ 0 h 816"/>
                  <a:gd name="T2" fmla="*/ 9 w 240"/>
                  <a:gd name="T3" fmla="*/ 41 h 816"/>
                  <a:gd name="T4" fmla="*/ 0 w 240"/>
                  <a:gd name="T5" fmla="*/ 48 h 816"/>
                  <a:gd name="T6" fmla="*/ 22 w 240"/>
                  <a:gd name="T7" fmla="*/ 48 h 816"/>
                  <a:gd name="T8" fmla="*/ 22 w 240"/>
                  <a:gd name="T9" fmla="*/ 37 h 816"/>
                  <a:gd name="T10" fmla="*/ 22 w 240"/>
                  <a:gd name="T11" fmla="*/ 58 h 816"/>
                  <a:gd name="T12" fmla="*/ 22 w 240"/>
                  <a:gd name="T13" fmla="*/ 48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" h="816">
                    <a:moveTo>
                      <a:pt x="96" y="0"/>
                    </a:moveTo>
                    <a:lnTo>
                      <a:pt x="96" y="576"/>
                    </a:lnTo>
                    <a:lnTo>
                      <a:pt x="0" y="672"/>
                    </a:lnTo>
                    <a:lnTo>
                      <a:pt x="240" y="672"/>
                    </a:lnTo>
                    <a:lnTo>
                      <a:pt x="240" y="528"/>
                    </a:lnTo>
                    <a:lnTo>
                      <a:pt x="240" y="816"/>
                    </a:lnTo>
                    <a:lnTo>
                      <a:pt x="240" y="672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3" name="Freeform 77"/>
              <p:cNvSpPr>
                <a:spLocks/>
              </p:cNvSpPr>
              <p:nvPr/>
            </p:nvSpPr>
            <p:spPr bwMode="auto">
              <a:xfrm>
                <a:off x="1705" y="1272"/>
                <a:ext cx="73" cy="217"/>
              </a:xfrm>
              <a:custGeom>
                <a:avLst/>
                <a:gdLst>
                  <a:gd name="T0" fmla="*/ 9 w 240"/>
                  <a:gd name="T1" fmla="*/ 0 h 816"/>
                  <a:gd name="T2" fmla="*/ 9 w 240"/>
                  <a:gd name="T3" fmla="*/ 41 h 816"/>
                  <a:gd name="T4" fmla="*/ 0 w 240"/>
                  <a:gd name="T5" fmla="*/ 48 h 816"/>
                  <a:gd name="T6" fmla="*/ 22 w 240"/>
                  <a:gd name="T7" fmla="*/ 48 h 816"/>
                  <a:gd name="T8" fmla="*/ 22 w 240"/>
                  <a:gd name="T9" fmla="*/ 37 h 816"/>
                  <a:gd name="T10" fmla="*/ 22 w 240"/>
                  <a:gd name="T11" fmla="*/ 58 h 816"/>
                  <a:gd name="T12" fmla="*/ 22 w 240"/>
                  <a:gd name="T13" fmla="*/ 48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" h="816">
                    <a:moveTo>
                      <a:pt x="96" y="0"/>
                    </a:moveTo>
                    <a:lnTo>
                      <a:pt x="96" y="576"/>
                    </a:lnTo>
                    <a:lnTo>
                      <a:pt x="0" y="672"/>
                    </a:lnTo>
                    <a:lnTo>
                      <a:pt x="240" y="672"/>
                    </a:lnTo>
                    <a:lnTo>
                      <a:pt x="240" y="528"/>
                    </a:lnTo>
                    <a:lnTo>
                      <a:pt x="240" y="816"/>
                    </a:lnTo>
                    <a:lnTo>
                      <a:pt x="240" y="672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4" name="Freeform 78"/>
              <p:cNvSpPr>
                <a:spLocks/>
              </p:cNvSpPr>
              <p:nvPr/>
            </p:nvSpPr>
            <p:spPr bwMode="auto">
              <a:xfrm>
                <a:off x="2488" y="1219"/>
                <a:ext cx="44" cy="38"/>
              </a:xfrm>
              <a:custGeom>
                <a:avLst/>
                <a:gdLst>
                  <a:gd name="T0" fmla="*/ 0 w 144"/>
                  <a:gd name="T1" fmla="*/ 0 h 192"/>
                  <a:gd name="T2" fmla="*/ 0 w 144"/>
                  <a:gd name="T3" fmla="*/ 8 h 192"/>
                  <a:gd name="T4" fmla="*/ 13 w 144"/>
                  <a:gd name="T5" fmla="*/ 8 h 192"/>
                  <a:gd name="T6" fmla="*/ 13 w 1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144" y="192"/>
                    </a:lnTo>
                    <a:lnTo>
                      <a:pt x="144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5" name="Freeform 79"/>
              <p:cNvSpPr>
                <a:spLocks/>
              </p:cNvSpPr>
              <p:nvPr/>
            </p:nvSpPr>
            <p:spPr bwMode="auto">
              <a:xfrm>
                <a:off x="2632" y="1219"/>
                <a:ext cx="45" cy="38"/>
              </a:xfrm>
              <a:custGeom>
                <a:avLst/>
                <a:gdLst>
                  <a:gd name="T0" fmla="*/ 0 w 144"/>
                  <a:gd name="T1" fmla="*/ 0 h 192"/>
                  <a:gd name="T2" fmla="*/ 0 w 144"/>
                  <a:gd name="T3" fmla="*/ 8 h 192"/>
                  <a:gd name="T4" fmla="*/ 14 w 144"/>
                  <a:gd name="T5" fmla="*/ 8 h 192"/>
                  <a:gd name="T6" fmla="*/ 14 w 1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144" y="192"/>
                    </a:lnTo>
                    <a:lnTo>
                      <a:pt x="144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6" name="Line 80"/>
              <p:cNvSpPr>
                <a:spLocks noChangeShapeType="1"/>
              </p:cNvSpPr>
              <p:nvPr/>
            </p:nvSpPr>
            <p:spPr bwMode="auto">
              <a:xfrm flipV="1">
                <a:off x="1564" y="1257"/>
                <a:ext cx="0" cy="217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7" name="Freeform 81"/>
              <p:cNvSpPr>
                <a:spLocks/>
              </p:cNvSpPr>
              <p:nvPr/>
            </p:nvSpPr>
            <p:spPr bwMode="auto">
              <a:xfrm>
                <a:off x="2039" y="1193"/>
                <a:ext cx="30" cy="88"/>
              </a:xfrm>
              <a:custGeom>
                <a:avLst/>
                <a:gdLst>
                  <a:gd name="T0" fmla="*/ 9 w 101"/>
                  <a:gd name="T1" fmla="*/ 23 h 332"/>
                  <a:gd name="T2" fmla="*/ 9 w 101"/>
                  <a:gd name="T3" fmla="*/ 16 h 332"/>
                  <a:gd name="T4" fmla="*/ 0 w 101"/>
                  <a:gd name="T5" fmla="*/ 7 h 332"/>
                  <a:gd name="T6" fmla="*/ 0 w 101"/>
                  <a:gd name="T7" fmla="*/ 0 h 3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" h="332">
                    <a:moveTo>
                      <a:pt x="100" y="332"/>
                    </a:moveTo>
                    <a:lnTo>
                      <a:pt x="101" y="230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8" name="Line 82"/>
              <p:cNvSpPr>
                <a:spLocks noChangeShapeType="1"/>
              </p:cNvSpPr>
              <p:nvPr/>
            </p:nvSpPr>
            <p:spPr bwMode="auto">
              <a:xfrm flipV="1">
                <a:off x="2005" y="1257"/>
                <a:ext cx="0" cy="217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99" name="Line 83"/>
              <p:cNvSpPr>
                <a:spLocks noChangeShapeType="1"/>
              </p:cNvSpPr>
              <p:nvPr/>
            </p:nvSpPr>
            <p:spPr bwMode="auto">
              <a:xfrm flipV="1">
                <a:off x="2024" y="1371"/>
                <a:ext cx="0" cy="6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0" name="Line 84"/>
              <p:cNvSpPr>
                <a:spLocks noChangeShapeType="1"/>
              </p:cNvSpPr>
              <p:nvPr/>
            </p:nvSpPr>
            <p:spPr bwMode="auto">
              <a:xfrm flipV="1">
                <a:off x="2053" y="137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1" name="Line 85"/>
              <p:cNvSpPr>
                <a:spLocks noChangeShapeType="1"/>
              </p:cNvSpPr>
              <p:nvPr/>
            </p:nvSpPr>
            <p:spPr bwMode="auto">
              <a:xfrm flipV="1">
                <a:off x="2082" y="1377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2" name="Line 86"/>
              <p:cNvSpPr>
                <a:spLocks noChangeShapeType="1"/>
              </p:cNvSpPr>
              <p:nvPr/>
            </p:nvSpPr>
            <p:spPr bwMode="auto">
              <a:xfrm flipV="1">
                <a:off x="2111" y="1381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3" name="Line 87"/>
              <p:cNvSpPr>
                <a:spLocks noChangeShapeType="1"/>
              </p:cNvSpPr>
              <p:nvPr/>
            </p:nvSpPr>
            <p:spPr bwMode="auto">
              <a:xfrm flipV="1">
                <a:off x="2140" y="1383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4" name="Line 88"/>
              <p:cNvSpPr>
                <a:spLocks noChangeShapeType="1"/>
              </p:cNvSpPr>
              <p:nvPr/>
            </p:nvSpPr>
            <p:spPr bwMode="auto">
              <a:xfrm flipV="1">
                <a:off x="2170" y="1386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5" name="Line 89"/>
              <p:cNvSpPr>
                <a:spLocks noChangeShapeType="1"/>
              </p:cNvSpPr>
              <p:nvPr/>
            </p:nvSpPr>
            <p:spPr bwMode="auto">
              <a:xfrm flipV="1">
                <a:off x="2199" y="1389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6" name="Line 90"/>
              <p:cNvSpPr>
                <a:spLocks noChangeShapeType="1"/>
              </p:cNvSpPr>
              <p:nvPr/>
            </p:nvSpPr>
            <p:spPr bwMode="auto">
              <a:xfrm flipV="1">
                <a:off x="2228" y="1392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7" name="Line 91"/>
              <p:cNvSpPr>
                <a:spLocks noChangeShapeType="1"/>
              </p:cNvSpPr>
              <p:nvPr/>
            </p:nvSpPr>
            <p:spPr bwMode="auto">
              <a:xfrm flipV="1">
                <a:off x="2257" y="139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8" name="Line 92"/>
              <p:cNvSpPr>
                <a:spLocks noChangeShapeType="1"/>
              </p:cNvSpPr>
              <p:nvPr/>
            </p:nvSpPr>
            <p:spPr bwMode="auto">
              <a:xfrm flipH="1" flipV="1">
                <a:off x="2687" y="1371"/>
                <a:ext cx="0" cy="6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09" name="Line 93"/>
              <p:cNvSpPr>
                <a:spLocks noChangeShapeType="1"/>
              </p:cNvSpPr>
              <p:nvPr/>
            </p:nvSpPr>
            <p:spPr bwMode="auto">
              <a:xfrm flipH="1" flipV="1">
                <a:off x="2658" y="137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0" name="Line 94"/>
              <p:cNvSpPr>
                <a:spLocks noChangeShapeType="1"/>
              </p:cNvSpPr>
              <p:nvPr/>
            </p:nvSpPr>
            <p:spPr bwMode="auto">
              <a:xfrm flipH="1" flipV="1">
                <a:off x="2629" y="1377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1" name="Line 95"/>
              <p:cNvSpPr>
                <a:spLocks noChangeShapeType="1"/>
              </p:cNvSpPr>
              <p:nvPr/>
            </p:nvSpPr>
            <p:spPr bwMode="auto">
              <a:xfrm flipH="1" flipV="1">
                <a:off x="2599" y="1381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2" name="Line 96"/>
              <p:cNvSpPr>
                <a:spLocks noChangeShapeType="1"/>
              </p:cNvSpPr>
              <p:nvPr/>
            </p:nvSpPr>
            <p:spPr bwMode="auto">
              <a:xfrm flipH="1" flipV="1">
                <a:off x="2570" y="1383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3" name="Line 97"/>
              <p:cNvSpPr>
                <a:spLocks noChangeShapeType="1"/>
              </p:cNvSpPr>
              <p:nvPr/>
            </p:nvSpPr>
            <p:spPr bwMode="auto">
              <a:xfrm flipH="1" flipV="1">
                <a:off x="2541" y="1386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4" name="Line 98"/>
              <p:cNvSpPr>
                <a:spLocks noChangeShapeType="1"/>
              </p:cNvSpPr>
              <p:nvPr/>
            </p:nvSpPr>
            <p:spPr bwMode="auto">
              <a:xfrm flipH="1" flipV="1">
                <a:off x="2512" y="1389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5" name="Line 99"/>
              <p:cNvSpPr>
                <a:spLocks noChangeShapeType="1"/>
              </p:cNvSpPr>
              <p:nvPr/>
            </p:nvSpPr>
            <p:spPr bwMode="auto">
              <a:xfrm flipH="1" flipV="1">
                <a:off x="2483" y="1392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6" name="Line 100"/>
              <p:cNvSpPr>
                <a:spLocks noChangeShapeType="1"/>
              </p:cNvSpPr>
              <p:nvPr/>
            </p:nvSpPr>
            <p:spPr bwMode="auto">
              <a:xfrm flipH="1" flipV="1">
                <a:off x="2454" y="139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7" name="Line 101"/>
              <p:cNvSpPr>
                <a:spLocks noChangeShapeType="1"/>
              </p:cNvSpPr>
              <p:nvPr/>
            </p:nvSpPr>
            <p:spPr bwMode="auto">
              <a:xfrm flipH="1">
                <a:off x="1480" y="1142"/>
                <a:ext cx="0" cy="24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8" name="Oval 102"/>
              <p:cNvSpPr>
                <a:spLocks noChangeArrowheads="1"/>
              </p:cNvSpPr>
              <p:nvPr/>
            </p:nvSpPr>
            <p:spPr bwMode="auto">
              <a:xfrm flipH="1">
                <a:off x="1480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Oval 103"/>
              <p:cNvSpPr>
                <a:spLocks noChangeArrowheads="1"/>
              </p:cNvSpPr>
              <p:nvPr/>
            </p:nvSpPr>
            <p:spPr bwMode="auto">
              <a:xfrm flipH="1">
                <a:off x="1436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Oval 104"/>
              <p:cNvSpPr>
                <a:spLocks noChangeArrowheads="1"/>
              </p:cNvSpPr>
              <p:nvPr/>
            </p:nvSpPr>
            <p:spPr bwMode="auto">
              <a:xfrm>
                <a:off x="1457" y="1104"/>
                <a:ext cx="44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Line 105"/>
              <p:cNvSpPr>
                <a:spLocks noChangeShapeType="1"/>
              </p:cNvSpPr>
              <p:nvPr/>
            </p:nvSpPr>
            <p:spPr bwMode="auto">
              <a:xfrm flipH="1">
                <a:off x="1621" y="1142"/>
                <a:ext cx="0" cy="24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22" name="Oval 106"/>
              <p:cNvSpPr>
                <a:spLocks noChangeArrowheads="1"/>
              </p:cNvSpPr>
              <p:nvPr/>
            </p:nvSpPr>
            <p:spPr bwMode="auto">
              <a:xfrm flipH="1">
                <a:off x="1621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Oval 107"/>
              <p:cNvSpPr>
                <a:spLocks noChangeArrowheads="1"/>
              </p:cNvSpPr>
              <p:nvPr/>
            </p:nvSpPr>
            <p:spPr bwMode="auto">
              <a:xfrm flipH="1">
                <a:off x="1577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Oval 108"/>
              <p:cNvSpPr>
                <a:spLocks noChangeArrowheads="1"/>
              </p:cNvSpPr>
              <p:nvPr/>
            </p:nvSpPr>
            <p:spPr bwMode="auto">
              <a:xfrm>
                <a:off x="1598" y="1104"/>
                <a:ext cx="45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Line 109"/>
              <p:cNvSpPr>
                <a:spLocks noChangeShapeType="1"/>
              </p:cNvSpPr>
              <p:nvPr/>
            </p:nvSpPr>
            <p:spPr bwMode="auto">
              <a:xfrm flipH="1">
                <a:off x="1795" y="1142"/>
                <a:ext cx="0" cy="178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26" name="Oval 110"/>
              <p:cNvSpPr>
                <a:spLocks noChangeArrowheads="1"/>
              </p:cNvSpPr>
              <p:nvPr/>
            </p:nvSpPr>
            <p:spPr bwMode="auto">
              <a:xfrm flipH="1">
                <a:off x="1795" y="1313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Oval 111"/>
              <p:cNvSpPr>
                <a:spLocks noChangeArrowheads="1"/>
              </p:cNvSpPr>
              <p:nvPr/>
            </p:nvSpPr>
            <p:spPr bwMode="auto">
              <a:xfrm flipH="1">
                <a:off x="1751" y="1313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Oval 112"/>
              <p:cNvSpPr>
                <a:spLocks noChangeArrowheads="1"/>
              </p:cNvSpPr>
              <p:nvPr/>
            </p:nvSpPr>
            <p:spPr bwMode="auto">
              <a:xfrm>
                <a:off x="1773" y="1104"/>
                <a:ext cx="43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Oval 113"/>
              <p:cNvSpPr>
                <a:spLocks noChangeArrowheads="1"/>
              </p:cNvSpPr>
              <p:nvPr/>
            </p:nvSpPr>
            <p:spPr bwMode="auto">
              <a:xfrm>
                <a:off x="2334" y="1106"/>
                <a:ext cx="44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Line 114"/>
              <p:cNvSpPr>
                <a:spLocks noChangeShapeType="1"/>
              </p:cNvSpPr>
              <p:nvPr/>
            </p:nvSpPr>
            <p:spPr bwMode="auto">
              <a:xfrm>
                <a:off x="2097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1" name="Line 115"/>
              <p:cNvSpPr>
                <a:spLocks noChangeShapeType="1"/>
              </p:cNvSpPr>
              <p:nvPr/>
            </p:nvSpPr>
            <p:spPr bwMode="auto">
              <a:xfrm>
                <a:off x="2155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2" name="Line 116"/>
              <p:cNvSpPr>
                <a:spLocks noChangeShapeType="1"/>
              </p:cNvSpPr>
              <p:nvPr/>
            </p:nvSpPr>
            <p:spPr bwMode="auto">
              <a:xfrm>
                <a:off x="2213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3" name="Line 117"/>
              <p:cNvSpPr>
                <a:spLocks noChangeShapeType="1"/>
              </p:cNvSpPr>
              <p:nvPr/>
            </p:nvSpPr>
            <p:spPr bwMode="auto">
              <a:xfrm>
                <a:off x="2272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4" name="Line 118"/>
              <p:cNvSpPr>
                <a:spLocks noChangeShapeType="1"/>
              </p:cNvSpPr>
              <p:nvPr/>
            </p:nvSpPr>
            <p:spPr bwMode="auto">
              <a:xfrm>
                <a:off x="2367" y="1228"/>
                <a:ext cx="47" cy="5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5" name="Line 119"/>
              <p:cNvSpPr>
                <a:spLocks noChangeShapeType="1"/>
              </p:cNvSpPr>
              <p:nvPr/>
            </p:nvSpPr>
            <p:spPr bwMode="auto">
              <a:xfrm>
                <a:off x="2418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6" name="Line 120"/>
              <p:cNvSpPr>
                <a:spLocks noChangeShapeType="1"/>
              </p:cNvSpPr>
              <p:nvPr/>
            </p:nvSpPr>
            <p:spPr bwMode="auto">
              <a:xfrm>
                <a:off x="2509" y="1256"/>
                <a:ext cx="22" cy="2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7" name="Line 121"/>
              <p:cNvSpPr>
                <a:spLocks noChangeShapeType="1"/>
              </p:cNvSpPr>
              <p:nvPr/>
            </p:nvSpPr>
            <p:spPr bwMode="auto">
              <a:xfrm>
                <a:off x="2535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8" name="Line 122"/>
              <p:cNvSpPr>
                <a:spLocks noChangeShapeType="1"/>
              </p:cNvSpPr>
              <p:nvPr/>
            </p:nvSpPr>
            <p:spPr bwMode="auto">
              <a:xfrm>
                <a:off x="2593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39" name="Line 123"/>
              <p:cNvSpPr>
                <a:spLocks noChangeShapeType="1"/>
              </p:cNvSpPr>
              <p:nvPr/>
            </p:nvSpPr>
            <p:spPr bwMode="auto">
              <a:xfrm>
                <a:off x="2677" y="1247"/>
                <a:ext cx="29" cy="3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40" name="Rectangle 124"/>
              <p:cNvSpPr>
                <a:spLocks noChangeArrowheads="1"/>
              </p:cNvSpPr>
              <p:nvPr/>
            </p:nvSpPr>
            <p:spPr bwMode="auto">
              <a:xfrm>
                <a:off x="2344" y="1219"/>
                <a:ext cx="22" cy="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Freeform 125"/>
              <p:cNvSpPr>
                <a:spLocks/>
              </p:cNvSpPr>
              <p:nvPr/>
            </p:nvSpPr>
            <p:spPr bwMode="auto">
              <a:xfrm>
                <a:off x="2024" y="1142"/>
                <a:ext cx="321" cy="319"/>
              </a:xfrm>
              <a:custGeom>
                <a:avLst/>
                <a:gdLst>
                  <a:gd name="T0" fmla="*/ 98 w 1056"/>
                  <a:gd name="T1" fmla="*/ 0 h 1200"/>
                  <a:gd name="T2" fmla="*/ 98 w 1056"/>
                  <a:gd name="T3" fmla="*/ 68 h 1200"/>
                  <a:gd name="T4" fmla="*/ 80 w 1056"/>
                  <a:gd name="T5" fmla="*/ 85 h 1200"/>
                  <a:gd name="T6" fmla="*/ 0 w 1056"/>
                  <a:gd name="T7" fmla="*/ 78 h 1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6" h="1200">
                    <a:moveTo>
                      <a:pt x="1056" y="0"/>
                    </a:moveTo>
                    <a:lnTo>
                      <a:pt x="1056" y="960"/>
                    </a:lnTo>
                    <a:lnTo>
                      <a:pt x="864" y="1200"/>
                    </a:lnTo>
                    <a:lnTo>
                      <a:pt x="0" y="1104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42" name="Freeform 126"/>
              <p:cNvSpPr>
                <a:spLocks/>
              </p:cNvSpPr>
              <p:nvPr/>
            </p:nvSpPr>
            <p:spPr bwMode="auto">
              <a:xfrm>
                <a:off x="2367" y="1143"/>
                <a:ext cx="321" cy="318"/>
              </a:xfrm>
              <a:custGeom>
                <a:avLst/>
                <a:gdLst>
                  <a:gd name="T0" fmla="*/ 0 w 1056"/>
                  <a:gd name="T1" fmla="*/ 0 h 1196"/>
                  <a:gd name="T2" fmla="*/ 0 w 1056"/>
                  <a:gd name="T3" fmla="*/ 68 h 1196"/>
                  <a:gd name="T4" fmla="*/ 18 w 1056"/>
                  <a:gd name="T5" fmla="*/ 85 h 1196"/>
                  <a:gd name="T6" fmla="*/ 98 w 1056"/>
                  <a:gd name="T7" fmla="*/ 78 h 11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6" h="1196">
                    <a:moveTo>
                      <a:pt x="0" y="0"/>
                    </a:moveTo>
                    <a:lnTo>
                      <a:pt x="0" y="956"/>
                    </a:lnTo>
                    <a:lnTo>
                      <a:pt x="192" y="1196"/>
                    </a:lnTo>
                    <a:lnTo>
                      <a:pt x="1056" y="110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grpSp>
          <p:nvGrpSpPr>
            <p:cNvPr id="180" name="Group 140"/>
            <p:cNvGrpSpPr>
              <a:grpSpLocks/>
            </p:cNvGrpSpPr>
            <p:nvPr/>
          </p:nvGrpSpPr>
          <p:grpSpPr bwMode="auto">
            <a:xfrm>
              <a:off x="6071065" y="3708329"/>
              <a:ext cx="1394883" cy="694580"/>
              <a:chOff x="1440" y="3408"/>
              <a:chExt cx="1248" cy="645"/>
            </a:xfrm>
          </p:grpSpPr>
          <p:sp>
            <p:nvSpPr>
              <p:cNvPr id="274" name="Freeform 141"/>
              <p:cNvSpPr>
                <a:spLocks/>
              </p:cNvSpPr>
              <p:nvPr/>
            </p:nvSpPr>
            <p:spPr bwMode="auto">
              <a:xfrm>
                <a:off x="1440" y="3432"/>
                <a:ext cx="145" cy="620"/>
              </a:xfrm>
              <a:custGeom>
                <a:avLst/>
                <a:gdLst>
                  <a:gd name="T0" fmla="*/ 0 w 389"/>
                  <a:gd name="T1" fmla="*/ 0 h 1661"/>
                  <a:gd name="T2" fmla="*/ 0 w 389"/>
                  <a:gd name="T3" fmla="*/ 118 h 1661"/>
                  <a:gd name="T4" fmla="*/ 29 w 389"/>
                  <a:gd name="T5" fmla="*/ 118 h 1661"/>
                  <a:gd name="T6" fmla="*/ 30 w 389"/>
                  <a:gd name="T7" fmla="*/ 231 h 1661"/>
                  <a:gd name="T8" fmla="*/ 54 w 389"/>
                  <a:gd name="T9" fmla="*/ 231 h 1661"/>
                  <a:gd name="T10" fmla="*/ 54 w 389"/>
                  <a:gd name="T11" fmla="*/ 0 h 1661"/>
                  <a:gd name="T12" fmla="*/ 0 w 389"/>
                  <a:gd name="T13" fmla="*/ 0 h 16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9" h="1661">
                    <a:moveTo>
                      <a:pt x="4" y="0"/>
                    </a:moveTo>
                    <a:lnTo>
                      <a:pt x="0" y="848"/>
                    </a:lnTo>
                    <a:lnTo>
                      <a:pt x="212" y="848"/>
                    </a:lnTo>
                    <a:lnTo>
                      <a:pt x="214" y="1656"/>
                    </a:lnTo>
                    <a:lnTo>
                      <a:pt x="389" y="1661"/>
                    </a:lnTo>
                    <a:lnTo>
                      <a:pt x="38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CFEE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75" name="Freeform 142"/>
              <p:cNvSpPr>
                <a:spLocks/>
              </p:cNvSpPr>
              <p:nvPr/>
            </p:nvSpPr>
            <p:spPr bwMode="auto">
              <a:xfrm>
                <a:off x="1584" y="3479"/>
                <a:ext cx="1094" cy="574"/>
              </a:xfrm>
              <a:custGeom>
                <a:avLst/>
                <a:gdLst>
                  <a:gd name="T0" fmla="*/ 409 w 2928"/>
                  <a:gd name="T1" fmla="*/ 0 h 1536"/>
                  <a:gd name="T2" fmla="*/ 0 w 2928"/>
                  <a:gd name="T3" fmla="*/ 0 h 1536"/>
                  <a:gd name="T4" fmla="*/ 0 w 2928"/>
                  <a:gd name="T5" fmla="*/ 215 h 1536"/>
                  <a:gd name="T6" fmla="*/ 375 w 2928"/>
                  <a:gd name="T7" fmla="*/ 215 h 1536"/>
                  <a:gd name="T8" fmla="*/ 375 w 2928"/>
                  <a:gd name="T9" fmla="*/ 25 h 1536"/>
                  <a:gd name="T10" fmla="*/ 408 w 2928"/>
                  <a:gd name="T11" fmla="*/ 24 h 1536"/>
                  <a:gd name="T12" fmla="*/ 409 w 2928"/>
                  <a:gd name="T13" fmla="*/ 0 h 1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28" h="1536">
                    <a:moveTo>
                      <a:pt x="2928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2688" y="1536"/>
                    </a:lnTo>
                    <a:lnTo>
                      <a:pt x="2684" y="176"/>
                    </a:lnTo>
                    <a:lnTo>
                      <a:pt x="2926" y="172"/>
                    </a:lnTo>
                    <a:lnTo>
                      <a:pt x="29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96FED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76" name="Rectangle 143" descr="Grands confettis"/>
              <p:cNvSpPr>
                <a:spLocks noChangeArrowheads="1"/>
              </p:cNvSpPr>
              <p:nvPr/>
            </p:nvSpPr>
            <p:spPr bwMode="auto">
              <a:xfrm>
                <a:off x="1584" y="3632"/>
                <a:ext cx="1004" cy="269"/>
              </a:xfrm>
              <a:prstGeom prst="rect">
                <a:avLst/>
              </a:prstGeom>
              <a:pattFill prst="lgConfetti">
                <a:fgClr>
                  <a:srgbClr val="80808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Line 144"/>
              <p:cNvSpPr>
                <a:spLocks noChangeShapeType="1"/>
              </p:cNvSpPr>
              <p:nvPr/>
            </p:nvSpPr>
            <p:spPr bwMode="auto">
              <a:xfrm flipV="1">
                <a:off x="2586" y="3444"/>
                <a:ext cx="0" cy="7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78" name="Line 145"/>
              <p:cNvSpPr>
                <a:spLocks noChangeShapeType="1"/>
              </p:cNvSpPr>
              <p:nvPr/>
            </p:nvSpPr>
            <p:spPr bwMode="auto">
              <a:xfrm>
                <a:off x="1584" y="3632"/>
                <a:ext cx="1004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79" name="Freeform 146"/>
              <p:cNvSpPr>
                <a:spLocks/>
              </p:cNvSpPr>
              <p:nvPr/>
            </p:nvSpPr>
            <p:spPr bwMode="auto">
              <a:xfrm>
                <a:off x="1440" y="3411"/>
                <a:ext cx="1238" cy="642"/>
              </a:xfrm>
              <a:custGeom>
                <a:avLst/>
                <a:gdLst>
                  <a:gd name="T0" fmla="*/ 0 w 3311"/>
                  <a:gd name="T1" fmla="*/ 0 h 1720"/>
                  <a:gd name="T2" fmla="*/ 0 w 3311"/>
                  <a:gd name="T3" fmla="*/ 125 h 1720"/>
                  <a:gd name="T4" fmla="*/ 30 w 3311"/>
                  <a:gd name="T5" fmla="*/ 125 h 1720"/>
                  <a:gd name="T6" fmla="*/ 30 w 3311"/>
                  <a:gd name="T7" fmla="*/ 208 h 1720"/>
                  <a:gd name="T8" fmla="*/ 30 w 3311"/>
                  <a:gd name="T9" fmla="*/ 240 h 1720"/>
                  <a:gd name="T10" fmla="*/ 53 w 3311"/>
                  <a:gd name="T11" fmla="*/ 240 h 1720"/>
                  <a:gd name="T12" fmla="*/ 429 w 3311"/>
                  <a:gd name="T13" fmla="*/ 240 h 1720"/>
                  <a:gd name="T14" fmla="*/ 429 w 3311"/>
                  <a:gd name="T15" fmla="*/ 49 h 1720"/>
                  <a:gd name="T16" fmla="*/ 463 w 3311"/>
                  <a:gd name="T17" fmla="*/ 49 h 1720"/>
                  <a:gd name="T18" fmla="*/ 463 w 3311"/>
                  <a:gd name="T19" fmla="*/ 12 h 1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11" h="1720">
                    <a:moveTo>
                      <a:pt x="0" y="0"/>
                    </a:moveTo>
                    <a:lnTo>
                      <a:pt x="0" y="899"/>
                    </a:lnTo>
                    <a:lnTo>
                      <a:pt x="213" y="899"/>
                    </a:lnTo>
                    <a:lnTo>
                      <a:pt x="213" y="1491"/>
                    </a:lnTo>
                    <a:lnTo>
                      <a:pt x="213" y="1720"/>
                    </a:lnTo>
                    <a:lnTo>
                      <a:pt x="383" y="1720"/>
                    </a:lnTo>
                    <a:lnTo>
                      <a:pt x="3071" y="1720"/>
                    </a:lnTo>
                    <a:lnTo>
                      <a:pt x="3071" y="352"/>
                    </a:lnTo>
                    <a:lnTo>
                      <a:pt x="3311" y="352"/>
                    </a:lnTo>
                    <a:lnTo>
                      <a:pt x="3311" y="88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0" name="Line 147"/>
              <p:cNvSpPr>
                <a:spLocks noChangeShapeType="1"/>
              </p:cNvSpPr>
              <p:nvPr/>
            </p:nvSpPr>
            <p:spPr bwMode="auto">
              <a:xfrm>
                <a:off x="1584" y="3408"/>
                <a:ext cx="0" cy="609"/>
              </a:xfrm>
              <a:prstGeom prst="line">
                <a:avLst/>
              </a:prstGeom>
              <a:noFill/>
              <a:ln w="1778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1" name="Freeform 148"/>
              <p:cNvSpPr>
                <a:spLocks/>
              </p:cNvSpPr>
              <p:nvPr/>
            </p:nvSpPr>
            <p:spPr bwMode="auto">
              <a:xfrm>
                <a:off x="1646" y="4007"/>
                <a:ext cx="1042" cy="0"/>
              </a:xfrm>
              <a:custGeom>
                <a:avLst/>
                <a:gdLst>
                  <a:gd name="T0" fmla="*/ 411 w 2640"/>
                  <a:gd name="T1" fmla="*/ 0 h 1"/>
                  <a:gd name="T2" fmla="*/ 0 w 264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40" h="1">
                    <a:moveTo>
                      <a:pt x="264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CC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2" name="Line 149"/>
              <p:cNvSpPr>
                <a:spLocks noChangeShapeType="1"/>
              </p:cNvSpPr>
              <p:nvPr/>
            </p:nvSpPr>
            <p:spPr bwMode="auto">
              <a:xfrm flipV="1">
                <a:off x="2227" y="3929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3" name="Line 150"/>
              <p:cNvSpPr>
                <a:spLocks noChangeShapeType="1"/>
              </p:cNvSpPr>
              <p:nvPr/>
            </p:nvSpPr>
            <p:spPr bwMode="auto">
              <a:xfrm flipV="1">
                <a:off x="2520" y="3929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4" name="Line 151"/>
              <p:cNvSpPr>
                <a:spLocks noChangeShapeType="1"/>
              </p:cNvSpPr>
              <p:nvPr/>
            </p:nvSpPr>
            <p:spPr bwMode="auto">
              <a:xfrm flipV="1">
                <a:off x="1937" y="3929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85" name="Line 152"/>
              <p:cNvSpPr>
                <a:spLocks noChangeShapeType="1"/>
              </p:cNvSpPr>
              <p:nvPr/>
            </p:nvSpPr>
            <p:spPr bwMode="auto">
              <a:xfrm flipV="1">
                <a:off x="1653" y="3929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grpSp>
          <p:nvGrpSpPr>
            <p:cNvPr id="181" name="Groupe 180"/>
            <p:cNvGrpSpPr/>
            <p:nvPr/>
          </p:nvGrpSpPr>
          <p:grpSpPr>
            <a:xfrm>
              <a:off x="7759312" y="3739865"/>
              <a:ext cx="1422887" cy="691328"/>
              <a:chOff x="7056140" y="3589480"/>
              <a:chExt cx="1676400" cy="935037"/>
            </a:xfrm>
          </p:grpSpPr>
          <p:sp>
            <p:nvSpPr>
              <p:cNvPr id="269" name="Freeform 156"/>
              <p:cNvSpPr>
                <a:spLocks/>
              </p:cNvSpPr>
              <p:nvPr/>
            </p:nvSpPr>
            <p:spPr bwMode="auto">
              <a:xfrm>
                <a:off x="7056140" y="3645042"/>
                <a:ext cx="1676400" cy="879475"/>
              </a:xfrm>
              <a:custGeom>
                <a:avLst/>
                <a:gdLst>
                  <a:gd name="T0" fmla="*/ 959807705 w 2928"/>
                  <a:gd name="T1" fmla="*/ 0 h 1536"/>
                  <a:gd name="T2" fmla="*/ 0 w 2928"/>
                  <a:gd name="T3" fmla="*/ 0 h 1536"/>
                  <a:gd name="T4" fmla="*/ 0 w 2928"/>
                  <a:gd name="T5" fmla="*/ 503565284 h 1536"/>
                  <a:gd name="T6" fmla="*/ 881134848 w 2928"/>
                  <a:gd name="T7" fmla="*/ 503565284 h 1536"/>
                  <a:gd name="T8" fmla="*/ 879823730 w 2928"/>
                  <a:gd name="T9" fmla="*/ 57700087 h 1536"/>
                  <a:gd name="T10" fmla="*/ 959152145 w 2928"/>
                  <a:gd name="T11" fmla="*/ 56388891 h 1536"/>
                  <a:gd name="T12" fmla="*/ 959807705 w 2928"/>
                  <a:gd name="T13" fmla="*/ 0 h 1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28" h="1536">
                    <a:moveTo>
                      <a:pt x="2928" y="0"/>
                    </a:moveTo>
                    <a:lnTo>
                      <a:pt x="0" y="0"/>
                    </a:lnTo>
                    <a:lnTo>
                      <a:pt x="0" y="1536"/>
                    </a:lnTo>
                    <a:lnTo>
                      <a:pt x="2688" y="1536"/>
                    </a:lnTo>
                    <a:lnTo>
                      <a:pt x="2684" y="176"/>
                    </a:lnTo>
                    <a:lnTo>
                      <a:pt x="2926" y="172"/>
                    </a:lnTo>
                    <a:lnTo>
                      <a:pt x="292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96FEDE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70" name="Rectangle 157" descr="Grands confettis"/>
              <p:cNvSpPr>
                <a:spLocks noChangeArrowheads="1"/>
              </p:cNvSpPr>
              <p:nvPr/>
            </p:nvSpPr>
            <p:spPr bwMode="auto">
              <a:xfrm>
                <a:off x="7056140" y="3891105"/>
                <a:ext cx="1539875" cy="414337"/>
              </a:xfrm>
              <a:prstGeom prst="rect">
                <a:avLst/>
              </a:prstGeom>
              <a:pattFill prst="lgConfetti">
                <a:fgClr>
                  <a:srgbClr val="80808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Freeform 158"/>
              <p:cNvSpPr>
                <a:spLocks/>
              </p:cNvSpPr>
              <p:nvPr/>
            </p:nvSpPr>
            <p:spPr bwMode="auto">
              <a:xfrm>
                <a:off x="7056140" y="3589480"/>
                <a:ext cx="1676400" cy="935037"/>
              </a:xfrm>
              <a:custGeom>
                <a:avLst/>
                <a:gdLst>
                  <a:gd name="T0" fmla="*/ 0 w 2928"/>
                  <a:gd name="T1" fmla="*/ 0 h 1632"/>
                  <a:gd name="T2" fmla="*/ 0 w 2928"/>
                  <a:gd name="T3" fmla="*/ 535719480 h 1632"/>
                  <a:gd name="T4" fmla="*/ 881134848 w 2928"/>
                  <a:gd name="T5" fmla="*/ 535719480 h 1632"/>
                  <a:gd name="T6" fmla="*/ 881134848 w 2928"/>
                  <a:gd name="T7" fmla="*/ 86660513 h 1632"/>
                  <a:gd name="T8" fmla="*/ 959807705 w 2928"/>
                  <a:gd name="T9" fmla="*/ 86660513 h 1632"/>
                  <a:gd name="T10" fmla="*/ 959807705 w 2928"/>
                  <a:gd name="T11" fmla="*/ 0 h 16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28" h="1632">
                    <a:moveTo>
                      <a:pt x="0" y="0"/>
                    </a:moveTo>
                    <a:lnTo>
                      <a:pt x="0" y="1632"/>
                    </a:lnTo>
                    <a:lnTo>
                      <a:pt x="2688" y="1632"/>
                    </a:lnTo>
                    <a:lnTo>
                      <a:pt x="2688" y="264"/>
                    </a:lnTo>
                    <a:lnTo>
                      <a:pt x="2928" y="264"/>
                    </a:lnTo>
                    <a:lnTo>
                      <a:pt x="2928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72" name="Line 159"/>
              <p:cNvSpPr>
                <a:spLocks noChangeShapeType="1"/>
              </p:cNvSpPr>
              <p:nvPr/>
            </p:nvSpPr>
            <p:spPr bwMode="auto">
              <a:xfrm flipH="1" flipV="1">
                <a:off x="8591253" y="3589480"/>
                <a:ext cx="1587" cy="114300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73" name="Line 160"/>
              <p:cNvSpPr>
                <a:spLocks noChangeShapeType="1"/>
              </p:cNvSpPr>
              <p:nvPr/>
            </p:nvSpPr>
            <p:spPr bwMode="auto">
              <a:xfrm>
                <a:off x="7056140" y="4305442"/>
                <a:ext cx="1539875" cy="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cxnSp>
          <p:nvCxnSpPr>
            <p:cNvPr id="182" name="Connecteur droit 181"/>
            <p:cNvCxnSpPr/>
            <p:nvPr/>
          </p:nvCxnSpPr>
          <p:spPr>
            <a:xfrm flipV="1">
              <a:off x="1551156" y="2764303"/>
              <a:ext cx="0" cy="135174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3" name="Image 18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89" y="3176008"/>
              <a:ext cx="1161202" cy="519665"/>
            </a:xfrm>
            <a:prstGeom prst="rect">
              <a:avLst/>
            </a:prstGeom>
          </p:spPr>
        </p:pic>
        <p:sp>
          <p:nvSpPr>
            <p:cNvPr id="184" name="Rectangle 183"/>
            <p:cNvSpPr/>
            <p:nvPr/>
          </p:nvSpPr>
          <p:spPr>
            <a:xfrm>
              <a:off x="4312414" y="2493407"/>
              <a:ext cx="2455813" cy="666277"/>
            </a:xfrm>
            <a:prstGeom prst="rect">
              <a:avLst/>
            </a:prstGeom>
            <a:solidFill>
              <a:srgbClr val="ACFEE5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767220" y="2486956"/>
              <a:ext cx="160267" cy="672730"/>
            </a:xfrm>
            <a:prstGeom prst="rect">
              <a:avLst/>
            </a:prstGeom>
            <a:solidFill>
              <a:srgbClr val="ACFEE5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930506" y="2486956"/>
              <a:ext cx="160267" cy="672730"/>
            </a:xfrm>
            <a:prstGeom prst="rect">
              <a:avLst/>
            </a:prstGeom>
            <a:solidFill>
              <a:srgbClr val="CBFFFE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088356" y="2486956"/>
              <a:ext cx="160267" cy="672730"/>
            </a:xfrm>
            <a:prstGeom prst="rect">
              <a:avLst/>
            </a:prstGeom>
            <a:solidFill>
              <a:srgbClr val="CBFFFE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251639" y="2486956"/>
              <a:ext cx="160267" cy="672730"/>
            </a:xfrm>
            <a:prstGeom prst="rect">
              <a:avLst/>
            </a:prstGeom>
            <a:solidFill>
              <a:srgbClr val="CBFFFE"/>
            </a:solidFill>
            <a:ln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189" name="Connecteur droit 188"/>
            <p:cNvCxnSpPr/>
            <p:nvPr/>
          </p:nvCxnSpPr>
          <p:spPr>
            <a:xfrm>
              <a:off x="1322556" y="3367795"/>
              <a:ext cx="237067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>
              <a:off x="1559623" y="2764302"/>
              <a:ext cx="237067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>
              <a:off x="1551156" y="4116046"/>
              <a:ext cx="237067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>
              <a:off x="3605731" y="2764302"/>
              <a:ext cx="603958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>
              <a:off x="3630774" y="4116046"/>
              <a:ext cx="603958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>
            <a:xfrm>
              <a:off x="3989463" y="4756729"/>
              <a:ext cx="3428296" cy="2912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avec flèche 194"/>
            <p:cNvCxnSpPr/>
            <p:nvPr/>
          </p:nvCxnSpPr>
          <p:spPr>
            <a:xfrm>
              <a:off x="3990568" y="4099043"/>
              <a:ext cx="0" cy="663055"/>
            </a:xfrm>
            <a:prstGeom prst="straightConnector1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/>
            <p:cNvCxnSpPr/>
            <p:nvPr/>
          </p:nvCxnSpPr>
          <p:spPr>
            <a:xfrm>
              <a:off x="4231776" y="4596023"/>
              <a:ext cx="787598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avec flèche 196"/>
            <p:cNvCxnSpPr/>
            <p:nvPr/>
          </p:nvCxnSpPr>
          <p:spPr>
            <a:xfrm flipH="1">
              <a:off x="5019374" y="4419752"/>
              <a:ext cx="6647" cy="166746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/>
            <p:cNvCxnSpPr/>
            <p:nvPr/>
          </p:nvCxnSpPr>
          <p:spPr>
            <a:xfrm flipH="1" flipV="1">
              <a:off x="4231776" y="4105408"/>
              <a:ext cx="2956" cy="491029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>
              <a:off x="5693871" y="4597660"/>
              <a:ext cx="1117561" cy="0"/>
            </a:xfrm>
            <a:prstGeom prst="line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avec flèche 199"/>
            <p:cNvCxnSpPr/>
            <p:nvPr/>
          </p:nvCxnSpPr>
          <p:spPr>
            <a:xfrm flipH="1">
              <a:off x="6811432" y="4411864"/>
              <a:ext cx="6647" cy="166746"/>
            </a:xfrm>
            <a:prstGeom prst="straightConnector1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/>
            <p:cNvCxnSpPr/>
            <p:nvPr/>
          </p:nvCxnSpPr>
          <p:spPr>
            <a:xfrm flipH="1" flipV="1">
              <a:off x="5685907" y="3819227"/>
              <a:ext cx="7964" cy="777210"/>
            </a:xfrm>
            <a:prstGeom prst="line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>
              <a:off x="7417759" y="4610871"/>
              <a:ext cx="1117561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avec flèche 202"/>
            <p:cNvCxnSpPr/>
            <p:nvPr/>
          </p:nvCxnSpPr>
          <p:spPr>
            <a:xfrm flipH="1">
              <a:off x="8525381" y="4443711"/>
              <a:ext cx="6647" cy="166746"/>
            </a:xfrm>
            <a:prstGeom prst="straightConnector1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/>
            <p:cNvCxnSpPr/>
            <p:nvPr/>
          </p:nvCxnSpPr>
          <p:spPr>
            <a:xfrm flipV="1">
              <a:off x="7444046" y="3851074"/>
              <a:ext cx="1975" cy="904381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69"/>
            <p:cNvGrpSpPr>
              <a:grpSpLocks/>
            </p:cNvGrpSpPr>
            <p:nvPr/>
          </p:nvGrpSpPr>
          <p:grpSpPr bwMode="auto">
            <a:xfrm>
              <a:off x="9649265" y="3871073"/>
              <a:ext cx="1648733" cy="546002"/>
              <a:chOff x="1392" y="1104"/>
              <a:chExt cx="1344" cy="429"/>
            </a:xfrm>
          </p:grpSpPr>
          <p:sp>
            <p:nvSpPr>
              <p:cNvPr id="212" name="Freeform 70"/>
              <p:cNvSpPr>
                <a:spLocks/>
              </p:cNvSpPr>
              <p:nvPr/>
            </p:nvSpPr>
            <p:spPr bwMode="auto">
              <a:xfrm>
                <a:off x="2003" y="1219"/>
                <a:ext cx="733" cy="314"/>
              </a:xfrm>
              <a:custGeom>
                <a:avLst/>
                <a:gdLst>
                  <a:gd name="T0" fmla="*/ 1 w 2178"/>
                  <a:gd name="T1" fmla="*/ 0 h 934"/>
                  <a:gd name="T2" fmla="*/ 0 w 2178"/>
                  <a:gd name="T3" fmla="*/ 77 h 934"/>
                  <a:gd name="T4" fmla="*/ 99 w 2178"/>
                  <a:gd name="T5" fmla="*/ 86 h 934"/>
                  <a:gd name="T6" fmla="*/ 115 w 2178"/>
                  <a:gd name="T7" fmla="*/ 106 h 934"/>
                  <a:gd name="T8" fmla="*/ 124 w 2178"/>
                  <a:gd name="T9" fmla="*/ 105 h 934"/>
                  <a:gd name="T10" fmla="*/ 138 w 2178"/>
                  <a:gd name="T11" fmla="*/ 86 h 934"/>
                  <a:gd name="T12" fmla="*/ 246 w 2178"/>
                  <a:gd name="T13" fmla="*/ 76 h 934"/>
                  <a:gd name="T14" fmla="*/ 247 w 2178"/>
                  <a:gd name="T15" fmla="*/ 0 h 934"/>
                  <a:gd name="T16" fmla="*/ 226 w 2178"/>
                  <a:gd name="T17" fmla="*/ 0 h 934"/>
                  <a:gd name="T18" fmla="*/ 226 w 2178"/>
                  <a:gd name="T19" fmla="*/ 12 h 934"/>
                  <a:gd name="T20" fmla="*/ 212 w 2178"/>
                  <a:gd name="T21" fmla="*/ 13 h 934"/>
                  <a:gd name="T22" fmla="*/ 212 w 2178"/>
                  <a:gd name="T23" fmla="*/ 0 h 934"/>
                  <a:gd name="T24" fmla="*/ 178 w 2178"/>
                  <a:gd name="T25" fmla="*/ 0 h 934"/>
                  <a:gd name="T26" fmla="*/ 177 w 2178"/>
                  <a:gd name="T27" fmla="*/ 12 h 934"/>
                  <a:gd name="T28" fmla="*/ 163 w 2178"/>
                  <a:gd name="T29" fmla="*/ 13 h 934"/>
                  <a:gd name="T30" fmla="*/ 163 w 2178"/>
                  <a:gd name="T31" fmla="*/ 0 h 934"/>
                  <a:gd name="T32" fmla="*/ 1 w 2178"/>
                  <a:gd name="T33" fmla="*/ 0 h 9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78" h="934">
                    <a:moveTo>
                      <a:pt x="6" y="0"/>
                    </a:moveTo>
                    <a:lnTo>
                      <a:pt x="0" y="678"/>
                    </a:lnTo>
                    <a:lnTo>
                      <a:pt x="878" y="762"/>
                    </a:lnTo>
                    <a:lnTo>
                      <a:pt x="1018" y="934"/>
                    </a:lnTo>
                    <a:lnTo>
                      <a:pt x="1090" y="930"/>
                    </a:lnTo>
                    <a:lnTo>
                      <a:pt x="1222" y="758"/>
                    </a:lnTo>
                    <a:lnTo>
                      <a:pt x="2174" y="670"/>
                    </a:lnTo>
                    <a:lnTo>
                      <a:pt x="2178" y="2"/>
                    </a:lnTo>
                    <a:lnTo>
                      <a:pt x="1998" y="2"/>
                    </a:lnTo>
                    <a:lnTo>
                      <a:pt x="1998" y="110"/>
                    </a:lnTo>
                    <a:lnTo>
                      <a:pt x="1874" y="114"/>
                    </a:lnTo>
                    <a:lnTo>
                      <a:pt x="1872" y="0"/>
                    </a:lnTo>
                    <a:lnTo>
                      <a:pt x="1568" y="0"/>
                    </a:lnTo>
                    <a:lnTo>
                      <a:pt x="1566" y="110"/>
                    </a:lnTo>
                    <a:lnTo>
                      <a:pt x="1442" y="114"/>
                    </a:lnTo>
                    <a:lnTo>
                      <a:pt x="1442" y="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13" name="Freeform 71"/>
              <p:cNvSpPr>
                <a:spLocks/>
              </p:cNvSpPr>
              <p:nvPr/>
            </p:nvSpPr>
            <p:spPr bwMode="auto">
              <a:xfrm>
                <a:off x="1392" y="1219"/>
                <a:ext cx="674" cy="295"/>
              </a:xfrm>
              <a:custGeom>
                <a:avLst/>
                <a:gdLst>
                  <a:gd name="T0" fmla="*/ 0 w 2004"/>
                  <a:gd name="T1" fmla="*/ 0 h 876"/>
                  <a:gd name="T2" fmla="*/ 0 w 2004"/>
                  <a:gd name="T3" fmla="*/ 86 h 876"/>
                  <a:gd name="T4" fmla="*/ 84 w 2004"/>
                  <a:gd name="T5" fmla="*/ 86 h 876"/>
                  <a:gd name="T6" fmla="*/ 83 w 2004"/>
                  <a:gd name="T7" fmla="*/ 99 h 876"/>
                  <a:gd name="T8" fmla="*/ 143 w 2004"/>
                  <a:gd name="T9" fmla="*/ 99 h 876"/>
                  <a:gd name="T10" fmla="*/ 145 w 2004"/>
                  <a:gd name="T11" fmla="*/ 86 h 876"/>
                  <a:gd name="T12" fmla="*/ 206 w 2004"/>
                  <a:gd name="T13" fmla="*/ 86 h 876"/>
                  <a:gd name="T14" fmla="*/ 206 w 2004"/>
                  <a:gd name="T15" fmla="*/ 10 h 876"/>
                  <a:gd name="T16" fmla="*/ 227 w 2004"/>
                  <a:gd name="T17" fmla="*/ 10 h 876"/>
                  <a:gd name="T18" fmla="*/ 219 w 2004"/>
                  <a:gd name="T19" fmla="*/ 0 h 876"/>
                  <a:gd name="T20" fmla="*/ 0 w 2004"/>
                  <a:gd name="T21" fmla="*/ 0 h 8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4" h="876">
                    <a:moveTo>
                      <a:pt x="0" y="0"/>
                    </a:moveTo>
                    <a:lnTo>
                      <a:pt x="0" y="756"/>
                    </a:lnTo>
                    <a:lnTo>
                      <a:pt x="740" y="756"/>
                    </a:lnTo>
                    <a:lnTo>
                      <a:pt x="736" y="876"/>
                    </a:lnTo>
                    <a:lnTo>
                      <a:pt x="1268" y="872"/>
                    </a:lnTo>
                    <a:lnTo>
                      <a:pt x="1280" y="760"/>
                    </a:lnTo>
                    <a:lnTo>
                      <a:pt x="1822" y="758"/>
                    </a:lnTo>
                    <a:lnTo>
                      <a:pt x="1824" y="92"/>
                    </a:lnTo>
                    <a:lnTo>
                      <a:pt x="2004" y="92"/>
                    </a:lnTo>
                    <a:lnTo>
                      <a:pt x="193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FFFF"/>
                  </a:gs>
                  <a:gs pos="100000">
                    <a:srgbClr val="A8FEF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 cmpd="sng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14" name="Freeform 72"/>
              <p:cNvSpPr>
                <a:spLocks/>
              </p:cNvSpPr>
              <p:nvPr/>
            </p:nvSpPr>
            <p:spPr bwMode="auto">
              <a:xfrm>
                <a:off x="2005" y="1193"/>
                <a:ext cx="730" cy="338"/>
              </a:xfrm>
              <a:custGeom>
                <a:avLst/>
                <a:gdLst>
                  <a:gd name="T0" fmla="*/ 222 w 2401"/>
                  <a:gd name="T1" fmla="*/ 0 h 1272"/>
                  <a:gd name="T2" fmla="*/ 222 w 2401"/>
                  <a:gd name="T3" fmla="*/ 67 h 1272"/>
                  <a:gd name="T4" fmla="*/ 124 w 2401"/>
                  <a:gd name="T5" fmla="*/ 75 h 1272"/>
                  <a:gd name="T6" fmla="*/ 111 w 2401"/>
                  <a:gd name="T7" fmla="*/ 90 h 1272"/>
                  <a:gd name="T8" fmla="*/ 102 w 2401"/>
                  <a:gd name="T9" fmla="*/ 90 h 1272"/>
                  <a:gd name="T10" fmla="*/ 89 w 2401"/>
                  <a:gd name="T11" fmla="*/ 75 h 1272"/>
                  <a:gd name="T12" fmla="*/ 0 w 2401"/>
                  <a:gd name="T13" fmla="*/ 67 h 1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1" h="1272">
                    <a:moveTo>
                      <a:pt x="2401" y="0"/>
                    </a:moveTo>
                    <a:lnTo>
                      <a:pt x="2400" y="945"/>
                    </a:lnTo>
                    <a:lnTo>
                      <a:pt x="1345" y="1056"/>
                    </a:lnTo>
                    <a:lnTo>
                      <a:pt x="1200" y="1272"/>
                    </a:lnTo>
                    <a:lnTo>
                      <a:pt x="1110" y="1272"/>
                    </a:lnTo>
                    <a:lnTo>
                      <a:pt x="961" y="1056"/>
                    </a:lnTo>
                    <a:lnTo>
                      <a:pt x="0" y="951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15" name="Freeform 73"/>
              <p:cNvSpPr>
                <a:spLocks/>
              </p:cNvSpPr>
              <p:nvPr/>
            </p:nvSpPr>
            <p:spPr bwMode="auto">
              <a:xfrm>
                <a:off x="1392" y="1191"/>
                <a:ext cx="614" cy="321"/>
              </a:xfrm>
              <a:custGeom>
                <a:avLst/>
                <a:gdLst>
                  <a:gd name="T0" fmla="*/ 207 w 1824"/>
                  <a:gd name="T1" fmla="*/ 95 h 955"/>
                  <a:gd name="T2" fmla="*/ 144 w 1824"/>
                  <a:gd name="T3" fmla="*/ 95 h 955"/>
                  <a:gd name="T4" fmla="*/ 144 w 1824"/>
                  <a:gd name="T5" fmla="*/ 108 h 955"/>
                  <a:gd name="T6" fmla="*/ 83 w 1824"/>
                  <a:gd name="T7" fmla="*/ 108 h 955"/>
                  <a:gd name="T8" fmla="*/ 83 w 1824"/>
                  <a:gd name="T9" fmla="*/ 95 h 955"/>
                  <a:gd name="T10" fmla="*/ 0 w 1824"/>
                  <a:gd name="T11" fmla="*/ 95 h 955"/>
                  <a:gd name="T12" fmla="*/ 0 w 1824"/>
                  <a:gd name="T13" fmla="*/ 0 h 9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4" h="955">
                    <a:moveTo>
                      <a:pt x="1824" y="841"/>
                    </a:moveTo>
                    <a:lnTo>
                      <a:pt x="1272" y="841"/>
                    </a:lnTo>
                    <a:lnTo>
                      <a:pt x="1272" y="955"/>
                    </a:lnTo>
                    <a:lnTo>
                      <a:pt x="737" y="955"/>
                    </a:lnTo>
                    <a:lnTo>
                      <a:pt x="737" y="841"/>
                    </a:lnTo>
                    <a:lnTo>
                      <a:pt x="0" y="840"/>
                    </a:lnTo>
                    <a:lnTo>
                      <a:pt x="0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16" name="Freeform 74"/>
              <p:cNvSpPr>
                <a:spLocks/>
              </p:cNvSpPr>
              <p:nvPr/>
            </p:nvSpPr>
            <p:spPr bwMode="auto">
              <a:xfrm>
                <a:off x="1681" y="1193"/>
                <a:ext cx="97" cy="294"/>
              </a:xfrm>
              <a:custGeom>
                <a:avLst/>
                <a:gdLst>
                  <a:gd name="T0" fmla="*/ 0 w 289"/>
                  <a:gd name="T1" fmla="*/ 0 h 875"/>
                  <a:gd name="T2" fmla="*/ 0 w 289"/>
                  <a:gd name="T3" fmla="*/ 73 h 875"/>
                  <a:gd name="T4" fmla="*/ 0 w 289"/>
                  <a:gd name="T5" fmla="*/ 99 h 875"/>
                  <a:gd name="T6" fmla="*/ 33 w 289"/>
                  <a:gd name="T7" fmla="*/ 99 h 8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9" h="875">
                    <a:moveTo>
                      <a:pt x="0" y="0"/>
                    </a:moveTo>
                    <a:lnTo>
                      <a:pt x="0" y="647"/>
                    </a:lnTo>
                    <a:lnTo>
                      <a:pt x="0" y="875"/>
                    </a:lnTo>
                    <a:lnTo>
                      <a:pt x="289" y="875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17" name="Freeform 75"/>
              <p:cNvSpPr>
                <a:spLocks/>
              </p:cNvSpPr>
              <p:nvPr/>
            </p:nvSpPr>
            <p:spPr bwMode="auto">
              <a:xfrm>
                <a:off x="1935" y="1195"/>
                <a:ext cx="0" cy="241"/>
              </a:xfrm>
              <a:custGeom>
                <a:avLst/>
                <a:gdLst>
                  <a:gd name="T0" fmla="*/ 1 w 1"/>
                  <a:gd name="T1" fmla="*/ 0 h 905"/>
                  <a:gd name="T2" fmla="*/ 0 w 1"/>
                  <a:gd name="T3" fmla="*/ 64 h 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05">
                    <a:moveTo>
                      <a:pt x="1" y="0"/>
                    </a:moveTo>
                    <a:lnTo>
                      <a:pt x="0" y="905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18" name="Freeform 76"/>
              <p:cNvSpPr>
                <a:spLocks/>
              </p:cNvSpPr>
              <p:nvPr/>
            </p:nvSpPr>
            <p:spPr bwMode="auto">
              <a:xfrm flipH="1">
                <a:off x="1820" y="1272"/>
                <a:ext cx="73" cy="217"/>
              </a:xfrm>
              <a:custGeom>
                <a:avLst/>
                <a:gdLst>
                  <a:gd name="T0" fmla="*/ 9 w 240"/>
                  <a:gd name="T1" fmla="*/ 0 h 816"/>
                  <a:gd name="T2" fmla="*/ 9 w 240"/>
                  <a:gd name="T3" fmla="*/ 41 h 816"/>
                  <a:gd name="T4" fmla="*/ 0 w 240"/>
                  <a:gd name="T5" fmla="*/ 48 h 816"/>
                  <a:gd name="T6" fmla="*/ 22 w 240"/>
                  <a:gd name="T7" fmla="*/ 48 h 816"/>
                  <a:gd name="T8" fmla="*/ 22 w 240"/>
                  <a:gd name="T9" fmla="*/ 37 h 816"/>
                  <a:gd name="T10" fmla="*/ 22 w 240"/>
                  <a:gd name="T11" fmla="*/ 58 h 816"/>
                  <a:gd name="T12" fmla="*/ 22 w 240"/>
                  <a:gd name="T13" fmla="*/ 48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" h="816">
                    <a:moveTo>
                      <a:pt x="96" y="0"/>
                    </a:moveTo>
                    <a:lnTo>
                      <a:pt x="96" y="576"/>
                    </a:lnTo>
                    <a:lnTo>
                      <a:pt x="0" y="672"/>
                    </a:lnTo>
                    <a:lnTo>
                      <a:pt x="240" y="672"/>
                    </a:lnTo>
                    <a:lnTo>
                      <a:pt x="240" y="528"/>
                    </a:lnTo>
                    <a:lnTo>
                      <a:pt x="240" y="816"/>
                    </a:lnTo>
                    <a:lnTo>
                      <a:pt x="240" y="672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19" name="Freeform 77"/>
              <p:cNvSpPr>
                <a:spLocks/>
              </p:cNvSpPr>
              <p:nvPr/>
            </p:nvSpPr>
            <p:spPr bwMode="auto">
              <a:xfrm>
                <a:off x="1705" y="1272"/>
                <a:ext cx="73" cy="217"/>
              </a:xfrm>
              <a:custGeom>
                <a:avLst/>
                <a:gdLst>
                  <a:gd name="T0" fmla="*/ 9 w 240"/>
                  <a:gd name="T1" fmla="*/ 0 h 816"/>
                  <a:gd name="T2" fmla="*/ 9 w 240"/>
                  <a:gd name="T3" fmla="*/ 41 h 816"/>
                  <a:gd name="T4" fmla="*/ 0 w 240"/>
                  <a:gd name="T5" fmla="*/ 48 h 816"/>
                  <a:gd name="T6" fmla="*/ 22 w 240"/>
                  <a:gd name="T7" fmla="*/ 48 h 816"/>
                  <a:gd name="T8" fmla="*/ 22 w 240"/>
                  <a:gd name="T9" fmla="*/ 37 h 816"/>
                  <a:gd name="T10" fmla="*/ 22 w 240"/>
                  <a:gd name="T11" fmla="*/ 58 h 816"/>
                  <a:gd name="T12" fmla="*/ 22 w 240"/>
                  <a:gd name="T13" fmla="*/ 48 h 8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0" h="816">
                    <a:moveTo>
                      <a:pt x="96" y="0"/>
                    </a:moveTo>
                    <a:lnTo>
                      <a:pt x="96" y="576"/>
                    </a:lnTo>
                    <a:lnTo>
                      <a:pt x="0" y="672"/>
                    </a:lnTo>
                    <a:lnTo>
                      <a:pt x="240" y="672"/>
                    </a:lnTo>
                    <a:lnTo>
                      <a:pt x="240" y="528"/>
                    </a:lnTo>
                    <a:lnTo>
                      <a:pt x="240" y="816"/>
                    </a:lnTo>
                    <a:lnTo>
                      <a:pt x="240" y="672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0" name="Freeform 78"/>
              <p:cNvSpPr>
                <a:spLocks/>
              </p:cNvSpPr>
              <p:nvPr/>
            </p:nvSpPr>
            <p:spPr bwMode="auto">
              <a:xfrm>
                <a:off x="2488" y="1219"/>
                <a:ext cx="44" cy="38"/>
              </a:xfrm>
              <a:custGeom>
                <a:avLst/>
                <a:gdLst>
                  <a:gd name="T0" fmla="*/ 0 w 144"/>
                  <a:gd name="T1" fmla="*/ 0 h 192"/>
                  <a:gd name="T2" fmla="*/ 0 w 144"/>
                  <a:gd name="T3" fmla="*/ 8 h 192"/>
                  <a:gd name="T4" fmla="*/ 13 w 144"/>
                  <a:gd name="T5" fmla="*/ 8 h 192"/>
                  <a:gd name="T6" fmla="*/ 13 w 1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144" y="192"/>
                    </a:lnTo>
                    <a:lnTo>
                      <a:pt x="144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1" name="Freeform 79"/>
              <p:cNvSpPr>
                <a:spLocks/>
              </p:cNvSpPr>
              <p:nvPr/>
            </p:nvSpPr>
            <p:spPr bwMode="auto">
              <a:xfrm>
                <a:off x="2632" y="1219"/>
                <a:ext cx="45" cy="38"/>
              </a:xfrm>
              <a:custGeom>
                <a:avLst/>
                <a:gdLst>
                  <a:gd name="T0" fmla="*/ 0 w 144"/>
                  <a:gd name="T1" fmla="*/ 0 h 192"/>
                  <a:gd name="T2" fmla="*/ 0 w 144"/>
                  <a:gd name="T3" fmla="*/ 8 h 192"/>
                  <a:gd name="T4" fmla="*/ 14 w 144"/>
                  <a:gd name="T5" fmla="*/ 8 h 192"/>
                  <a:gd name="T6" fmla="*/ 14 w 144"/>
                  <a:gd name="T7" fmla="*/ 0 h 1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92">
                    <a:moveTo>
                      <a:pt x="0" y="0"/>
                    </a:moveTo>
                    <a:lnTo>
                      <a:pt x="0" y="192"/>
                    </a:lnTo>
                    <a:lnTo>
                      <a:pt x="144" y="192"/>
                    </a:lnTo>
                    <a:lnTo>
                      <a:pt x="144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2" name="Line 80"/>
              <p:cNvSpPr>
                <a:spLocks noChangeShapeType="1"/>
              </p:cNvSpPr>
              <p:nvPr/>
            </p:nvSpPr>
            <p:spPr bwMode="auto">
              <a:xfrm flipV="1">
                <a:off x="1564" y="1257"/>
                <a:ext cx="0" cy="217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3" name="Freeform 81"/>
              <p:cNvSpPr>
                <a:spLocks/>
              </p:cNvSpPr>
              <p:nvPr/>
            </p:nvSpPr>
            <p:spPr bwMode="auto">
              <a:xfrm>
                <a:off x="2039" y="1193"/>
                <a:ext cx="30" cy="88"/>
              </a:xfrm>
              <a:custGeom>
                <a:avLst/>
                <a:gdLst>
                  <a:gd name="T0" fmla="*/ 9 w 101"/>
                  <a:gd name="T1" fmla="*/ 23 h 332"/>
                  <a:gd name="T2" fmla="*/ 9 w 101"/>
                  <a:gd name="T3" fmla="*/ 16 h 332"/>
                  <a:gd name="T4" fmla="*/ 0 w 101"/>
                  <a:gd name="T5" fmla="*/ 7 h 332"/>
                  <a:gd name="T6" fmla="*/ 0 w 101"/>
                  <a:gd name="T7" fmla="*/ 0 h 3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" h="332">
                    <a:moveTo>
                      <a:pt x="100" y="332"/>
                    </a:moveTo>
                    <a:lnTo>
                      <a:pt x="101" y="230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4" name="Line 82"/>
              <p:cNvSpPr>
                <a:spLocks noChangeShapeType="1"/>
              </p:cNvSpPr>
              <p:nvPr/>
            </p:nvSpPr>
            <p:spPr bwMode="auto">
              <a:xfrm flipV="1">
                <a:off x="2005" y="1257"/>
                <a:ext cx="0" cy="217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5" name="Line 83"/>
              <p:cNvSpPr>
                <a:spLocks noChangeShapeType="1"/>
              </p:cNvSpPr>
              <p:nvPr/>
            </p:nvSpPr>
            <p:spPr bwMode="auto">
              <a:xfrm flipV="1">
                <a:off x="2024" y="1371"/>
                <a:ext cx="0" cy="6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6" name="Line 84"/>
              <p:cNvSpPr>
                <a:spLocks noChangeShapeType="1"/>
              </p:cNvSpPr>
              <p:nvPr/>
            </p:nvSpPr>
            <p:spPr bwMode="auto">
              <a:xfrm flipV="1">
                <a:off x="2053" y="137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7" name="Line 85"/>
              <p:cNvSpPr>
                <a:spLocks noChangeShapeType="1"/>
              </p:cNvSpPr>
              <p:nvPr/>
            </p:nvSpPr>
            <p:spPr bwMode="auto">
              <a:xfrm flipV="1">
                <a:off x="2082" y="1377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8" name="Line 86"/>
              <p:cNvSpPr>
                <a:spLocks noChangeShapeType="1"/>
              </p:cNvSpPr>
              <p:nvPr/>
            </p:nvSpPr>
            <p:spPr bwMode="auto">
              <a:xfrm flipV="1">
                <a:off x="2111" y="1381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29" name="Line 87"/>
              <p:cNvSpPr>
                <a:spLocks noChangeShapeType="1"/>
              </p:cNvSpPr>
              <p:nvPr/>
            </p:nvSpPr>
            <p:spPr bwMode="auto">
              <a:xfrm flipV="1">
                <a:off x="2140" y="1383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0" name="Line 88"/>
              <p:cNvSpPr>
                <a:spLocks noChangeShapeType="1"/>
              </p:cNvSpPr>
              <p:nvPr/>
            </p:nvSpPr>
            <p:spPr bwMode="auto">
              <a:xfrm flipV="1">
                <a:off x="2170" y="1386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1" name="Line 89"/>
              <p:cNvSpPr>
                <a:spLocks noChangeShapeType="1"/>
              </p:cNvSpPr>
              <p:nvPr/>
            </p:nvSpPr>
            <p:spPr bwMode="auto">
              <a:xfrm flipV="1">
                <a:off x="2199" y="1389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2" name="Line 90"/>
              <p:cNvSpPr>
                <a:spLocks noChangeShapeType="1"/>
              </p:cNvSpPr>
              <p:nvPr/>
            </p:nvSpPr>
            <p:spPr bwMode="auto">
              <a:xfrm flipV="1">
                <a:off x="2228" y="1392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3" name="Line 91"/>
              <p:cNvSpPr>
                <a:spLocks noChangeShapeType="1"/>
              </p:cNvSpPr>
              <p:nvPr/>
            </p:nvSpPr>
            <p:spPr bwMode="auto">
              <a:xfrm flipV="1">
                <a:off x="2257" y="139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4" name="Line 92"/>
              <p:cNvSpPr>
                <a:spLocks noChangeShapeType="1"/>
              </p:cNvSpPr>
              <p:nvPr/>
            </p:nvSpPr>
            <p:spPr bwMode="auto">
              <a:xfrm flipH="1" flipV="1">
                <a:off x="2687" y="1371"/>
                <a:ext cx="0" cy="6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5" name="Line 93"/>
              <p:cNvSpPr>
                <a:spLocks noChangeShapeType="1"/>
              </p:cNvSpPr>
              <p:nvPr/>
            </p:nvSpPr>
            <p:spPr bwMode="auto">
              <a:xfrm flipH="1" flipV="1">
                <a:off x="2658" y="137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6" name="Line 94"/>
              <p:cNvSpPr>
                <a:spLocks noChangeShapeType="1"/>
              </p:cNvSpPr>
              <p:nvPr/>
            </p:nvSpPr>
            <p:spPr bwMode="auto">
              <a:xfrm flipH="1" flipV="1">
                <a:off x="2629" y="1377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7" name="Line 95"/>
              <p:cNvSpPr>
                <a:spLocks noChangeShapeType="1"/>
              </p:cNvSpPr>
              <p:nvPr/>
            </p:nvSpPr>
            <p:spPr bwMode="auto">
              <a:xfrm flipH="1" flipV="1">
                <a:off x="2599" y="1381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8" name="Line 96"/>
              <p:cNvSpPr>
                <a:spLocks noChangeShapeType="1"/>
              </p:cNvSpPr>
              <p:nvPr/>
            </p:nvSpPr>
            <p:spPr bwMode="auto">
              <a:xfrm flipH="1" flipV="1">
                <a:off x="2570" y="1383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39" name="Line 97"/>
              <p:cNvSpPr>
                <a:spLocks noChangeShapeType="1"/>
              </p:cNvSpPr>
              <p:nvPr/>
            </p:nvSpPr>
            <p:spPr bwMode="auto">
              <a:xfrm flipH="1" flipV="1">
                <a:off x="2541" y="1386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40" name="Line 98"/>
              <p:cNvSpPr>
                <a:spLocks noChangeShapeType="1"/>
              </p:cNvSpPr>
              <p:nvPr/>
            </p:nvSpPr>
            <p:spPr bwMode="auto">
              <a:xfrm flipH="1" flipV="1">
                <a:off x="2512" y="1389"/>
                <a:ext cx="0" cy="6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41" name="Line 99"/>
              <p:cNvSpPr>
                <a:spLocks noChangeShapeType="1"/>
              </p:cNvSpPr>
              <p:nvPr/>
            </p:nvSpPr>
            <p:spPr bwMode="auto">
              <a:xfrm flipH="1" flipV="1">
                <a:off x="2483" y="1392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42" name="Line 100"/>
              <p:cNvSpPr>
                <a:spLocks noChangeShapeType="1"/>
              </p:cNvSpPr>
              <p:nvPr/>
            </p:nvSpPr>
            <p:spPr bwMode="auto">
              <a:xfrm flipH="1" flipV="1">
                <a:off x="2454" y="1395"/>
                <a:ext cx="0" cy="6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43" name="Line 101"/>
              <p:cNvSpPr>
                <a:spLocks noChangeShapeType="1"/>
              </p:cNvSpPr>
              <p:nvPr/>
            </p:nvSpPr>
            <p:spPr bwMode="auto">
              <a:xfrm flipH="1">
                <a:off x="1480" y="1142"/>
                <a:ext cx="0" cy="24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44" name="Oval 102"/>
              <p:cNvSpPr>
                <a:spLocks noChangeArrowheads="1"/>
              </p:cNvSpPr>
              <p:nvPr/>
            </p:nvSpPr>
            <p:spPr bwMode="auto">
              <a:xfrm flipH="1">
                <a:off x="1480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Oval 103"/>
              <p:cNvSpPr>
                <a:spLocks noChangeArrowheads="1"/>
              </p:cNvSpPr>
              <p:nvPr/>
            </p:nvSpPr>
            <p:spPr bwMode="auto">
              <a:xfrm flipH="1">
                <a:off x="1436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Oval 104"/>
              <p:cNvSpPr>
                <a:spLocks noChangeArrowheads="1"/>
              </p:cNvSpPr>
              <p:nvPr/>
            </p:nvSpPr>
            <p:spPr bwMode="auto">
              <a:xfrm>
                <a:off x="1457" y="1104"/>
                <a:ext cx="44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Line 105"/>
              <p:cNvSpPr>
                <a:spLocks noChangeShapeType="1"/>
              </p:cNvSpPr>
              <p:nvPr/>
            </p:nvSpPr>
            <p:spPr bwMode="auto">
              <a:xfrm flipH="1">
                <a:off x="1621" y="1142"/>
                <a:ext cx="0" cy="24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48" name="Oval 106"/>
              <p:cNvSpPr>
                <a:spLocks noChangeArrowheads="1"/>
              </p:cNvSpPr>
              <p:nvPr/>
            </p:nvSpPr>
            <p:spPr bwMode="auto">
              <a:xfrm flipH="1">
                <a:off x="1621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Oval 107"/>
              <p:cNvSpPr>
                <a:spLocks noChangeArrowheads="1"/>
              </p:cNvSpPr>
              <p:nvPr/>
            </p:nvSpPr>
            <p:spPr bwMode="auto">
              <a:xfrm flipH="1">
                <a:off x="1577" y="1381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Oval 108"/>
              <p:cNvSpPr>
                <a:spLocks noChangeArrowheads="1"/>
              </p:cNvSpPr>
              <p:nvPr/>
            </p:nvSpPr>
            <p:spPr bwMode="auto">
              <a:xfrm>
                <a:off x="1598" y="1104"/>
                <a:ext cx="45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Line 109"/>
              <p:cNvSpPr>
                <a:spLocks noChangeShapeType="1"/>
              </p:cNvSpPr>
              <p:nvPr/>
            </p:nvSpPr>
            <p:spPr bwMode="auto">
              <a:xfrm flipH="1">
                <a:off x="1795" y="1142"/>
                <a:ext cx="0" cy="178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52" name="Oval 110"/>
              <p:cNvSpPr>
                <a:spLocks noChangeArrowheads="1"/>
              </p:cNvSpPr>
              <p:nvPr/>
            </p:nvSpPr>
            <p:spPr bwMode="auto">
              <a:xfrm flipH="1">
                <a:off x="1795" y="1313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Oval 111"/>
              <p:cNvSpPr>
                <a:spLocks noChangeArrowheads="1"/>
              </p:cNvSpPr>
              <p:nvPr/>
            </p:nvSpPr>
            <p:spPr bwMode="auto">
              <a:xfrm flipH="1">
                <a:off x="1751" y="1313"/>
                <a:ext cx="44" cy="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Oval 112"/>
              <p:cNvSpPr>
                <a:spLocks noChangeArrowheads="1"/>
              </p:cNvSpPr>
              <p:nvPr/>
            </p:nvSpPr>
            <p:spPr bwMode="auto">
              <a:xfrm>
                <a:off x="1773" y="1104"/>
                <a:ext cx="43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Oval 113"/>
              <p:cNvSpPr>
                <a:spLocks noChangeArrowheads="1"/>
              </p:cNvSpPr>
              <p:nvPr/>
            </p:nvSpPr>
            <p:spPr bwMode="auto">
              <a:xfrm>
                <a:off x="2334" y="1106"/>
                <a:ext cx="44" cy="38"/>
              </a:xfrm>
              <a:prstGeom prst="ellips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Line 114"/>
              <p:cNvSpPr>
                <a:spLocks noChangeShapeType="1"/>
              </p:cNvSpPr>
              <p:nvPr/>
            </p:nvSpPr>
            <p:spPr bwMode="auto">
              <a:xfrm>
                <a:off x="2097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57" name="Line 115"/>
              <p:cNvSpPr>
                <a:spLocks noChangeShapeType="1"/>
              </p:cNvSpPr>
              <p:nvPr/>
            </p:nvSpPr>
            <p:spPr bwMode="auto">
              <a:xfrm>
                <a:off x="2155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58" name="Line 116"/>
              <p:cNvSpPr>
                <a:spLocks noChangeShapeType="1"/>
              </p:cNvSpPr>
              <p:nvPr/>
            </p:nvSpPr>
            <p:spPr bwMode="auto">
              <a:xfrm>
                <a:off x="2213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59" name="Line 117"/>
              <p:cNvSpPr>
                <a:spLocks noChangeShapeType="1"/>
              </p:cNvSpPr>
              <p:nvPr/>
            </p:nvSpPr>
            <p:spPr bwMode="auto">
              <a:xfrm>
                <a:off x="2272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60" name="Line 118"/>
              <p:cNvSpPr>
                <a:spLocks noChangeShapeType="1"/>
              </p:cNvSpPr>
              <p:nvPr/>
            </p:nvSpPr>
            <p:spPr bwMode="auto">
              <a:xfrm>
                <a:off x="2367" y="1228"/>
                <a:ext cx="47" cy="53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61" name="Line 119"/>
              <p:cNvSpPr>
                <a:spLocks noChangeShapeType="1"/>
              </p:cNvSpPr>
              <p:nvPr/>
            </p:nvSpPr>
            <p:spPr bwMode="auto">
              <a:xfrm>
                <a:off x="2418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62" name="Line 120"/>
              <p:cNvSpPr>
                <a:spLocks noChangeShapeType="1"/>
              </p:cNvSpPr>
              <p:nvPr/>
            </p:nvSpPr>
            <p:spPr bwMode="auto">
              <a:xfrm>
                <a:off x="2509" y="1256"/>
                <a:ext cx="22" cy="25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63" name="Line 121"/>
              <p:cNvSpPr>
                <a:spLocks noChangeShapeType="1"/>
              </p:cNvSpPr>
              <p:nvPr/>
            </p:nvSpPr>
            <p:spPr bwMode="auto">
              <a:xfrm>
                <a:off x="2535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64" name="Line 122"/>
              <p:cNvSpPr>
                <a:spLocks noChangeShapeType="1"/>
              </p:cNvSpPr>
              <p:nvPr/>
            </p:nvSpPr>
            <p:spPr bwMode="auto">
              <a:xfrm>
                <a:off x="2593" y="1219"/>
                <a:ext cx="55" cy="62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65" name="Line 123"/>
              <p:cNvSpPr>
                <a:spLocks noChangeShapeType="1"/>
              </p:cNvSpPr>
              <p:nvPr/>
            </p:nvSpPr>
            <p:spPr bwMode="auto">
              <a:xfrm>
                <a:off x="2677" y="1247"/>
                <a:ext cx="29" cy="34"/>
              </a:xfrm>
              <a:prstGeom prst="line">
                <a:avLst/>
              </a:prstGeom>
              <a:noFill/>
              <a:ln w="1778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66" name="Rectangle 124"/>
              <p:cNvSpPr>
                <a:spLocks noChangeArrowheads="1"/>
              </p:cNvSpPr>
              <p:nvPr/>
            </p:nvSpPr>
            <p:spPr bwMode="auto">
              <a:xfrm>
                <a:off x="2344" y="1219"/>
                <a:ext cx="22" cy="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778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35A2C9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2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Freeform 125"/>
              <p:cNvSpPr>
                <a:spLocks/>
              </p:cNvSpPr>
              <p:nvPr/>
            </p:nvSpPr>
            <p:spPr bwMode="auto">
              <a:xfrm>
                <a:off x="2024" y="1142"/>
                <a:ext cx="321" cy="319"/>
              </a:xfrm>
              <a:custGeom>
                <a:avLst/>
                <a:gdLst>
                  <a:gd name="T0" fmla="*/ 98 w 1056"/>
                  <a:gd name="T1" fmla="*/ 0 h 1200"/>
                  <a:gd name="T2" fmla="*/ 98 w 1056"/>
                  <a:gd name="T3" fmla="*/ 68 h 1200"/>
                  <a:gd name="T4" fmla="*/ 80 w 1056"/>
                  <a:gd name="T5" fmla="*/ 85 h 1200"/>
                  <a:gd name="T6" fmla="*/ 0 w 1056"/>
                  <a:gd name="T7" fmla="*/ 78 h 1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6" h="1200">
                    <a:moveTo>
                      <a:pt x="1056" y="0"/>
                    </a:moveTo>
                    <a:lnTo>
                      <a:pt x="1056" y="960"/>
                    </a:lnTo>
                    <a:lnTo>
                      <a:pt x="864" y="1200"/>
                    </a:lnTo>
                    <a:lnTo>
                      <a:pt x="0" y="1104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68" name="Freeform 126"/>
              <p:cNvSpPr>
                <a:spLocks/>
              </p:cNvSpPr>
              <p:nvPr/>
            </p:nvSpPr>
            <p:spPr bwMode="auto">
              <a:xfrm>
                <a:off x="2367" y="1143"/>
                <a:ext cx="321" cy="318"/>
              </a:xfrm>
              <a:custGeom>
                <a:avLst/>
                <a:gdLst>
                  <a:gd name="T0" fmla="*/ 0 w 1056"/>
                  <a:gd name="T1" fmla="*/ 0 h 1196"/>
                  <a:gd name="T2" fmla="*/ 0 w 1056"/>
                  <a:gd name="T3" fmla="*/ 68 h 1196"/>
                  <a:gd name="T4" fmla="*/ 18 w 1056"/>
                  <a:gd name="T5" fmla="*/ 85 h 1196"/>
                  <a:gd name="T6" fmla="*/ 98 w 1056"/>
                  <a:gd name="T7" fmla="*/ 78 h 11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6" h="1196">
                    <a:moveTo>
                      <a:pt x="0" y="0"/>
                    </a:moveTo>
                    <a:lnTo>
                      <a:pt x="0" y="956"/>
                    </a:lnTo>
                    <a:lnTo>
                      <a:pt x="192" y="1196"/>
                    </a:lnTo>
                    <a:lnTo>
                      <a:pt x="1056" y="1100"/>
                    </a:lnTo>
                  </a:path>
                </a:pathLst>
              </a:custGeom>
              <a:noFill/>
              <a:ln w="1778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 sz="1350"/>
              </a:p>
            </p:txBody>
          </p:sp>
        </p:grpSp>
        <p:cxnSp>
          <p:nvCxnSpPr>
            <p:cNvPr id="206" name="Connecteur droit 205"/>
            <p:cNvCxnSpPr/>
            <p:nvPr/>
          </p:nvCxnSpPr>
          <p:spPr>
            <a:xfrm>
              <a:off x="9133091" y="4159706"/>
              <a:ext cx="468209" cy="727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/>
            <p:cNvCxnSpPr/>
            <p:nvPr/>
          </p:nvCxnSpPr>
          <p:spPr>
            <a:xfrm flipV="1">
              <a:off x="9131864" y="3861912"/>
              <a:ext cx="1227" cy="305072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/>
            <p:cNvCxnSpPr/>
            <p:nvPr/>
          </p:nvCxnSpPr>
          <p:spPr>
            <a:xfrm>
              <a:off x="7487042" y="2764302"/>
              <a:ext cx="3959843" cy="0"/>
            </a:xfrm>
            <a:prstGeom prst="line">
              <a:avLst/>
            </a:prstGeom>
            <a:ln w="285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/>
            <p:cNvCxnSpPr/>
            <p:nvPr/>
          </p:nvCxnSpPr>
          <p:spPr>
            <a:xfrm flipV="1">
              <a:off x="11446885" y="2780971"/>
              <a:ext cx="418" cy="14337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/>
            <p:cNvCxnSpPr/>
            <p:nvPr/>
          </p:nvCxnSpPr>
          <p:spPr>
            <a:xfrm>
              <a:off x="11296771" y="4214711"/>
              <a:ext cx="152203" cy="569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/>
            <p:cNvCxnSpPr/>
            <p:nvPr/>
          </p:nvCxnSpPr>
          <p:spPr>
            <a:xfrm flipV="1">
              <a:off x="11446885" y="3481369"/>
              <a:ext cx="322843" cy="13920"/>
            </a:xfrm>
            <a:prstGeom prst="line">
              <a:avLst/>
            </a:prstGeom>
            <a:ln w="2857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0" name="ZoneTexte 399"/>
          <p:cNvSpPr txBox="1"/>
          <p:nvPr/>
        </p:nvSpPr>
        <p:spPr>
          <a:xfrm>
            <a:off x="7373626" y="4717678"/>
            <a:ext cx="6437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dirty="0"/>
              <a:t>NH</a:t>
            </a:r>
            <a:r>
              <a:rPr lang="fr-FR" sz="1350" baseline="-25000" dirty="0"/>
              <a:t>4</a:t>
            </a:r>
            <a:r>
              <a:rPr lang="fr-FR" sz="1350" baseline="30000" dirty="0"/>
              <a:t>+</a:t>
            </a:r>
          </a:p>
        </p:txBody>
      </p:sp>
      <p:sp>
        <p:nvSpPr>
          <p:cNvPr id="401" name="Rectangle 400"/>
          <p:cNvSpPr/>
          <p:nvPr/>
        </p:nvSpPr>
        <p:spPr>
          <a:xfrm>
            <a:off x="8015280" y="4734223"/>
            <a:ext cx="459738" cy="2169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2" name="ZoneTexte 401"/>
          <p:cNvSpPr txBox="1"/>
          <p:nvPr/>
        </p:nvSpPr>
        <p:spPr>
          <a:xfrm>
            <a:off x="8395647" y="4742825"/>
            <a:ext cx="691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mg N/L</a:t>
            </a:r>
            <a:endParaRPr lang="fr-FR" sz="900" baseline="30000" dirty="0"/>
          </a:p>
        </p:txBody>
      </p:sp>
      <p:sp>
        <p:nvSpPr>
          <p:cNvPr id="405" name="ZoneTexte 404"/>
          <p:cNvSpPr txBox="1"/>
          <p:nvPr/>
        </p:nvSpPr>
        <p:spPr>
          <a:xfrm>
            <a:off x="7460651" y="5024561"/>
            <a:ext cx="558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dirty="0"/>
              <a:t>NO</a:t>
            </a:r>
            <a:r>
              <a:rPr lang="fr-FR" sz="1350" baseline="-25000" dirty="0"/>
              <a:t>2</a:t>
            </a:r>
            <a:r>
              <a:rPr lang="fr-FR" sz="1350" baseline="30000" dirty="0"/>
              <a:t>-</a:t>
            </a:r>
          </a:p>
        </p:txBody>
      </p:sp>
      <p:sp>
        <p:nvSpPr>
          <p:cNvPr id="406" name="ZoneTexte 405"/>
          <p:cNvSpPr txBox="1"/>
          <p:nvPr/>
        </p:nvSpPr>
        <p:spPr>
          <a:xfrm>
            <a:off x="7390699" y="5311826"/>
            <a:ext cx="626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dirty="0"/>
              <a:t>PO</a:t>
            </a:r>
            <a:r>
              <a:rPr lang="fr-FR" sz="1350" baseline="-25000" dirty="0"/>
              <a:t>4</a:t>
            </a:r>
            <a:r>
              <a:rPr lang="fr-FR" sz="1350" baseline="30000" dirty="0"/>
              <a:t>3-</a:t>
            </a:r>
          </a:p>
        </p:txBody>
      </p:sp>
      <p:sp>
        <p:nvSpPr>
          <p:cNvPr id="407" name="ZoneTexte 406"/>
          <p:cNvSpPr txBox="1"/>
          <p:nvPr/>
        </p:nvSpPr>
        <p:spPr>
          <a:xfrm>
            <a:off x="8395647" y="5359243"/>
            <a:ext cx="691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mg P/L</a:t>
            </a:r>
            <a:endParaRPr lang="fr-FR" sz="900" baseline="30000" dirty="0"/>
          </a:p>
        </p:txBody>
      </p:sp>
      <p:sp>
        <p:nvSpPr>
          <p:cNvPr id="408" name="Rectangle 407"/>
          <p:cNvSpPr/>
          <p:nvPr/>
        </p:nvSpPr>
        <p:spPr>
          <a:xfrm>
            <a:off x="8015805" y="5041164"/>
            <a:ext cx="458705" cy="2143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0" name="ZoneTexte 409"/>
          <p:cNvSpPr txBox="1"/>
          <p:nvPr/>
        </p:nvSpPr>
        <p:spPr>
          <a:xfrm>
            <a:off x="8395647" y="5064002"/>
            <a:ext cx="691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mg N/L</a:t>
            </a:r>
            <a:endParaRPr lang="fr-FR" sz="900" baseline="30000" dirty="0"/>
          </a:p>
        </p:txBody>
      </p:sp>
      <p:sp>
        <p:nvSpPr>
          <p:cNvPr id="411" name="Rectangle 410"/>
          <p:cNvSpPr/>
          <p:nvPr/>
        </p:nvSpPr>
        <p:spPr>
          <a:xfrm>
            <a:off x="8015805" y="5346513"/>
            <a:ext cx="458705" cy="2143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2" name="ZoneTexte 411"/>
          <p:cNvSpPr txBox="1"/>
          <p:nvPr/>
        </p:nvSpPr>
        <p:spPr>
          <a:xfrm>
            <a:off x="7154738" y="4405163"/>
            <a:ext cx="2148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 smtClean="0"/>
              <a:t>Output set-point</a:t>
            </a:r>
            <a:endParaRPr lang="fr-FR" sz="1350" b="1" dirty="0"/>
          </a:p>
        </p:txBody>
      </p:sp>
      <p:sp>
        <p:nvSpPr>
          <p:cNvPr id="414" name="ZoneTexte 413"/>
          <p:cNvSpPr txBox="1"/>
          <p:nvPr/>
        </p:nvSpPr>
        <p:spPr>
          <a:xfrm>
            <a:off x="8015805" y="5018000"/>
            <a:ext cx="458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1,8</a:t>
            </a:r>
          </a:p>
        </p:txBody>
      </p:sp>
      <p:sp>
        <p:nvSpPr>
          <p:cNvPr id="415" name="ZoneTexte 414"/>
          <p:cNvSpPr txBox="1"/>
          <p:nvPr/>
        </p:nvSpPr>
        <p:spPr>
          <a:xfrm>
            <a:off x="8015805" y="5337376"/>
            <a:ext cx="458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0,9</a:t>
            </a:r>
          </a:p>
        </p:txBody>
      </p:sp>
      <p:sp>
        <p:nvSpPr>
          <p:cNvPr id="416" name="ZoneTexte 415"/>
          <p:cNvSpPr txBox="1"/>
          <p:nvPr/>
        </p:nvSpPr>
        <p:spPr>
          <a:xfrm>
            <a:off x="8015805" y="4717012"/>
            <a:ext cx="458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2,3</a:t>
            </a:r>
          </a:p>
        </p:txBody>
      </p:sp>
      <p:sp>
        <p:nvSpPr>
          <p:cNvPr id="417" name="ZoneTexte 416"/>
          <p:cNvSpPr txBox="1"/>
          <p:nvPr/>
        </p:nvSpPr>
        <p:spPr>
          <a:xfrm>
            <a:off x="135747" y="4734185"/>
            <a:ext cx="6437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dirty="0"/>
              <a:t>NH</a:t>
            </a:r>
            <a:r>
              <a:rPr lang="fr-FR" sz="1350" baseline="-25000" dirty="0"/>
              <a:t>4</a:t>
            </a:r>
            <a:r>
              <a:rPr lang="fr-FR" sz="1350" baseline="30000" dirty="0"/>
              <a:t>+</a:t>
            </a:r>
          </a:p>
        </p:txBody>
      </p:sp>
      <p:sp>
        <p:nvSpPr>
          <p:cNvPr id="418" name="Rectangle 417"/>
          <p:cNvSpPr/>
          <p:nvPr/>
        </p:nvSpPr>
        <p:spPr>
          <a:xfrm>
            <a:off x="800642" y="4750730"/>
            <a:ext cx="459738" cy="21696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19" name="ZoneTexte 418"/>
          <p:cNvSpPr txBox="1"/>
          <p:nvPr/>
        </p:nvSpPr>
        <p:spPr>
          <a:xfrm>
            <a:off x="1157768" y="4759332"/>
            <a:ext cx="691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mg N/L</a:t>
            </a:r>
            <a:endParaRPr lang="fr-FR" sz="900" baseline="30000" dirty="0"/>
          </a:p>
        </p:txBody>
      </p:sp>
      <p:sp>
        <p:nvSpPr>
          <p:cNvPr id="422" name="ZoneTexte 421"/>
          <p:cNvSpPr txBox="1"/>
          <p:nvPr/>
        </p:nvSpPr>
        <p:spPr>
          <a:xfrm>
            <a:off x="222772" y="5030794"/>
            <a:ext cx="558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dirty="0"/>
              <a:t>NO</a:t>
            </a:r>
            <a:r>
              <a:rPr lang="fr-FR" sz="1350" baseline="-25000" dirty="0"/>
              <a:t>2</a:t>
            </a:r>
            <a:r>
              <a:rPr lang="fr-FR" sz="1350" baseline="30000" dirty="0"/>
              <a:t>-</a:t>
            </a:r>
          </a:p>
        </p:txBody>
      </p:sp>
      <p:sp>
        <p:nvSpPr>
          <p:cNvPr id="423" name="ZoneTexte 422"/>
          <p:cNvSpPr txBox="1"/>
          <p:nvPr/>
        </p:nvSpPr>
        <p:spPr>
          <a:xfrm>
            <a:off x="152820" y="5318059"/>
            <a:ext cx="626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" dirty="0"/>
              <a:t>PO</a:t>
            </a:r>
            <a:r>
              <a:rPr lang="fr-FR" sz="1350" baseline="-25000" dirty="0"/>
              <a:t>4</a:t>
            </a:r>
            <a:r>
              <a:rPr lang="fr-FR" sz="1350" baseline="30000" dirty="0"/>
              <a:t>3-</a:t>
            </a:r>
          </a:p>
        </p:txBody>
      </p:sp>
      <p:sp>
        <p:nvSpPr>
          <p:cNvPr id="424" name="ZoneTexte 423"/>
          <p:cNvSpPr txBox="1"/>
          <p:nvPr/>
        </p:nvSpPr>
        <p:spPr>
          <a:xfrm>
            <a:off x="1157768" y="5365476"/>
            <a:ext cx="691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mg P/L</a:t>
            </a:r>
            <a:endParaRPr lang="fr-FR" sz="900" baseline="30000" dirty="0"/>
          </a:p>
        </p:txBody>
      </p:sp>
      <p:sp>
        <p:nvSpPr>
          <p:cNvPr id="425" name="Rectangle 424"/>
          <p:cNvSpPr/>
          <p:nvPr/>
        </p:nvSpPr>
        <p:spPr>
          <a:xfrm>
            <a:off x="801693" y="5047397"/>
            <a:ext cx="458705" cy="2143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27" name="ZoneTexte 426"/>
          <p:cNvSpPr txBox="1"/>
          <p:nvPr/>
        </p:nvSpPr>
        <p:spPr>
          <a:xfrm>
            <a:off x="1157768" y="5070235"/>
            <a:ext cx="691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mg N/L</a:t>
            </a:r>
            <a:endParaRPr lang="fr-FR" sz="900" baseline="30000" dirty="0"/>
          </a:p>
        </p:txBody>
      </p:sp>
      <p:sp>
        <p:nvSpPr>
          <p:cNvPr id="428" name="Rectangle 427"/>
          <p:cNvSpPr/>
          <p:nvPr/>
        </p:nvSpPr>
        <p:spPr>
          <a:xfrm>
            <a:off x="801693" y="5352746"/>
            <a:ext cx="458705" cy="21439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29" name="ZoneTexte 428"/>
          <p:cNvSpPr txBox="1"/>
          <p:nvPr/>
        </p:nvSpPr>
        <p:spPr>
          <a:xfrm>
            <a:off x="-72383" y="4425684"/>
            <a:ext cx="2148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 smtClean="0"/>
              <a:t>Input </a:t>
            </a:r>
            <a:r>
              <a:rPr lang="fr-FR" sz="1350" b="1" dirty="0" err="1" smtClean="0"/>
              <a:t>constrains</a:t>
            </a:r>
            <a:endParaRPr lang="fr-FR" sz="1350" b="1" dirty="0"/>
          </a:p>
        </p:txBody>
      </p:sp>
      <p:sp>
        <p:nvSpPr>
          <p:cNvPr id="431" name="ZoneTexte 430"/>
          <p:cNvSpPr txBox="1"/>
          <p:nvPr/>
        </p:nvSpPr>
        <p:spPr>
          <a:xfrm>
            <a:off x="801693" y="5333335"/>
            <a:ext cx="458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3,1</a:t>
            </a:r>
          </a:p>
        </p:txBody>
      </p:sp>
      <p:sp>
        <p:nvSpPr>
          <p:cNvPr id="432" name="ZoneTexte 431"/>
          <p:cNvSpPr txBox="1"/>
          <p:nvPr/>
        </p:nvSpPr>
        <p:spPr>
          <a:xfrm>
            <a:off x="777958" y="4733519"/>
            <a:ext cx="50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35,8</a:t>
            </a:r>
          </a:p>
        </p:txBody>
      </p:sp>
      <p:sp>
        <p:nvSpPr>
          <p:cNvPr id="433" name="ZoneTexte 432"/>
          <p:cNvSpPr txBox="1"/>
          <p:nvPr/>
        </p:nvSpPr>
        <p:spPr>
          <a:xfrm>
            <a:off x="801693" y="5024233"/>
            <a:ext cx="458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0,1</a:t>
            </a:r>
          </a:p>
        </p:txBody>
      </p:sp>
      <p:sp>
        <p:nvSpPr>
          <p:cNvPr id="434" name="Rectangle 433"/>
          <p:cNvSpPr/>
          <p:nvPr/>
        </p:nvSpPr>
        <p:spPr>
          <a:xfrm>
            <a:off x="125083" y="5853167"/>
            <a:ext cx="8825062" cy="672056"/>
          </a:xfrm>
          <a:prstGeom prst="rect">
            <a:avLst/>
          </a:prstGeom>
          <a:solidFill>
            <a:srgbClr val="F1F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5" name="ZoneTexte 434"/>
          <p:cNvSpPr txBox="1"/>
          <p:nvPr/>
        </p:nvSpPr>
        <p:spPr>
          <a:xfrm>
            <a:off x="491101" y="5965539"/>
            <a:ext cx="218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Lamella</a:t>
            </a:r>
            <a:r>
              <a:rPr lang="fr-FR" sz="1200" dirty="0" smtClean="0"/>
              <a:t> </a:t>
            </a:r>
            <a:r>
              <a:rPr lang="fr-FR" sz="1200" dirty="0" err="1" smtClean="0"/>
              <a:t>settler</a:t>
            </a:r>
            <a:r>
              <a:rPr lang="fr-FR" sz="1200" dirty="0" smtClean="0"/>
              <a:t> tank</a:t>
            </a:r>
            <a:endParaRPr lang="fr-FR" sz="1200" dirty="0"/>
          </a:p>
        </p:txBody>
      </p:sp>
      <p:sp>
        <p:nvSpPr>
          <p:cNvPr id="437" name="ZoneTexte 436"/>
          <p:cNvSpPr txBox="1"/>
          <p:nvPr/>
        </p:nvSpPr>
        <p:spPr>
          <a:xfrm>
            <a:off x="4397755" y="5978115"/>
            <a:ext cx="218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Biofiltration</a:t>
            </a:r>
          </a:p>
        </p:txBody>
      </p:sp>
      <p:sp>
        <p:nvSpPr>
          <p:cNvPr id="438" name="ZoneTexte 437"/>
          <p:cNvSpPr txBox="1"/>
          <p:nvPr/>
        </p:nvSpPr>
        <p:spPr>
          <a:xfrm>
            <a:off x="2695420" y="5978115"/>
            <a:ext cx="218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MBR</a:t>
            </a:r>
            <a:endParaRPr lang="fr-FR" sz="1200" dirty="0"/>
          </a:p>
        </p:txBody>
      </p:sp>
      <p:sp>
        <p:nvSpPr>
          <p:cNvPr id="439" name="ZoneTexte 438"/>
          <p:cNvSpPr txBox="1"/>
          <p:nvPr/>
        </p:nvSpPr>
        <p:spPr>
          <a:xfrm>
            <a:off x="6632627" y="5978115"/>
            <a:ext cx="2189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WWTP</a:t>
            </a:r>
            <a:endParaRPr lang="fr-FR" sz="1200" dirty="0"/>
          </a:p>
        </p:txBody>
      </p:sp>
      <p:sp>
        <p:nvSpPr>
          <p:cNvPr id="440" name="Rectangle 439"/>
          <p:cNvSpPr/>
          <p:nvPr/>
        </p:nvSpPr>
        <p:spPr>
          <a:xfrm>
            <a:off x="1139934" y="6232052"/>
            <a:ext cx="778645" cy="2244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41" name="ZoneTexte 440"/>
          <p:cNvSpPr txBox="1"/>
          <p:nvPr/>
        </p:nvSpPr>
        <p:spPr>
          <a:xfrm>
            <a:off x="1094213" y="6229369"/>
            <a:ext cx="88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€ / kg CO</a:t>
            </a:r>
            <a:r>
              <a:rPr lang="fr-FR" sz="900" baseline="-25000" dirty="0"/>
              <a:t>2</a:t>
            </a:r>
          </a:p>
          <a:p>
            <a:pPr algn="ctr"/>
            <a:r>
              <a:rPr lang="fr-FR" sz="900" dirty="0" smtClean="0"/>
              <a:t> </a:t>
            </a:r>
            <a:endParaRPr lang="fr-FR" sz="900" baseline="30000" dirty="0"/>
          </a:p>
        </p:txBody>
      </p:sp>
      <p:sp>
        <p:nvSpPr>
          <p:cNvPr id="460" name="ZoneTexte 459"/>
          <p:cNvSpPr txBox="1"/>
          <p:nvPr/>
        </p:nvSpPr>
        <p:spPr>
          <a:xfrm>
            <a:off x="2511106" y="5816174"/>
            <a:ext cx="4072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Environnemental and </a:t>
            </a:r>
            <a:r>
              <a:rPr lang="en-GB" sz="1200" b="1" dirty="0" smtClean="0"/>
              <a:t>economical</a:t>
            </a:r>
            <a:r>
              <a:rPr lang="fr-FR" sz="1200" b="1" dirty="0" smtClean="0"/>
              <a:t> impacts</a:t>
            </a:r>
            <a:endParaRPr lang="fr-FR" sz="1200" b="1" dirty="0"/>
          </a:p>
        </p:txBody>
      </p:sp>
      <p:sp>
        <p:nvSpPr>
          <p:cNvPr id="461" name="Rectangle 460"/>
          <p:cNvSpPr/>
          <p:nvPr/>
        </p:nvSpPr>
        <p:spPr>
          <a:xfrm>
            <a:off x="3398933" y="6241205"/>
            <a:ext cx="778645" cy="2244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62" name="ZoneTexte 461"/>
          <p:cNvSpPr txBox="1"/>
          <p:nvPr/>
        </p:nvSpPr>
        <p:spPr>
          <a:xfrm>
            <a:off x="3353212" y="6238522"/>
            <a:ext cx="88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€ / kg CO</a:t>
            </a:r>
            <a:r>
              <a:rPr lang="fr-FR" sz="900" baseline="-25000" dirty="0"/>
              <a:t>2</a:t>
            </a:r>
          </a:p>
          <a:p>
            <a:pPr algn="ctr"/>
            <a:r>
              <a:rPr lang="fr-FR" sz="900" dirty="0" smtClean="0"/>
              <a:t> </a:t>
            </a:r>
            <a:endParaRPr lang="fr-FR" sz="900" baseline="30000" dirty="0"/>
          </a:p>
        </p:txBody>
      </p:sp>
      <p:sp>
        <p:nvSpPr>
          <p:cNvPr id="463" name="Rectangle 462"/>
          <p:cNvSpPr/>
          <p:nvPr/>
        </p:nvSpPr>
        <p:spPr>
          <a:xfrm>
            <a:off x="5101901" y="6251866"/>
            <a:ext cx="778645" cy="2244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64" name="ZoneTexte 463"/>
          <p:cNvSpPr txBox="1"/>
          <p:nvPr/>
        </p:nvSpPr>
        <p:spPr>
          <a:xfrm>
            <a:off x="5056180" y="6249183"/>
            <a:ext cx="88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€ / kg CO</a:t>
            </a:r>
            <a:r>
              <a:rPr lang="fr-FR" sz="900" baseline="-25000" dirty="0"/>
              <a:t>2</a:t>
            </a:r>
          </a:p>
          <a:p>
            <a:pPr algn="ctr"/>
            <a:r>
              <a:rPr lang="fr-FR" sz="900" dirty="0" smtClean="0"/>
              <a:t> </a:t>
            </a:r>
            <a:endParaRPr lang="fr-FR" sz="900" baseline="30000" dirty="0"/>
          </a:p>
        </p:txBody>
      </p:sp>
      <p:sp>
        <p:nvSpPr>
          <p:cNvPr id="465" name="Rectangle 464"/>
          <p:cNvSpPr/>
          <p:nvPr/>
        </p:nvSpPr>
        <p:spPr>
          <a:xfrm>
            <a:off x="7338046" y="6241205"/>
            <a:ext cx="778645" cy="2244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66" name="ZoneTexte 465"/>
          <p:cNvSpPr txBox="1"/>
          <p:nvPr/>
        </p:nvSpPr>
        <p:spPr>
          <a:xfrm>
            <a:off x="7286555" y="6238522"/>
            <a:ext cx="88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€ / kg CO</a:t>
            </a:r>
            <a:r>
              <a:rPr lang="fr-FR" sz="900" baseline="-25000" dirty="0"/>
              <a:t>2</a:t>
            </a:r>
          </a:p>
          <a:p>
            <a:pPr algn="ctr"/>
            <a:r>
              <a:rPr lang="fr-FR" sz="900" dirty="0" smtClean="0"/>
              <a:t> </a:t>
            </a:r>
            <a:endParaRPr lang="fr-FR" sz="900" baseline="30000" dirty="0"/>
          </a:p>
        </p:txBody>
      </p:sp>
      <p:sp>
        <p:nvSpPr>
          <p:cNvPr id="467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60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/>
          <p:nvPr/>
        </p:nvCxnSpPr>
        <p:spPr>
          <a:xfrm>
            <a:off x="3063345" y="943502"/>
            <a:ext cx="0" cy="56338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3772" y="935035"/>
            <a:ext cx="0" cy="56423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287711" y="2275422"/>
            <a:ext cx="2619375" cy="130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20"/>
          </a:p>
        </p:txBody>
      </p:sp>
      <p:grpSp>
        <p:nvGrpSpPr>
          <p:cNvPr id="20" name="Groupe 7"/>
          <p:cNvGrpSpPr>
            <a:grpSpLocks/>
          </p:cNvGrpSpPr>
          <p:nvPr/>
        </p:nvGrpSpPr>
        <p:grpSpPr bwMode="auto">
          <a:xfrm flipH="1">
            <a:off x="379413" y="2912010"/>
            <a:ext cx="3282948" cy="815975"/>
            <a:chOff x="-1189852" y="3057928"/>
            <a:chExt cx="4111989" cy="86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30684" y="3902690"/>
              <a:ext cx="2491453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58522" y="3607654"/>
              <a:ext cx="2079857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8522" y="3333632"/>
              <a:ext cx="171001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48579" y="3057928"/>
              <a:ext cx="1989" cy="86409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-1189852" y="3057928"/>
              <a:ext cx="3023566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7"/>
          <p:cNvGrpSpPr>
            <a:grpSpLocks/>
          </p:cNvGrpSpPr>
          <p:nvPr/>
        </p:nvGrpSpPr>
        <p:grpSpPr bwMode="auto">
          <a:xfrm>
            <a:off x="3662361" y="2580755"/>
            <a:ext cx="896937" cy="681040"/>
            <a:chOff x="4139911" y="2846263"/>
            <a:chExt cx="951424" cy="721446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4139911" y="2846263"/>
              <a:ext cx="0" cy="721446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EB6A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98"/>
          <p:cNvGrpSpPr>
            <a:grpSpLocks/>
          </p:cNvGrpSpPr>
          <p:nvPr/>
        </p:nvGrpSpPr>
        <p:grpSpPr bwMode="auto">
          <a:xfrm flipH="1">
            <a:off x="4548186" y="2589220"/>
            <a:ext cx="971550" cy="678999"/>
            <a:chOff x="4139911" y="2855234"/>
            <a:chExt cx="951424" cy="719285"/>
          </a:xfrm>
        </p:grpSpPr>
        <p:cxnSp>
          <p:nvCxnSpPr>
            <p:cNvPr id="32" name="Connecteur droit 31"/>
            <p:cNvCxnSpPr/>
            <p:nvPr/>
          </p:nvCxnSpPr>
          <p:spPr>
            <a:xfrm flipV="1">
              <a:off x="4148203" y="2855234"/>
              <a:ext cx="0" cy="719285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4139911" y="3558739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>
              <a:off x="4139911" y="2864202"/>
              <a:ext cx="951424" cy="0"/>
            </a:xfrm>
            <a:prstGeom prst="line">
              <a:avLst/>
            </a:prstGeom>
            <a:ln w="38100">
              <a:solidFill>
                <a:srgbClr val="0973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à coins arrondis 34"/>
          <p:cNvSpPr/>
          <p:nvPr/>
        </p:nvSpPr>
        <p:spPr>
          <a:xfrm>
            <a:off x="3979861" y="2035710"/>
            <a:ext cx="1181100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1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019548" y="3466047"/>
            <a:ext cx="1179513" cy="336550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dirty="0" err="1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Process</a:t>
            </a:r>
            <a:r>
              <a:rPr lang="fr-FR" sz="113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 2</a:t>
            </a:r>
            <a:endParaRPr lang="fr-FR" sz="113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37" name="Double vague 36"/>
          <p:cNvSpPr/>
          <p:nvPr/>
        </p:nvSpPr>
        <p:spPr bwMode="auto">
          <a:xfrm rot="5400000">
            <a:off x="6462713" y="3653892"/>
            <a:ext cx="1001712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8" name="Double vague 37"/>
          <p:cNvSpPr/>
          <p:nvPr/>
        </p:nvSpPr>
        <p:spPr bwMode="auto">
          <a:xfrm rot="5400000">
            <a:off x="6462712" y="1652055"/>
            <a:ext cx="1001713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39" name="Double vague 38"/>
          <p:cNvSpPr/>
          <p:nvPr/>
        </p:nvSpPr>
        <p:spPr bwMode="auto">
          <a:xfrm rot="5400000">
            <a:off x="6463506" y="2652974"/>
            <a:ext cx="1000125" cy="658812"/>
          </a:xfrm>
          <a:prstGeom prst="double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2" name="Flèche droite 41"/>
          <p:cNvSpPr/>
          <p:nvPr/>
        </p:nvSpPr>
        <p:spPr bwMode="auto">
          <a:xfrm rot="5400000">
            <a:off x="6881813" y="1768475"/>
            <a:ext cx="161925" cy="35877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sp>
        <p:nvSpPr>
          <p:cNvPr id="43" name="Flèche droite 42"/>
          <p:cNvSpPr/>
          <p:nvPr/>
        </p:nvSpPr>
        <p:spPr bwMode="auto">
          <a:xfrm rot="5400000">
            <a:off x="6878196" y="3755777"/>
            <a:ext cx="161925" cy="35718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grpSp>
        <p:nvGrpSpPr>
          <p:cNvPr id="47" name="Groupe 30"/>
          <p:cNvGrpSpPr>
            <a:grpSpLocks/>
          </p:cNvGrpSpPr>
          <p:nvPr/>
        </p:nvGrpSpPr>
        <p:grpSpPr bwMode="auto">
          <a:xfrm>
            <a:off x="3795711" y="2486560"/>
            <a:ext cx="1538287" cy="207962"/>
            <a:chOff x="4099138" y="2177301"/>
            <a:chExt cx="1632196" cy="221461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4099138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666785" y="2177301"/>
              <a:ext cx="454792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5274859" y="2177301"/>
              <a:ext cx="456475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grpSp>
        <p:nvGrpSpPr>
          <p:cNvPr id="51" name="Groupe 119"/>
          <p:cNvGrpSpPr>
            <a:grpSpLocks/>
          </p:cNvGrpSpPr>
          <p:nvPr/>
        </p:nvGrpSpPr>
        <p:grpSpPr bwMode="auto">
          <a:xfrm>
            <a:off x="3803648" y="3131085"/>
            <a:ext cx="1538288" cy="207962"/>
            <a:chOff x="4099138" y="2177301"/>
            <a:chExt cx="1632196" cy="22146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09913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4666785" y="2177301"/>
              <a:ext cx="454791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54" name="Rectangle à coins arrondis 53"/>
            <p:cNvSpPr/>
            <p:nvPr/>
          </p:nvSpPr>
          <p:spPr>
            <a:xfrm>
              <a:off x="5274858" y="2177301"/>
              <a:ext cx="456476" cy="221461"/>
            </a:xfrm>
            <a:prstGeom prst="round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3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cxnSp>
        <p:nvCxnSpPr>
          <p:cNvPr id="60" name="Connecteur droit 59"/>
          <p:cNvCxnSpPr/>
          <p:nvPr/>
        </p:nvCxnSpPr>
        <p:spPr>
          <a:xfrm flipH="1" flipV="1">
            <a:off x="5519735" y="2922876"/>
            <a:ext cx="1296991" cy="0"/>
          </a:xfrm>
          <a:prstGeom prst="line">
            <a:avLst/>
          </a:prstGeom>
          <a:ln w="38100">
            <a:solidFill>
              <a:srgbClr val="09739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8"/>
          <p:cNvSpPr txBox="1">
            <a:spLocks noChangeArrowheads="1"/>
          </p:cNvSpPr>
          <p:nvPr/>
        </p:nvSpPr>
        <p:spPr bwMode="auto">
          <a:xfrm>
            <a:off x="0" y="978958"/>
            <a:ext cx="306334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err="1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Sewer</a:t>
            </a: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 network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ZoneTexte 217"/>
          <p:cNvSpPr txBox="1">
            <a:spLocks noChangeArrowheads="1"/>
          </p:cNvSpPr>
          <p:nvPr/>
        </p:nvSpPr>
        <p:spPr bwMode="auto">
          <a:xfrm>
            <a:off x="3063345" y="978958"/>
            <a:ext cx="301042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FontTx/>
              <a:buNone/>
              <a:defRPr sz="2300" b="1">
                <a:solidFill>
                  <a:srgbClr val="2AAFB4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539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WWTP</a:t>
            </a:r>
            <a:endParaRPr lang="fr-FR" altLang="fr-FR" sz="1539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218"/>
          <p:cNvSpPr txBox="1">
            <a:spLocks noChangeArrowheads="1"/>
          </p:cNvSpPr>
          <p:nvPr/>
        </p:nvSpPr>
        <p:spPr bwMode="auto">
          <a:xfrm>
            <a:off x="6073771" y="978958"/>
            <a:ext cx="3076584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539" b="1" u="sng" dirty="0" smtClean="0">
                <a:solidFill>
                  <a:srgbClr val="2AAFB4"/>
                </a:solidFill>
                <a:ea typeface="+mj-ea"/>
                <a:cs typeface="Arial" panose="020B0604020202020204" pitchFamily="34" charset="0"/>
              </a:rPr>
              <a:t>River</a:t>
            </a:r>
            <a:endParaRPr lang="fr-FR" altLang="fr-FR" sz="1539" b="1" u="sng" dirty="0">
              <a:solidFill>
                <a:srgbClr val="2AAFB4"/>
              </a:solidFill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7" name="Groupe 55"/>
          <p:cNvGrpSpPr>
            <a:grpSpLocks/>
          </p:cNvGrpSpPr>
          <p:nvPr/>
        </p:nvGrpSpPr>
        <p:grpSpPr bwMode="auto">
          <a:xfrm>
            <a:off x="5584849" y="1425303"/>
            <a:ext cx="3038011" cy="3050741"/>
            <a:chOff x="5795151" y="1080545"/>
            <a:chExt cx="3223463" cy="3237577"/>
          </a:xfrm>
        </p:grpSpPr>
        <p:sp>
          <p:nvSpPr>
            <p:cNvPr id="68" name="Rectangle à coins arrondis 70"/>
            <p:cNvSpPr>
              <a:spLocks noChangeArrowheads="1"/>
            </p:cNvSpPr>
            <p:nvPr/>
          </p:nvSpPr>
          <p:spPr bwMode="auto">
            <a:xfrm>
              <a:off x="7831318" y="1080545"/>
              <a:ext cx="997799" cy="60818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69" name="Arc 68"/>
            <p:cNvSpPr/>
            <p:nvPr/>
          </p:nvSpPr>
          <p:spPr bwMode="auto">
            <a:xfrm rot="5400000" flipH="1">
              <a:off x="7618812" y="2141986"/>
              <a:ext cx="1513082" cy="571015"/>
            </a:xfrm>
            <a:prstGeom prst="arc">
              <a:avLst>
                <a:gd name="adj1" fmla="val 16200000"/>
                <a:gd name="adj2" fmla="val 21229696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0" name="Rectangle à coins arrondis 69"/>
            <p:cNvSpPr>
              <a:spLocks noChangeArrowheads="1"/>
            </p:cNvSpPr>
            <p:nvPr/>
          </p:nvSpPr>
          <p:spPr bwMode="auto">
            <a:xfrm>
              <a:off x="7762886" y="3709939"/>
              <a:ext cx="1233795" cy="60818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Downstream</a:t>
              </a:r>
              <a:endParaRPr lang="fr-FR" altLang="fr-FR" sz="1320" i="1" dirty="0" smtClean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(6h)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2" name="Arc 71"/>
            <p:cNvSpPr/>
            <p:nvPr/>
          </p:nvSpPr>
          <p:spPr bwMode="auto">
            <a:xfrm rot="16200000" flipH="1">
              <a:off x="7384641" y="2601875"/>
              <a:ext cx="829958" cy="2437988"/>
            </a:xfrm>
            <a:prstGeom prst="arc">
              <a:avLst>
                <a:gd name="adj1" fmla="val 17184534"/>
                <a:gd name="adj2" fmla="val 21457436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73" name="Rectangle à coins arrondis 129"/>
            <p:cNvSpPr>
              <a:spLocks noChangeArrowheads="1"/>
            </p:cNvSpPr>
            <p:nvPr/>
          </p:nvSpPr>
          <p:spPr bwMode="auto">
            <a:xfrm>
              <a:off x="5795151" y="3525149"/>
              <a:ext cx="1067915" cy="6081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Output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a typeface="ヒラギノ角ゴ Pro W3"/>
                  <a:cs typeface="Times New Roman" panose="02020603050405020304" pitchFamily="18" charset="0"/>
                </a:rPr>
                <a:t>Set-point</a:t>
              </a:r>
              <a:endParaRPr lang="fr-FR" altLang="fr-FR" sz="1320" i="1" dirty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e 1"/>
          <p:cNvGrpSpPr>
            <a:grpSpLocks/>
          </p:cNvGrpSpPr>
          <p:nvPr/>
        </p:nvGrpSpPr>
        <p:grpSpPr bwMode="auto">
          <a:xfrm>
            <a:off x="216429" y="1483246"/>
            <a:ext cx="3341693" cy="755128"/>
            <a:chOff x="-14831" y="1344463"/>
            <a:chExt cx="3545515" cy="800845"/>
          </a:xfrm>
        </p:grpSpPr>
        <p:sp>
          <p:nvSpPr>
            <p:cNvPr id="77" name="Rectangle à coins arrondis 103"/>
            <p:cNvSpPr>
              <a:spLocks noChangeArrowheads="1"/>
            </p:cNvSpPr>
            <p:nvPr/>
          </p:nvSpPr>
          <p:spPr bwMode="auto">
            <a:xfrm>
              <a:off x="-14831" y="1537515"/>
              <a:ext cx="1067866" cy="60778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Sensor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smtClean="0">
                  <a:solidFill>
                    <a:srgbClr val="C00000"/>
                  </a:solidFill>
                  <a:ea typeface="ヒラギノ角ゴ Pro W3"/>
                  <a:cs typeface="Times New Roman" panose="02020603050405020304" pitchFamily="18" charset="0"/>
                </a:rPr>
                <a:t>monitoring</a:t>
              </a:r>
              <a:endParaRPr lang="fr-FR" altLang="fr-FR" sz="1320" i="1" dirty="0">
                <a:solidFill>
                  <a:srgbClr val="C00000"/>
                </a:solidFill>
                <a:ea typeface="ヒラギノ角ゴ Pro W3"/>
                <a:cs typeface="Times New Roman" panose="02020603050405020304" pitchFamily="18" charset="0"/>
              </a:endParaRPr>
            </a:p>
          </p:txBody>
        </p:sp>
        <p:sp>
          <p:nvSpPr>
            <p:cNvPr id="78" name="Arc 77"/>
            <p:cNvSpPr/>
            <p:nvPr/>
          </p:nvSpPr>
          <p:spPr bwMode="auto">
            <a:xfrm flipH="1">
              <a:off x="574683" y="1344463"/>
              <a:ext cx="1264931" cy="370397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C000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79" name="Arc 78"/>
            <p:cNvSpPr/>
            <p:nvPr/>
          </p:nvSpPr>
          <p:spPr bwMode="auto">
            <a:xfrm>
              <a:off x="1648724" y="1346709"/>
              <a:ext cx="1266616" cy="368152"/>
            </a:xfrm>
            <a:prstGeom prst="arc">
              <a:avLst>
                <a:gd name="adj1" fmla="val 16200000"/>
                <a:gd name="adj2" fmla="val 21578970"/>
              </a:avLst>
            </a:prstGeom>
            <a:ln>
              <a:solidFill>
                <a:srgbClr val="00B05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/>
            </a:p>
          </p:txBody>
        </p:sp>
        <p:sp>
          <p:nvSpPr>
            <p:cNvPr id="81" name="Rectangle à coins arrondis 80"/>
            <p:cNvSpPr/>
            <p:nvPr/>
          </p:nvSpPr>
          <p:spPr bwMode="auto">
            <a:xfrm>
              <a:off x="959835" y="1430329"/>
              <a:ext cx="1576533" cy="437742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31" i="1" dirty="0" smtClean="0">
                  <a:solidFill>
                    <a:srgbClr val="097391"/>
                  </a:solidFill>
                  <a:ea typeface="Times New Roman" pitchFamily="-84" charset="0"/>
                  <a:cs typeface="Times New Roman" pitchFamily="-84" charset="0"/>
                </a:rPr>
                <a:t>Network model</a:t>
              </a:r>
              <a:endParaRPr lang="fr-FR" sz="1131" i="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  <p:sp>
          <p:nvSpPr>
            <p:cNvPr id="80" name="Rectangle à coins arrondis 106"/>
            <p:cNvSpPr>
              <a:spLocks noChangeArrowheads="1"/>
            </p:cNvSpPr>
            <p:nvPr/>
          </p:nvSpPr>
          <p:spPr bwMode="auto">
            <a:xfrm>
              <a:off x="2344438" y="1537523"/>
              <a:ext cx="1186246" cy="6077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Quality</a:t>
              </a:r>
              <a:endParaRPr lang="fr-FR" altLang="fr-FR" sz="1320" i="1" dirty="0">
                <a:solidFill>
                  <a:srgbClr val="00B050"/>
                </a:solidFill>
                <a:ea typeface="ヒラギノ角ゴ Pro W3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fr-FR" altLang="fr-FR" sz="1320" i="1" dirty="0" err="1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Prediction</a:t>
              </a:r>
              <a:r>
                <a:rPr lang="fr-FR" altLang="fr-FR" sz="1320" i="1" dirty="0" smtClean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 (6h</a:t>
              </a:r>
              <a:r>
                <a:rPr lang="fr-FR" altLang="fr-FR" sz="1320" i="1" dirty="0">
                  <a:solidFill>
                    <a:srgbClr val="00B050"/>
                  </a:solidFill>
                  <a:ea typeface="ヒラギノ角ゴ Pro W3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82" name="Groupe 2"/>
          <p:cNvGrpSpPr>
            <a:grpSpLocks/>
          </p:cNvGrpSpPr>
          <p:nvPr/>
        </p:nvGrpSpPr>
        <p:grpSpPr bwMode="auto">
          <a:xfrm>
            <a:off x="2567510" y="1710265"/>
            <a:ext cx="3268700" cy="3314202"/>
            <a:chOff x="2446171" y="2411974"/>
            <a:chExt cx="3467484" cy="2611694"/>
          </a:xfrm>
        </p:grpSpPr>
        <p:sp>
          <p:nvSpPr>
            <p:cNvPr id="84" name="Arc 83"/>
            <p:cNvSpPr/>
            <p:nvPr/>
          </p:nvSpPr>
          <p:spPr bwMode="auto">
            <a:xfrm rot="16200000" flipH="1">
              <a:off x="1985858" y="2872287"/>
              <a:ext cx="1798012" cy="877385"/>
            </a:xfrm>
            <a:prstGeom prst="arc">
              <a:avLst>
                <a:gd name="adj1" fmla="val 12611009"/>
                <a:gd name="adj2" fmla="val 20584998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86" name="Arc 85"/>
            <p:cNvSpPr/>
            <p:nvPr/>
          </p:nvSpPr>
          <p:spPr bwMode="auto">
            <a:xfrm rot="16200000" flipH="1" flipV="1">
              <a:off x="5299302" y="3969277"/>
              <a:ext cx="239575" cy="989130"/>
            </a:xfrm>
            <a:prstGeom prst="arc">
              <a:avLst>
                <a:gd name="adj1" fmla="val 16261681"/>
                <a:gd name="adj2" fmla="val 21578970"/>
              </a:avLst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97" dirty="0"/>
            </a:p>
          </p:txBody>
        </p:sp>
        <p:sp>
          <p:nvSpPr>
            <p:cNvPr id="87" name="Rectangle à coins arrondis 86"/>
            <p:cNvSpPr/>
            <p:nvPr/>
          </p:nvSpPr>
          <p:spPr bwMode="auto">
            <a:xfrm>
              <a:off x="3908669" y="4584113"/>
              <a:ext cx="1332358" cy="439555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31" i="1" dirty="0" smtClean="0">
                  <a:solidFill>
                    <a:srgbClr val="097391"/>
                  </a:solidFill>
                  <a:ea typeface="Times New Roman" pitchFamily="-84" charset="0"/>
                  <a:cs typeface="Times New Roman" pitchFamily="-84" charset="0"/>
                </a:rPr>
                <a:t>WWTP model</a:t>
              </a:r>
              <a:endParaRPr lang="fr-FR" sz="1131" i="1" dirty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endParaRPr>
            </a:p>
          </p:txBody>
        </p:sp>
      </p:grpSp>
      <p:pic>
        <p:nvPicPr>
          <p:cNvPr id="88" name="Imag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2" y="2736604"/>
            <a:ext cx="1195916" cy="317995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38" y="4220510"/>
            <a:ext cx="1346678" cy="443044"/>
          </a:xfrm>
          <a:prstGeom prst="rect">
            <a:avLst/>
          </a:prstGeom>
        </p:spPr>
      </p:pic>
      <p:sp>
        <p:nvSpPr>
          <p:cNvPr id="95" name="Rectangle à coins arrondis 94"/>
          <p:cNvSpPr/>
          <p:nvPr/>
        </p:nvSpPr>
        <p:spPr bwMode="auto">
          <a:xfrm>
            <a:off x="7540360" y="2922897"/>
            <a:ext cx="1522411" cy="414338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31" i="1" dirty="0" smtClean="0">
                <a:solidFill>
                  <a:srgbClr val="097391"/>
                </a:solidFill>
                <a:ea typeface="Times New Roman" pitchFamily="-84" charset="0"/>
                <a:cs typeface="Times New Roman" pitchFamily="-84" charset="0"/>
              </a:rPr>
              <a:t>River model</a:t>
            </a:r>
            <a:endParaRPr lang="fr-FR" sz="1131" i="1" dirty="0">
              <a:solidFill>
                <a:srgbClr val="097391"/>
              </a:solidFill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96" name="Rectangle à coins arrondis 129"/>
          <p:cNvSpPr>
            <a:spLocks noChangeArrowheads="1"/>
          </p:cNvSpPr>
          <p:nvPr/>
        </p:nvSpPr>
        <p:spPr bwMode="auto">
          <a:xfrm>
            <a:off x="2567511" y="3731160"/>
            <a:ext cx="1006475" cy="57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Input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fr-FR" sz="132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ヒラギノ角ゴ Pro W3"/>
                <a:cs typeface="Times New Roman" panose="02020603050405020304" pitchFamily="18" charset="0"/>
              </a:rPr>
              <a:t>constrains</a:t>
            </a:r>
            <a:endParaRPr lang="en-GB" altLang="fr-FR" sz="1320" i="1" dirty="0">
              <a:solidFill>
                <a:schemeClr val="accent6">
                  <a:lumMod val="60000"/>
                  <a:lumOff val="40000"/>
                </a:schemeClr>
              </a:solidFill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97" name="Arc 96"/>
          <p:cNvSpPr/>
          <p:nvPr/>
        </p:nvSpPr>
        <p:spPr bwMode="auto">
          <a:xfrm rot="5400000" flipV="1">
            <a:off x="3628918" y="3865822"/>
            <a:ext cx="354019" cy="849867"/>
          </a:xfrm>
          <a:prstGeom prst="arc">
            <a:avLst>
              <a:gd name="adj1" fmla="val 16261681"/>
              <a:gd name="adj2" fmla="val 21561585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 dirty="0"/>
          </a:p>
        </p:txBody>
      </p:sp>
      <p:sp>
        <p:nvSpPr>
          <p:cNvPr id="104" name="Arc 103"/>
          <p:cNvSpPr/>
          <p:nvPr/>
        </p:nvSpPr>
        <p:spPr bwMode="auto">
          <a:xfrm rot="16200000" flipH="1" flipV="1">
            <a:off x="7386639" y="2981242"/>
            <a:ext cx="1305275" cy="538163"/>
          </a:xfrm>
          <a:prstGeom prst="arc">
            <a:avLst>
              <a:gd name="adj1" fmla="val 16200000"/>
              <a:gd name="adj2" fmla="val 21229696"/>
            </a:avLst>
          </a:prstGeom>
          <a:ln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1697"/>
          </a:p>
        </p:txBody>
      </p:sp>
      <p:grpSp>
        <p:nvGrpSpPr>
          <p:cNvPr id="153" name="Groupe 152"/>
          <p:cNvGrpSpPr/>
          <p:nvPr/>
        </p:nvGrpSpPr>
        <p:grpSpPr>
          <a:xfrm>
            <a:off x="498475" y="3596223"/>
            <a:ext cx="212725" cy="225425"/>
            <a:chOff x="498475" y="3600985"/>
            <a:chExt cx="212725" cy="225425"/>
          </a:xfrm>
        </p:grpSpPr>
        <p:sp>
          <p:nvSpPr>
            <p:cNvPr id="55" name="Rectangle à coins arrondis 131"/>
            <p:cNvSpPr>
              <a:spLocks noChangeArrowheads="1"/>
            </p:cNvSpPr>
            <p:nvPr/>
          </p:nvSpPr>
          <p:spPr bwMode="auto">
            <a:xfrm>
              <a:off x="498475" y="3600985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1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8" y="3625959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163775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" name="Groupe 137"/>
          <p:cNvGrpSpPr/>
          <p:nvPr/>
        </p:nvGrpSpPr>
        <p:grpSpPr>
          <a:xfrm>
            <a:off x="820253" y="3314795"/>
            <a:ext cx="212725" cy="225425"/>
            <a:chOff x="788543" y="3305271"/>
            <a:chExt cx="212725" cy="225425"/>
          </a:xfrm>
        </p:grpSpPr>
        <p:sp>
          <p:nvSpPr>
            <p:cNvPr id="147" name="Rectangle à coins arrondis 131"/>
            <p:cNvSpPr>
              <a:spLocks noChangeArrowheads="1"/>
            </p:cNvSpPr>
            <p:nvPr/>
          </p:nvSpPr>
          <p:spPr bwMode="auto">
            <a:xfrm>
              <a:off x="788543" y="3305271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48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16" y="3330245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7" name="Groupe 136"/>
          <p:cNvGrpSpPr/>
          <p:nvPr/>
        </p:nvGrpSpPr>
        <p:grpSpPr>
          <a:xfrm>
            <a:off x="1142031" y="3056589"/>
            <a:ext cx="212725" cy="225425"/>
            <a:chOff x="1108419" y="3042303"/>
            <a:chExt cx="212725" cy="225425"/>
          </a:xfrm>
        </p:grpSpPr>
        <p:sp>
          <p:nvSpPr>
            <p:cNvPr id="149" name="Rectangle à coins arrondis 131"/>
            <p:cNvSpPr>
              <a:spLocks noChangeArrowheads="1"/>
            </p:cNvSpPr>
            <p:nvPr/>
          </p:nvSpPr>
          <p:spPr bwMode="auto">
            <a:xfrm>
              <a:off x="1108419" y="3042303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0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92" y="3067277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" name="Groupe 135"/>
          <p:cNvGrpSpPr/>
          <p:nvPr/>
        </p:nvGrpSpPr>
        <p:grpSpPr>
          <a:xfrm>
            <a:off x="1463808" y="2795250"/>
            <a:ext cx="212725" cy="225425"/>
            <a:chOff x="1463808" y="2771440"/>
            <a:chExt cx="212725" cy="225425"/>
          </a:xfrm>
        </p:grpSpPr>
        <p:sp>
          <p:nvSpPr>
            <p:cNvPr id="151" name="Rectangle à coins arrondis 131"/>
            <p:cNvSpPr>
              <a:spLocks noChangeArrowheads="1"/>
            </p:cNvSpPr>
            <p:nvPr/>
          </p:nvSpPr>
          <p:spPr bwMode="auto">
            <a:xfrm>
              <a:off x="1463808" y="2771440"/>
              <a:ext cx="212725" cy="2254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EB6A43"/>
              </a:solidFill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fr-FR" altLang="fr-FR" sz="1320" i="1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  <p:pic>
          <p:nvPicPr>
            <p:cNvPr id="152" name="Imag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181" y="2796414"/>
              <a:ext cx="183572" cy="18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/>
          <a:stretch/>
        </p:blipFill>
        <p:spPr>
          <a:xfrm>
            <a:off x="637192" y="4596694"/>
            <a:ext cx="1839832" cy="172455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ZoneTexte 98"/>
          <p:cNvSpPr txBox="1"/>
          <p:nvPr/>
        </p:nvSpPr>
        <p:spPr>
          <a:xfrm>
            <a:off x="1736345" y="5595900"/>
            <a:ext cx="881359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Clichy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1059049" y="5811240"/>
            <a:ext cx="881359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St Cloud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023268" y="4605799"/>
            <a:ext cx="881359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La Frette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1883084" y="6026168"/>
            <a:ext cx="626478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Paris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1727454" y="4632302"/>
            <a:ext cx="881359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La Briche</a:t>
            </a:r>
          </a:p>
        </p:txBody>
      </p:sp>
      <p:pic>
        <p:nvPicPr>
          <p:cNvPr id="105" name="Image 42"/>
          <p:cNvPicPr>
            <a:picLocks noChangeAspect="1"/>
          </p:cNvPicPr>
          <p:nvPr/>
        </p:nvPicPr>
        <p:blipFill rotWithShape="1">
          <a:blip r:embed="rId7"/>
          <a:srcRect l="5001" t="12009" r="64641" b="4085"/>
          <a:stretch/>
        </p:blipFill>
        <p:spPr bwMode="auto">
          <a:xfrm>
            <a:off x="6676664" y="4586687"/>
            <a:ext cx="1844522" cy="1721086"/>
          </a:xfrm>
          <a:prstGeom prst="rect">
            <a:avLst/>
          </a:prstGeom>
          <a:solidFill>
            <a:srgbClr val="3C8056">
              <a:alpha val="18000"/>
            </a:srgbClr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6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36" y="4610089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ZoneTexte 106"/>
          <p:cNvSpPr txBox="1"/>
          <p:nvPr/>
        </p:nvSpPr>
        <p:spPr bwMode="auto">
          <a:xfrm>
            <a:off x="7194813" y="5753807"/>
            <a:ext cx="1036638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Suresnes</a:t>
            </a:r>
          </a:p>
        </p:txBody>
      </p:sp>
      <p:sp>
        <p:nvSpPr>
          <p:cNvPr id="108" name="ZoneTexte 107"/>
          <p:cNvSpPr txBox="1"/>
          <p:nvPr/>
        </p:nvSpPr>
        <p:spPr bwMode="auto">
          <a:xfrm>
            <a:off x="6696428" y="5315154"/>
            <a:ext cx="882650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Bougival</a:t>
            </a:r>
          </a:p>
        </p:txBody>
      </p:sp>
      <p:sp>
        <p:nvSpPr>
          <p:cNvPr id="109" name="ZoneTexte 108"/>
          <p:cNvSpPr txBox="1"/>
          <p:nvPr/>
        </p:nvSpPr>
        <p:spPr bwMode="auto">
          <a:xfrm>
            <a:off x="7076979" y="4583419"/>
            <a:ext cx="881063" cy="2501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26" dirty="0">
                <a:cs typeface="Arial" panose="020B0604020202020204" pitchFamily="34" charset="0"/>
              </a:rPr>
              <a:t>Andrésy</a:t>
            </a:r>
          </a:p>
        </p:txBody>
      </p:sp>
      <p:pic>
        <p:nvPicPr>
          <p:cNvPr id="111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90" y="5332586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26" y="5747872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7" y="4741799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49" y="4977476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22" y="5461522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7" y="6087236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Imag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4" y="1320546"/>
            <a:ext cx="1033693" cy="339670"/>
          </a:xfrm>
          <a:prstGeom prst="rect">
            <a:avLst/>
          </a:prstGeom>
        </p:spPr>
      </p:pic>
      <p:pic>
        <p:nvPicPr>
          <p:cNvPr id="114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32" y="3525925"/>
            <a:ext cx="183572" cy="18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Operational applications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3161701" y="5527920"/>
            <a:ext cx="2851245" cy="605308"/>
            <a:chOff x="3210688" y="5397288"/>
            <a:chExt cx="2851245" cy="605308"/>
          </a:xfrm>
        </p:grpSpPr>
        <p:pic>
          <p:nvPicPr>
            <p:cNvPr id="110" name="Imag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683" y="5397288"/>
              <a:ext cx="1119250" cy="605308"/>
            </a:xfrm>
            <a:prstGeom prst="rect">
              <a:avLst/>
            </a:prstGeom>
            <a:noFill/>
            <a:ln w="9525">
              <a:solidFill>
                <a:srgbClr val="5BC5E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Imag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"/>
            <a:stretch>
              <a:fillRect/>
            </a:stretch>
          </p:blipFill>
          <p:spPr bwMode="auto">
            <a:xfrm>
              <a:off x="3210688" y="5399192"/>
              <a:ext cx="1050724" cy="601501"/>
            </a:xfrm>
            <a:prstGeom prst="rect">
              <a:avLst/>
            </a:prstGeom>
            <a:noFill/>
            <a:ln w="9525">
              <a:solidFill>
                <a:srgbClr val="5BC5E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Rectangle à coins arrondis 136"/>
          <p:cNvSpPr>
            <a:spLocks noChangeArrowheads="1"/>
          </p:cNvSpPr>
          <p:nvPr/>
        </p:nvSpPr>
        <p:spPr bwMode="auto">
          <a:xfrm>
            <a:off x="3301621" y="5187006"/>
            <a:ext cx="2554241" cy="40454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fr-FR" sz="1131" i="1" dirty="0" smtClean="0">
                <a:solidFill>
                  <a:srgbClr val="097391"/>
                </a:solidFill>
                <a:ea typeface="ヒラギノ角ゴ Pro W3"/>
                <a:cs typeface="Times New Roman" panose="02020603050405020304" pitchFamily="18" charset="0"/>
              </a:rPr>
              <a:t>Unitary process </a:t>
            </a:r>
            <a:r>
              <a:rPr lang="en-GB" altLang="fr-FR" sz="1131" i="1" dirty="0" smtClean="0">
                <a:solidFill>
                  <a:srgbClr val="097391"/>
                </a:solidFill>
                <a:ea typeface="ヒラギノ角ゴ Pro W3"/>
                <a:cs typeface="Times New Roman" panose="02020603050405020304" pitchFamily="18" charset="0"/>
              </a:rPr>
              <a:t>models</a:t>
            </a:r>
            <a:endParaRPr lang="en-GB" altLang="fr-FR" sz="1131" i="1" dirty="0">
              <a:solidFill>
                <a:srgbClr val="097391"/>
              </a:solidFill>
              <a:ea typeface="ヒラギノ角ゴ Pro W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14400"/>
            <a:ext cx="47609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en-GB" sz="2200" dirty="0" smtClean="0">
                <a:solidFill>
                  <a:srgbClr val="35A2C9"/>
                </a:solidFill>
              </a:rPr>
              <a:t>The SIAAP in the Paris area context</a:t>
            </a:r>
          </a:p>
          <a:p>
            <a:pPr>
              <a:lnSpc>
                <a:spcPct val="160000"/>
              </a:lnSpc>
              <a:defRPr/>
            </a:pPr>
            <a:endParaRPr lang="en-GB" sz="1200" dirty="0" smtClean="0">
              <a:solidFill>
                <a:srgbClr val="35A2C9"/>
              </a:solidFill>
            </a:endParaRPr>
          </a:p>
          <a:p>
            <a:pPr>
              <a:lnSpc>
                <a:spcPct val="160000"/>
              </a:lnSpc>
              <a:defRPr/>
            </a:pPr>
            <a:r>
              <a:rPr lang="en-GB" sz="2200" dirty="0" smtClean="0">
                <a:solidFill>
                  <a:srgbClr val="35A2C9"/>
                </a:solidFill>
              </a:rPr>
              <a:t>The </a:t>
            </a:r>
            <a:r>
              <a:rPr lang="en-GB" sz="2200" dirty="0" err="1" smtClean="0">
                <a:solidFill>
                  <a:srgbClr val="35A2C9"/>
                </a:solidFill>
              </a:rPr>
              <a:t>Mocopée</a:t>
            </a:r>
            <a:r>
              <a:rPr lang="en-GB" sz="2200" dirty="0" smtClean="0">
                <a:solidFill>
                  <a:srgbClr val="35A2C9"/>
                </a:solidFill>
              </a:rPr>
              <a:t> research programme as a tool box</a:t>
            </a:r>
          </a:p>
          <a:p>
            <a:pPr>
              <a:lnSpc>
                <a:spcPct val="160000"/>
              </a:lnSpc>
              <a:defRPr/>
            </a:pPr>
            <a:endParaRPr lang="en-GB" sz="1200" dirty="0" smtClean="0">
              <a:solidFill>
                <a:srgbClr val="35A2C9"/>
              </a:solidFill>
            </a:endParaRPr>
          </a:p>
          <a:p>
            <a:pPr>
              <a:lnSpc>
                <a:spcPct val="160000"/>
              </a:lnSpc>
              <a:defRPr/>
            </a:pPr>
            <a:r>
              <a:rPr lang="en-GB" sz="2200" dirty="0" smtClean="0">
                <a:solidFill>
                  <a:srgbClr val="35A2C9"/>
                </a:solidFill>
              </a:rPr>
              <a:t>Operational </a:t>
            </a:r>
            <a:r>
              <a:rPr lang="en-GB" sz="2200" dirty="0" smtClean="0">
                <a:solidFill>
                  <a:srgbClr val="35A2C9"/>
                </a:solidFill>
              </a:rPr>
              <a:t>applications of the results of </a:t>
            </a:r>
            <a:r>
              <a:rPr lang="en-GB" sz="2200" dirty="0" err="1" smtClean="0">
                <a:solidFill>
                  <a:srgbClr val="35A2C9"/>
                </a:solidFill>
              </a:rPr>
              <a:t>Mocopée</a:t>
            </a:r>
            <a:endParaRPr lang="en-GB" sz="2200" dirty="0" smtClean="0">
              <a:solidFill>
                <a:srgbClr val="35A2C9"/>
              </a:solidFill>
            </a:endParaRPr>
          </a:p>
        </p:txBody>
      </p:sp>
      <p:pic>
        <p:nvPicPr>
          <p:cNvPr id="29700" name="Picture 2" descr="H:\Pictures\Mes photos\Boulot\Seine\DSC_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885825"/>
            <a:ext cx="429577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Contents</a:t>
            </a:r>
          </a:p>
        </p:txBody>
      </p:sp>
      <p:grpSp>
        <p:nvGrpSpPr>
          <p:cNvPr id="19" name="Groupe 12"/>
          <p:cNvGrpSpPr>
            <a:grpSpLocks noChangeAspect="1"/>
          </p:cNvGrpSpPr>
          <p:nvPr/>
        </p:nvGrpSpPr>
        <p:grpSpPr bwMode="auto">
          <a:xfrm>
            <a:off x="4749580" y="3888267"/>
            <a:ext cx="4307108" cy="2491983"/>
            <a:chOff x="282700" y="4396370"/>
            <a:chExt cx="3586967" cy="2074201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093" y="4396370"/>
              <a:ext cx="1333279" cy="995919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81" r="31352"/>
            <a:stretch/>
          </p:blipFill>
          <p:spPr>
            <a:xfrm>
              <a:off x="1664814" y="4396370"/>
              <a:ext cx="1468512" cy="991768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22" name="Picture 10" descr="PDCiF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" t="9047" r="11588"/>
            <a:stretch>
              <a:fillRect/>
            </a:stretch>
          </p:blipFill>
          <p:spPr bwMode="auto">
            <a:xfrm>
              <a:off x="1779118" y="5416300"/>
              <a:ext cx="1291850" cy="1011152"/>
            </a:xfrm>
            <a:prstGeom prst="rect">
              <a:avLst/>
            </a:prstGeom>
            <a:solidFill>
              <a:srgbClr val="3C8056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862" y="5438222"/>
              <a:ext cx="574430" cy="320614"/>
            </a:xfrm>
            <a:prstGeom prst="rect">
              <a:avLst/>
            </a:prstGeom>
            <a:solidFill>
              <a:srgbClr val="3C8056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61" t="33427" r="24286" b="3629"/>
            <a:stretch>
              <a:fillRect/>
            </a:stretch>
          </p:blipFill>
          <p:spPr bwMode="auto">
            <a:xfrm>
              <a:off x="282700" y="5447749"/>
              <a:ext cx="1475636" cy="1022822"/>
            </a:xfrm>
            <a:prstGeom prst="rect">
              <a:avLst/>
            </a:prstGeom>
            <a:solidFill>
              <a:srgbClr val="3C8056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8" b="19958"/>
            <a:stretch>
              <a:fillRect/>
            </a:stretch>
          </p:blipFill>
          <p:spPr bwMode="auto">
            <a:xfrm>
              <a:off x="3148045" y="5412736"/>
              <a:ext cx="720517" cy="99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 descr="19082010106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13"/>
            <a:stretch/>
          </p:blipFill>
          <p:spPr bwMode="auto">
            <a:xfrm>
              <a:off x="3172528" y="4396370"/>
              <a:ext cx="697139" cy="991768"/>
            </a:xfrm>
            <a:prstGeom prst="rect">
              <a:avLst/>
            </a:prstGeom>
            <a:effectLst>
              <a:softEdge rad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8850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040"/>
            <a:ext cx="9144000" cy="3719025"/>
          </a:xfrm>
          <a:prstGeom prst="rect">
            <a:avLst/>
          </a:prstGeom>
        </p:spPr>
      </p:pic>
      <p:sp>
        <p:nvSpPr>
          <p:cNvPr id="94" name="Titre 1"/>
          <p:cNvSpPr txBox="1">
            <a:spLocks/>
          </p:cNvSpPr>
          <p:nvPr/>
        </p:nvSpPr>
        <p:spPr bwMode="auto">
          <a:xfrm>
            <a:off x="1989138" y="0"/>
            <a:ext cx="56070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thank you for your attention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3757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0"/>
            <a:ext cx="7154862" cy="811213"/>
          </a:xfrm>
          <a:noFill/>
        </p:spPr>
        <p:txBody>
          <a:bodyPr/>
          <a:lstStyle/>
          <a:p>
            <a:pPr eaLnBrk="1" hangingPunct="1"/>
            <a:r>
              <a:rPr lang="fr-FR" altLang="fr-FR" sz="2800" dirty="0" err="1" smtClean="0"/>
              <a:t>Mocopee’s</a:t>
            </a:r>
            <a:r>
              <a:rPr lang="fr-FR" altLang="fr-FR" sz="2800" dirty="0" smtClean="0"/>
              <a:t> structure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200" y="914400"/>
            <a:ext cx="9067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35A2C9"/>
                </a:solidFill>
                <a:latin typeface="Arial" panose="020B0604020202020204" pitchFamily="34" charset="0"/>
                <a:cs typeface="Arial" charset="0"/>
              </a:rPr>
              <a:t>A program with 4 areas</a:t>
            </a:r>
            <a:endParaRPr lang="en-US" altLang="fr-FR" sz="2000" b="1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  <a:p>
            <a:pPr lvl="1" eaLnBrk="1" hangingPunct="1"/>
            <a:endParaRPr lang="en-US" altLang="fr-FR" sz="1600" b="1" kern="1200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0" name="ZoneTexte 27"/>
          <p:cNvSpPr txBox="1">
            <a:spLocks noChangeArrowheads="1"/>
          </p:cNvSpPr>
          <p:nvPr/>
        </p:nvSpPr>
        <p:spPr bwMode="auto">
          <a:xfrm>
            <a:off x="823981" y="4931322"/>
            <a:ext cx="2953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</a:rPr>
              <a:t>Scientific </a:t>
            </a:r>
            <a:r>
              <a:rPr lang="en-US" altLang="fr-FR" sz="2000" b="1" dirty="0" smtClean="0">
                <a:solidFill>
                  <a:srgbClr val="35A2C9"/>
                </a:solidFill>
                <a:latin typeface="Arial" panose="020B0604020202020204" pitchFamily="34" charset="0"/>
              </a:rPr>
              <a:t>objectives</a:t>
            </a:r>
            <a:endParaRPr lang="en-US" altLang="fr-FR" sz="2000" b="1" dirty="0">
              <a:solidFill>
                <a:srgbClr val="35A2C9"/>
              </a:solidFill>
              <a:latin typeface="Arial" panose="020B0604020202020204" pitchFamily="34" charset="0"/>
            </a:endParaRPr>
          </a:p>
        </p:txBody>
      </p:sp>
      <p:sp>
        <p:nvSpPr>
          <p:cNvPr id="31" name="ZoneTexte 27"/>
          <p:cNvSpPr txBox="1">
            <a:spLocks noChangeArrowheads="1"/>
          </p:cNvSpPr>
          <p:nvPr/>
        </p:nvSpPr>
        <p:spPr bwMode="auto">
          <a:xfrm>
            <a:off x="4983482" y="4931322"/>
            <a:ext cx="37384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</a:rPr>
              <a:t>Operational application</a:t>
            </a:r>
          </a:p>
        </p:txBody>
      </p:sp>
      <p:sp>
        <p:nvSpPr>
          <p:cNvPr id="32" name="ZoneTexte 27"/>
          <p:cNvSpPr txBox="1">
            <a:spLocks noChangeArrowheads="1"/>
          </p:cNvSpPr>
          <p:nvPr/>
        </p:nvSpPr>
        <p:spPr bwMode="auto">
          <a:xfrm>
            <a:off x="4809655" y="5398166"/>
            <a:ext cx="4082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To solve operational problems and to optimize process efficiency with a full scale implementation</a:t>
            </a:r>
            <a:endParaRPr lang="en-US" altLang="fr-FR" sz="1800" kern="0" dirty="0">
              <a:solidFill>
                <a:srgbClr val="35A2C9"/>
              </a:solidFill>
              <a:latin typeface="+mn-lt"/>
            </a:endParaRPr>
          </a:p>
        </p:txBody>
      </p:sp>
      <p:sp>
        <p:nvSpPr>
          <p:cNvPr id="33" name="ZoneTexte 27"/>
          <p:cNvSpPr txBox="1">
            <a:spLocks noChangeArrowheads="1"/>
          </p:cNvSpPr>
          <p:nvPr/>
        </p:nvSpPr>
        <p:spPr bwMode="auto">
          <a:xfrm>
            <a:off x="260608" y="5398166"/>
            <a:ext cx="4082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To promote </a:t>
            </a:r>
            <a:r>
              <a:rPr lang="en-US" altLang="fr-FR" sz="1800" kern="0" dirty="0">
                <a:solidFill>
                  <a:srgbClr val="35A2C9"/>
                </a:solidFill>
                <a:latin typeface="+mn-lt"/>
              </a:rPr>
              <a:t>innovative metrological methods or characterization tools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015"/>
            <a:ext cx="9144000" cy="21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0"/>
            <a:ext cx="7154862" cy="811213"/>
          </a:xfrm>
          <a:noFill/>
        </p:spPr>
        <p:txBody>
          <a:bodyPr/>
          <a:lstStyle/>
          <a:p>
            <a:pPr eaLnBrk="1" hangingPunct="1"/>
            <a:r>
              <a:rPr lang="fr-FR" altLang="fr-FR" sz="2800" dirty="0" err="1" smtClean="0"/>
              <a:t>Mocopee’s</a:t>
            </a:r>
            <a:r>
              <a:rPr lang="fr-FR" altLang="fr-FR" sz="2800" dirty="0" smtClean="0"/>
              <a:t> structure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200" y="914400"/>
            <a:ext cx="9067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35A2C9"/>
                </a:solidFill>
                <a:latin typeface="Arial" panose="020B0604020202020204" pitchFamily="34" charset="0"/>
                <a:cs typeface="Arial" charset="0"/>
              </a:rPr>
              <a:t>A program with 4 areas</a:t>
            </a:r>
            <a:endParaRPr lang="en-US" altLang="fr-FR" sz="2000" b="1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  <a:p>
            <a:pPr lvl="1" eaLnBrk="1" hangingPunct="1"/>
            <a:endParaRPr lang="en-US" altLang="fr-FR" sz="1600" b="1" kern="1200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" y="1396227"/>
            <a:ext cx="9144000" cy="3305057"/>
          </a:xfrm>
          <a:prstGeom prst="rect">
            <a:avLst/>
          </a:prstGeom>
        </p:spPr>
      </p:pic>
      <p:sp>
        <p:nvSpPr>
          <p:cNvPr id="19" name="ZoneTexte 27"/>
          <p:cNvSpPr txBox="1">
            <a:spLocks noChangeArrowheads="1"/>
          </p:cNvSpPr>
          <p:nvPr/>
        </p:nvSpPr>
        <p:spPr bwMode="auto">
          <a:xfrm>
            <a:off x="823981" y="4931322"/>
            <a:ext cx="2953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</a:rPr>
              <a:t>Scientific </a:t>
            </a:r>
            <a:r>
              <a:rPr lang="en-US" altLang="fr-FR" sz="2000" b="1" dirty="0" smtClean="0">
                <a:solidFill>
                  <a:srgbClr val="35A2C9"/>
                </a:solidFill>
                <a:latin typeface="Arial" panose="020B0604020202020204" pitchFamily="34" charset="0"/>
              </a:rPr>
              <a:t>objectives</a:t>
            </a:r>
            <a:endParaRPr lang="en-US" altLang="fr-FR" sz="2000" b="1" dirty="0">
              <a:solidFill>
                <a:srgbClr val="35A2C9"/>
              </a:solidFill>
              <a:latin typeface="Arial" panose="020B0604020202020204" pitchFamily="34" charset="0"/>
            </a:endParaRPr>
          </a:p>
        </p:txBody>
      </p:sp>
      <p:sp>
        <p:nvSpPr>
          <p:cNvPr id="20" name="ZoneTexte 27"/>
          <p:cNvSpPr txBox="1">
            <a:spLocks noChangeArrowheads="1"/>
          </p:cNvSpPr>
          <p:nvPr/>
        </p:nvSpPr>
        <p:spPr bwMode="auto">
          <a:xfrm>
            <a:off x="4983482" y="4931322"/>
            <a:ext cx="37384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</a:rPr>
              <a:t>Operational application</a:t>
            </a:r>
          </a:p>
        </p:txBody>
      </p:sp>
      <p:sp>
        <p:nvSpPr>
          <p:cNvPr id="21" name="ZoneTexte 27"/>
          <p:cNvSpPr txBox="1">
            <a:spLocks noChangeArrowheads="1"/>
          </p:cNvSpPr>
          <p:nvPr/>
        </p:nvSpPr>
        <p:spPr bwMode="auto">
          <a:xfrm>
            <a:off x="4809655" y="5398166"/>
            <a:ext cx="4082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To help operators as decision making support</a:t>
            </a:r>
            <a:endParaRPr lang="en-US" altLang="fr-FR" sz="1800" kern="0" dirty="0">
              <a:solidFill>
                <a:srgbClr val="35A2C9"/>
              </a:solidFill>
              <a:latin typeface="+mn-lt"/>
            </a:endParaRPr>
          </a:p>
        </p:txBody>
      </p:sp>
      <p:sp>
        <p:nvSpPr>
          <p:cNvPr id="22" name="ZoneTexte 27"/>
          <p:cNvSpPr txBox="1">
            <a:spLocks noChangeArrowheads="1"/>
          </p:cNvSpPr>
          <p:nvPr/>
        </p:nvSpPr>
        <p:spPr bwMode="auto">
          <a:xfrm>
            <a:off x="260608" y="5398166"/>
            <a:ext cx="4082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To improve existing mathematical models and control loops</a:t>
            </a:r>
            <a:endParaRPr lang="en-US" altLang="fr-FR" sz="1800" kern="0" dirty="0">
              <a:solidFill>
                <a:srgbClr val="35A2C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9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0"/>
            <a:ext cx="7154862" cy="811213"/>
          </a:xfrm>
          <a:noFill/>
        </p:spPr>
        <p:txBody>
          <a:bodyPr/>
          <a:lstStyle/>
          <a:p>
            <a:pPr eaLnBrk="1" hangingPunct="1"/>
            <a:r>
              <a:rPr lang="fr-FR" altLang="fr-FR" sz="2800" dirty="0" err="1" smtClean="0"/>
              <a:t>Mocopee’s</a:t>
            </a:r>
            <a:r>
              <a:rPr lang="fr-FR" altLang="fr-FR" sz="2800" dirty="0" smtClean="0"/>
              <a:t> structure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200" y="914400"/>
            <a:ext cx="9067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35A2C9"/>
                </a:solidFill>
                <a:latin typeface="Arial" panose="020B0604020202020204" pitchFamily="34" charset="0"/>
                <a:cs typeface="Arial" charset="0"/>
              </a:rPr>
              <a:t>A program with 4 areas</a:t>
            </a:r>
            <a:endParaRPr lang="en-US" altLang="fr-FR" sz="2000" b="1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  <a:p>
            <a:pPr lvl="1" eaLnBrk="1" hangingPunct="1"/>
            <a:endParaRPr lang="en-US" altLang="fr-FR" sz="1600" b="1" kern="1200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" y="1336953"/>
            <a:ext cx="9144000" cy="2681235"/>
          </a:xfrm>
          <a:prstGeom prst="rect">
            <a:avLst/>
          </a:prstGeom>
        </p:spPr>
      </p:pic>
      <p:sp>
        <p:nvSpPr>
          <p:cNvPr id="18" name="ZoneTexte 27"/>
          <p:cNvSpPr txBox="1">
            <a:spLocks noChangeArrowheads="1"/>
          </p:cNvSpPr>
          <p:nvPr/>
        </p:nvSpPr>
        <p:spPr bwMode="auto">
          <a:xfrm>
            <a:off x="823981" y="4931322"/>
            <a:ext cx="2953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</a:rPr>
              <a:t>Scientific </a:t>
            </a:r>
            <a:r>
              <a:rPr lang="en-US" altLang="fr-FR" sz="2000" b="1" dirty="0" smtClean="0">
                <a:solidFill>
                  <a:srgbClr val="35A2C9"/>
                </a:solidFill>
                <a:latin typeface="Arial" panose="020B0604020202020204" pitchFamily="34" charset="0"/>
              </a:rPr>
              <a:t>objectives</a:t>
            </a:r>
            <a:endParaRPr lang="en-US" altLang="fr-FR" sz="2000" b="1" dirty="0">
              <a:solidFill>
                <a:srgbClr val="35A2C9"/>
              </a:solidFill>
              <a:latin typeface="Arial" panose="020B0604020202020204" pitchFamily="34" charset="0"/>
            </a:endParaRPr>
          </a:p>
        </p:txBody>
      </p:sp>
      <p:sp>
        <p:nvSpPr>
          <p:cNvPr id="19" name="ZoneTexte 27"/>
          <p:cNvSpPr txBox="1">
            <a:spLocks noChangeArrowheads="1"/>
          </p:cNvSpPr>
          <p:nvPr/>
        </p:nvSpPr>
        <p:spPr bwMode="auto">
          <a:xfrm>
            <a:off x="4983482" y="4931322"/>
            <a:ext cx="37384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</a:rPr>
              <a:t>Operational application</a:t>
            </a:r>
          </a:p>
        </p:txBody>
      </p:sp>
      <p:sp>
        <p:nvSpPr>
          <p:cNvPr id="20" name="ZoneTexte 27"/>
          <p:cNvSpPr txBox="1">
            <a:spLocks noChangeArrowheads="1"/>
          </p:cNvSpPr>
          <p:nvPr/>
        </p:nvSpPr>
        <p:spPr bwMode="auto">
          <a:xfrm>
            <a:off x="4809655" y="5398166"/>
            <a:ext cx="4082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To design innovative tools for diagnose and anticipation of degradations</a:t>
            </a:r>
            <a:endParaRPr lang="en-US" altLang="fr-FR" sz="1800" kern="0" dirty="0">
              <a:solidFill>
                <a:srgbClr val="35A2C9"/>
              </a:solidFill>
              <a:latin typeface="+mn-lt"/>
            </a:endParaRPr>
          </a:p>
        </p:txBody>
      </p:sp>
      <p:sp>
        <p:nvSpPr>
          <p:cNvPr id="21" name="ZoneTexte 27"/>
          <p:cNvSpPr txBox="1">
            <a:spLocks noChangeArrowheads="1"/>
          </p:cNvSpPr>
          <p:nvPr/>
        </p:nvSpPr>
        <p:spPr bwMode="auto">
          <a:xfrm>
            <a:off x="260608" y="5398166"/>
            <a:ext cx="4082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To improve knowledge on processes involved in concrete and metallic structure degradations</a:t>
            </a:r>
            <a:endParaRPr lang="en-US" altLang="fr-FR" sz="1800" kern="0" dirty="0">
              <a:solidFill>
                <a:srgbClr val="35A2C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23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0"/>
            <a:ext cx="7154862" cy="811213"/>
          </a:xfrm>
          <a:noFill/>
        </p:spPr>
        <p:txBody>
          <a:bodyPr/>
          <a:lstStyle/>
          <a:p>
            <a:pPr eaLnBrk="1" hangingPunct="1"/>
            <a:r>
              <a:rPr lang="fr-FR" altLang="fr-FR" sz="2800" dirty="0" err="1" smtClean="0"/>
              <a:t>Mocopee’s</a:t>
            </a:r>
            <a:r>
              <a:rPr lang="fr-FR" altLang="fr-FR" sz="2800" dirty="0" smtClean="0"/>
              <a:t> structure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200" y="914400"/>
            <a:ext cx="9067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35A2C9"/>
                </a:solidFill>
                <a:latin typeface="Arial" panose="020B0604020202020204" pitchFamily="34" charset="0"/>
                <a:cs typeface="Arial" charset="0"/>
              </a:rPr>
              <a:t>A program with 4 areas</a:t>
            </a:r>
            <a:endParaRPr lang="en-US" altLang="fr-FR" sz="2000" b="1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  <a:p>
            <a:pPr lvl="1" eaLnBrk="1" hangingPunct="1"/>
            <a:endParaRPr lang="en-US" altLang="fr-FR" sz="1600" b="1" kern="1200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" y="1375732"/>
            <a:ext cx="9144000" cy="3472802"/>
          </a:xfrm>
          <a:prstGeom prst="rect">
            <a:avLst/>
          </a:prstGeom>
        </p:spPr>
      </p:pic>
      <p:sp>
        <p:nvSpPr>
          <p:cNvPr id="20" name="ZoneTexte 27"/>
          <p:cNvSpPr txBox="1">
            <a:spLocks noChangeArrowheads="1"/>
          </p:cNvSpPr>
          <p:nvPr/>
        </p:nvSpPr>
        <p:spPr bwMode="auto">
          <a:xfrm>
            <a:off x="823981" y="4931322"/>
            <a:ext cx="2953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</a:rPr>
              <a:t>Scientific </a:t>
            </a:r>
            <a:r>
              <a:rPr lang="en-US" altLang="fr-FR" sz="2000" b="1" dirty="0" smtClean="0">
                <a:solidFill>
                  <a:srgbClr val="35A2C9"/>
                </a:solidFill>
                <a:latin typeface="Arial" panose="020B0604020202020204" pitchFamily="34" charset="0"/>
              </a:rPr>
              <a:t>objectives</a:t>
            </a:r>
            <a:endParaRPr lang="en-US" altLang="fr-FR" sz="2000" b="1" dirty="0">
              <a:solidFill>
                <a:srgbClr val="35A2C9"/>
              </a:solidFill>
              <a:latin typeface="Arial" panose="020B0604020202020204" pitchFamily="34" charset="0"/>
            </a:endParaRPr>
          </a:p>
        </p:txBody>
      </p:sp>
      <p:sp>
        <p:nvSpPr>
          <p:cNvPr id="21" name="ZoneTexte 27"/>
          <p:cNvSpPr txBox="1">
            <a:spLocks noChangeArrowheads="1"/>
          </p:cNvSpPr>
          <p:nvPr/>
        </p:nvSpPr>
        <p:spPr bwMode="auto">
          <a:xfrm>
            <a:off x="4983482" y="4931322"/>
            <a:ext cx="37384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2000" b="1" dirty="0">
                <a:solidFill>
                  <a:srgbClr val="35A2C9"/>
                </a:solidFill>
                <a:latin typeface="Arial" panose="020B0604020202020204" pitchFamily="34" charset="0"/>
              </a:rPr>
              <a:t>Operational application</a:t>
            </a:r>
          </a:p>
        </p:txBody>
      </p:sp>
      <p:sp>
        <p:nvSpPr>
          <p:cNvPr id="22" name="ZoneTexte 27"/>
          <p:cNvSpPr txBox="1">
            <a:spLocks noChangeArrowheads="1"/>
          </p:cNvSpPr>
          <p:nvPr/>
        </p:nvSpPr>
        <p:spPr bwMode="auto">
          <a:xfrm>
            <a:off x="4809655" y="5398166"/>
            <a:ext cx="4082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To provide guidance for the evolution of our industrial tool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(from WWTP to WWRRP)</a:t>
            </a:r>
            <a:endParaRPr lang="en-US" altLang="fr-FR" sz="1800" kern="0" dirty="0">
              <a:solidFill>
                <a:srgbClr val="35A2C9"/>
              </a:solidFill>
              <a:latin typeface="+mn-lt"/>
            </a:endParaRPr>
          </a:p>
        </p:txBody>
      </p:sp>
      <p:sp>
        <p:nvSpPr>
          <p:cNvPr id="23" name="ZoneTexte 27"/>
          <p:cNvSpPr txBox="1">
            <a:spLocks noChangeArrowheads="1"/>
          </p:cNvSpPr>
          <p:nvPr/>
        </p:nvSpPr>
        <p:spPr bwMode="auto">
          <a:xfrm>
            <a:off x="260608" y="5398166"/>
            <a:ext cx="4082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 kern="0" dirty="0" smtClean="0">
                <a:solidFill>
                  <a:srgbClr val="35A2C9"/>
                </a:solidFill>
                <a:latin typeface="+mn-lt"/>
              </a:rPr>
              <a:t>To improve knowledge on upcoming innovative processes</a:t>
            </a:r>
            <a:endParaRPr lang="en-US" altLang="fr-FR" sz="1800" kern="0" dirty="0">
              <a:solidFill>
                <a:srgbClr val="35A2C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7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358"/>
          <p:cNvGrpSpPr>
            <a:grpSpLocks/>
          </p:cNvGrpSpPr>
          <p:nvPr/>
        </p:nvGrpSpPr>
        <p:grpSpPr bwMode="auto">
          <a:xfrm>
            <a:off x="4342388" y="1579185"/>
            <a:ext cx="1152899" cy="1023953"/>
            <a:chOff x="975" y="1331"/>
            <a:chExt cx="903" cy="889"/>
          </a:xfrm>
        </p:grpSpPr>
        <p:sp>
          <p:nvSpPr>
            <p:cNvPr id="334" name="Freeform 4"/>
            <p:cNvSpPr>
              <a:spLocks/>
            </p:cNvSpPr>
            <p:nvPr/>
          </p:nvSpPr>
          <p:spPr bwMode="auto">
            <a:xfrm>
              <a:off x="1084" y="1462"/>
              <a:ext cx="134" cy="91"/>
            </a:xfrm>
            <a:custGeom>
              <a:avLst/>
              <a:gdLst>
                <a:gd name="T0" fmla="*/ 134 w 134"/>
                <a:gd name="T1" fmla="*/ 8 h 91"/>
                <a:gd name="T2" fmla="*/ 132 w 134"/>
                <a:gd name="T3" fmla="*/ 7 h 91"/>
                <a:gd name="T4" fmla="*/ 131 w 134"/>
                <a:gd name="T5" fmla="*/ 6 h 91"/>
                <a:gd name="T6" fmla="*/ 126 w 134"/>
                <a:gd name="T7" fmla="*/ 5 h 91"/>
                <a:gd name="T8" fmla="*/ 122 w 134"/>
                <a:gd name="T9" fmla="*/ 4 h 91"/>
                <a:gd name="T10" fmla="*/ 121 w 134"/>
                <a:gd name="T11" fmla="*/ 1 h 91"/>
                <a:gd name="T12" fmla="*/ 119 w 134"/>
                <a:gd name="T13" fmla="*/ 2 h 91"/>
                <a:gd name="T14" fmla="*/ 117 w 134"/>
                <a:gd name="T15" fmla="*/ 0 h 91"/>
                <a:gd name="T16" fmla="*/ 115 w 134"/>
                <a:gd name="T17" fmla="*/ 0 h 91"/>
                <a:gd name="T18" fmla="*/ 115 w 134"/>
                <a:gd name="T19" fmla="*/ 3 h 91"/>
                <a:gd name="T20" fmla="*/ 118 w 134"/>
                <a:gd name="T21" fmla="*/ 6 h 91"/>
                <a:gd name="T22" fmla="*/ 119 w 134"/>
                <a:gd name="T23" fmla="*/ 7 h 91"/>
                <a:gd name="T24" fmla="*/ 121 w 134"/>
                <a:gd name="T25" fmla="*/ 8 h 91"/>
                <a:gd name="T26" fmla="*/ 121 w 134"/>
                <a:gd name="T27" fmla="*/ 13 h 91"/>
                <a:gd name="T28" fmla="*/ 121 w 134"/>
                <a:gd name="T29" fmla="*/ 16 h 91"/>
                <a:gd name="T30" fmla="*/ 119 w 134"/>
                <a:gd name="T31" fmla="*/ 18 h 91"/>
                <a:gd name="T32" fmla="*/ 118 w 134"/>
                <a:gd name="T33" fmla="*/ 22 h 91"/>
                <a:gd name="T34" fmla="*/ 120 w 134"/>
                <a:gd name="T35" fmla="*/ 22 h 91"/>
                <a:gd name="T36" fmla="*/ 120 w 134"/>
                <a:gd name="T37" fmla="*/ 26 h 91"/>
                <a:gd name="T38" fmla="*/ 122 w 134"/>
                <a:gd name="T39" fmla="*/ 30 h 91"/>
                <a:gd name="T40" fmla="*/ 122 w 134"/>
                <a:gd name="T41" fmla="*/ 33 h 91"/>
                <a:gd name="T42" fmla="*/ 122 w 134"/>
                <a:gd name="T43" fmla="*/ 36 h 91"/>
                <a:gd name="T44" fmla="*/ 125 w 134"/>
                <a:gd name="T45" fmla="*/ 38 h 91"/>
                <a:gd name="T46" fmla="*/ 126 w 134"/>
                <a:gd name="T47" fmla="*/ 39 h 91"/>
                <a:gd name="T48" fmla="*/ 128 w 134"/>
                <a:gd name="T49" fmla="*/ 41 h 91"/>
                <a:gd name="T50" fmla="*/ 129 w 134"/>
                <a:gd name="T51" fmla="*/ 43 h 91"/>
                <a:gd name="T52" fmla="*/ 131 w 134"/>
                <a:gd name="T53" fmla="*/ 46 h 91"/>
                <a:gd name="T54" fmla="*/ 132 w 134"/>
                <a:gd name="T55" fmla="*/ 49 h 91"/>
                <a:gd name="T56" fmla="*/ 133 w 134"/>
                <a:gd name="T57" fmla="*/ 53 h 91"/>
                <a:gd name="T58" fmla="*/ 134 w 134"/>
                <a:gd name="T59" fmla="*/ 63 h 91"/>
                <a:gd name="T60" fmla="*/ 134 w 134"/>
                <a:gd name="T61" fmla="*/ 67 h 91"/>
                <a:gd name="T62" fmla="*/ 134 w 134"/>
                <a:gd name="T63" fmla="*/ 70 h 91"/>
                <a:gd name="T64" fmla="*/ 134 w 134"/>
                <a:gd name="T65" fmla="*/ 90 h 91"/>
                <a:gd name="T66" fmla="*/ 132 w 134"/>
                <a:gd name="T67" fmla="*/ 91 h 91"/>
                <a:gd name="T68" fmla="*/ 38 w 134"/>
                <a:gd name="T69" fmla="*/ 91 h 91"/>
                <a:gd name="T70" fmla="*/ 38 w 134"/>
                <a:gd name="T71" fmla="*/ 89 h 91"/>
                <a:gd name="T72" fmla="*/ 34 w 134"/>
                <a:gd name="T73" fmla="*/ 87 h 91"/>
                <a:gd name="T74" fmla="*/ 34 w 134"/>
                <a:gd name="T75" fmla="*/ 84 h 91"/>
                <a:gd name="T76" fmla="*/ 34 w 134"/>
                <a:gd name="T77" fmla="*/ 80 h 91"/>
                <a:gd name="T78" fmla="*/ 32 w 134"/>
                <a:gd name="T79" fmla="*/ 82 h 91"/>
                <a:gd name="T80" fmla="*/ 28 w 134"/>
                <a:gd name="T81" fmla="*/ 85 h 91"/>
                <a:gd name="T82" fmla="*/ 26 w 134"/>
                <a:gd name="T83" fmla="*/ 85 h 91"/>
                <a:gd name="T84" fmla="*/ 25 w 134"/>
                <a:gd name="T85" fmla="*/ 82 h 91"/>
                <a:gd name="T86" fmla="*/ 19 w 134"/>
                <a:gd name="T87" fmla="*/ 83 h 91"/>
                <a:gd name="T88" fmla="*/ 14 w 134"/>
                <a:gd name="T89" fmla="*/ 86 h 91"/>
                <a:gd name="T90" fmla="*/ 10 w 134"/>
                <a:gd name="T91" fmla="*/ 86 h 91"/>
                <a:gd name="T92" fmla="*/ 7 w 134"/>
                <a:gd name="T93" fmla="*/ 84 h 91"/>
                <a:gd name="T94" fmla="*/ 3 w 134"/>
                <a:gd name="T95" fmla="*/ 85 h 91"/>
                <a:gd name="T96" fmla="*/ 2 w 134"/>
                <a:gd name="T97" fmla="*/ 87 h 91"/>
                <a:gd name="T98" fmla="*/ 0 w 134"/>
                <a:gd name="T99" fmla="*/ 88 h 91"/>
                <a:gd name="T100" fmla="*/ 0 w 134"/>
                <a:gd name="T101" fmla="*/ 90 h 91"/>
                <a:gd name="T102" fmla="*/ 134 w 134"/>
                <a:gd name="T103" fmla="*/ 91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"/>
                <a:gd name="T157" fmla="*/ 0 h 91"/>
                <a:gd name="T158" fmla="*/ 134 w 134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" h="91">
                  <a:moveTo>
                    <a:pt x="134" y="8"/>
                  </a:moveTo>
                  <a:lnTo>
                    <a:pt x="134" y="8"/>
                  </a:lnTo>
                  <a:lnTo>
                    <a:pt x="132" y="8"/>
                  </a:lnTo>
                  <a:lnTo>
                    <a:pt x="132" y="7"/>
                  </a:lnTo>
                  <a:lnTo>
                    <a:pt x="132" y="6"/>
                  </a:lnTo>
                  <a:lnTo>
                    <a:pt x="131" y="6"/>
                  </a:lnTo>
                  <a:lnTo>
                    <a:pt x="130" y="5"/>
                  </a:lnTo>
                  <a:lnTo>
                    <a:pt x="126" y="5"/>
                  </a:lnTo>
                  <a:lnTo>
                    <a:pt x="123" y="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1" y="1"/>
                  </a:lnTo>
                  <a:lnTo>
                    <a:pt x="119" y="2"/>
                  </a:lnTo>
                  <a:lnTo>
                    <a:pt x="118" y="2"/>
                  </a:lnTo>
                  <a:lnTo>
                    <a:pt x="117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4" y="4"/>
                  </a:lnTo>
                  <a:lnTo>
                    <a:pt x="118" y="6"/>
                  </a:lnTo>
                  <a:lnTo>
                    <a:pt x="119" y="7"/>
                  </a:lnTo>
                  <a:lnTo>
                    <a:pt x="120" y="7"/>
                  </a:lnTo>
                  <a:lnTo>
                    <a:pt x="121" y="8"/>
                  </a:lnTo>
                  <a:lnTo>
                    <a:pt x="121" y="12"/>
                  </a:lnTo>
                  <a:lnTo>
                    <a:pt x="121" y="13"/>
                  </a:lnTo>
                  <a:lnTo>
                    <a:pt x="121" y="14"/>
                  </a:lnTo>
                  <a:lnTo>
                    <a:pt x="121" y="16"/>
                  </a:lnTo>
                  <a:lnTo>
                    <a:pt x="120" y="17"/>
                  </a:lnTo>
                  <a:lnTo>
                    <a:pt x="119" y="18"/>
                  </a:lnTo>
                  <a:lnTo>
                    <a:pt x="118" y="20"/>
                  </a:lnTo>
                  <a:lnTo>
                    <a:pt x="118" y="22"/>
                  </a:lnTo>
                  <a:lnTo>
                    <a:pt x="120" y="22"/>
                  </a:lnTo>
                  <a:lnTo>
                    <a:pt x="121" y="23"/>
                  </a:lnTo>
                  <a:lnTo>
                    <a:pt x="120" y="26"/>
                  </a:lnTo>
                  <a:lnTo>
                    <a:pt x="121" y="26"/>
                  </a:lnTo>
                  <a:lnTo>
                    <a:pt x="122" y="30"/>
                  </a:lnTo>
                  <a:lnTo>
                    <a:pt x="122" y="32"/>
                  </a:lnTo>
                  <a:lnTo>
                    <a:pt x="122" y="33"/>
                  </a:lnTo>
                  <a:lnTo>
                    <a:pt x="122" y="36"/>
                  </a:lnTo>
                  <a:lnTo>
                    <a:pt x="124" y="36"/>
                  </a:lnTo>
                  <a:lnTo>
                    <a:pt x="125" y="38"/>
                  </a:lnTo>
                  <a:lnTo>
                    <a:pt x="126" y="38"/>
                  </a:lnTo>
                  <a:lnTo>
                    <a:pt x="126" y="39"/>
                  </a:lnTo>
                  <a:lnTo>
                    <a:pt x="127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29" y="43"/>
                  </a:lnTo>
                  <a:lnTo>
                    <a:pt x="130" y="44"/>
                  </a:lnTo>
                  <a:lnTo>
                    <a:pt x="131" y="46"/>
                  </a:lnTo>
                  <a:lnTo>
                    <a:pt x="131" y="47"/>
                  </a:lnTo>
                  <a:lnTo>
                    <a:pt x="132" y="49"/>
                  </a:lnTo>
                  <a:lnTo>
                    <a:pt x="132" y="50"/>
                  </a:lnTo>
                  <a:lnTo>
                    <a:pt x="133" y="53"/>
                  </a:lnTo>
                  <a:lnTo>
                    <a:pt x="134" y="53"/>
                  </a:lnTo>
                  <a:lnTo>
                    <a:pt x="134" y="63"/>
                  </a:lnTo>
                  <a:lnTo>
                    <a:pt x="134" y="67"/>
                  </a:lnTo>
                  <a:lnTo>
                    <a:pt x="134" y="68"/>
                  </a:lnTo>
                  <a:lnTo>
                    <a:pt x="134" y="70"/>
                  </a:lnTo>
                  <a:lnTo>
                    <a:pt x="134" y="71"/>
                  </a:lnTo>
                  <a:lnTo>
                    <a:pt x="134" y="90"/>
                  </a:lnTo>
                  <a:lnTo>
                    <a:pt x="132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38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5" y="81"/>
                  </a:lnTo>
                  <a:lnTo>
                    <a:pt x="34" y="80"/>
                  </a:lnTo>
                  <a:lnTo>
                    <a:pt x="33" y="82"/>
                  </a:lnTo>
                  <a:lnTo>
                    <a:pt x="32" y="82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4" y="86"/>
                  </a:lnTo>
                  <a:lnTo>
                    <a:pt x="12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7" y="84"/>
                  </a:lnTo>
                  <a:lnTo>
                    <a:pt x="3" y="85"/>
                  </a:lnTo>
                  <a:lnTo>
                    <a:pt x="2" y="87"/>
                  </a:lnTo>
                  <a:lnTo>
                    <a:pt x="1" y="87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134" y="91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5" name="Freeform 5"/>
            <p:cNvSpPr>
              <a:spLocks/>
            </p:cNvSpPr>
            <p:nvPr/>
          </p:nvSpPr>
          <p:spPr bwMode="auto">
            <a:xfrm>
              <a:off x="999" y="1553"/>
              <a:ext cx="109" cy="111"/>
            </a:xfrm>
            <a:custGeom>
              <a:avLst/>
              <a:gdLst>
                <a:gd name="T0" fmla="*/ 84 w 109"/>
                <a:gd name="T1" fmla="*/ 4 h 111"/>
                <a:gd name="T2" fmla="*/ 84 w 109"/>
                <a:gd name="T3" fmla="*/ 9 h 111"/>
                <a:gd name="T4" fmla="*/ 78 w 109"/>
                <a:gd name="T5" fmla="*/ 7 h 111"/>
                <a:gd name="T6" fmla="*/ 76 w 109"/>
                <a:gd name="T7" fmla="*/ 6 h 111"/>
                <a:gd name="T8" fmla="*/ 68 w 109"/>
                <a:gd name="T9" fmla="*/ 4 h 111"/>
                <a:gd name="T10" fmla="*/ 65 w 109"/>
                <a:gd name="T11" fmla="*/ 8 h 111"/>
                <a:gd name="T12" fmla="*/ 62 w 109"/>
                <a:gd name="T13" fmla="*/ 10 h 111"/>
                <a:gd name="T14" fmla="*/ 60 w 109"/>
                <a:gd name="T15" fmla="*/ 6 h 111"/>
                <a:gd name="T16" fmla="*/ 57 w 109"/>
                <a:gd name="T17" fmla="*/ 4 h 111"/>
                <a:gd name="T18" fmla="*/ 56 w 109"/>
                <a:gd name="T19" fmla="*/ 2 h 111"/>
                <a:gd name="T20" fmla="*/ 52 w 109"/>
                <a:gd name="T21" fmla="*/ 3 h 111"/>
                <a:gd name="T22" fmla="*/ 45 w 109"/>
                <a:gd name="T23" fmla="*/ 4 h 111"/>
                <a:gd name="T24" fmla="*/ 37 w 109"/>
                <a:gd name="T25" fmla="*/ 7 h 111"/>
                <a:gd name="T26" fmla="*/ 35 w 109"/>
                <a:gd name="T27" fmla="*/ 5 h 111"/>
                <a:gd name="T28" fmla="*/ 32 w 109"/>
                <a:gd name="T29" fmla="*/ 4 h 111"/>
                <a:gd name="T30" fmla="*/ 25 w 109"/>
                <a:gd name="T31" fmla="*/ 7 h 111"/>
                <a:gd name="T32" fmla="*/ 16 w 109"/>
                <a:gd name="T33" fmla="*/ 9 h 111"/>
                <a:gd name="T34" fmla="*/ 11 w 109"/>
                <a:gd name="T35" fmla="*/ 13 h 111"/>
                <a:gd name="T36" fmla="*/ 5 w 109"/>
                <a:gd name="T37" fmla="*/ 14 h 111"/>
                <a:gd name="T38" fmla="*/ 2 w 109"/>
                <a:gd name="T39" fmla="*/ 21 h 111"/>
                <a:gd name="T40" fmla="*/ 1 w 109"/>
                <a:gd name="T41" fmla="*/ 29 h 111"/>
                <a:gd name="T42" fmla="*/ 0 w 109"/>
                <a:gd name="T43" fmla="*/ 33 h 111"/>
                <a:gd name="T44" fmla="*/ 1 w 109"/>
                <a:gd name="T45" fmla="*/ 37 h 111"/>
                <a:gd name="T46" fmla="*/ 7 w 109"/>
                <a:gd name="T47" fmla="*/ 35 h 111"/>
                <a:gd name="T48" fmla="*/ 20 w 109"/>
                <a:gd name="T49" fmla="*/ 34 h 111"/>
                <a:gd name="T50" fmla="*/ 24 w 109"/>
                <a:gd name="T51" fmla="*/ 34 h 111"/>
                <a:gd name="T52" fmla="*/ 26 w 109"/>
                <a:gd name="T53" fmla="*/ 38 h 111"/>
                <a:gd name="T54" fmla="*/ 28 w 109"/>
                <a:gd name="T55" fmla="*/ 38 h 111"/>
                <a:gd name="T56" fmla="*/ 31 w 109"/>
                <a:gd name="T57" fmla="*/ 42 h 111"/>
                <a:gd name="T58" fmla="*/ 28 w 109"/>
                <a:gd name="T59" fmla="*/ 44 h 111"/>
                <a:gd name="T60" fmla="*/ 20 w 109"/>
                <a:gd name="T61" fmla="*/ 42 h 111"/>
                <a:gd name="T62" fmla="*/ 19 w 109"/>
                <a:gd name="T63" fmla="*/ 41 h 111"/>
                <a:gd name="T64" fmla="*/ 17 w 109"/>
                <a:gd name="T65" fmla="*/ 37 h 111"/>
                <a:gd name="T66" fmla="*/ 14 w 109"/>
                <a:gd name="T67" fmla="*/ 42 h 111"/>
                <a:gd name="T68" fmla="*/ 10 w 109"/>
                <a:gd name="T69" fmla="*/ 43 h 111"/>
                <a:gd name="T70" fmla="*/ 15 w 109"/>
                <a:gd name="T71" fmla="*/ 47 h 111"/>
                <a:gd name="T72" fmla="*/ 13 w 109"/>
                <a:gd name="T73" fmla="*/ 54 h 111"/>
                <a:gd name="T74" fmla="*/ 22 w 109"/>
                <a:gd name="T75" fmla="*/ 49 h 111"/>
                <a:gd name="T76" fmla="*/ 29 w 109"/>
                <a:gd name="T77" fmla="*/ 52 h 111"/>
                <a:gd name="T78" fmla="*/ 32 w 109"/>
                <a:gd name="T79" fmla="*/ 58 h 111"/>
                <a:gd name="T80" fmla="*/ 20 w 109"/>
                <a:gd name="T81" fmla="*/ 62 h 111"/>
                <a:gd name="T82" fmla="*/ 2 w 109"/>
                <a:gd name="T83" fmla="*/ 66 h 111"/>
                <a:gd name="T84" fmla="*/ 5 w 109"/>
                <a:gd name="T85" fmla="*/ 69 h 111"/>
                <a:gd name="T86" fmla="*/ 9 w 109"/>
                <a:gd name="T87" fmla="*/ 70 h 111"/>
                <a:gd name="T88" fmla="*/ 19 w 109"/>
                <a:gd name="T89" fmla="*/ 73 h 111"/>
                <a:gd name="T90" fmla="*/ 24 w 109"/>
                <a:gd name="T91" fmla="*/ 84 h 111"/>
                <a:gd name="T92" fmla="*/ 22 w 109"/>
                <a:gd name="T93" fmla="*/ 90 h 111"/>
                <a:gd name="T94" fmla="*/ 32 w 109"/>
                <a:gd name="T95" fmla="*/ 94 h 111"/>
                <a:gd name="T96" fmla="*/ 39 w 109"/>
                <a:gd name="T97" fmla="*/ 88 h 111"/>
                <a:gd name="T98" fmla="*/ 46 w 109"/>
                <a:gd name="T99" fmla="*/ 89 h 111"/>
                <a:gd name="T100" fmla="*/ 51 w 109"/>
                <a:gd name="T101" fmla="*/ 85 h 111"/>
                <a:gd name="T102" fmla="*/ 55 w 109"/>
                <a:gd name="T103" fmla="*/ 88 h 111"/>
                <a:gd name="T104" fmla="*/ 61 w 109"/>
                <a:gd name="T105" fmla="*/ 97 h 111"/>
                <a:gd name="T106" fmla="*/ 70 w 109"/>
                <a:gd name="T107" fmla="*/ 99 h 111"/>
                <a:gd name="T108" fmla="*/ 80 w 109"/>
                <a:gd name="T109" fmla="*/ 101 h 111"/>
                <a:gd name="T110" fmla="*/ 87 w 109"/>
                <a:gd name="T111" fmla="*/ 107 h 111"/>
                <a:gd name="T112" fmla="*/ 93 w 109"/>
                <a:gd name="T113" fmla="*/ 107 h 111"/>
                <a:gd name="T114" fmla="*/ 92 w 109"/>
                <a:gd name="T115" fmla="*/ 108 h 111"/>
                <a:gd name="T116" fmla="*/ 95 w 109"/>
                <a:gd name="T117" fmla="*/ 110 h 111"/>
                <a:gd name="T118" fmla="*/ 109 w 109"/>
                <a:gd name="T119" fmla="*/ 0 h 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9"/>
                <a:gd name="T181" fmla="*/ 0 h 111"/>
                <a:gd name="T182" fmla="*/ 109 w 109"/>
                <a:gd name="T183" fmla="*/ 111 h 1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9" h="111">
                  <a:moveTo>
                    <a:pt x="85" y="0"/>
                  </a:moveTo>
                  <a:lnTo>
                    <a:pt x="86" y="1"/>
                  </a:lnTo>
                  <a:lnTo>
                    <a:pt x="85" y="3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5" y="7"/>
                  </a:lnTo>
                  <a:lnTo>
                    <a:pt x="84" y="8"/>
                  </a:lnTo>
                  <a:lnTo>
                    <a:pt x="84" y="9"/>
                  </a:lnTo>
                  <a:lnTo>
                    <a:pt x="82" y="9"/>
                  </a:lnTo>
                  <a:lnTo>
                    <a:pt x="81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5"/>
                  </a:lnTo>
                  <a:lnTo>
                    <a:pt x="77" y="6"/>
                  </a:lnTo>
                  <a:lnTo>
                    <a:pt x="76" y="6"/>
                  </a:lnTo>
                  <a:lnTo>
                    <a:pt x="75" y="5"/>
                  </a:lnTo>
                  <a:lnTo>
                    <a:pt x="73" y="5"/>
                  </a:lnTo>
                  <a:lnTo>
                    <a:pt x="70" y="5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5" y="8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3" y="6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7" y="4"/>
                  </a:lnTo>
                  <a:lnTo>
                    <a:pt x="58" y="1"/>
                  </a:lnTo>
                  <a:lnTo>
                    <a:pt x="57" y="1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2" y="5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19" y="6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5" y="35"/>
                  </a:lnTo>
                  <a:lnTo>
                    <a:pt x="20" y="34"/>
                  </a:lnTo>
                  <a:lnTo>
                    <a:pt x="24" y="33"/>
                  </a:lnTo>
                  <a:lnTo>
                    <a:pt x="25" y="33"/>
                  </a:lnTo>
                  <a:lnTo>
                    <a:pt x="26" y="33"/>
                  </a:lnTo>
                  <a:lnTo>
                    <a:pt x="24" y="34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31" y="42"/>
                  </a:lnTo>
                  <a:lnTo>
                    <a:pt x="29" y="43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4" y="43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3" y="39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2" y="46"/>
                  </a:lnTo>
                  <a:lnTo>
                    <a:pt x="14" y="45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2" y="49"/>
                  </a:lnTo>
                  <a:lnTo>
                    <a:pt x="24" y="50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29" y="52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1" y="61"/>
                  </a:lnTo>
                  <a:lnTo>
                    <a:pt x="30" y="63"/>
                  </a:lnTo>
                  <a:lnTo>
                    <a:pt x="25" y="61"/>
                  </a:lnTo>
                  <a:lnTo>
                    <a:pt x="20" y="62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1" y="64"/>
                  </a:lnTo>
                  <a:lnTo>
                    <a:pt x="2" y="66"/>
                  </a:lnTo>
                  <a:lnTo>
                    <a:pt x="1" y="66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7" y="69"/>
                  </a:lnTo>
                  <a:lnTo>
                    <a:pt x="8" y="69"/>
                  </a:lnTo>
                  <a:lnTo>
                    <a:pt x="9" y="70"/>
                  </a:lnTo>
                  <a:lnTo>
                    <a:pt x="11" y="71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22" y="79"/>
                  </a:lnTo>
                  <a:lnTo>
                    <a:pt x="23" y="82"/>
                  </a:lnTo>
                  <a:lnTo>
                    <a:pt x="24" y="84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2" y="90"/>
                  </a:lnTo>
                  <a:lnTo>
                    <a:pt x="22" y="93"/>
                  </a:lnTo>
                  <a:lnTo>
                    <a:pt x="28" y="93"/>
                  </a:lnTo>
                  <a:lnTo>
                    <a:pt x="29" y="94"/>
                  </a:lnTo>
                  <a:lnTo>
                    <a:pt x="32" y="94"/>
                  </a:lnTo>
                  <a:lnTo>
                    <a:pt x="34" y="94"/>
                  </a:lnTo>
                  <a:lnTo>
                    <a:pt x="36" y="94"/>
                  </a:lnTo>
                  <a:lnTo>
                    <a:pt x="38" y="90"/>
                  </a:lnTo>
                  <a:lnTo>
                    <a:pt x="39" y="88"/>
                  </a:lnTo>
                  <a:lnTo>
                    <a:pt x="41" y="88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6" y="89"/>
                  </a:lnTo>
                  <a:lnTo>
                    <a:pt x="50" y="89"/>
                  </a:lnTo>
                  <a:lnTo>
                    <a:pt x="50" y="86"/>
                  </a:lnTo>
                  <a:lnTo>
                    <a:pt x="51" y="85"/>
                  </a:lnTo>
                  <a:lnTo>
                    <a:pt x="52" y="86"/>
                  </a:lnTo>
                  <a:lnTo>
                    <a:pt x="54" y="88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8" y="97"/>
                  </a:lnTo>
                  <a:lnTo>
                    <a:pt x="61" y="97"/>
                  </a:lnTo>
                  <a:lnTo>
                    <a:pt x="64" y="97"/>
                  </a:lnTo>
                  <a:lnTo>
                    <a:pt x="67" y="96"/>
                  </a:lnTo>
                  <a:lnTo>
                    <a:pt x="70" y="99"/>
                  </a:lnTo>
                  <a:lnTo>
                    <a:pt x="70" y="98"/>
                  </a:lnTo>
                  <a:lnTo>
                    <a:pt x="71" y="98"/>
                  </a:lnTo>
                  <a:lnTo>
                    <a:pt x="75" y="99"/>
                  </a:lnTo>
                  <a:lnTo>
                    <a:pt x="80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6" y="107"/>
                  </a:lnTo>
                  <a:lnTo>
                    <a:pt x="87" y="107"/>
                  </a:lnTo>
                  <a:lnTo>
                    <a:pt x="91" y="107"/>
                  </a:lnTo>
                  <a:lnTo>
                    <a:pt x="92" y="107"/>
                  </a:lnTo>
                  <a:lnTo>
                    <a:pt x="93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2" y="108"/>
                  </a:lnTo>
                  <a:lnTo>
                    <a:pt x="92" y="109"/>
                  </a:lnTo>
                  <a:lnTo>
                    <a:pt x="92" y="110"/>
                  </a:lnTo>
                  <a:lnTo>
                    <a:pt x="93" y="109"/>
                  </a:lnTo>
                  <a:lnTo>
                    <a:pt x="95" y="110"/>
                  </a:lnTo>
                  <a:lnTo>
                    <a:pt x="97" y="111"/>
                  </a:lnTo>
                  <a:lnTo>
                    <a:pt x="109" y="111"/>
                  </a:lnTo>
                  <a:lnTo>
                    <a:pt x="109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6" name="Freeform 6"/>
            <p:cNvSpPr>
              <a:spLocks/>
            </p:cNvSpPr>
            <p:nvPr/>
          </p:nvSpPr>
          <p:spPr bwMode="auto">
            <a:xfrm>
              <a:off x="1096" y="1664"/>
              <a:ext cx="12" cy="22"/>
            </a:xfrm>
            <a:custGeom>
              <a:avLst/>
              <a:gdLst>
                <a:gd name="T0" fmla="*/ 0 w 12"/>
                <a:gd name="T1" fmla="*/ 0 h 22"/>
                <a:gd name="T2" fmla="*/ 4 w 12"/>
                <a:gd name="T3" fmla="*/ 4 h 22"/>
                <a:gd name="T4" fmla="*/ 7 w 12"/>
                <a:gd name="T5" fmla="*/ 7 h 22"/>
                <a:gd name="T6" fmla="*/ 8 w 12"/>
                <a:gd name="T7" fmla="*/ 10 h 22"/>
                <a:gd name="T8" fmla="*/ 8 w 12"/>
                <a:gd name="T9" fmla="*/ 13 h 22"/>
                <a:gd name="T10" fmla="*/ 8 w 12"/>
                <a:gd name="T11" fmla="*/ 15 h 22"/>
                <a:gd name="T12" fmla="*/ 7 w 12"/>
                <a:gd name="T13" fmla="*/ 15 h 22"/>
                <a:gd name="T14" fmla="*/ 7 w 12"/>
                <a:gd name="T15" fmla="*/ 19 h 22"/>
                <a:gd name="T16" fmla="*/ 8 w 12"/>
                <a:gd name="T17" fmla="*/ 21 h 22"/>
                <a:gd name="T18" fmla="*/ 11 w 12"/>
                <a:gd name="T19" fmla="*/ 22 h 22"/>
                <a:gd name="T20" fmla="*/ 11 w 12"/>
                <a:gd name="T21" fmla="*/ 21 h 22"/>
                <a:gd name="T22" fmla="*/ 9 w 12"/>
                <a:gd name="T23" fmla="*/ 19 h 22"/>
                <a:gd name="T24" fmla="*/ 8 w 12"/>
                <a:gd name="T25" fmla="*/ 16 h 22"/>
                <a:gd name="T26" fmla="*/ 9 w 12"/>
                <a:gd name="T27" fmla="*/ 13 h 22"/>
                <a:gd name="T28" fmla="*/ 9 w 12"/>
                <a:gd name="T29" fmla="*/ 10 h 22"/>
                <a:gd name="T30" fmla="*/ 9 w 12"/>
                <a:gd name="T31" fmla="*/ 9 h 22"/>
                <a:gd name="T32" fmla="*/ 11 w 12"/>
                <a:gd name="T33" fmla="*/ 11 h 22"/>
                <a:gd name="T34" fmla="*/ 11 w 12"/>
                <a:gd name="T35" fmla="*/ 12 h 22"/>
                <a:gd name="T36" fmla="*/ 12 w 12"/>
                <a:gd name="T37" fmla="*/ 12 h 22"/>
                <a:gd name="T38" fmla="*/ 12 w 12"/>
                <a:gd name="T39" fmla="*/ 0 h 22"/>
                <a:gd name="T40" fmla="*/ 0 w 12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22"/>
                <a:gd name="T65" fmla="*/ 12 w 12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22">
                  <a:moveTo>
                    <a:pt x="0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8" y="21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9" y="19"/>
                  </a:lnTo>
                  <a:lnTo>
                    <a:pt x="8" y="16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7" name="Freeform 7"/>
            <p:cNvSpPr>
              <a:spLocks/>
            </p:cNvSpPr>
            <p:nvPr/>
          </p:nvSpPr>
          <p:spPr bwMode="auto">
            <a:xfrm>
              <a:off x="1108" y="1553"/>
              <a:ext cx="110" cy="111"/>
            </a:xfrm>
            <a:custGeom>
              <a:avLst/>
              <a:gdLst>
                <a:gd name="T0" fmla="*/ 108 w 110"/>
                <a:gd name="T1" fmla="*/ 1 h 111"/>
                <a:gd name="T2" fmla="*/ 110 w 110"/>
                <a:gd name="T3" fmla="*/ 2 h 111"/>
                <a:gd name="T4" fmla="*/ 109 w 110"/>
                <a:gd name="T5" fmla="*/ 21 h 111"/>
                <a:gd name="T6" fmla="*/ 106 w 110"/>
                <a:gd name="T7" fmla="*/ 23 h 111"/>
                <a:gd name="T8" fmla="*/ 97 w 110"/>
                <a:gd name="T9" fmla="*/ 23 h 111"/>
                <a:gd name="T10" fmla="*/ 91 w 110"/>
                <a:gd name="T11" fmla="*/ 22 h 111"/>
                <a:gd name="T12" fmla="*/ 89 w 110"/>
                <a:gd name="T13" fmla="*/ 19 h 111"/>
                <a:gd name="T14" fmla="*/ 92 w 110"/>
                <a:gd name="T15" fmla="*/ 15 h 111"/>
                <a:gd name="T16" fmla="*/ 92 w 110"/>
                <a:gd name="T17" fmla="*/ 13 h 111"/>
                <a:gd name="T18" fmla="*/ 87 w 110"/>
                <a:gd name="T19" fmla="*/ 14 h 111"/>
                <a:gd name="T20" fmla="*/ 85 w 110"/>
                <a:gd name="T21" fmla="*/ 14 h 111"/>
                <a:gd name="T22" fmla="*/ 83 w 110"/>
                <a:gd name="T23" fmla="*/ 14 h 111"/>
                <a:gd name="T24" fmla="*/ 82 w 110"/>
                <a:gd name="T25" fmla="*/ 16 h 111"/>
                <a:gd name="T26" fmla="*/ 77 w 110"/>
                <a:gd name="T27" fmla="*/ 18 h 111"/>
                <a:gd name="T28" fmla="*/ 74 w 110"/>
                <a:gd name="T29" fmla="*/ 18 h 111"/>
                <a:gd name="T30" fmla="*/ 72 w 110"/>
                <a:gd name="T31" fmla="*/ 19 h 111"/>
                <a:gd name="T32" fmla="*/ 73 w 110"/>
                <a:gd name="T33" fmla="*/ 22 h 111"/>
                <a:gd name="T34" fmla="*/ 71 w 110"/>
                <a:gd name="T35" fmla="*/ 21 h 111"/>
                <a:gd name="T36" fmla="*/ 70 w 110"/>
                <a:gd name="T37" fmla="*/ 22 h 111"/>
                <a:gd name="T38" fmla="*/ 70 w 110"/>
                <a:gd name="T39" fmla="*/ 24 h 111"/>
                <a:gd name="T40" fmla="*/ 69 w 110"/>
                <a:gd name="T41" fmla="*/ 22 h 111"/>
                <a:gd name="T42" fmla="*/ 68 w 110"/>
                <a:gd name="T43" fmla="*/ 22 h 111"/>
                <a:gd name="T44" fmla="*/ 66 w 110"/>
                <a:gd name="T45" fmla="*/ 24 h 111"/>
                <a:gd name="T46" fmla="*/ 64 w 110"/>
                <a:gd name="T47" fmla="*/ 18 h 111"/>
                <a:gd name="T48" fmla="*/ 64 w 110"/>
                <a:gd name="T49" fmla="*/ 17 h 111"/>
                <a:gd name="T50" fmla="*/ 62 w 110"/>
                <a:gd name="T51" fmla="*/ 18 h 111"/>
                <a:gd name="T52" fmla="*/ 60 w 110"/>
                <a:gd name="T53" fmla="*/ 20 h 111"/>
                <a:gd name="T54" fmla="*/ 62 w 110"/>
                <a:gd name="T55" fmla="*/ 15 h 111"/>
                <a:gd name="T56" fmla="*/ 61 w 110"/>
                <a:gd name="T57" fmla="*/ 13 h 111"/>
                <a:gd name="T58" fmla="*/ 59 w 110"/>
                <a:gd name="T59" fmla="*/ 14 h 111"/>
                <a:gd name="T60" fmla="*/ 53 w 110"/>
                <a:gd name="T61" fmla="*/ 17 h 111"/>
                <a:gd name="T62" fmla="*/ 52 w 110"/>
                <a:gd name="T63" fmla="*/ 16 h 111"/>
                <a:gd name="T64" fmla="*/ 48 w 110"/>
                <a:gd name="T65" fmla="*/ 16 h 111"/>
                <a:gd name="T66" fmla="*/ 47 w 110"/>
                <a:gd name="T67" fmla="*/ 20 h 111"/>
                <a:gd name="T68" fmla="*/ 42 w 110"/>
                <a:gd name="T69" fmla="*/ 23 h 111"/>
                <a:gd name="T70" fmla="*/ 38 w 110"/>
                <a:gd name="T71" fmla="*/ 26 h 111"/>
                <a:gd name="T72" fmla="*/ 36 w 110"/>
                <a:gd name="T73" fmla="*/ 28 h 111"/>
                <a:gd name="T74" fmla="*/ 34 w 110"/>
                <a:gd name="T75" fmla="*/ 27 h 111"/>
                <a:gd name="T76" fmla="*/ 33 w 110"/>
                <a:gd name="T77" fmla="*/ 30 h 111"/>
                <a:gd name="T78" fmla="*/ 32 w 110"/>
                <a:gd name="T79" fmla="*/ 28 h 111"/>
                <a:gd name="T80" fmla="*/ 33 w 110"/>
                <a:gd name="T81" fmla="*/ 24 h 111"/>
                <a:gd name="T82" fmla="*/ 28 w 110"/>
                <a:gd name="T83" fmla="*/ 21 h 111"/>
                <a:gd name="T84" fmla="*/ 25 w 110"/>
                <a:gd name="T85" fmla="*/ 20 h 111"/>
                <a:gd name="T86" fmla="*/ 26 w 110"/>
                <a:gd name="T87" fmla="*/ 18 h 111"/>
                <a:gd name="T88" fmla="*/ 25 w 110"/>
                <a:gd name="T89" fmla="*/ 14 h 111"/>
                <a:gd name="T90" fmla="*/ 23 w 110"/>
                <a:gd name="T91" fmla="*/ 12 h 111"/>
                <a:gd name="T92" fmla="*/ 23 w 110"/>
                <a:gd name="T93" fmla="*/ 11 h 111"/>
                <a:gd name="T94" fmla="*/ 21 w 110"/>
                <a:gd name="T95" fmla="*/ 9 h 111"/>
                <a:gd name="T96" fmla="*/ 19 w 110"/>
                <a:gd name="T97" fmla="*/ 4 h 111"/>
                <a:gd name="T98" fmla="*/ 18 w 110"/>
                <a:gd name="T99" fmla="*/ 2 h 111"/>
                <a:gd name="T100" fmla="*/ 16 w 110"/>
                <a:gd name="T101" fmla="*/ 2 h 111"/>
                <a:gd name="T102" fmla="*/ 13 w 110"/>
                <a:gd name="T103" fmla="*/ 0 h 111"/>
                <a:gd name="T104" fmla="*/ 0 w 110"/>
                <a:gd name="T105" fmla="*/ 111 h 111"/>
                <a:gd name="T106" fmla="*/ 110 w 110"/>
                <a:gd name="T107" fmla="*/ 0 h 1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0"/>
                <a:gd name="T163" fmla="*/ 0 h 111"/>
                <a:gd name="T164" fmla="*/ 110 w 110"/>
                <a:gd name="T165" fmla="*/ 111 h 1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0" h="111">
                  <a:moveTo>
                    <a:pt x="108" y="0"/>
                  </a:moveTo>
                  <a:lnTo>
                    <a:pt x="108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0" y="21"/>
                  </a:lnTo>
                  <a:lnTo>
                    <a:pt x="109" y="21"/>
                  </a:lnTo>
                  <a:lnTo>
                    <a:pt x="108" y="21"/>
                  </a:lnTo>
                  <a:lnTo>
                    <a:pt x="106" y="23"/>
                  </a:lnTo>
                  <a:lnTo>
                    <a:pt x="103" y="23"/>
                  </a:lnTo>
                  <a:lnTo>
                    <a:pt x="97" y="23"/>
                  </a:lnTo>
                  <a:lnTo>
                    <a:pt x="95" y="23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9" y="19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2" y="13"/>
                  </a:lnTo>
                  <a:lnTo>
                    <a:pt x="89" y="14"/>
                  </a:lnTo>
                  <a:lnTo>
                    <a:pt x="87" y="14"/>
                  </a:lnTo>
                  <a:lnTo>
                    <a:pt x="84" y="14"/>
                  </a:lnTo>
                  <a:lnTo>
                    <a:pt x="85" y="14"/>
                  </a:lnTo>
                  <a:lnTo>
                    <a:pt x="84" y="14"/>
                  </a:lnTo>
                  <a:lnTo>
                    <a:pt x="83" y="14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2" y="19"/>
                  </a:lnTo>
                  <a:lnTo>
                    <a:pt x="70" y="19"/>
                  </a:lnTo>
                  <a:lnTo>
                    <a:pt x="73" y="22"/>
                  </a:lnTo>
                  <a:lnTo>
                    <a:pt x="72" y="22"/>
                  </a:lnTo>
                  <a:lnTo>
                    <a:pt x="71" y="21"/>
                  </a:lnTo>
                  <a:lnTo>
                    <a:pt x="70" y="21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4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68" y="22"/>
                  </a:lnTo>
                  <a:lnTo>
                    <a:pt x="67" y="24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60" y="20"/>
                  </a:lnTo>
                  <a:lnTo>
                    <a:pt x="59" y="20"/>
                  </a:lnTo>
                  <a:lnTo>
                    <a:pt x="62" y="15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59" y="13"/>
                  </a:lnTo>
                  <a:lnTo>
                    <a:pt x="59" y="14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8" y="16"/>
                  </a:lnTo>
                  <a:lnTo>
                    <a:pt x="50" y="18"/>
                  </a:lnTo>
                  <a:lnTo>
                    <a:pt x="47" y="20"/>
                  </a:lnTo>
                  <a:lnTo>
                    <a:pt x="43" y="21"/>
                  </a:lnTo>
                  <a:lnTo>
                    <a:pt x="42" y="23"/>
                  </a:lnTo>
                  <a:lnTo>
                    <a:pt x="39" y="26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5" y="26"/>
                  </a:lnTo>
                  <a:lnTo>
                    <a:pt x="34" y="27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8" y="21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5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8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110" y="111"/>
                  </a:lnTo>
                  <a:lnTo>
                    <a:pt x="110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8" name="Freeform 8"/>
            <p:cNvSpPr>
              <a:spLocks/>
            </p:cNvSpPr>
            <p:nvPr/>
          </p:nvSpPr>
          <p:spPr bwMode="auto">
            <a:xfrm>
              <a:off x="1108" y="1664"/>
              <a:ext cx="110" cy="112"/>
            </a:xfrm>
            <a:custGeom>
              <a:avLst/>
              <a:gdLst>
                <a:gd name="T0" fmla="*/ 3 w 110"/>
                <a:gd name="T1" fmla="*/ 13 h 112"/>
                <a:gd name="T2" fmla="*/ 10 w 110"/>
                <a:gd name="T3" fmla="*/ 14 h 112"/>
                <a:gd name="T4" fmla="*/ 9 w 110"/>
                <a:gd name="T5" fmla="*/ 6 h 112"/>
                <a:gd name="T6" fmla="*/ 12 w 110"/>
                <a:gd name="T7" fmla="*/ 11 h 112"/>
                <a:gd name="T8" fmla="*/ 14 w 110"/>
                <a:gd name="T9" fmla="*/ 10 h 112"/>
                <a:gd name="T10" fmla="*/ 22 w 110"/>
                <a:gd name="T11" fmla="*/ 8 h 112"/>
                <a:gd name="T12" fmla="*/ 28 w 110"/>
                <a:gd name="T13" fmla="*/ 7 h 112"/>
                <a:gd name="T14" fmla="*/ 27 w 110"/>
                <a:gd name="T15" fmla="*/ 12 h 112"/>
                <a:gd name="T16" fmla="*/ 24 w 110"/>
                <a:gd name="T17" fmla="*/ 16 h 112"/>
                <a:gd name="T18" fmla="*/ 12 w 110"/>
                <a:gd name="T19" fmla="*/ 14 h 112"/>
                <a:gd name="T20" fmla="*/ 14 w 110"/>
                <a:gd name="T21" fmla="*/ 17 h 112"/>
                <a:gd name="T22" fmla="*/ 19 w 110"/>
                <a:gd name="T23" fmla="*/ 22 h 112"/>
                <a:gd name="T24" fmla="*/ 27 w 110"/>
                <a:gd name="T25" fmla="*/ 22 h 112"/>
                <a:gd name="T26" fmla="*/ 31 w 110"/>
                <a:gd name="T27" fmla="*/ 21 h 112"/>
                <a:gd name="T28" fmla="*/ 36 w 110"/>
                <a:gd name="T29" fmla="*/ 21 h 112"/>
                <a:gd name="T30" fmla="*/ 40 w 110"/>
                <a:gd name="T31" fmla="*/ 20 h 112"/>
                <a:gd name="T32" fmla="*/ 45 w 110"/>
                <a:gd name="T33" fmla="*/ 22 h 112"/>
                <a:gd name="T34" fmla="*/ 42 w 110"/>
                <a:gd name="T35" fmla="*/ 22 h 112"/>
                <a:gd name="T36" fmla="*/ 41 w 110"/>
                <a:gd name="T37" fmla="*/ 28 h 112"/>
                <a:gd name="T38" fmla="*/ 42 w 110"/>
                <a:gd name="T39" fmla="*/ 29 h 112"/>
                <a:gd name="T40" fmla="*/ 42 w 110"/>
                <a:gd name="T41" fmla="*/ 30 h 112"/>
                <a:gd name="T42" fmla="*/ 37 w 110"/>
                <a:gd name="T43" fmla="*/ 35 h 112"/>
                <a:gd name="T44" fmla="*/ 35 w 110"/>
                <a:gd name="T45" fmla="*/ 42 h 112"/>
                <a:gd name="T46" fmla="*/ 42 w 110"/>
                <a:gd name="T47" fmla="*/ 46 h 112"/>
                <a:gd name="T48" fmla="*/ 45 w 110"/>
                <a:gd name="T49" fmla="*/ 44 h 112"/>
                <a:gd name="T50" fmla="*/ 52 w 110"/>
                <a:gd name="T51" fmla="*/ 49 h 112"/>
                <a:gd name="T52" fmla="*/ 61 w 110"/>
                <a:gd name="T53" fmla="*/ 43 h 112"/>
                <a:gd name="T54" fmla="*/ 66 w 110"/>
                <a:gd name="T55" fmla="*/ 43 h 112"/>
                <a:gd name="T56" fmla="*/ 73 w 110"/>
                <a:gd name="T57" fmla="*/ 43 h 112"/>
                <a:gd name="T58" fmla="*/ 80 w 110"/>
                <a:gd name="T59" fmla="*/ 46 h 112"/>
                <a:gd name="T60" fmla="*/ 88 w 110"/>
                <a:gd name="T61" fmla="*/ 53 h 112"/>
                <a:gd name="T62" fmla="*/ 82 w 110"/>
                <a:gd name="T63" fmla="*/ 51 h 112"/>
                <a:gd name="T64" fmla="*/ 72 w 110"/>
                <a:gd name="T65" fmla="*/ 45 h 112"/>
                <a:gd name="T66" fmla="*/ 64 w 110"/>
                <a:gd name="T67" fmla="*/ 46 h 112"/>
                <a:gd name="T68" fmla="*/ 61 w 110"/>
                <a:gd name="T69" fmla="*/ 51 h 112"/>
                <a:gd name="T70" fmla="*/ 57 w 110"/>
                <a:gd name="T71" fmla="*/ 58 h 112"/>
                <a:gd name="T72" fmla="*/ 61 w 110"/>
                <a:gd name="T73" fmla="*/ 61 h 112"/>
                <a:gd name="T74" fmla="*/ 70 w 110"/>
                <a:gd name="T75" fmla="*/ 67 h 112"/>
                <a:gd name="T76" fmla="*/ 69 w 110"/>
                <a:gd name="T77" fmla="*/ 74 h 112"/>
                <a:gd name="T78" fmla="*/ 64 w 110"/>
                <a:gd name="T79" fmla="*/ 81 h 112"/>
                <a:gd name="T80" fmla="*/ 62 w 110"/>
                <a:gd name="T81" fmla="*/ 85 h 112"/>
                <a:gd name="T82" fmla="*/ 61 w 110"/>
                <a:gd name="T83" fmla="*/ 92 h 112"/>
                <a:gd name="T84" fmla="*/ 71 w 110"/>
                <a:gd name="T85" fmla="*/ 102 h 112"/>
                <a:gd name="T86" fmla="*/ 73 w 110"/>
                <a:gd name="T87" fmla="*/ 106 h 112"/>
                <a:gd name="T88" fmla="*/ 76 w 110"/>
                <a:gd name="T89" fmla="*/ 108 h 112"/>
                <a:gd name="T90" fmla="*/ 78 w 110"/>
                <a:gd name="T91" fmla="*/ 112 h 112"/>
                <a:gd name="T92" fmla="*/ 0 w 110"/>
                <a:gd name="T93" fmla="*/ 0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"/>
                <a:gd name="T142" fmla="*/ 0 h 112"/>
                <a:gd name="T143" fmla="*/ 110 w 110"/>
                <a:gd name="T144" fmla="*/ 112 h 1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" h="112">
                  <a:moveTo>
                    <a:pt x="0" y="0"/>
                  </a:moveTo>
                  <a:lnTo>
                    <a:pt x="0" y="12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9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21" y="7"/>
                  </a:lnTo>
                  <a:lnTo>
                    <a:pt x="22" y="8"/>
                  </a:lnTo>
                  <a:lnTo>
                    <a:pt x="26" y="11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28" y="11"/>
                  </a:lnTo>
                  <a:lnTo>
                    <a:pt x="27" y="12"/>
                  </a:lnTo>
                  <a:lnTo>
                    <a:pt x="26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4" y="20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2" y="21"/>
                  </a:lnTo>
                  <a:lnTo>
                    <a:pt x="44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2" y="22"/>
                  </a:lnTo>
                  <a:lnTo>
                    <a:pt x="40" y="23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3" y="31"/>
                  </a:lnTo>
                  <a:lnTo>
                    <a:pt x="42" y="30"/>
                  </a:lnTo>
                  <a:lnTo>
                    <a:pt x="39" y="32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9" y="38"/>
                  </a:lnTo>
                  <a:lnTo>
                    <a:pt x="38" y="42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4" y="45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52" y="49"/>
                  </a:lnTo>
                  <a:lnTo>
                    <a:pt x="60" y="46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4"/>
                  </a:lnTo>
                  <a:lnTo>
                    <a:pt x="62" y="43"/>
                  </a:lnTo>
                  <a:lnTo>
                    <a:pt x="66" y="43"/>
                  </a:lnTo>
                  <a:lnTo>
                    <a:pt x="69" y="43"/>
                  </a:lnTo>
                  <a:lnTo>
                    <a:pt x="70" y="42"/>
                  </a:lnTo>
                  <a:lnTo>
                    <a:pt x="73" y="43"/>
                  </a:lnTo>
                  <a:lnTo>
                    <a:pt x="74" y="43"/>
                  </a:lnTo>
                  <a:lnTo>
                    <a:pt x="78" y="43"/>
                  </a:lnTo>
                  <a:lnTo>
                    <a:pt x="80" y="46"/>
                  </a:lnTo>
                  <a:lnTo>
                    <a:pt x="83" y="48"/>
                  </a:lnTo>
                  <a:lnTo>
                    <a:pt x="84" y="50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77" y="47"/>
                  </a:lnTo>
                  <a:lnTo>
                    <a:pt x="72" y="45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4" y="46"/>
                  </a:lnTo>
                  <a:lnTo>
                    <a:pt x="61" y="46"/>
                  </a:lnTo>
                  <a:lnTo>
                    <a:pt x="61" y="50"/>
                  </a:lnTo>
                  <a:lnTo>
                    <a:pt x="61" y="51"/>
                  </a:lnTo>
                  <a:lnTo>
                    <a:pt x="61" y="53"/>
                  </a:lnTo>
                  <a:lnTo>
                    <a:pt x="61" y="57"/>
                  </a:lnTo>
                  <a:lnTo>
                    <a:pt x="57" y="58"/>
                  </a:lnTo>
                  <a:lnTo>
                    <a:pt x="57" y="59"/>
                  </a:lnTo>
                  <a:lnTo>
                    <a:pt x="55" y="60"/>
                  </a:lnTo>
                  <a:lnTo>
                    <a:pt x="61" y="61"/>
                  </a:lnTo>
                  <a:lnTo>
                    <a:pt x="69" y="64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3" y="71"/>
                  </a:lnTo>
                  <a:lnTo>
                    <a:pt x="70" y="73"/>
                  </a:lnTo>
                  <a:lnTo>
                    <a:pt x="69" y="74"/>
                  </a:lnTo>
                  <a:lnTo>
                    <a:pt x="69" y="79"/>
                  </a:lnTo>
                  <a:lnTo>
                    <a:pt x="66" y="80"/>
                  </a:lnTo>
                  <a:lnTo>
                    <a:pt x="64" y="81"/>
                  </a:lnTo>
                  <a:lnTo>
                    <a:pt x="62" y="83"/>
                  </a:lnTo>
                  <a:lnTo>
                    <a:pt x="63" y="84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1" y="88"/>
                  </a:lnTo>
                  <a:lnTo>
                    <a:pt x="61" y="92"/>
                  </a:lnTo>
                  <a:lnTo>
                    <a:pt x="61" y="93"/>
                  </a:lnTo>
                  <a:lnTo>
                    <a:pt x="67" y="97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72" y="105"/>
                  </a:lnTo>
                  <a:lnTo>
                    <a:pt x="73" y="106"/>
                  </a:lnTo>
                  <a:lnTo>
                    <a:pt x="74" y="106"/>
                  </a:lnTo>
                  <a:lnTo>
                    <a:pt x="75" y="107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78" y="112"/>
                  </a:lnTo>
                  <a:lnTo>
                    <a:pt x="110" y="112"/>
                  </a:lnTo>
                  <a:lnTo>
                    <a:pt x="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9" name="Freeform 9"/>
            <p:cNvSpPr>
              <a:spLocks/>
            </p:cNvSpPr>
            <p:nvPr/>
          </p:nvSpPr>
          <p:spPr bwMode="auto">
            <a:xfrm>
              <a:off x="1218" y="1351"/>
              <a:ext cx="220" cy="202"/>
            </a:xfrm>
            <a:custGeom>
              <a:avLst/>
              <a:gdLst>
                <a:gd name="T0" fmla="*/ 215 w 220"/>
                <a:gd name="T1" fmla="*/ 2 h 202"/>
                <a:gd name="T2" fmla="*/ 216 w 220"/>
                <a:gd name="T3" fmla="*/ 14 h 202"/>
                <a:gd name="T4" fmla="*/ 213 w 220"/>
                <a:gd name="T5" fmla="*/ 21 h 202"/>
                <a:gd name="T6" fmla="*/ 215 w 220"/>
                <a:gd name="T7" fmla="*/ 33 h 202"/>
                <a:gd name="T8" fmla="*/ 214 w 220"/>
                <a:gd name="T9" fmla="*/ 42 h 202"/>
                <a:gd name="T10" fmla="*/ 215 w 220"/>
                <a:gd name="T11" fmla="*/ 52 h 202"/>
                <a:gd name="T12" fmla="*/ 213 w 220"/>
                <a:gd name="T13" fmla="*/ 57 h 202"/>
                <a:gd name="T14" fmla="*/ 218 w 220"/>
                <a:gd name="T15" fmla="*/ 69 h 202"/>
                <a:gd name="T16" fmla="*/ 217 w 220"/>
                <a:gd name="T17" fmla="*/ 71 h 202"/>
                <a:gd name="T18" fmla="*/ 212 w 220"/>
                <a:gd name="T19" fmla="*/ 69 h 202"/>
                <a:gd name="T20" fmla="*/ 204 w 220"/>
                <a:gd name="T21" fmla="*/ 81 h 202"/>
                <a:gd name="T22" fmla="*/ 201 w 220"/>
                <a:gd name="T23" fmla="*/ 84 h 202"/>
                <a:gd name="T24" fmla="*/ 194 w 220"/>
                <a:gd name="T25" fmla="*/ 90 h 202"/>
                <a:gd name="T26" fmla="*/ 186 w 220"/>
                <a:gd name="T27" fmla="*/ 95 h 202"/>
                <a:gd name="T28" fmla="*/ 177 w 220"/>
                <a:gd name="T29" fmla="*/ 98 h 202"/>
                <a:gd name="T30" fmla="*/ 169 w 220"/>
                <a:gd name="T31" fmla="*/ 100 h 202"/>
                <a:gd name="T32" fmla="*/ 160 w 220"/>
                <a:gd name="T33" fmla="*/ 103 h 202"/>
                <a:gd name="T34" fmla="*/ 153 w 220"/>
                <a:gd name="T35" fmla="*/ 104 h 202"/>
                <a:gd name="T36" fmla="*/ 144 w 220"/>
                <a:gd name="T37" fmla="*/ 107 h 202"/>
                <a:gd name="T38" fmla="*/ 136 w 220"/>
                <a:gd name="T39" fmla="*/ 113 h 202"/>
                <a:gd name="T40" fmla="*/ 131 w 220"/>
                <a:gd name="T41" fmla="*/ 115 h 202"/>
                <a:gd name="T42" fmla="*/ 127 w 220"/>
                <a:gd name="T43" fmla="*/ 117 h 202"/>
                <a:gd name="T44" fmla="*/ 121 w 220"/>
                <a:gd name="T45" fmla="*/ 120 h 202"/>
                <a:gd name="T46" fmla="*/ 117 w 220"/>
                <a:gd name="T47" fmla="*/ 131 h 202"/>
                <a:gd name="T48" fmla="*/ 115 w 220"/>
                <a:gd name="T49" fmla="*/ 141 h 202"/>
                <a:gd name="T50" fmla="*/ 126 w 220"/>
                <a:gd name="T51" fmla="*/ 144 h 202"/>
                <a:gd name="T52" fmla="*/ 133 w 220"/>
                <a:gd name="T53" fmla="*/ 145 h 202"/>
                <a:gd name="T54" fmla="*/ 126 w 220"/>
                <a:gd name="T55" fmla="*/ 147 h 202"/>
                <a:gd name="T56" fmla="*/ 118 w 220"/>
                <a:gd name="T57" fmla="*/ 150 h 202"/>
                <a:gd name="T58" fmla="*/ 112 w 220"/>
                <a:gd name="T59" fmla="*/ 154 h 202"/>
                <a:gd name="T60" fmla="*/ 105 w 220"/>
                <a:gd name="T61" fmla="*/ 159 h 202"/>
                <a:gd name="T62" fmla="*/ 93 w 220"/>
                <a:gd name="T63" fmla="*/ 161 h 202"/>
                <a:gd name="T64" fmla="*/ 84 w 220"/>
                <a:gd name="T65" fmla="*/ 157 h 202"/>
                <a:gd name="T66" fmla="*/ 77 w 220"/>
                <a:gd name="T67" fmla="*/ 155 h 202"/>
                <a:gd name="T68" fmla="*/ 69 w 220"/>
                <a:gd name="T69" fmla="*/ 154 h 202"/>
                <a:gd name="T70" fmla="*/ 63 w 220"/>
                <a:gd name="T71" fmla="*/ 153 h 202"/>
                <a:gd name="T72" fmla="*/ 51 w 220"/>
                <a:gd name="T73" fmla="*/ 151 h 202"/>
                <a:gd name="T74" fmla="*/ 43 w 220"/>
                <a:gd name="T75" fmla="*/ 147 h 202"/>
                <a:gd name="T76" fmla="*/ 36 w 220"/>
                <a:gd name="T77" fmla="*/ 149 h 202"/>
                <a:gd name="T78" fmla="*/ 33 w 220"/>
                <a:gd name="T79" fmla="*/ 153 h 202"/>
                <a:gd name="T80" fmla="*/ 30 w 220"/>
                <a:gd name="T81" fmla="*/ 151 h 202"/>
                <a:gd name="T82" fmla="*/ 30 w 220"/>
                <a:gd name="T83" fmla="*/ 145 h 202"/>
                <a:gd name="T84" fmla="*/ 26 w 220"/>
                <a:gd name="T85" fmla="*/ 140 h 202"/>
                <a:gd name="T86" fmla="*/ 24 w 220"/>
                <a:gd name="T87" fmla="*/ 134 h 202"/>
                <a:gd name="T88" fmla="*/ 24 w 220"/>
                <a:gd name="T89" fmla="*/ 127 h 202"/>
                <a:gd name="T90" fmla="*/ 27 w 220"/>
                <a:gd name="T91" fmla="*/ 123 h 202"/>
                <a:gd name="T92" fmla="*/ 26 w 220"/>
                <a:gd name="T93" fmla="*/ 118 h 202"/>
                <a:gd name="T94" fmla="*/ 19 w 220"/>
                <a:gd name="T95" fmla="*/ 115 h 202"/>
                <a:gd name="T96" fmla="*/ 11 w 220"/>
                <a:gd name="T97" fmla="*/ 118 h 202"/>
                <a:gd name="T98" fmla="*/ 3 w 220"/>
                <a:gd name="T99" fmla="*/ 120 h 202"/>
                <a:gd name="T100" fmla="*/ 0 w 220"/>
                <a:gd name="T101" fmla="*/ 164 h 202"/>
                <a:gd name="T102" fmla="*/ 1 w 220"/>
                <a:gd name="T103" fmla="*/ 172 h 202"/>
                <a:gd name="T104" fmla="*/ 0 w 220"/>
                <a:gd name="T105" fmla="*/ 181 h 202"/>
                <a:gd name="T106" fmla="*/ 3 w 220"/>
                <a:gd name="T107" fmla="*/ 185 h 202"/>
                <a:gd name="T108" fmla="*/ 2 w 220"/>
                <a:gd name="T109" fmla="*/ 191 h 202"/>
                <a:gd name="T110" fmla="*/ 1 w 220"/>
                <a:gd name="T111" fmla="*/ 198 h 202"/>
                <a:gd name="T112" fmla="*/ 220 w 220"/>
                <a:gd name="T113" fmla="*/ 0 h 2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202"/>
                <a:gd name="T173" fmla="*/ 220 w 220"/>
                <a:gd name="T174" fmla="*/ 202 h 2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202">
                  <a:moveTo>
                    <a:pt x="220" y="0"/>
                  </a:moveTo>
                  <a:lnTo>
                    <a:pt x="219" y="1"/>
                  </a:lnTo>
                  <a:lnTo>
                    <a:pt x="219" y="2"/>
                  </a:lnTo>
                  <a:lnTo>
                    <a:pt x="217" y="2"/>
                  </a:lnTo>
                  <a:lnTo>
                    <a:pt x="215" y="2"/>
                  </a:lnTo>
                  <a:lnTo>
                    <a:pt x="215" y="3"/>
                  </a:lnTo>
                  <a:lnTo>
                    <a:pt x="215" y="6"/>
                  </a:lnTo>
                  <a:lnTo>
                    <a:pt x="216" y="7"/>
                  </a:lnTo>
                  <a:lnTo>
                    <a:pt x="217" y="9"/>
                  </a:lnTo>
                  <a:lnTo>
                    <a:pt x="216" y="14"/>
                  </a:lnTo>
                  <a:lnTo>
                    <a:pt x="216" y="16"/>
                  </a:lnTo>
                  <a:lnTo>
                    <a:pt x="215" y="16"/>
                  </a:lnTo>
                  <a:lnTo>
                    <a:pt x="215" y="17"/>
                  </a:lnTo>
                  <a:lnTo>
                    <a:pt x="213" y="19"/>
                  </a:lnTo>
                  <a:lnTo>
                    <a:pt x="213" y="21"/>
                  </a:lnTo>
                  <a:lnTo>
                    <a:pt x="214" y="23"/>
                  </a:lnTo>
                  <a:lnTo>
                    <a:pt x="214" y="25"/>
                  </a:lnTo>
                  <a:lnTo>
                    <a:pt x="214" y="29"/>
                  </a:lnTo>
                  <a:lnTo>
                    <a:pt x="215" y="32"/>
                  </a:lnTo>
                  <a:lnTo>
                    <a:pt x="215" y="33"/>
                  </a:lnTo>
                  <a:lnTo>
                    <a:pt x="217" y="36"/>
                  </a:lnTo>
                  <a:lnTo>
                    <a:pt x="215" y="36"/>
                  </a:lnTo>
                  <a:lnTo>
                    <a:pt x="214" y="41"/>
                  </a:lnTo>
                  <a:lnTo>
                    <a:pt x="214" y="42"/>
                  </a:lnTo>
                  <a:lnTo>
                    <a:pt x="214" y="46"/>
                  </a:lnTo>
                  <a:lnTo>
                    <a:pt x="213" y="50"/>
                  </a:lnTo>
                  <a:lnTo>
                    <a:pt x="214" y="50"/>
                  </a:lnTo>
                  <a:lnTo>
                    <a:pt x="215" y="52"/>
                  </a:lnTo>
                  <a:lnTo>
                    <a:pt x="216" y="52"/>
                  </a:lnTo>
                  <a:lnTo>
                    <a:pt x="216" y="53"/>
                  </a:lnTo>
                  <a:lnTo>
                    <a:pt x="213" y="54"/>
                  </a:lnTo>
                  <a:lnTo>
                    <a:pt x="213" y="57"/>
                  </a:lnTo>
                  <a:lnTo>
                    <a:pt x="213" y="59"/>
                  </a:lnTo>
                  <a:lnTo>
                    <a:pt x="212" y="62"/>
                  </a:lnTo>
                  <a:lnTo>
                    <a:pt x="213" y="64"/>
                  </a:lnTo>
                  <a:lnTo>
                    <a:pt x="215" y="65"/>
                  </a:lnTo>
                  <a:lnTo>
                    <a:pt x="218" y="69"/>
                  </a:lnTo>
                  <a:lnTo>
                    <a:pt x="219" y="69"/>
                  </a:lnTo>
                  <a:lnTo>
                    <a:pt x="220" y="69"/>
                  </a:lnTo>
                  <a:lnTo>
                    <a:pt x="220" y="72"/>
                  </a:lnTo>
                  <a:lnTo>
                    <a:pt x="219" y="72"/>
                  </a:lnTo>
                  <a:lnTo>
                    <a:pt x="217" y="71"/>
                  </a:lnTo>
                  <a:lnTo>
                    <a:pt x="215" y="71"/>
                  </a:lnTo>
                  <a:lnTo>
                    <a:pt x="214" y="70"/>
                  </a:lnTo>
                  <a:lnTo>
                    <a:pt x="213" y="69"/>
                  </a:lnTo>
                  <a:lnTo>
                    <a:pt x="212" y="69"/>
                  </a:lnTo>
                  <a:lnTo>
                    <a:pt x="209" y="72"/>
                  </a:lnTo>
                  <a:lnTo>
                    <a:pt x="207" y="77"/>
                  </a:lnTo>
                  <a:lnTo>
                    <a:pt x="206" y="79"/>
                  </a:lnTo>
                  <a:lnTo>
                    <a:pt x="205" y="80"/>
                  </a:lnTo>
                  <a:lnTo>
                    <a:pt x="204" y="81"/>
                  </a:lnTo>
                  <a:lnTo>
                    <a:pt x="204" y="82"/>
                  </a:lnTo>
                  <a:lnTo>
                    <a:pt x="202" y="83"/>
                  </a:lnTo>
                  <a:lnTo>
                    <a:pt x="202" y="84"/>
                  </a:lnTo>
                  <a:lnTo>
                    <a:pt x="201" y="84"/>
                  </a:lnTo>
                  <a:lnTo>
                    <a:pt x="199" y="86"/>
                  </a:lnTo>
                  <a:lnTo>
                    <a:pt x="194" y="88"/>
                  </a:lnTo>
                  <a:lnTo>
                    <a:pt x="194" y="89"/>
                  </a:lnTo>
                  <a:lnTo>
                    <a:pt x="194" y="90"/>
                  </a:lnTo>
                  <a:lnTo>
                    <a:pt x="192" y="91"/>
                  </a:lnTo>
                  <a:lnTo>
                    <a:pt x="191" y="92"/>
                  </a:lnTo>
                  <a:lnTo>
                    <a:pt x="189" y="94"/>
                  </a:lnTo>
                  <a:lnTo>
                    <a:pt x="187" y="95"/>
                  </a:lnTo>
                  <a:lnTo>
                    <a:pt x="186" y="95"/>
                  </a:lnTo>
                  <a:lnTo>
                    <a:pt x="185" y="96"/>
                  </a:lnTo>
                  <a:lnTo>
                    <a:pt x="184" y="96"/>
                  </a:lnTo>
                  <a:lnTo>
                    <a:pt x="180" y="97"/>
                  </a:lnTo>
                  <a:lnTo>
                    <a:pt x="177" y="98"/>
                  </a:lnTo>
                  <a:lnTo>
                    <a:pt x="175" y="98"/>
                  </a:lnTo>
                  <a:lnTo>
                    <a:pt x="173" y="97"/>
                  </a:lnTo>
                  <a:lnTo>
                    <a:pt x="172" y="98"/>
                  </a:lnTo>
                  <a:lnTo>
                    <a:pt x="172" y="99"/>
                  </a:lnTo>
                  <a:lnTo>
                    <a:pt x="169" y="100"/>
                  </a:lnTo>
                  <a:lnTo>
                    <a:pt x="166" y="100"/>
                  </a:lnTo>
                  <a:lnTo>
                    <a:pt x="166" y="101"/>
                  </a:lnTo>
                  <a:lnTo>
                    <a:pt x="164" y="102"/>
                  </a:lnTo>
                  <a:lnTo>
                    <a:pt x="163" y="102"/>
                  </a:lnTo>
                  <a:lnTo>
                    <a:pt x="160" y="103"/>
                  </a:lnTo>
                  <a:lnTo>
                    <a:pt x="159" y="103"/>
                  </a:lnTo>
                  <a:lnTo>
                    <a:pt x="157" y="102"/>
                  </a:lnTo>
                  <a:lnTo>
                    <a:pt x="155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5" y="107"/>
                  </a:lnTo>
                  <a:lnTo>
                    <a:pt x="144" y="107"/>
                  </a:lnTo>
                  <a:lnTo>
                    <a:pt x="142" y="109"/>
                  </a:lnTo>
                  <a:lnTo>
                    <a:pt x="138" y="111"/>
                  </a:lnTo>
                  <a:lnTo>
                    <a:pt x="136" y="112"/>
                  </a:lnTo>
                  <a:lnTo>
                    <a:pt x="136" y="113"/>
                  </a:lnTo>
                  <a:lnTo>
                    <a:pt x="134" y="113"/>
                  </a:lnTo>
                  <a:lnTo>
                    <a:pt x="133" y="114"/>
                  </a:lnTo>
                  <a:lnTo>
                    <a:pt x="132" y="114"/>
                  </a:lnTo>
                  <a:lnTo>
                    <a:pt x="132" y="115"/>
                  </a:lnTo>
                  <a:lnTo>
                    <a:pt x="131" y="115"/>
                  </a:lnTo>
                  <a:lnTo>
                    <a:pt x="129" y="115"/>
                  </a:lnTo>
                  <a:lnTo>
                    <a:pt x="128" y="116"/>
                  </a:lnTo>
                  <a:lnTo>
                    <a:pt x="127" y="117"/>
                  </a:lnTo>
                  <a:lnTo>
                    <a:pt x="125" y="118"/>
                  </a:lnTo>
                  <a:lnTo>
                    <a:pt x="123" y="118"/>
                  </a:lnTo>
                  <a:lnTo>
                    <a:pt x="121" y="119"/>
                  </a:lnTo>
                  <a:lnTo>
                    <a:pt x="121" y="120"/>
                  </a:lnTo>
                  <a:lnTo>
                    <a:pt x="120" y="120"/>
                  </a:lnTo>
                  <a:lnTo>
                    <a:pt x="120" y="123"/>
                  </a:lnTo>
                  <a:lnTo>
                    <a:pt x="119" y="126"/>
                  </a:lnTo>
                  <a:lnTo>
                    <a:pt x="118" y="128"/>
                  </a:lnTo>
                  <a:lnTo>
                    <a:pt x="117" y="131"/>
                  </a:lnTo>
                  <a:lnTo>
                    <a:pt x="114" y="135"/>
                  </a:lnTo>
                  <a:lnTo>
                    <a:pt x="113" y="137"/>
                  </a:lnTo>
                  <a:lnTo>
                    <a:pt x="113" y="139"/>
                  </a:lnTo>
                  <a:lnTo>
                    <a:pt x="115" y="140"/>
                  </a:lnTo>
                  <a:lnTo>
                    <a:pt x="115" y="141"/>
                  </a:lnTo>
                  <a:lnTo>
                    <a:pt x="115" y="142"/>
                  </a:lnTo>
                  <a:lnTo>
                    <a:pt x="117" y="142"/>
                  </a:lnTo>
                  <a:lnTo>
                    <a:pt x="122" y="142"/>
                  </a:lnTo>
                  <a:lnTo>
                    <a:pt x="125" y="144"/>
                  </a:lnTo>
                  <a:lnTo>
                    <a:pt x="126" y="144"/>
                  </a:lnTo>
                  <a:lnTo>
                    <a:pt x="127" y="144"/>
                  </a:lnTo>
                  <a:lnTo>
                    <a:pt x="129" y="145"/>
                  </a:lnTo>
                  <a:lnTo>
                    <a:pt x="135" y="145"/>
                  </a:lnTo>
                  <a:lnTo>
                    <a:pt x="133" y="145"/>
                  </a:lnTo>
                  <a:lnTo>
                    <a:pt x="131" y="146"/>
                  </a:lnTo>
                  <a:lnTo>
                    <a:pt x="129" y="146"/>
                  </a:lnTo>
                  <a:lnTo>
                    <a:pt x="128" y="146"/>
                  </a:lnTo>
                  <a:lnTo>
                    <a:pt x="126" y="147"/>
                  </a:lnTo>
                  <a:lnTo>
                    <a:pt x="123" y="147"/>
                  </a:lnTo>
                  <a:lnTo>
                    <a:pt x="121" y="148"/>
                  </a:lnTo>
                  <a:lnTo>
                    <a:pt x="119" y="149"/>
                  </a:lnTo>
                  <a:lnTo>
                    <a:pt x="118" y="149"/>
                  </a:lnTo>
                  <a:lnTo>
                    <a:pt x="118" y="150"/>
                  </a:lnTo>
                  <a:lnTo>
                    <a:pt x="116" y="151"/>
                  </a:lnTo>
                  <a:lnTo>
                    <a:pt x="114" y="152"/>
                  </a:lnTo>
                  <a:lnTo>
                    <a:pt x="113" y="153"/>
                  </a:lnTo>
                  <a:lnTo>
                    <a:pt x="112" y="154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07" y="158"/>
                  </a:lnTo>
                  <a:lnTo>
                    <a:pt x="106" y="158"/>
                  </a:lnTo>
                  <a:lnTo>
                    <a:pt x="105" y="159"/>
                  </a:lnTo>
                  <a:lnTo>
                    <a:pt x="104" y="159"/>
                  </a:lnTo>
                  <a:lnTo>
                    <a:pt x="102" y="160"/>
                  </a:lnTo>
                  <a:lnTo>
                    <a:pt x="99" y="161"/>
                  </a:lnTo>
                  <a:lnTo>
                    <a:pt x="97" y="161"/>
                  </a:lnTo>
                  <a:lnTo>
                    <a:pt x="93" y="161"/>
                  </a:lnTo>
                  <a:lnTo>
                    <a:pt x="90" y="160"/>
                  </a:lnTo>
                  <a:lnTo>
                    <a:pt x="89" y="160"/>
                  </a:lnTo>
                  <a:lnTo>
                    <a:pt x="87" y="159"/>
                  </a:lnTo>
                  <a:lnTo>
                    <a:pt x="85" y="158"/>
                  </a:lnTo>
                  <a:lnTo>
                    <a:pt x="84" y="157"/>
                  </a:lnTo>
                  <a:lnTo>
                    <a:pt x="83" y="156"/>
                  </a:lnTo>
                  <a:lnTo>
                    <a:pt x="82" y="155"/>
                  </a:lnTo>
                  <a:lnTo>
                    <a:pt x="79" y="155"/>
                  </a:lnTo>
                  <a:lnTo>
                    <a:pt x="77" y="155"/>
                  </a:lnTo>
                  <a:lnTo>
                    <a:pt x="77" y="154"/>
                  </a:lnTo>
                  <a:lnTo>
                    <a:pt x="75" y="154"/>
                  </a:lnTo>
                  <a:lnTo>
                    <a:pt x="72" y="153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8" y="154"/>
                  </a:lnTo>
                  <a:lnTo>
                    <a:pt x="66" y="154"/>
                  </a:lnTo>
                  <a:lnTo>
                    <a:pt x="65" y="153"/>
                  </a:lnTo>
                  <a:lnTo>
                    <a:pt x="63" y="153"/>
                  </a:lnTo>
                  <a:lnTo>
                    <a:pt x="61" y="153"/>
                  </a:lnTo>
                  <a:lnTo>
                    <a:pt x="59" y="153"/>
                  </a:lnTo>
                  <a:lnTo>
                    <a:pt x="55" y="152"/>
                  </a:lnTo>
                  <a:lnTo>
                    <a:pt x="54" y="152"/>
                  </a:lnTo>
                  <a:lnTo>
                    <a:pt x="51" y="151"/>
                  </a:lnTo>
                  <a:lnTo>
                    <a:pt x="50" y="151"/>
                  </a:lnTo>
                  <a:lnTo>
                    <a:pt x="47" y="149"/>
                  </a:lnTo>
                  <a:lnTo>
                    <a:pt x="47" y="148"/>
                  </a:lnTo>
                  <a:lnTo>
                    <a:pt x="44" y="148"/>
                  </a:lnTo>
                  <a:lnTo>
                    <a:pt x="43" y="147"/>
                  </a:lnTo>
                  <a:lnTo>
                    <a:pt x="41" y="148"/>
                  </a:lnTo>
                  <a:lnTo>
                    <a:pt x="39" y="148"/>
                  </a:lnTo>
                  <a:lnTo>
                    <a:pt x="38" y="148"/>
                  </a:lnTo>
                  <a:lnTo>
                    <a:pt x="36" y="148"/>
                  </a:lnTo>
                  <a:lnTo>
                    <a:pt x="36" y="149"/>
                  </a:lnTo>
                  <a:lnTo>
                    <a:pt x="34" y="151"/>
                  </a:lnTo>
                  <a:lnTo>
                    <a:pt x="35" y="152"/>
                  </a:lnTo>
                  <a:lnTo>
                    <a:pt x="34" y="153"/>
                  </a:lnTo>
                  <a:lnTo>
                    <a:pt x="33" y="153"/>
                  </a:lnTo>
                  <a:lnTo>
                    <a:pt x="32" y="152"/>
                  </a:lnTo>
                  <a:lnTo>
                    <a:pt x="33" y="151"/>
                  </a:lnTo>
                  <a:lnTo>
                    <a:pt x="32" y="151"/>
                  </a:lnTo>
                  <a:lnTo>
                    <a:pt x="30" y="151"/>
                  </a:lnTo>
                  <a:lnTo>
                    <a:pt x="29" y="151"/>
                  </a:lnTo>
                  <a:lnTo>
                    <a:pt x="29" y="150"/>
                  </a:lnTo>
                  <a:lnTo>
                    <a:pt x="30" y="150"/>
                  </a:lnTo>
                  <a:lnTo>
                    <a:pt x="31" y="146"/>
                  </a:lnTo>
                  <a:lnTo>
                    <a:pt x="30" y="145"/>
                  </a:lnTo>
                  <a:lnTo>
                    <a:pt x="30" y="144"/>
                  </a:lnTo>
                  <a:lnTo>
                    <a:pt x="29" y="143"/>
                  </a:lnTo>
                  <a:lnTo>
                    <a:pt x="28" y="142"/>
                  </a:lnTo>
                  <a:lnTo>
                    <a:pt x="27" y="141"/>
                  </a:lnTo>
                  <a:lnTo>
                    <a:pt x="26" y="140"/>
                  </a:lnTo>
                  <a:lnTo>
                    <a:pt x="26" y="139"/>
                  </a:lnTo>
                  <a:lnTo>
                    <a:pt x="26" y="138"/>
                  </a:lnTo>
                  <a:lnTo>
                    <a:pt x="25" y="136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3" y="133"/>
                  </a:lnTo>
                  <a:lnTo>
                    <a:pt x="22" y="131"/>
                  </a:lnTo>
                  <a:lnTo>
                    <a:pt x="22" y="130"/>
                  </a:lnTo>
                  <a:lnTo>
                    <a:pt x="23" y="128"/>
                  </a:lnTo>
                  <a:lnTo>
                    <a:pt x="24" y="127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7" y="125"/>
                  </a:lnTo>
                  <a:lnTo>
                    <a:pt x="27" y="123"/>
                  </a:lnTo>
                  <a:lnTo>
                    <a:pt x="27" y="122"/>
                  </a:lnTo>
                  <a:lnTo>
                    <a:pt x="27" y="121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4" y="116"/>
                  </a:lnTo>
                  <a:lnTo>
                    <a:pt x="12" y="115"/>
                  </a:lnTo>
                  <a:lnTo>
                    <a:pt x="11" y="118"/>
                  </a:lnTo>
                  <a:lnTo>
                    <a:pt x="10" y="118"/>
                  </a:lnTo>
                  <a:lnTo>
                    <a:pt x="8" y="119"/>
                  </a:lnTo>
                  <a:lnTo>
                    <a:pt x="7" y="119"/>
                  </a:lnTo>
                  <a:lnTo>
                    <a:pt x="6" y="119"/>
                  </a:lnTo>
                  <a:lnTo>
                    <a:pt x="3" y="120"/>
                  </a:lnTo>
                  <a:lnTo>
                    <a:pt x="2" y="120"/>
                  </a:lnTo>
                  <a:lnTo>
                    <a:pt x="1" y="119"/>
                  </a:lnTo>
                  <a:lnTo>
                    <a:pt x="0" y="119"/>
                  </a:lnTo>
                  <a:lnTo>
                    <a:pt x="0" y="164"/>
                  </a:lnTo>
                  <a:lnTo>
                    <a:pt x="0" y="165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1" y="172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2" y="186"/>
                  </a:lnTo>
                  <a:lnTo>
                    <a:pt x="3" y="185"/>
                  </a:lnTo>
                  <a:lnTo>
                    <a:pt x="3" y="186"/>
                  </a:lnTo>
                  <a:lnTo>
                    <a:pt x="2" y="188"/>
                  </a:lnTo>
                  <a:lnTo>
                    <a:pt x="2" y="189"/>
                  </a:lnTo>
                  <a:lnTo>
                    <a:pt x="2" y="190"/>
                  </a:lnTo>
                  <a:lnTo>
                    <a:pt x="2" y="191"/>
                  </a:lnTo>
                  <a:lnTo>
                    <a:pt x="3" y="193"/>
                  </a:lnTo>
                  <a:lnTo>
                    <a:pt x="2" y="193"/>
                  </a:lnTo>
                  <a:lnTo>
                    <a:pt x="2" y="195"/>
                  </a:lnTo>
                  <a:lnTo>
                    <a:pt x="1" y="197"/>
                  </a:lnTo>
                  <a:lnTo>
                    <a:pt x="1" y="198"/>
                  </a:lnTo>
                  <a:lnTo>
                    <a:pt x="1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220" y="20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0" name="Freeform 10"/>
            <p:cNvSpPr>
              <a:spLocks/>
            </p:cNvSpPr>
            <p:nvPr/>
          </p:nvSpPr>
          <p:spPr bwMode="auto">
            <a:xfrm>
              <a:off x="1218" y="1553"/>
              <a:ext cx="220" cy="223"/>
            </a:xfrm>
            <a:custGeom>
              <a:avLst/>
              <a:gdLst>
                <a:gd name="T0" fmla="*/ 0 w 220"/>
                <a:gd name="T1" fmla="*/ 0 h 223"/>
                <a:gd name="T2" fmla="*/ 0 w 220"/>
                <a:gd name="T3" fmla="*/ 1 h 223"/>
                <a:gd name="T4" fmla="*/ 1 w 220"/>
                <a:gd name="T5" fmla="*/ 3 h 223"/>
                <a:gd name="T6" fmla="*/ 1 w 220"/>
                <a:gd name="T7" fmla="*/ 5 h 223"/>
                <a:gd name="T8" fmla="*/ 0 w 220"/>
                <a:gd name="T9" fmla="*/ 9 h 223"/>
                <a:gd name="T10" fmla="*/ 2 w 220"/>
                <a:gd name="T11" fmla="*/ 11 h 223"/>
                <a:gd name="T12" fmla="*/ 4 w 220"/>
                <a:gd name="T13" fmla="*/ 11 h 223"/>
                <a:gd name="T14" fmla="*/ 4 w 220"/>
                <a:gd name="T15" fmla="*/ 13 h 223"/>
                <a:gd name="T16" fmla="*/ 5 w 220"/>
                <a:gd name="T17" fmla="*/ 15 h 223"/>
                <a:gd name="T18" fmla="*/ 5 w 220"/>
                <a:gd name="T19" fmla="*/ 16 h 223"/>
                <a:gd name="T20" fmla="*/ 7 w 220"/>
                <a:gd name="T21" fmla="*/ 16 h 223"/>
                <a:gd name="T22" fmla="*/ 8 w 220"/>
                <a:gd name="T23" fmla="*/ 17 h 223"/>
                <a:gd name="T24" fmla="*/ 8 w 220"/>
                <a:gd name="T25" fmla="*/ 18 h 223"/>
                <a:gd name="T26" fmla="*/ 8 w 220"/>
                <a:gd name="T27" fmla="*/ 19 h 223"/>
                <a:gd name="T28" fmla="*/ 9 w 220"/>
                <a:gd name="T29" fmla="*/ 19 h 223"/>
                <a:gd name="T30" fmla="*/ 9 w 220"/>
                <a:gd name="T31" fmla="*/ 18 h 223"/>
                <a:gd name="T32" fmla="*/ 11 w 220"/>
                <a:gd name="T33" fmla="*/ 18 h 223"/>
                <a:gd name="T34" fmla="*/ 11 w 220"/>
                <a:gd name="T35" fmla="*/ 19 h 223"/>
                <a:gd name="T36" fmla="*/ 14 w 220"/>
                <a:gd name="T37" fmla="*/ 20 h 223"/>
                <a:gd name="T38" fmla="*/ 15 w 220"/>
                <a:gd name="T39" fmla="*/ 22 h 223"/>
                <a:gd name="T40" fmla="*/ 14 w 220"/>
                <a:gd name="T41" fmla="*/ 22 h 223"/>
                <a:gd name="T42" fmla="*/ 13 w 220"/>
                <a:gd name="T43" fmla="*/ 21 h 223"/>
                <a:gd name="T44" fmla="*/ 10 w 220"/>
                <a:gd name="T45" fmla="*/ 21 h 223"/>
                <a:gd name="T46" fmla="*/ 7 w 220"/>
                <a:gd name="T47" fmla="*/ 21 h 223"/>
                <a:gd name="T48" fmla="*/ 8 w 220"/>
                <a:gd name="T49" fmla="*/ 22 h 223"/>
                <a:gd name="T50" fmla="*/ 7 w 220"/>
                <a:gd name="T51" fmla="*/ 21 h 223"/>
                <a:gd name="T52" fmla="*/ 6 w 220"/>
                <a:gd name="T53" fmla="*/ 22 h 223"/>
                <a:gd name="T54" fmla="*/ 5 w 220"/>
                <a:gd name="T55" fmla="*/ 22 h 223"/>
                <a:gd name="T56" fmla="*/ 4 w 220"/>
                <a:gd name="T57" fmla="*/ 21 h 223"/>
                <a:gd name="T58" fmla="*/ 3 w 220"/>
                <a:gd name="T59" fmla="*/ 21 h 223"/>
                <a:gd name="T60" fmla="*/ 4 w 220"/>
                <a:gd name="T61" fmla="*/ 22 h 223"/>
                <a:gd name="T62" fmla="*/ 1 w 220"/>
                <a:gd name="T63" fmla="*/ 21 h 223"/>
                <a:gd name="T64" fmla="*/ 0 w 220"/>
                <a:gd name="T65" fmla="*/ 21 h 223"/>
                <a:gd name="T66" fmla="*/ 0 w 220"/>
                <a:gd name="T67" fmla="*/ 223 h 223"/>
                <a:gd name="T68" fmla="*/ 220 w 220"/>
                <a:gd name="T69" fmla="*/ 223 h 223"/>
                <a:gd name="T70" fmla="*/ 220 w 220"/>
                <a:gd name="T71" fmla="*/ 0 h 223"/>
                <a:gd name="T72" fmla="*/ 0 w 220"/>
                <a:gd name="T73" fmla="*/ 0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223"/>
                <a:gd name="T113" fmla="*/ 220 w 220"/>
                <a:gd name="T114" fmla="*/ 223 h 2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22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4" y="20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3"/>
                  </a:lnTo>
                  <a:lnTo>
                    <a:pt x="220" y="223"/>
                  </a:lnTo>
                  <a:lnTo>
                    <a:pt x="2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1" name="Freeform 11"/>
            <p:cNvSpPr>
              <a:spLocks/>
            </p:cNvSpPr>
            <p:nvPr/>
          </p:nvSpPr>
          <p:spPr bwMode="auto">
            <a:xfrm>
              <a:off x="1186" y="1775"/>
              <a:ext cx="32" cy="223"/>
            </a:xfrm>
            <a:custGeom>
              <a:avLst/>
              <a:gdLst>
                <a:gd name="T0" fmla="*/ 0 w 32"/>
                <a:gd name="T1" fmla="*/ 0 h 223"/>
                <a:gd name="T2" fmla="*/ 0 w 32"/>
                <a:gd name="T3" fmla="*/ 1 h 223"/>
                <a:gd name="T4" fmla="*/ 1 w 32"/>
                <a:gd name="T5" fmla="*/ 2 h 223"/>
                <a:gd name="T6" fmla="*/ 1 w 32"/>
                <a:gd name="T7" fmla="*/ 3 h 223"/>
                <a:gd name="T8" fmla="*/ 2 w 32"/>
                <a:gd name="T9" fmla="*/ 5 h 223"/>
                <a:gd name="T10" fmla="*/ 2 w 32"/>
                <a:gd name="T11" fmla="*/ 9 h 223"/>
                <a:gd name="T12" fmla="*/ 3 w 32"/>
                <a:gd name="T13" fmla="*/ 10 h 223"/>
                <a:gd name="T14" fmla="*/ 3 w 32"/>
                <a:gd name="T15" fmla="*/ 13 h 223"/>
                <a:gd name="T16" fmla="*/ 4 w 32"/>
                <a:gd name="T17" fmla="*/ 14 h 223"/>
                <a:gd name="T18" fmla="*/ 5 w 32"/>
                <a:gd name="T19" fmla="*/ 15 h 223"/>
                <a:gd name="T20" fmla="*/ 6 w 32"/>
                <a:gd name="T21" fmla="*/ 14 h 223"/>
                <a:gd name="T22" fmla="*/ 8 w 32"/>
                <a:gd name="T23" fmla="*/ 16 h 223"/>
                <a:gd name="T24" fmla="*/ 11 w 32"/>
                <a:gd name="T25" fmla="*/ 19 h 223"/>
                <a:gd name="T26" fmla="*/ 11 w 32"/>
                <a:gd name="T27" fmla="*/ 20 h 223"/>
                <a:gd name="T28" fmla="*/ 15 w 32"/>
                <a:gd name="T29" fmla="*/ 22 h 223"/>
                <a:gd name="T30" fmla="*/ 15 w 32"/>
                <a:gd name="T31" fmla="*/ 23 h 223"/>
                <a:gd name="T32" fmla="*/ 17 w 32"/>
                <a:gd name="T33" fmla="*/ 23 h 223"/>
                <a:gd name="T34" fmla="*/ 20 w 32"/>
                <a:gd name="T35" fmla="*/ 24 h 223"/>
                <a:gd name="T36" fmla="*/ 22 w 32"/>
                <a:gd name="T37" fmla="*/ 25 h 223"/>
                <a:gd name="T38" fmla="*/ 23 w 32"/>
                <a:gd name="T39" fmla="*/ 24 h 223"/>
                <a:gd name="T40" fmla="*/ 26 w 32"/>
                <a:gd name="T41" fmla="*/ 25 h 223"/>
                <a:gd name="T42" fmla="*/ 27 w 32"/>
                <a:gd name="T43" fmla="*/ 28 h 223"/>
                <a:gd name="T44" fmla="*/ 28 w 32"/>
                <a:gd name="T45" fmla="*/ 31 h 223"/>
                <a:gd name="T46" fmla="*/ 30 w 32"/>
                <a:gd name="T47" fmla="*/ 32 h 223"/>
                <a:gd name="T48" fmla="*/ 32 w 32"/>
                <a:gd name="T49" fmla="*/ 32 h 223"/>
                <a:gd name="T50" fmla="*/ 32 w 32"/>
                <a:gd name="T51" fmla="*/ 223 h 223"/>
                <a:gd name="T52" fmla="*/ 32 w 32"/>
                <a:gd name="T53" fmla="*/ 0 h 223"/>
                <a:gd name="T54" fmla="*/ 0 w 32"/>
                <a:gd name="T55" fmla="*/ 0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"/>
                <a:gd name="T85" fmla="*/ 0 h 223"/>
                <a:gd name="T86" fmla="*/ 32 w 32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" h="223">
                  <a:moveTo>
                    <a:pt x="0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4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6" y="25"/>
                  </a:lnTo>
                  <a:lnTo>
                    <a:pt x="27" y="28"/>
                  </a:lnTo>
                  <a:lnTo>
                    <a:pt x="28" y="31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2" y="22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2" name="Freeform 12"/>
            <p:cNvSpPr>
              <a:spLocks/>
            </p:cNvSpPr>
            <p:nvPr/>
          </p:nvSpPr>
          <p:spPr bwMode="auto">
            <a:xfrm>
              <a:off x="1175" y="1997"/>
              <a:ext cx="43" cy="146"/>
            </a:xfrm>
            <a:custGeom>
              <a:avLst/>
              <a:gdLst>
                <a:gd name="T0" fmla="*/ 43 w 43"/>
                <a:gd name="T1" fmla="*/ 10 h 146"/>
                <a:gd name="T2" fmla="*/ 42 w 43"/>
                <a:gd name="T3" fmla="*/ 16 h 146"/>
                <a:gd name="T4" fmla="*/ 39 w 43"/>
                <a:gd name="T5" fmla="*/ 34 h 146"/>
                <a:gd name="T6" fmla="*/ 35 w 43"/>
                <a:gd name="T7" fmla="*/ 48 h 146"/>
                <a:gd name="T8" fmla="*/ 31 w 43"/>
                <a:gd name="T9" fmla="*/ 64 h 146"/>
                <a:gd name="T10" fmla="*/ 30 w 43"/>
                <a:gd name="T11" fmla="*/ 68 h 146"/>
                <a:gd name="T12" fmla="*/ 27 w 43"/>
                <a:gd name="T13" fmla="*/ 78 h 146"/>
                <a:gd name="T14" fmla="*/ 25 w 43"/>
                <a:gd name="T15" fmla="*/ 87 h 146"/>
                <a:gd name="T16" fmla="*/ 23 w 43"/>
                <a:gd name="T17" fmla="*/ 90 h 146"/>
                <a:gd name="T18" fmla="*/ 20 w 43"/>
                <a:gd name="T19" fmla="*/ 95 h 146"/>
                <a:gd name="T20" fmla="*/ 17 w 43"/>
                <a:gd name="T21" fmla="*/ 99 h 146"/>
                <a:gd name="T22" fmla="*/ 15 w 43"/>
                <a:gd name="T23" fmla="*/ 103 h 146"/>
                <a:gd name="T24" fmla="*/ 13 w 43"/>
                <a:gd name="T25" fmla="*/ 105 h 146"/>
                <a:gd name="T26" fmla="*/ 10 w 43"/>
                <a:gd name="T27" fmla="*/ 106 h 146"/>
                <a:gd name="T28" fmla="*/ 9 w 43"/>
                <a:gd name="T29" fmla="*/ 108 h 146"/>
                <a:gd name="T30" fmla="*/ 4 w 43"/>
                <a:gd name="T31" fmla="*/ 108 h 146"/>
                <a:gd name="T32" fmla="*/ 3 w 43"/>
                <a:gd name="T33" fmla="*/ 108 h 146"/>
                <a:gd name="T34" fmla="*/ 0 w 43"/>
                <a:gd name="T35" fmla="*/ 109 h 146"/>
                <a:gd name="T36" fmla="*/ 2 w 43"/>
                <a:gd name="T37" fmla="*/ 112 h 146"/>
                <a:gd name="T38" fmla="*/ 3 w 43"/>
                <a:gd name="T39" fmla="*/ 116 h 146"/>
                <a:gd name="T40" fmla="*/ 6 w 43"/>
                <a:gd name="T41" fmla="*/ 116 h 146"/>
                <a:gd name="T42" fmla="*/ 11 w 43"/>
                <a:gd name="T43" fmla="*/ 116 h 146"/>
                <a:gd name="T44" fmla="*/ 12 w 43"/>
                <a:gd name="T45" fmla="*/ 120 h 146"/>
                <a:gd name="T46" fmla="*/ 15 w 43"/>
                <a:gd name="T47" fmla="*/ 122 h 146"/>
                <a:gd name="T48" fmla="*/ 19 w 43"/>
                <a:gd name="T49" fmla="*/ 118 h 146"/>
                <a:gd name="T50" fmla="*/ 22 w 43"/>
                <a:gd name="T51" fmla="*/ 120 h 146"/>
                <a:gd name="T52" fmla="*/ 28 w 43"/>
                <a:gd name="T53" fmla="*/ 121 h 146"/>
                <a:gd name="T54" fmla="*/ 30 w 43"/>
                <a:gd name="T55" fmla="*/ 125 h 146"/>
                <a:gd name="T56" fmla="*/ 26 w 43"/>
                <a:gd name="T57" fmla="*/ 136 h 146"/>
                <a:gd name="T58" fmla="*/ 22 w 43"/>
                <a:gd name="T59" fmla="*/ 139 h 146"/>
                <a:gd name="T60" fmla="*/ 24 w 43"/>
                <a:gd name="T61" fmla="*/ 143 h 146"/>
                <a:gd name="T62" fmla="*/ 31 w 43"/>
                <a:gd name="T63" fmla="*/ 146 h 146"/>
                <a:gd name="T64" fmla="*/ 37 w 43"/>
                <a:gd name="T65" fmla="*/ 137 h 146"/>
                <a:gd name="T66" fmla="*/ 34 w 43"/>
                <a:gd name="T67" fmla="*/ 142 h 146"/>
                <a:gd name="T68" fmla="*/ 38 w 43"/>
                <a:gd name="T69" fmla="*/ 144 h 146"/>
                <a:gd name="T70" fmla="*/ 41 w 43"/>
                <a:gd name="T71" fmla="*/ 144 h 146"/>
                <a:gd name="T72" fmla="*/ 43 w 43"/>
                <a:gd name="T73" fmla="*/ 0 h 1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"/>
                <a:gd name="T112" fmla="*/ 0 h 146"/>
                <a:gd name="T113" fmla="*/ 43 w 43"/>
                <a:gd name="T114" fmla="*/ 146 h 1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" h="146">
                  <a:moveTo>
                    <a:pt x="43" y="0"/>
                  </a:moveTo>
                  <a:lnTo>
                    <a:pt x="43" y="10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1" y="20"/>
                  </a:lnTo>
                  <a:lnTo>
                    <a:pt x="39" y="34"/>
                  </a:lnTo>
                  <a:lnTo>
                    <a:pt x="38" y="39"/>
                  </a:lnTo>
                  <a:lnTo>
                    <a:pt x="35" y="48"/>
                  </a:lnTo>
                  <a:lnTo>
                    <a:pt x="32" y="59"/>
                  </a:lnTo>
                  <a:lnTo>
                    <a:pt x="31" y="64"/>
                  </a:lnTo>
                  <a:lnTo>
                    <a:pt x="30" y="68"/>
                  </a:lnTo>
                  <a:lnTo>
                    <a:pt x="28" y="73"/>
                  </a:lnTo>
                  <a:lnTo>
                    <a:pt x="27" y="78"/>
                  </a:lnTo>
                  <a:lnTo>
                    <a:pt x="27" y="81"/>
                  </a:lnTo>
                  <a:lnTo>
                    <a:pt x="25" y="87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19" y="98"/>
                  </a:lnTo>
                  <a:lnTo>
                    <a:pt x="17" y="99"/>
                  </a:lnTo>
                  <a:lnTo>
                    <a:pt x="16" y="101"/>
                  </a:lnTo>
                  <a:lnTo>
                    <a:pt x="15" y="103"/>
                  </a:lnTo>
                  <a:lnTo>
                    <a:pt x="14" y="105"/>
                  </a:lnTo>
                  <a:lnTo>
                    <a:pt x="13" y="105"/>
                  </a:lnTo>
                  <a:lnTo>
                    <a:pt x="10" y="106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8" y="107"/>
                  </a:lnTo>
                  <a:lnTo>
                    <a:pt x="4" y="108"/>
                  </a:lnTo>
                  <a:lnTo>
                    <a:pt x="3" y="108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1" y="113"/>
                  </a:lnTo>
                  <a:lnTo>
                    <a:pt x="2" y="112"/>
                  </a:lnTo>
                  <a:lnTo>
                    <a:pt x="3" y="113"/>
                  </a:lnTo>
                  <a:lnTo>
                    <a:pt x="3" y="116"/>
                  </a:lnTo>
                  <a:lnTo>
                    <a:pt x="4" y="117"/>
                  </a:lnTo>
                  <a:lnTo>
                    <a:pt x="6" y="116"/>
                  </a:lnTo>
                  <a:lnTo>
                    <a:pt x="8" y="115"/>
                  </a:lnTo>
                  <a:lnTo>
                    <a:pt x="11" y="116"/>
                  </a:lnTo>
                  <a:lnTo>
                    <a:pt x="12" y="117"/>
                  </a:lnTo>
                  <a:lnTo>
                    <a:pt x="12" y="120"/>
                  </a:lnTo>
                  <a:lnTo>
                    <a:pt x="13" y="122"/>
                  </a:lnTo>
                  <a:lnTo>
                    <a:pt x="15" y="122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2" y="120"/>
                  </a:lnTo>
                  <a:lnTo>
                    <a:pt x="25" y="121"/>
                  </a:lnTo>
                  <a:lnTo>
                    <a:pt x="28" y="121"/>
                  </a:lnTo>
                  <a:lnTo>
                    <a:pt x="29" y="123"/>
                  </a:lnTo>
                  <a:lnTo>
                    <a:pt x="30" y="125"/>
                  </a:lnTo>
                  <a:lnTo>
                    <a:pt x="27" y="133"/>
                  </a:lnTo>
                  <a:lnTo>
                    <a:pt x="26" y="136"/>
                  </a:lnTo>
                  <a:lnTo>
                    <a:pt x="22" y="139"/>
                  </a:lnTo>
                  <a:lnTo>
                    <a:pt x="23" y="142"/>
                  </a:lnTo>
                  <a:lnTo>
                    <a:pt x="24" y="143"/>
                  </a:lnTo>
                  <a:lnTo>
                    <a:pt x="30" y="145"/>
                  </a:lnTo>
                  <a:lnTo>
                    <a:pt x="31" y="146"/>
                  </a:lnTo>
                  <a:lnTo>
                    <a:pt x="32" y="138"/>
                  </a:lnTo>
                  <a:lnTo>
                    <a:pt x="37" y="137"/>
                  </a:lnTo>
                  <a:lnTo>
                    <a:pt x="36" y="138"/>
                  </a:lnTo>
                  <a:lnTo>
                    <a:pt x="34" y="142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9" y="144"/>
                  </a:lnTo>
                  <a:lnTo>
                    <a:pt x="41" y="144"/>
                  </a:lnTo>
                  <a:lnTo>
                    <a:pt x="43" y="14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3" name="Freeform 13"/>
            <p:cNvSpPr>
              <a:spLocks/>
            </p:cNvSpPr>
            <p:nvPr/>
          </p:nvSpPr>
          <p:spPr bwMode="auto">
            <a:xfrm>
              <a:off x="1218" y="1775"/>
              <a:ext cx="220" cy="223"/>
            </a:xfrm>
            <a:custGeom>
              <a:avLst/>
              <a:gdLst>
                <a:gd name="T0" fmla="*/ 5 w 220"/>
                <a:gd name="T1" fmla="*/ 33 h 223"/>
                <a:gd name="T2" fmla="*/ 8 w 220"/>
                <a:gd name="T3" fmla="*/ 39 h 223"/>
                <a:gd name="T4" fmla="*/ 10 w 220"/>
                <a:gd name="T5" fmla="*/ 39 h 223"/>
                <a:gd name="T6" fmla="*/ 15 w 220"/>
                <a:gd name="T7" fmla="*/ 39 h 223"/>
                <a:gd name="T8" fmla="*/ 17 w 220"/>
                <a:gd name="T9" fmla="*/ 36 h 223"/>
                <a:gd name="T10" fmla="*/ 18 w 220"/>
                <a:gd name="T11" fmla="*/ 42 h 223"/>
                <a:gd name="T12" fmla="*/ 14 w 220"/>
                <a:gd name="T13" fmla="*/ 48 h 223"/>
                <a:gd name="T14" fmla="*/ 16 w 220"/>
                <a:gd name="T15" fmla="*/ 51 h 223"/>
                <a:gd name="T16" fmla="*/ 17 w 220"/>
                <a:gd name="T17" fmla="*/ 57 h 223"/>
                <a:gd name="T18" fmla="*/ 21 w 220"/>
                <a:gd name="T19" fmla="*/ 61 h 223"/>
                <a:gd name="T20" fmla="*/ 24 w 220"/>
                <a:gd name="T21" fmla="*/ 68 h 223"/>
                <a:gd name="T22" fmla="*/ 22 w 220"/>
                <a:gd name="T23" fmla="*/ 71 h 223"/>
                <a:gd name="T24" fmla="*/ 20 w 220"/>
                <a:gd name="T25" fmla="*/ 73 h 223"/>
                <a:gd name="T26" fmla="*/ 21 w 220"/>
                <a:gd name="T27" fmla="*/ 78 h 223"/>
                <a:gd name="T28" fmla="*/ 18 w 220"/>
                <a:gd name="T29" fmla="*/ 82 h 223"/>
                <a:gd name="T30" fmla="*/ 17 w 220"/>
                <a:gd name="T31" fmla="*/ 87 h 223"/>
                <a:gd name="T32" fmla="*/ 17 w 220"/>
                <a:gd name="T33" fmla="*/ 89 h 223"/>
                <a:gd name="T34" fmla="*/ 14 w 220"/>
                <a:gd name="T35" fmla="*/ 87 h 223"/>
                <a:gd name="T36" fmla="*/ 8 w 220"/>
                <a:gd name="T37" fmla="*/ 97 h 223"/>
                <a:gd name="T38" fmla="*/ 11 w 220"/>
                <a:gd name="T39" fmla="*/ 99 h 223"/>
                <a:gd name="T40" fmla="*/ 20 w 220"/>
                <a:gd name="T41" fmla="*/ 104 h 223"/>
                <a:gd name="T42" fmla="*/ 25 w 220"/>
                <a:gd name="T43" fmla="*/ 107 h 223"/>
                <a:gd name="T44" fmla="*/ 26 w 220"/>
                <a:gd name="T45" fmla="*/ 111 h 223"/>
                <a:gd name="T46" fmla="*/ 31 w 220"/>
                <a:gd name="T47" fmla="*/ 114 h 223"/>
                <a:gd name="T48" fmla="*/ 35 w 220"/>
                <a:gd name="T49" fmla="*/ 117 h 223"/>
                <a:gd name="T50" fmla="*/ 42 w 220"/>
                <a:gd name="T51" fmla="*/ 125 h 223"/>
                <a:gd name="T52" fmla="*/ 44 w 220"/>
                <a:gd name="T53" fmla="*/ 137 h 223"/>
                <a:gd name="T54" fmla="*/ 47 w 220"/>
                <a:gd name="T55" fmla="*/ 152 h 223"/>
                <a:gd name="T56" fmla="*/ 48 w 220"/>
                <a:gd name="T57" fmla="*/ 159 h 223"/>
                <a:gd name="T58" fmla="*/ 51 w 220"/>
                <a:gd name="T59" fmla="*/ 164 h 223"/>
                <a:gd name="T60" fmla="*/ 56 w 220"/>
                <a:gd name="T61" fmla="*/ 166 h 223"/>
                <a:gd name="T62" fmla="*/ 59 w 220"/>
                <a:gd name="T63" fmla="*/ 170 h 223"/>
                <a:gd name="T64" fmla="*/ 52 w 220"/>
                <a:gd name="T65" fmla="*/ 167 h 223"/>
                <a:gd name="T66" fmla="*/ 56 w 220"/>
                <a:gd name="T67" fmla="*/ 172 h 223"/>
                <a:gd name="T68" fmla="*/ 51 w 220"/>
                <a:gd name="T69" fmla="*/ 169 h 223"/>
                <a:gd name="T70" fmla="*/ 48 w 220"/>
                <a:gd name="T71" fmla="*/ 165 h 223"/>
                <a:gd name="T72" fmla="*/ 45 w 220"/>
                <a:gd name="T73" fmla="*/ 160 h 223"/>
                <a:gd name="T74" fmla="*/ 15 w 220"/>
                <a:gd name="T75" fmla="*/ 169 h 223"/>
                <a:gd name="T76" fmla="*/ 16 w 220"/>
                <a:gd name="T77" fmla="*/ 172 h 223"/>
                <a:gd name="T78" fmla="*/ 43 w 220"/>
                <a:gd name="T79" fmla="*/ 152 h 223"/>
                <a:gd name="T80" fmla="*/ 41 w 220"/>
                <a:gd name="T81" fmla="*/ 143 h 223"/>
                <a:gd name="T82" fmla="*/ 14 w 220"/>
                <a:gd name="T83" fmla="*/ 151 h 223"/>
                <a:gd name="T84" fmla="*/ 16 w 220"/>
                <a:gd name="T85" fmla="*/ 161 h 223"/>
                <a:gd name="T86" fmla="*/ 41 w 220"/>
                <a:gd name="T87" fmla="*/ 142 h 223"/>
                <a:gd name="T88" fmla="*/ 36 w 220"/>
                <a:gd name="T89" fmla="*/ 133 h 223"/>
                <a:gd name="T90" fmla="*/ 29 w 220"/>
                <a:gd name="T91" fmla="*/ 124 h 223"/>
                <a:gd name="T92" fmla="*/ 23 w 220"/>
                <a:gd name="T93" fmla="*/ 120 h 223"/>
                <a:gd name="T94" fmla="*/ 22 w 220"/>
                <a:gd name="T95" fmla="*/ 115 h 223"/>
                <a:gd name="T96" fmla="*/ 16 w 220"/>
                <a:gd name="T97" fmla="*/ 115 h 223"/>
                <a:gd name="T98" fmla="*/ 14 w 220"/>
                <a:gd name="T99" fmla="*/ 124 h 223"/>
                <a:gd name="T100" fmla="*/ 12 w 220"/>
                <a:gd name="T101" fmla="*/ 143 h 223"/>
                <a:gd name="T102" fmla="*/ 6 w 220"/>
                <a:gd name="T103" fmla="*/ 188 h 223"/>
                <a:gd name="T104" fmla="*/ 4 w 220"/>
                <a:gd name="T105" fmla="*/ 204 h 223"/>
                <a:gd name="T106" fmla="*/ 16 w 220"/>
                <a:gd name="T107" fmla="*/ 198 h 223"/>
                <a:gd name="T108" fmla="*/ 17 w 220"/>
                <a:gd name="T109" fmla="*/ 199 h 223"/>
                <a:gd name="T110" fmla="*/ 15 w 220"/>
                <a:gd name="T111" fmla="*/ 205 h 223"/>
                <a:gd name="T112" fmla="*/ 10 w 220"/>
                <a:gd name="T113" fmla="*/ 202 h 223"/>
                <a:gd name="T114" fmla="*/ 7 w 220"/>
                <a:gd name="T115" fmla="*/ 207 h 223"/>
                <a:gd name="T116" fmla="*/ 2 w 220"/>
                <a:gd name="T117" fmla="*/ 223 h 223"/>
                <a:gd name="T118" fmla="*/ 220 w 220"/>
                <a:gd name="T119" fmla="*/ 120 h 223"/>
                <a:gd name="T120" fmla="*/ 15 w 220"/>
                <a:gd name="T121" fmla="*/ 221 h 223"/>
                <a:gd name="T122" fmla="*/ 6 w 220"/>
                <a:gd name="T123" fmla="*/ 218 h 223"/>
                <a:gd name="T124" fmla="*/ 220 w 220"/>
                <a:gd name="T125" fmla="*/ 108 h 2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3"/>
                <a:gd name="T191" fmla="*/ 220 w 220"/>
                <a:gd name="T192" fmla="*/ 223 h 2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3">
                  <a:moveTo>
                    <a:pt x="0" y="0"/>
                  </a:moveTo>
                  <a:lnTo>
                    <a:pt x="0" y="32"/>
                  </a:lnTo>
                  <a:lnTo>
                    <a:pt x="3" y="32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10" y="37"/>
                  </a:lnTo>
                  <a:lnTo>
                    <a:pt x="10" y="39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4" y="40"/>
                  </a:lnTo>
                  <a:lnTo>
                    <a:pt x="15" y="39"/>
                  </a:lnTo>
                  <a:lnTo>
                    <a:pt x="16" y="38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3" y="49"/>
                  </a:lnTo>
                  <a:lnTo>
                    <a:pt x="12" y="50"/>
                  </a:lnTo>
                  <a:lnTo>
                    <a:pt x="13" y="52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61"/>
                  </a:lnTo>
                  <a:lnTo>
                    <a:pt x="24" y="63"/>
                  </a:lnTo>
                  <a:lnTo>
                    <a:pt x="23" y="66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2" y="69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2" y="71"/>
                  </a:lnTo>
                  <a:lnTo>
                    <a:pt x="22" y="72"/>
                  </a:lnTo>
                  <a:lnTo>
                    <a:pt x="22" y="73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2" y="75"/>
                  </a:lnTo>
                  <a:lnTo>
                    <a:pt x="22" y="76"/>
                  </a:lnTo>
                  <a:lnTo>
                    <a:pt x="21" y="78"/>
                  </a:lnTo>
                  <a:lnTo>
                    <a:pt x="20" y="80"/>
                  </a:lnTo>
                  <a:lnTo>
                    <a:pt x="19" y="82"/>
                  </a:lnTo>
                  <a:lnTo>
                    <a:pt x="18" y="82"/>
                  </a:lnTo>
                  <a:lnTo>
                    <a:pt x="15" y="83"/>
                  </a:lnTo>
                  <a:lnTo>
                    <a:pt x="15" y="84"/>
                  </a:lnTo>
                  <a:lnTo>
                    <a:pt x="16" y="86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7" y="87"/>
                  </a:lnTo>
                  <a:lnTo>
                    <a:pt x="17" y="89"/>
                  </a:lnTo>
                  <a:lnTo>
                    <a:pt x="16" y="89"/>
                  </a:lnTo>
                  <a:lnTo>
                    <a:pt x="16" y="87"/>
                  </a:lnTo>
                  <a:lnTo>
                    <a:pt x="14" y="87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8" y="97"/>
                  </a:lnTo>
                  <a:lnTo>
                    <a:pt x="9" y="98"/>
                  </a:lnTo>
                  <a:lnTo>
                    <a:pt x="10" y="100"/>
                  </a:lnTo>
                  <a:lnTo>
                    <a:pt x="11" y="100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6" y="101"/>
                  </a:lnTo>
                  <a:lnTo>
                    <a:pt x="16" y="102"/>
                  </a:lnTo>
                  <a:lnTo>
                    <a:pt x="20" y="104"/>
                  </a:lnTo>
                  <a:lnTo>
                    <a:pt x="21" y="106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5" y="107"/>
                  </a:lnTo>
                  <a:lnTo>
                    <a:pt x="25" y="108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26" y="111"/>
                  </a:lnTo>
                  <a:lnTo>
                    <a:pt x="26" y="112"/>
                  </a:lnTo>
                  <a:lnTo>
                    <a:pt x="28" y="114"/>
                  </a:lnTo>
                  <a:lnTo>
                    <a:pt x="30" y="113"/>
                  </a:lnTo>
                  <a:lnTo>
                    <a:pt x="31" y="114"/>
                  </a:lnTo>
                  <a:lnTo>
                    <a:pt x="32" y="115"/>
                  </a:lnTo>
                  <a:lnTo>
                    <a:pt x="33" y="115"/>
                  </a:lnTo>
                  <a:lnTo>
                    <a:pt x="35" y="117"/>
                  </a:lnTo>
                  <a:lnTo>
                    <a:pt x="38" y="121"/>
                  </a:lnTo>
                  <a:lnTo>
                    <a:pt x="40" y="123"/>
                  </a:lnTo>
                  <a:lnTo>
                    <a:pt x="41" y="124"/>
                  </a:lnTo>
                  <a:lnTo>
                    <a:pt x="42" y="125"/>
                  </a:lnTo>
                  <a:lnTo>
                    <a:pt x="42" y="127"/>
                  </a:lnTo>
                  <a:lnTo>
                    <a:pt x="43" y="129"/>
                  </a:lnTo>
                  <a:lnTo>
                    <a:pt x="44" y="134"/>
                  </a:lnTo>
                  <a:lnTo>
                    <a:pt x="44" y="137"/>
                  </a:lnTo>
                  <a:lnTo>
                    <a:pt x="45" y="142"/>
                  </a:lnTo>
                  <a:lnTo>
                    <a:pt x="46" y="146"/>
                  </a:lnTo>
                  <a:lnTo>
                    <a:pt x="46" y="149"/>
                  </a:lnTo>
                  <a:lnTo>
                    <a:pt x="47" y="152"/>
                  </a:lnTo>
                  <a:lnTo>
                    <a:pt x="48" y="152"/>
                  </a:lnTo>
                  <a:lnTo>
                    <a:pt x="47" y="155"/>
                  </a:lnTo>
                  <a:lnTo>
                    <a:pt x="47" y="156"/>
                  </a:lnTo>
                  <a:lnTo>
                    <a:pt x="48" y="159"/>
                  </a:lnTo>
                  <a:lnTo>
                    <a:pt x="49" y="161"/>
                  </a:lnTo>
                  <a:lnTo>
                    <a:pt x="50" y="162"/>
                  </a:lnTo>
                  <a:lnTo>
                    <a:pt x="51" y="164"/>
                  </a:lnTo>
                  <a:lnTo>
                    <a:pt x="52" y="165"/>
                  </a:lnTo>
                  <a:lnTo>
                    <a:pt x="53" y="166"/>
                  </a:lnTo>
                  <a:lnTo>
                    <a:pt x="54" y="166"/>
                  </a:lnTo>
                  <a:lnTo>
                    <a:pt x="56" y="166"/>
                  </a:lnTo>
                  <a:lnTo>
                    <a:pt x="58" y="168"/>
                  </a:lnTo>
                  <a:lnTo>
                    <a:pt x="60" y="170"/>
                  </a:lnTo>
                  <a:lnTo>
                    <a:pt x="59" y="170"/>
                  </a:lnTo>
                  <a:lnTo>
                    <a:pt x="57" y="169"/>
                  </a:lnTo>
                  <a:lnTo>
                    <a:pt x="53" y="166"/>
                  </a:lnTo>
                  <a:lnTo>
                    <a:pt x="52" y="166"/>
                  </a:lnTo>
                  <a:lnTo>
                    <a:pt x="52" y="167"/>
                  </a:lnTo>
                  <a:lnTo>
                    <a:pt x="56" y="172"/>
                  </a:lnTo>
                  <a:lnTo>
                    <a:pt x="56" y="173"/>
                  </a:lnTo>
                  <a:lnTo>
                    <a:pt x="56" y="172"/>
                  </a:lnTo>
                  <a:lnTo>
                    <a:pt x="55" y="172"/>
                  </a:lnTo>
                  <a:lnTo>
                    <a:pt x="54" y="171"/>
                  </a:lnTo>
                  <a:lnTo>
                    <a:pt x="53" y="170"/>
                  </a:lnTo>
                  <a:lnTo>
                    <a:pt x="51" y="169"/>
                  </a:lnTo>
                  <a:lnTo>
                    <a:pt x="50" y="168"/>
                  </a:lnTo>
                  <a:lnTo>
                    <a:pt x="49" y="167"/>
                  </a:lnTo>
                  <a:lnTo>
                    <a:pt x="48" y="166"/>
                  </a:lnTo>
                  <a:lnTo>
                    <a:pt x="48" y="165"/>
                  </a:lnTo>
                  <a:lnTo>
                    <a:pt x="47" y="164"/>
                  </a:lnTo>
                  <a:lnTo>
                    <a:pt x="46" y="162"/>
                  </a:lnTo>
                  <a:lnTo>
                    <a:pt x="45" y="161"/>
                  </a:lnTo>
                  <a:lnTo>
                    <a:pt x="45" y="160"/>
                  </a:lnTo>
                  <a:lnTo>
                    <a:pt x="16" y="172"/>
                  </a:lnTo>
                  <a:lnTo>
                    <a:pt x="16" y="170"/>
                  </a:lnTo>
                  <a:lnTo>
                    <a:pt x="15" y="169"/>
                  </a:lnTo>
                  <a:lnTo>
                    <a:pt x="13" y="169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2"/>
                  </a:lnTo>
                  <a:lnTo>
                    <a:pt x="45" y="160"/>
                  </a:lnTo>
                  <a:lnTo>
                    <a:pt x="45" y="159"/>
                  </a:lnTo>
                  <a:lnTo>
                    <a:pt x="44" y="156"/>
                  </a:lnTo>
                  <a:lnTo>
                    <a:pt x="43" y="152"/>
                  </a:lnTo>
                  <a:lnTo>
                    <a:pt x="42" y="150"/>
                  </a:lnTo>
                  <a:lnTo>
                    <a:pt x="42" y="147"/>
                  </a:lnTo>
                  <a:lnTo>
                    <a:pt x="42" y="146"/>
                  </a:lnTo>
                  <a:lnTo>
                    <a:pt x="41" y="143"/>
                  </a:lnTo>
                  <a:lnTo>
                    <a:pt x="18" y="152"/>
                  </a:lnTo>
                  <a:lnTo>
                    <a:pt x="16" y="147"/>
                  </a:lnTo>
                  <a:lnTo>
                    <a:pt x="15" y="147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3" y="161"/>
                  </a:lnTo>
                  <a:lnTo>
                    <a:pt x="15" y="162"/>
                  </a:lnTo>
                  <a:lnTo>
                    <a:pt x="16" y="161"/>
                  </a:lnTo>
                  <a:lnTo>
                    <a:pt x="17" y="157"/>
                  </a:lnTo>
                  <a:lnTo>
                    <a:pt x="18" y="152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0" y="138"/>
                  </a:lnTo>
                  <a:lnTo>
                    <a:pt x="39" y="136"/>
                  </a:lnTo>
                  <a:lnTo>
                    <a:pt x="38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5" y="130"/>
                  </a:lnTo>
                  <a:lnTo>
                    <a:pt x="32" y="128"/>
                  </a:lnTo>
                  <a:lnTo>
                    <a:pt x="29" y="124"/>
                  </a:lnTo>
                  <a:lnTo>
                    <a:pt x="26" y="123"/>
                  </a:lnTo>
                  <a:lnTo>
                    <a:pt x="25" y="121"/>
                  </a:lnTo>
                  <a:lnTo>
                    <a:pt x="24" y="120"/>
                  </a:lnTo>
                  <a:lnTo>
                    <a:pt x="23" y="120"/>
                  </a:lnTo>
                  <a:lnTo>
                    <a:pt x="21" y="118"/>
                  </a:lnTo>
                  <a:lnTo>
                    <a:pt x="20" y="117"/>
                  </a:lnTo>
                  <a:lnTo>
                    <a:pt x="20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1" y="111"/>
                  </a:lnTo>
                  <a:lnTo>
                    <a:pt x="18" y="112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4" y="120"/>
                  </a:lnTo>
                  <a:lnTo>
                    <a:pt x="14" y="122"/>
                  </a:lnTo>
                  <a:lnTo>
                    <a:pt x="14" y="124"/>
                  </a:lnTo>
                  <a:lnTo>
                    <a:pt x="13" y="127"/>
                  </a:lnTo>
                  <a:lnTo>
                    <a:pt x="13" y="130"/>
                  </a:lnTo>
                  <a:lnTo>
                    <a:pt x="12" y="140"/>
                  </a:lnTo>
                  <a:lnTo>
                    <a:pt x="12" y="143"/>
                  </a:lnTo>
                  <a:lnTo>
                    <a:pt x="10" y="155"/>
                  </a:lnTo>
                  <a:lnTo>
                    <a:pt x="9" y="162"/>
                  </a:lnTo>
                  <a:lnTo>
                    <a:pt x="7" y="177"/>
                  </a:lnTo>
                  <a:lnTo>
                    <a:pt x="6" y="188"/>
                  </a:lnTo>
                  <a:lnTo>
                    <a:pt x="3" y="202"/>
                  </a:lnTo>
                  <a:lnTo>
                    <a:pt x="2" y="207"/>
                  </a:lnTo>
                  <a:lnTo>
                    <a:pt x="4" y="207"/>
                  </a:lnTo>
                  <a:lnTo>
                    <a:pt x="4" y="204"/>
                  </a:lnTo>
                  <a:lnTo>
                    <a:pt x="6" y="198"/>
                  </a:lnTo>
                  <a:lnTo>
                    <a:pt x="10" y="193"/>
                  </a:lnTo>
                  <a:lnTo>
                    <a:pt x="13" y="195"/>
                  </a:lnTo>
                  <a:lnTo>
                    <a:pt x="16" y="198"/>
                  </a:lnTo>
                  <a:lnTo>
                    <a:pt x="19" y="199"/>
                  </a:lnTo>
                  <a:lnTo>
                    <a:pt x="19" y="200"/>
                  </a:lnTo>
                  <a:lnTo>
                    <a:pt x="18" y="199"/>
                  </a:lnTo>
                  <a:lnTo>
                    <a:pt x="17" y="199"/>
                  </a:lnTo>
                  <a:lnTo>
                    <a:pt x="20" y="202"/>
                  </a:lnTo>
                  <a:lnTo>
                    <a:pt x="19" y="204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3" y="204"/>
                  </a:lnTo>
                  <a:lnTo>
                    <a:pt x="12" y="204"/>
                  </a:lnTo>
                  <a:lnTo>
                    <a:pt x="11" y="203"/>
                  </a:lnTo>
                  <a:lnTo>
                    <a:pt x="10" y="202"/>
                  </a:lnTo>
                  <a:lnTo>
                    <a:pt x="8" y="203"/>
                  </a:lnTo>
                  <a:lnTo>
                    <a:pt x="7" y="203"/>
                  </a:lnTo>
                  <a:lnTo>
                    <a:pt x="7" y="205"/>
                  </a:lnTo>
                  <a:lnTo>
                    <a:pt x="7" y="207"/>
                  </a:lnTo>
                  <a:lnTo>
                    <a:pt x="3" y="213"/>
                  </a:lnTo>
                  <a:lnTo>
                    <a:pt x="1" y="213"/>
                  </a:lnTo>
                  <a:lnTo>
                    <a:pt x="2" y="222"/>
                  </a:lnTo>
                  <a:lnTo>
                    <a:pt x="2" y="223"/>
                  </a:lnTo>
                  <a:lnTo>
                    <a:pt x="220" y="223"/>
                  </a:lnTo>
                  <a:lnTo>
                    <a:pt x="220" y="120"/>
                  </a:lnTo>
                  <a:lnTo>
                    <a:pt x="35" y="223"/>
                  </a:lnTo>
                  <a:lnTo>
                    <a:pt x="220" y="120"/>
                  </a:lnTo>
                  <a:lnTo>
                    <a:pt x="220" y="108"/>
                  </a:lnTo>
                  <a:lnTo>
                    <a:pt x="12" y="218"/>
                  </a:lnTo>
                  <a:lnTo>
                    <a:pt x="13" y="219"/>
                  </a:lnTo>
                  <a:lnTo>
                    <a:pt x="15" y="221"/>
                  </a:lnTo>
                  <a:lnTo>
                    <a:pt x="13" y="223"/>
                  </a:lnTo>
                  <a:lnTo>
                    <a:pt x="6" y="223"/>
                  </a:lnTo>
                  <a:lnTo>
                    <a:pt x="6" y="221"/>
                  </a:lnTo>
                  <a:lnTo>
                    <a:pt x="6" y="218"/>
                  </a:lnTo>
                  <a:lnTo>
                    <a:pt x="8" y="216"/>
                  </a:lnTo>
                  <a:lnTo>
                    <a:pt x="9" y="217"/>
                  </a:lnTo>
                  <a:lnTo>
                    <a:pt x="12" y="218"/>
                  </a:lnTo>
                  <a:lnTo>
                    <a:pt x="220" y="108"/>
                  </a:lnTo>
                  <a:lnTo>
                    <a:pt x="2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4" name="Freeform 14"/>
            <p:cNvSpPr>
              <a:spLocks/>
            </p:cNvSpPr>
            <p:nvPr/>
          </p:nvSpPr>
          <p:spPr bwMode="auto">
            <a:xfrm>
              <a:off x="1218" y="1997"/>
              <a:ext cx="220" cy="207"/>
            </a:xfrm>
            <a:custGeom>
              <a:avLst/>
              <a:gdLst>
                <a:gd name="T0" fmla="*/ 0 w 220"/>
                <a:gd name="T1" fmla="*/ 145 h 207"/>
                <a:gd name="T2" fmla="*/ 4 w 220"/>
                <a:gd name="T3" fmla="*/ 149 h 207"/>
                <a:gd name="T4" fmla="*/ 7 w 220"/>
                <a:gd name="T5" fmla="*/ 149 h 207"/>
                <a:gd name="T6" fmla="*/ 17 w 220"/>
                <a:gd name="T7" fmla="*/ 154 h 207"/>
                <a:gd name="T8" fmla="*/ 30 w 220"/>
                <a:gd name="T9" fmla="*/ 154 h 207"/>
                <a:gd name="T10" fmla="*/ 34 w 220"/>
                <a:gd name="T11" fmla="*/ 156 h 207"/>
                <a:gd name="T12" fmla="*/ 34 w 220"/>
                <a:gd name="T13" fmla="*/ 160 h 207"/>
                <a:gd name="T14" fmla="*/ 39 w 220"/>
                <a:gd name="T15" fmla="*/ 164 h 207"/>
                <a:gd name="T16" fmla="*/ 43 w 220"/>
                <a:gd name="T17" fmla="*/ 168 h 207"/>
                <a:gd name="T18" fmla="*/ 45 w 220"/>
                <a:gd name="T19" fmla="*/ 173 h 207"/>
                <a:gd name="T20" fmla="*/ 51 w 220"/>
                <a:gd name="T21" fmla="*/ 169 h 207"/>
                <a:gd name="T22" fmla="*/ 70 w 220"/>
                <a:gd name="T23" fmla="*/ 170 h 207"/>
                <a:gd name="T24" fmla="*/ 71 w 220"/>
                <a:gd name="T25" fmla="*/ 172 h 207"/>
                <a:gd name="T26" fmla="*/ 77 w 220"/>
                <a:gd name="T27" fmla="*/ 176 h 207"/>
                <a:gd name="T28" fmla="*/ 83 w 220"/>
                <a:gd name="T29" fmla="*/ 184 h 207"/>
                <a:gd name="T30" fmla="*/ 92 w 220"/>
                <a:gd name="T31" fmla="*/ 184 h 207"/>
                <a:gd name="T32" fmla="*/ 96 w 220"/>
                <a:gd name="T33" fmla="*/ 183 h 207"/>
                <a:gd name="T34" fmla="*/ 104 w 220"/>
                <a:gd name="T35" fmla="*/ 181 h 207"/>
                <a:gd name="T36" fmla="*/ 110 w 220"/>
                <a:gd name="T37" fmla="*/ 187 h 207"/>
                <a:gd name="T38" fmla="*/ 116 w 220"/>
                <a:gd name="T39" fmla="*/ 182 h 207"/>
                <a:gd name="T40" fmla="*/ 120 w 220"/>
                <a:gd name="T41" fmla="*/ 185 h 207"/>
                <a:gd name="T42" fmla="*/ 128 w 220"/>
                <a:gd name="T43" fmla="*/ 184 h 207"/>
                <a:gd name="T44" fmla="*/ 133 w 220"/>
                <a:gd name="T45" fmla="*/ 184 h 207"/>
                <a:gd name="T46" fmla="*/ 139 w 220"/>
                <a:gd name="T47" fmla="*/ 186 h 207"/>
                <a:gd name="T48" fmla="*/ 137 w 220"/>
                <a:gd name="T49" fmla="*/ 179 h 207"/>
                <a:gd name="T50" fmla="*/ 138 w 220"/>
                <a:gd name="T51" fmla="*/ 176 h 207"/>
                <a:gd name="T52" fmla="*/ 138 w 220"/>
                <a:gd name="T53" fmla="*/ 173 h 207"/>
                <a:gd name="T54" fmla="*/ 139 w 220"/>
                <a:gd name="T55" fmla="*/ 169 h 207"/>
                <a:gd name="T56" fmla="*/ 148 w 220"/>
                <a:gd name="T57" fmla="*/ 170 h 207"/>
                <a:gd name="T58" fmla="*/ 159 w 220"/>
                <a:gd name="T59" fmla="*/ 175 h 207"/>
                <a:gd name="T60" fmla="*/ 164 w 220"/>
                <a:gd name="T61" fmla="*/ 176 h 207"/>
                <a:gd name="T62" fmla="*/ 173 w 220"/>
                <a:gd name="T63" fmla="*/ 179 h 207"/>
                <a:gd name="T64" fmla="*/ 181 w 220"/>
                <a:gd name="T65" fmla="*/ 182 h 207"/>
                <a:gd name="T66" fmla="*/ 191 w 220"/>
                <a:gd name="T67" fmla="*/ 184 h 207"/>
                <a:gd name="T68" fmla="*/ 196 w 220"/>
                <a:gd name="T69" fmla="*/ 196 h 207"/>
                <a:gd name="T70" fmla="*/ 201 w 220"/>
                <a:gd name="T71" fmla="*/ 190 h 207"/>
                <a:gd name="T72" fmla="*/ 203 w 220"/>
                <a:gd name="T73" fmla="*/ 191 h 207"/>
                <a:gd name="T74" fmla="*/ 209 w 220"/>
                <a:gd name="T75" fmla="*/ 193 h 207"/>
                <a:gd name="T76" fmla="*/ 218 w 220"/>
                <a:gd name="T77" fmla="*/ 197 h 207"/>
                <a:gd name="T78" fmla="*/ 220 w 220"/>
                <a:gd name="T79" fmla="*/ 200 h 207"/>
                <a:gd name="T80" fmla="*/ 220 w 220"/>
                <a:gd name="T81" fmla="*/ 207 h 207"/>
                <a:gd name="T82" fmla="*/ 12 w 220"/>
                <a:gd name="T83" fmla="*/ 13 h 207"/>
                <a:gd name="T84" fmla="*/ 7 w 220"/>
                <a:gd name="T85" fmla="*/ 9 h 207"/>
                <a:gd name="T86" fmla="*/ 5 w 220"/>
                <a:gd name="T87" fmla="*/ 13 h 207"/>
                <a:gd name="T88" fmla="*/ 7 w 220"/>
                <a:gd name="T89" fmla="*/ 16 h 207"/>
                <a:gd name="T90" fmla="*/ 12 w 220"/>
                <a:gd name="T91" fmla="*/ 13 h 207"/>
                <a:gd name="T92" fmla="*/ 13 w 220"/>
                <a:gd name="T93" fmla="*/ 1 h 207"/>
                <a:gd name="T94" fmla="*/ 7 w 220"/>
                <a:gd name="T95" fmla="*/ 4 h 2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"/>
                <a:gd name="T145" fmla="*/ 0 h 207"/>
                <a:gd name="T146" fmla="*/ 220 w 220"/>
                <a:gd name="T147" fmla="*/ 207 h 2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" h="207">
                  <a:moveTo>
                    <a:pt x="2" y="0"/>
                  </a:moveTo>
                  <a:lnTo>
                    <a:pt x="0" y="12"/>
                  </a:lnTo>
                  <a:lnTo>
                    <a:pt x="0" y="145"/>
                  </a:lnTo>
                  <a:lnTo>
                    <a:pt x="2" y="146"/>
                  </a:lnTo>
                  <a:lnTo>
                    <a:pt x="4" y="147"/>
                  </a:lnTo>
                  <a:lnTo>
                    <a:pt x="4" y="149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7" y="149"/>
                  </a:lnTo>
                  <a:lnTo>
                    <a:pt x="13" y="151"/>
                  </a:lnTo>
                  <a:lnTo>
                    <a:pt x="16" y="154"/>
                  </a:lnTo>
                  <a:lnTo>
                    <a:pt x="17" y="154"/>
                  </a:lnTo>
                  <a:lnTo>
                    <a:pt x="22" y="155"/>
                  </a:lnTo>
                  <a:lnTo>
                    <a:pt x="28" y="156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33" y="155"/>
                  </a:lnTo>
                  <a:lnTo>
                    <a:pt x="34" y="156"/>
                  </a:lnTo>
                  <a:lnTo>
                    <a:pt x="35" y="157"/>
                  </a:lnTo>
                  <a:lnTo>
                    <a:pt x="35" y="160"/>
                  </a:lnTo>
                  <a:lnTo>
                    <a:pt x="34" y="160"/>
                  </a:lnTo>
                  <a:lnTo>
                    <a:pt x="36" y="163"/>
                  </a:lnTo>
                  <a:lnTo>
                    <a:pt x="37" y="162"/>
                  </a:lnTo>
                  <a:lnTo>
                    <a:pt x="39" y="164"/>
                  </a:lnTo>
                  <a:lnTo>
                    <a:pt x="39" y="165"/>
                  </a:lnTo>
                  <a:lnTo>
                    <a:pt x="41" y="166"/>
                  </a:lnTo>
                  <a:lnTo>
                    <a:pt x="43" y="168"/>
                  </a:lnTo>
                  <a:lnTo>
                    <a:pt x="44" y="170"/>
                  </a:lnTo>
                  <a:lnTo>
                    <a:pt x="45" y="171"/>
                  </a:lnTo>
                  <a:lnTo>
                    <a:pt x="45" y="173"/>
                  </a:lnTo>
                  <a:lnTo>
                    <a:pt x="46" y="173"/>
                  </a:lnTo>
                  <a:lnTo>
                    <a:pt x="47" y="174"/>
                  </a:lnTo>
                  <a:lnTo>
                    <a:pt x="51" y="169"/>
                  </a:lnTo>
                  <a:lnTo>
                    <a:pt x="55" y="172"/>
                  </a:lnTo>
                  <a:lnTo>
                    <a:pt x="65" y="168"/>
                  </a:lnTo>
                  <a:lnTo>
                    <a:pt x="70" y="170"/>
                  </a:lnTo>
                  <a:lnTo>
                    <a:pt x="71" y="170"/>
                  </a:lnTo>
                  <a:lnTo>
                    <a:pt x="71" y="172"/>
                  </a:lnTo>
                  <a:lnTo>
                    <a:pt x="74" y="174"/>
                  </a:lnTo>
                  <a:lnTo>
                    <a:pt x="76" y="173"/>
                  </a:lnTo>
                  <a:lnTo>
                    <a:pt x="77" y="176"/>
                  </a:lnTo>
                  <a:lnTo>
                    <a:pt x="81" y="181"/>
                  </a:lnTo>
                  <a:lnTo>
                    <a:pt x="83" y="181"/>
                  </a:lnTo>
                  <a:lnTo>
                    <a:pt x="83" y="184"/>
                  </a:lnTo>
                  <a:lnTo>
                    <a:pt x="88" y="185"/>
                  </a:lnTo>
                  <a:lnTo>
                    <a:pt x="91" y="183"/>
                  </a:lnTo>
                  <a:lnTo>
                    <a:pt x="92" y="184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6" y="183"/>
                  </a:lnTo>
                  <a:lnTo>
                    <a:pt x="99" y="181"/>
                  </a:lnTo>
                  <a:lnTo>
                    <a:pt x="102" y="180"/>
                  </a:lnTo>
                  <a:lnTo>
                    <a:pt x="104" y="181"/>
                  </a:lnTo>
                  <a:lnTo>
                    <a:pt x="108" y="182"/>
                  </a:lnTo>
                  <a:lnTo>
                    <a:pt x="108" y="184"/>
                  </a:lnTo>
                  <a:lnTo>
                    <a:pt x="110" y="187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6" y="182"/>
                  </a:lnTo>
                  <a:lnTo>
                    <a:pt x="118" y="183"/>
                  </a:lnTo>
                  <a:lnTo>
                    <a:pt x="118" y="184"/>
                  </a:lnTo>
                  <a:lnTo>
                    <a:pt x="120" y="185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28" y="184"/>
                  </a:lnTo>
                  <a:lnTo>
                    <a:pt x="129" y="184"/>
                  </a:lnTo>
                  <a:lnTo>
                    <a:pt x="132" y="185"/>
                  </a:lnTo>
                  <a:lnTo>
                    <a:pt x="133" y="184"/>
                  </a:lnTo>
                  <a:lnTo>
                    <a:pt x="134" y="185"/>
                  </a:lnTo>
                  <a:lnTo>
                    <a:pt x="139" y="186"/>
                  </a:lnTo>
                  <a:lnTo>
                    <a:pt x="139" y="185"/>
                  </a:lnTo>
                  <a:lnTo>
                    <a:pt x="138" y="179"/>
                  </a:lnTo>
                  <a:lnTo>
                    <a:pt x="137" y="179"/>
                  </a:lnTo>
                  <a:lnTo>
                    <a:pt x="138" y="177"/>
                  </a:lnTo>
                  <a:lnTo>
                    <a:pt x="137" y="176"/>
                  </a:lnTo>
                  <a:lnTo>
                    <a:pt x="138" y="176"/>
                  </a:lnTo>
                  <a:lnTo>
                    <a:pt x="138" y="175"/>
                  </a:lnTo>
                  <a:lnTo>
                    <a:pt x="138" y="174"/>
                  </a:lnTo>
                  <a:lnTo>
                    <a:pt x="138" y="173"/>
                  </a:lnTo>
                  <a:lnTo>
                    <a:pt x="138" y="172"/>
                  </a:lnTo>
                  <a:lnTo>
                    <a:pt x="138" y="170"/>
                  </a:lnTo>
                  <a:lnTo>
                    <a:pt x="139" y="169"/>
                  </a:lnTo>
                  <a:lnTo>
                    <a:pt x="142" y="169"/>
                  </a:lnTo>
                  <a:lnTo>
                    <a:pt x="148" y="171"/>
                  </a:lnTo>
                  <a:lnTo>
                    <a:pt x="148" y="170"/>
                  </a:lnTo>
                  <a:lnTo>
                    <a:pt x="153" y="172"/>
                  </a:lnTo>
                  <a:lnTo>
                    <a:pt x="158" y="176"/>
                  </a:lnTo>
                  <a:lnTo>
                    <a:pt x="159" y="175"/>
                  </a:lnTo>
                  <a:lnTo>
                    <a:pt x="161" y="174"/>
                  </a:lnTo>
                  <a:lnTo>
                    <a:pt x="163" y="176"/>
                  </a:lnTo>
                  <a:lnTo>
                    <a:pt x="164" y="176"/>
                  </a:lnTo>
                  <a:lnTo>
                    <a:pt x="166" y="177"/>
                  </a:lnTo>
                  <a:lnTo>
                    <a:pt x="169" y="177"/>
                  </a:lnTo>
                  <a:lnTo>
                    <a:pt x="173" y="179"/>
                  </a:lnTo>
                  <a:lnTo>
                    <a:pt x="174" y="182"/>
                  </a:lnTo>
                  <a:lnTo>
                    <a:pt x="176" y="185"/>
                  </a:lnTo>
                  <a:lnTo>
                    <a:pt x="181" y="182"/>
                  </a:lnTo>
                  <a:lnTo>
                    <a:pt x="183" y="184"/>
                  </a:lnTo>
                  <a:lnTo>
                    <a:pt x="188" y="183"/>
                  </a:lnTo>
                  <a:lnTo>
                    <a:pt x="191" y="184"/>
                  </a:lnTo>
                  <a:lnTo>
                    <a:pt x="190" y="186"/>
                  </a:lnTo>
                  <a:lnTo>
                    <a:pt x="192" y="186"/>
                  </a:lnTo>
                  <a:lnTo>
                    <a:pt x="196" y="196"/>
                  </a:lnTo>
                  <a:lnTo>
                    <a:pt x="200" y="195"/>
                  </a:lnTo>
                  <a:lnTo>
                    <a:pt x="199" y="191"/>
                  </a:lnTo>
                  <a:lnTo>
                    <a:pt x="201" y="190"/>
                  </a:lnTo>
                  <a:lnTo>
                    <a:pt x="202" y="191"/>
                  </a:lnTo>
                  <a:lnTo>
                    <a:pt x="203" y="191"/>
                  </a:lnTo>
                  <a:lnTo>
                    <a:pt x="205" y="191"/>
                  </a:lnTo>
                  <a:lnTo>
                    <a:pt x="207" y="191"/>
                  </a:lnTo>
                  <a:lnTo>
                    <a:pt x="209" y="193"/>
                  </a:lnTo>
                  <a:lnTo>
                    <a:pt x="219" y="195"/>
                  </a:lnTo>
                  <a:lnTo>
                    <a:pt x="218" y="197"/>
                  </a:lnTo>
                  <a:lnTo>
                    <a:pt x="220" y="197"/>
                  </a:lnTo>
                  <a:lnTo>
                    <a:pt x="220" y="200"/>
                  </a:lnTo>
                  <a:lnTo>
                    <a:pt x="218" y="204"/>
                  </a:lnTo>
                  <a:lnTo>
                    <a:pt x="218" y="207"/>
                  </a:lnTo>
                  <a:lnTo>
                    <a:pt x="220" y="207"/>
                  </a:lnTo>
                  <a:lnTo>
                    <a:pt x="220" y="0"/>
                  </a:lnTo>
                  <a:lnTo>
                    <a:pt x="36" y="0"/>
                  </a:lnTo>
                  <a:lnTo>
                    <a:pt x="12" y="13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3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36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8" y="4"/>
                  </a:lnTo>
                  <a:lnTo>
                    <a:pt x="7" y="4"/>
                  </a:lnTo>
                  <a:lnTo>
                    <a:pt x="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5" name="Freeform 15"/>
            <p:cNvSpPr>
              <a:spLocks/>
            </p:cNvSpPr>
            <p:nvPr/>
          </p:nvSpPr>
          <p:spPr bwMode="auto">
            <a:xfrm>
              <a:off x="1438" y="1331"/>
              <a:ext cx="219" cy="222"/>
            </a:xfrm>
            <a:custGeom>
              <a:avLst/>
              <a:gdLst>
                <a:gd name="T0" fmla="*/ 215 w 219"/>
                <a:gd name="T1" fmla="*/ 130 h 222"/>
                <a:gd name="T2" fmla="*/ 211 w 219"/>
                <a:gd name="T3" fmla="*/ 126 h 222"/>
                <a:gd name="T4" fmla="*/ 209 w 219"/>
                <a:gd name="T5" fmla="*/ 114 h 222"/>
                <a:gd name="T6" fmla="*/ 207 w 219"/>
                <a:gd name="T7" fmla="*/ 110 h 222"/>
                <a:gd name="T8" fmla="*/ 208 w 219"/>
                <a:gd name="T9" fmla="*/ 101 h 222"/>
                <a:gd name="T10" fmla="*/ 209 w 219"/>
                <a:gd name="T11" fmla="*/ 98 h 222"/>
                <a:gd name="T12" fmla="*/ 210 w 219"/>
                <a:gd name="T13" fmla="*/ 96 h 222"/>
                <a:gd name="T14" fmla="*/ 211 w 219"/>
                <a:gd name="T15" fmla="*/ 93 h 222"/>
                <a:gd name="T16" fmla="*/ 205 w 219"/>
                <a:gd name="T17" fmla="*/ 94 h 222"/>
                <a:gd name="T18" fmla="*/ 200 w 219"/>
                <a:gd name="T19" fmla="*/ 98 h 222"/>
                <a:gd name="T20" fmla="*/ 199 w 219"/>
                <a:gd name="T21" fmla="*/ 103 h 222"/>
                <a:gd name="T22" fmla="*/ 191 w 219"/>
                <a:gd name="T23" fmla="*/ 111 h 222"/>
                <a:gd name="T24" fmla="*/ 188 w 219"/>
                <a:gd name="T25" fmla="*/ 114 h 222"/>
                <a:gd name="T26" fmla="*/ 177 w 219"/>
                <a:gd name="T27" fmla="*/ 114 h 222"/>
                <a:gd name="T28" fmla="*/ 167 w 219"/>
                <a:gd name="T29" fmla="*/ 114 h 222"/>
                <a:gd name="T30" fmla="*/ 164 w 219"/>
                <a:gd name="T31" fmla="*/ 110 h 222"/>
                <a:gd name="T32" fmla="*/ 168 w 219"/>
                <a:gd name="T33" fmla="*/ 103 h 222"/>
                <a:gd name="T34" fmla="*/ 166 w 219"/>
                <a:gd name="T35" fmla="*/ 96 h 222"/>
                <a:gd name="T36" fmla="*/ 162 w 219"/>
                <a:gd name="T37" fmla="*/ 96 h 222"/>
                <a:gd name="T38" fmla="*/ 166 w 219"/>
                <a:gd name="T39" fmla="*/ 85 h 222"/>
                <a:gd name="T40" fmla="*/ 164 w 219"/>
                <a:gd name="T41" fmla="*/ 80 h 222"/>
                <a:gd name="T42" fmla="*/ 164 w 219"/>
                <a:gd name="T43" fmla="*/ 83 h 222"/>
                <a:gd name="T44" fmla="*/ 161 w 219"/>
                <a:gd name="T45" fmla="*/ 79 h 222"/>
                <a:gd name="T46" fmla="*/ 156 w 219"/>
                <a:gd name="T47" fmla="*/ 75 h 222"/>
                <a:gd name="T48" fmla="*/ 151 w 219"/>
                <a:gd name="T49" fmla="*/ 74 h 222"/>
                <a:gd name="T50" fmla="*/ 145 w 219"/>
                <a:gd name="T51" fmla="*/ 76 h 222"/>
                <a:gd name="T52" fmla="*/ 142 w 219"/>
                <a:gd name="T53" fmla="*/ 75 h 222"/>
                <a:gd name="T54" fmla="*/ 135 w 219"/>
                <a:gd name="T55" fmla="*/ 75 h 222"/>
                <a:gd name="T56" fmla="*/ 134 w 219"/>
                <a:gd name="T57" fmla="*/ 78 h 222"/>
                <a:gd name="T58" fmla="*/ 134 w 219"/>
                <a:gd name="T59" fmla="*/ 79 h 222"/>
                <a:gd name="T60" fmla="*/ 131 w 219"/>
                <a:gd name="T61" fmla="*/ 72 h 222"/>
                <a:gd name="T62" fmla="*/ 131 w 219"/>
                <a:gd name="T63" fmla="*/ 66 h 222"/>
                <a:gd name="T64" fmla="*/ 127 w 219"/>
                <a:gd name="T65" fmla="*/ 60 h 222"/>
                <a:gd name="T66" fmla="*/ 120 w 219"/>
                <a:gd name="T67" fmla="*/ 61 h 222"/>
                <a:gd name="T68" fmla="*/ 118 w 219"/>
                <a:gd name="T69" fmla="*/ 56 h 222"/>
                <a:gd name="T70" fmla="*/ 112 w 219"/>
                <a:gd name="T71" fmla="*/ 61 h 222"/>
                <a:gd name="T72" fmla="*/ 108 w 219"/>
                <a:gd name="T73" fmla="*/ 58 h 222"/>
                <a:gd name="T74" fmla="*/ 105 w 219"/>
                <a:gd name="T75" fmla="*/ 50 h 222"/>
                <a:gd name="T76" fmla="*/ 104 w 219"/>
                <a:gd name="T77" fmla="*/ 44 h 222"/>
                <a:gd name="T78" fmla="*/ 104 w 219"/>
                <a:gd name="T79" fmla="*/ 40 h 222"/>
                <a:gd name="T80" fmla="*/ 100 w 219"/>
                <a:gd name="T81" fmla="*/ 36 h 222"/>
                <a:gd name="T82" fmla="*/ 97 w 219"/>
                <a:gd name="T83" fmla="*/ 33 h 222"/>
                <a:gd name="T84" fmla="*/ 95 w 219"/>
                <a:gd name="T85" fmla="*/ 30 h 222"/>
                <a:gd name="T86" fmla="*/ 91 w 219"/>
                <a:gd name="T87" fmla="*/ 32 h 222"/>
                <a:gd name="T88" fmla="*/ 84 w 219"/>
                <a:gd name="T89" fmla="*/ 34 h 222"/>
                <a:gd name="T90" fmla="*/ 82 w 219"/>
                <a:gd name="T91" fmla="*/ 39 h 222"/>
                <a:gd name="T92" fmla="*/ 78 w 219"/>
                <a:gd name="T93" fmla="*/ 39 h 222"/>
                <a:gd name="T94" fmla="*/ 71 w 219"/>
                <a:gd name="T95" fmla="*/ 32 h 222"/>
                <a:gd name="T96" fmla="*/ 67 w 219"/>
                <a:gd name="T97" fmla="*/ 28 h 222"/>
                <a:gd name="T98" fmla="*/ 62 w 219"/>
                <a:gd name="T99" fmla="*/ 23 h 222"/>
                <a:gd name="T100" fmla="*/ 61 w 219"/>
                <a:gd name="T101" fmla="*/ 17 h 222"/>
                <a:gd name="T102" fmla="*/ 59 w 219"/>
                <a:gd name="T103" fmla="*/ 4 h 222"/>
                <a:gd name="T104" fmla="*/ 54 w 219"/>
                <a:gd name="T105" fmla="*/ 2 h 222"/>
                <a:gd name="T106" fmla="*/ 48 w 219"/>
                <a:gd name="T107" fmla="*/ 5 h 222"/>
                <a:gd name="T108" fmla="*/ 38 w 219"/>
                <a:gd name="T109" fmla="*/ 6 h 222"/>
                <a:gd name="T110" fmla="*/ 21 w 219"/>
                <a:gd name="T111" fmla="*/ 10 h 222"/>
                <a:gd name="T112" fmla="*/ 6 w 219"/>
                <a:gd name="T113" fmla="*/ 15 h 222"/>
                <a:gd name="T114" fmla="*/ 0 w 219"/>
                <a:gd name="T115" fmla="*/ 21 h 222"/>
                <a:gd name="T116" fmla="*/ 2 w 219"/>
                <a:gd name="T117" fmla="*/ 92 h 222"/>
                <a:gd name="T118" fmla="*/ 219 w 219"/>
                <a:gd name="T119" fmla="*/ 222 h 2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9"/>
                <a:gd name="T181" fmla="*/ 0 h 222"/>
                <a:gd name="T182" fmla="*/ 219 w 219"/>
                <a:gd name="T183" fmla="*/ 222 h 2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9" h="222">
                  <a:moveTo>
                    <a:pt x="219" y="128"/>
                  </a:moveTo>
                  <a:lnTo>
                    <a:pt x="217" y="128"/>
                  </a:lnTo>
                  <a:lnTo>
                    <a:pt x="216" y="129"/>
                  </a:lnTo>
                  <a:lnTo>
                    <a:pt x="215" y="130"/>
                  </a:lnTo>
                  <a:lnTo>
                    <a:pt x="213" y="130"/>
                  </a:lnTo>
                  <a:lnTo>
                    <a:pt x="211" y="130"/>
                  </a:lnTo>
                  <a:lnTo>
                    <a:pt x="210" y="129"/>
                  </a:lnTo>
                  <a:lnTo>
                    <a:pt x="211" y="126"/>
                  </a:lnTo>
                  <a:lnTo>
                    <a:pt x="210" y="124"/>
                  </a:lnTo>
                  <a:lnTo>
                    <a:pt x="210" y="123"/>
                  </a:lnTo>
                  <a:lnTo>
                    <a:pt x="212" y="117"/>
                  </a:lnTo>
                  <a:lnTo>
                    <a:pt x="209" y="114"/>
                  </a:lnTo>
                  <a:lnTo>
                    <a:pt x="207" y="113"/>
                  </a:lnTo>
                  <a:lnTo>
                    <a:pt x="206" y="113"/>
                  </a:lnTo>
                  <a:lnTo>
                    <a:pt x="206" y="110"/>
                  </a:lnTo>
                  <a:lnTo>
                    <a:pt x="207" y="110"/>
                  </a:lnTo>
                  <a:lnTo>
                    <a:pt x="208" y="107"/>
                  </a:lnTo>
                  <a:lnTo>
                    <a:pt x="209" y="104"/>
                  </a:lnTo>
                  <a:lnTo>
                    <a:pt x="208" y="102"/>
                  </a:lnTo>
                  <a:lnTo>
                    <a:pt x="208" y="101"/>
                  </a:lnTo>
                  <a:lnTo>
                    <a:pt x="209" y="101"/>
                  </a:lnTo>
                  <a:lnTo>
                    <a:pt x="209" y="100"/>
                  </a:lnTo>
                  <a:lnTo>
                    <a:pt x="209" y="99"/>
                  </a:lnTo>
                  <a:lnTo>
                    <a:pt x="209" y="98"/>
                  </a:lnTo>
                  <a:lnTo>
                    <a:pt x="210" y="99"/>
                  </a:lnTo>
                  <a:lnTo>
                    <a:pt x="211" y="99"/>
                  </a:lnTo>
                  <a:lnTo>
                    <a:pt x="210" y="96"/>
                  </a:lnTo>
                  <a:lnTo>
                    <a:pt x="211" y="95"/>
                  </a:lnTo>
                  <a:lnTo>
                    <a:pt x="212" y="95"/>
                  </a:lnTo>
                  <a:lnTo>
                    <a:pt x="211" y="94"/>
                  </a:lnTo>
                  <a:lnTo>
                    <a:pt x="211" y="93"/>
                  </a:lnTo>
                  <a:lnTo>
                    <a:pt x="208" y="93"/>
                  </a:lnTo>
                  <a:lnTo>
                    <a:pt x="208" y="92"/>
                  </a:lnTo>
                  <a:lnTo>
                    <a:pt x="207" y="91"/>
                  </a:lnTo>
                  <a:lnTo>
                    <a:pt x="205" y="94"/>
                  </a:lnTo>
                  <a:lnTo>
                    <a:pt x="203" y="94"/>
                  </a:lnTo>
                  <a:lnTo>
                    <a:pt x="203" y="96"/>
                  </a:lnTo>
                  <a:lnTo>
                    <a:pt x="202" y="98"/>
                  </a:lnTo>
                  <a:lnTo>
                    <a:pt x="200" y="98"/>
                  </a:lnTo>
                  <a:lnTo>
                    <a:pt x="199" y="98"/>
                  </a:lnTo>
                  <a:lnTo>
                    <a:pt x="199" y="102"/>
                  </a:lnTo>
                  <a:lnTo>
                    <a:pt x="199" y="103"/>
                  </a:lnTo>
                  <a:lnTo>
                    <a:pt x="199" y="105"/>
                  </a:lnTo>
                  <a:lnTo>
                    <a:pt x="199" y="107"/>
                  </a:lnTo>
                  <a:lnTo>
                    <a:pt x="199" y="109"/>
                  </a:lnTo>
                  <a:lnTo>
                    <a:pt x="191" y="111"/>
                  </a:lnTo>
                  <a:lnTo>
                    <a:pt x="191" y="112"/>
                  </a:lnTo>
                  <a:lnTo>
                    <a:pt x="189" y="112"/>
                  </a:lnTo>
                  <a:lnTo>
                    <a:pt x="188" y="114"/>
                  </a:lnTo>
                  <a:lnTo>
                    <a:pt x="183" y="116"/>
                  </a:lnTo>
                  <a:lnTo>
                    <a:pt x="180" y="115"/>
                  </a:lnTo>
                  <a:lnTo>
                    <a:pt x="179" y="114"/>
                  </a:lnTo>
                  <a:lnTo>
                    <a:pt x="177" y="114"/>
                  </a:lnTo>
                  <a:lnTo>
                    <a:pt x="174" y="113"/>
                  </a:lnTo>
                  <a:lnTo>
                    <a:pt x="169" y="114"/>
                  </a:lnTo>
                  <a:lnTo>
                    <a:pt x="167" y="114"/>
                  </a:lnTo>
                  <a:lnTo>
                    <a:pt x="167" y="113"/>
                  </a:lnTo>
                  <a:lnTo>
                    <a:pt x="164" y="112"/>
                  </a:lnTo>
                  <a:lnTo>
                    <a:pt x="163" y="112"/>
                  </a:lnTo>
                  <a:lnTo>
                    <a:pt x="164" y="110"/>
                  </a:lnTo>
                  <a:lnTo>
                    <a:pt x="162" y="107"/>
                  </a:lnTo>
                  <a:lnTo>
                    <a:pt x="164" y="105"/>
                  </a:lnTo>
                  <a:lnTo>
                    <a:pt x="165" y="105"/>
                  </a:lnTo>
                  <a:lnTo>
                    <a:pt x="168" y="103"/>
                  </a:lnTo>
                  <a:lnTo>
                    <a:pt x="169" y="102"/>
                  </a:lnTo>
                  <a:lnTo>
                    <a:pt x="168" y="101"/>
                  </a:lnTo>
                  <a:lnTo>
                    <a:pt x="166" y="98"/>
                  </a:lnTo>
                  <a:lnTo>
                    <a:pt x="166" y="96"/>
                  </a:lnTo>
                  <a:lnTo>
                    <a:pt x="164" y="96"/>
                  </a:lnTo>
                  <a:lnTo>
                    <a:pt x="163" y="97"/>
                  </a:lnTo>
                  <a:lnTo>
                    <a:pt x="162" y="96"/>
                  </a:lnTo>
                  <a:lnTo>
                    <a:pt x="163" y="93"/>
                  </a:lnTo>
                  <a:lnTo>
                    <a:pt x="163" y="89"/>
                  </a:lnTo>
                  <a:lnTo>
                    <a:pt x="163" y="88"/>
                  </a:lnTo>
                  <a:lnTo>
                    <a:pt x="166" y="85"/>
                  </a:lnTo>
                  <a:lnTo>
                    <a:pt x="167" y="83"/>
                  </a:lnTo>
                  <a:lnTo>
                    <a:pt x="167" y="82"/>
                  </a:lnTo>
                  <a:lnTo>
                    <a:pt x="165" y="81"/>
                  </a:lnTo>
                  <a:lnTo>
                    <a:pt x="164" y="80"/>
                  </a:lnTo>
                  <a:lnTo>
                    <a:pt x="163" y="80"/>
                  </a:lnTo>
                  <a:lnTo>
                    <a:pt x="162" y="81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2" y="83"/>
                  </a:lnTo>
                  <a:lnTo>
                    <a:pt x="162" y="82"/>
                  </a:lnTo>
                  <a:lnTo>
                    <a:pt x="161" y="81"/>
                  </a:lnTo>
                  <a:lnTo>
                    <a:pt x="161" y="79"/>
                  </a:lnTo>
                  <a:lnTo>
                    <a:pt x="160" y="78"/>
                  </a:lnTo>
                  <a:lnTo>
                    <a:pt x="158" y="79"/>
                  </a:lnTo>
                  <a:lnTo>
                    <a:pt x="156" y="75"/>
                  </a:lnTo>
                  <a:lnTo>
                    <a:pt x="155" y="75"/>
                  </a:lnTo>
                  <a:lnTo>
                    <a:pt x="154" y="73"/>
                  </a:lnTo>
                  <a:lnTo>
                    <a:pt x="152" y="75"/>
                  </a:lnTo>
                  <a:lnTo>
                    <a:pt x="151" y="74"/>
                  </a:lnTo>
                  <a:lnTo>
                    <a:pt x="148" y="76"/>
                  </a:lnTo>
                  <a:lnTo>
                    <a:pt x="147" y="76"/>
                  </a:lnTo>
                  <a:lnTo>
                    <a:pt x="145" y="77"/>
                  </a:lnTo>
                  <a:lnTo>
                    <a:pt x="145" y="76"/>
                  </a:lnTo>
                  <a:lnTo>
                    <a:pt x="143" y="75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42" y="75"/>
                  </a:lnTo>
                  <a:lnTo>
                    <a:pt x="141" y="75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5" y="75"/>
                  </a:lnTo>
                  <a:lnTo>
                    <a:pt x="135" y="76"/>
                  </a:lnTo>
                  <a:lnTo>
                    <a:pt x="135" y="79"/>
                  </a:lnTo>
                  <a:lnTo>
                    <a:pt x="134" y="79"/>
                  </a:lnTo>
                  <a:lnTo>
                    <a:pt x="134" y="78"/>
                  </a:lnTo>
                  <a:lnTo>
                    <a:pt x="134" y="79"/>
                  </a:lnTo>
                  <a:lnTo>
                    <a:pt x="133" y="78"/>
                  </a:lnTo>
                  <a:lnTo>
                    <a:pt x="132" y="77"/>
                  </a:lnTo>
                  <a:lnTo>
                    <a:pt x="132" y="76"/>
                  </a:lnTo>
                  <a:lnTo>
                    <a:pt x="131" y="72"/>
                  </a:lnTo>
                  <a:lnTo>
                    <a:pt x="131" y="71"/>
                  </a:lnTo>
                  <a:lnTo>
                    <a:pt x="132" y="69"/>
                  </a:lnTo>
                  <a:lnTo>
                    <a:pt x="131" y="66"/>
                  </a:lnTo>
                  <a:lnTo>
                    <a:pt x="130" y="63"/>
                  </a:lnTo>
                  <a:lnTo>
                    <a:pt x="129" y="63"/>
                  </a:lnTo>
                  <a:lnTo>
                    <a:pt x="127" y="60"/>
                  </a:lnTo>
                  <a:lnTo>
                    <a:pt x="125" y="61"/>
                  </a:lnTo>
                  <a:lnTo>
                    <a:pt x="124" y="60"/>
                  </a:lnTo>
                  <a:lnTo>
                    <a:pt x="120" y="61"/>
                  </a:lnTo>
                  <a:lnTo>
                    <a:pt x="120" y="60"/>
                  </a:lnTo>
                  <a:lnTo>
                    <a:pt x="121" y="59"/>
                  </a:lnTo>
                  <a:lnTo>
                    <a:pt x="121" y="57"/>
                  </a:lnTo>
                  <a:lnTo>
                    <a:pt x="118" y="56"/>
                  </a:lnTo>
                  <a:lnTo>
                    <a:pt x="116" y="59"/>
                  </a:lnTo>
                  <a:lnTo>
                    <a:pt x="115" y="59"/>
                  </a:lnTo>
                  <a:lnTo>
                    <a:pt x="114" y="60"/>
                  </a:lnTo>
                  <a:lnTo>
                    <a:pt x="112" y="61"/>
                  </a:lnTo>
                  <a:lnTo>
                    <a:pt x="111" y="60"/>
                  </a:lnTo>
                  <a:lnTo>
                    <a:pt x="109" y="59"/>
                  </a:lnTo>
                  <a:lnTo>
                    <a:pt x="108" y="58"/>
                  </a:lnTo>
                  <a:lnTo>
                    <a:pt x="106" y="57"/>
                  </a:lnTo>
                  <a:lnTo>
                    <a:pt x="106" y="54"/>
                  </a:lnTo>
                  <a:lnTo>
                    <a:pt x="106" y="52"/>
                  </a:lnTo>
                  <a:lnTo>
                    <a:pt x="105" y="50"/>
                  </a:lnTo>
                  <a:lnTo>
                    <a:pt x="105" y="49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4"/>
                  </a:lnTo>
                  <a:lnTo>
                    <a:pt x="103" y="42"/>
                  </a:lnTo>
                  <a:lnTo>
                    <a:pt x="105" y="42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1" y="38"/>
                  </a:lnTo>
                  <a:lnTo>
                    <a:pt x="99" y="37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9" y="34"/>
                  </a:lnTo>
                  <a:lnTo>
                    <a:pt x="98" y="33"/>
                  </a:lnTo>
                  <a:lnTo>
                    <a:pt x="97" y="33"/>
                  </a:lnTo>
                  <a:lnTo>
                    <a:pt x="96" y="31"/>
                  </a:lnTo>
                  <a:lnTo>
                    <a:pt x="95" y="31"/>
                  </a:lnTo>
                  <a:lnTo>
                    <a:pt x="95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3" y="32"/>
                  </a:lnTo>
                  <a:lnTo>
                    <a:pt x="91" y="32"/>
                  </a:lnTo>
                  <a:lnTo>
                    <a:pt x="89" y="33"/>
                  </a:lnTo>
                  <a:lnTo>
                    <a:pt x="88" y="32"/>
                  </a:lnTo>
                  <a:lnTo>
                    <a:pt x="86" y="33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3" y="36"/>
                  </a:lnTo>
                  <a:lnTo>
                    <a:pt x="82" y="39"/>
                  </a:lnTo>
                  <a:lnTo>
                    <a:pt x="81" y="39"/>
                  </a:lnTo>
                  <a:lnTo>
                    <a:pt x="80" y="40"/>
                  </a:lnTo>
                  <a:lnTo>
                    <a:pt x="80" y="39"/>
                  </a:lnTo>
                  <a:lnTo>
                    <a:pt x="78" y="39"/>
                  </a:lnTo>
                  <a:lnTo>
                    <a:pt x="77" y="37"/>
                  </a:lnTo>
                  <a:lnTo>
                    <a:pt x="75" y="38"/>
                  </a:lnTo>
                  <a:lnTo>
                    <a:pt x="72" y="33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69" y="30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5" y="27"/>
                  </a:lnTo>
                  <a:lnTo>
                    <a:pt x="63" y="28"/>
                  </a:lnTo>
                  <a:lnTo>
                    <a:pt x="61" y="24"/>
                  </a:lnTo>
                  <a:lnTo>
                    <a:pt x="62" y="23"/>
                  </a:lnTo>
                  <a:lnTo>
                    <a:pt x="61" y="22"/>
                  </a:lnTo>
                  <a:lnTo>
                    <a:pt x="61" y="19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1" y="10"/>
                  </a:lnTo>
                  <a:lnTo>
                    <a:pt x="59" y="9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53" y="2"/>
                  </a:lnTo>
                  <a:lnTo>
                    <a:pt x="52" y="3"/>
                  </a:lnTo>
                  <a:lnTo>
                    <a:pt x="50" y="4"/>
                  </a:lnTo>
                  <a:lnTo>
                    <a:pt x="48" y="5"/>
                  </a:lnTo>
                  <a:lnTo>
                    <a:pt x="43" y="4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6"/>
                  </a:lnTo>
                  <a:lnTo>
                    <a:pt x="33" y="6"/>
                  </a:lnTo>
                  <a:lnTo>
                    <a:pt x="30" y="8"/>
                  </a:lnTo>
                  <a:lnTo>
                    <a:pt x="29" y="9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2" y="13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2" y="92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222"/>
                  </a:lnTo>
                  <a:lnTo>
                    <a:pt x="219" y="222"/>
                  </a:lnTo>
                  <a:lnTo>
                    <a:pt x="219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6" name="Freeform 16"/>
            <p:cNvSpPr>
              <a:spLocks/>
            </p:cNvSpPr>
            <p:nvPr/>
          </p:nvSpPr>
          <p:spPr bwMode="auto">
            <a:xfrm>
              <a:off x="1438" y="1553"/>
              <a:ext cx="219" cy="223"/>
            </a:xfrm>
            <a:custGeom>
              <a:avLst/>
              <a:gdLst>
                <a:gd name="T0" fmla="*/ 0 w 219"/>
                <a:gd name="T1" fmla="*/ 0 h 223"/>
                <a:gd name="T2" fmla="*/ 0 w 219"/>
                <a:gd name="T3" fmla="*/ 223 h 223"/>
                <a:gd name="T4" fmla="*/ 219 w 219"/>
                <a:gd name="T5" fmla="*/ 223 h 223"/>
                <a:gd name="T6" fmla="*/ 219 w 219"/>
                <a:gd name="T7" fmla="*/ 219 h 223"/>
                <a:gd name="T8" fmla="*/ 214 w 219"/>
                <a:gd name="T9" fmla="*/ 223 h 223"/>
                <a:gd name="T10" fmla="*/ 219 w 219"/>
                <a:gd name="T11" fmla="*/ 219 h 223"/>
                <a:gd name="T12" fmla="*/ 219 w 219"/>
                <a:gd name="T13" fmla="*/ 215 h 223"/>
                <a:gd name="T14" fmla="*/ 205 w 219"/>
                <a:gd name="T15" fmla="*/ 223 h 223"/>
                <a:gd name="T16" fmla="*/ 219 w 219"/>
                <a:gd name="T17" fmla="*/ 215 h 223"/>
                <a:gd name="T18" fmla="*/ 219 w 219"/>
                <a:gd name="T19" fmla="*/ 0 h 223"/>
                <a:gd name="T20" fmla="*/ 0 w 219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9"/>
                <a:gd name="T34" fmla="*/ 0 h 223"/>
                <a:gd name="T35" fmla="*/ 219 w 219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9" h="223">
                  <a:moveTo>
                    <a:pt x="0" y="0"/>
                  </a:moveTo>
                  <a:lnTo>
                    <a:pt x="0" y="223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4" y="223"/>
                  </a:lnTo>
                  <a:lnTo>
                    <a:pt x="219" y="219"/>
                  </a:lnTo>
                  <a:lnTo>
                    <a:pt x="219" y="215"/>
                  </a:lnTo>
                  <a:lnTo>
                    <a:pt x="205" y="223"/>
                  </a:lnTo>
                  <a:lnTo>
                    <a:pt x="219" y="215"/>
                  </a:lnTo>
                  <a:lnTo>
                    <a:pt x="2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7" name="Freeform 17"/>
            <p:cNvSpPr>
              <a:spLocks/>
            </p:cNvSpPr>
            <p:nvPr/>
          </p:nvSpPr>
          <p:spPr bwMode="auto">
            <a:xfrm>
              <a:off x="1657" y="1459"/>
              <a:ext cx="220" cy="94"/>
            </a:xfrm>
            <a:custGeom>
              <a:avLst/>
              <a:gdLst>
                <a:gd name="T0" fmla="*/ 210 w 220"/>
                <a:gd name="T1" fmla="*/ 92 h 94"/>
                <a:gd name="T2" fmla="*/ 213 w 220"/>
                <a:gd name="T3" fmla="*/ 88 h 94"/>
                <a:gd name="T4" fmla="*/ 217 w 220"/>
                <a:gd name="T5" fmla="*/ 76 h 94"/>
                <a:gd name="T6" fmla="*/ 217 w 220"/>
                <a:gd name="T7" fmla="*/ 72 h 94"/>
                <a:gd name="T8" fmla="*/ 209 w 220"/>
                <a:gd name="T9" fmla="*/ 71 h 94"/>
                <a:gd name="T10" fmla="*/ 197 w 220"/>
                <a:gd name="T11" fmla="*/ 67 h 94"/>
                <a:gd name="T12" fmla="*/ 191 w 220"/>
                <a:gd name="T13" fmla="*/ 65 h 94"/>
                <a:gd name="T14" fmla="*/ 184 w 220"/>
                <a:gd name="T15" fmla="*/ 67 h 94"/>
                <a:gd name="T16" fmla="*/ 179 w 220"/>
                <a:gd name="T17" fmla="*/ 65 h 94"/>
                <a:gd name="T18" fmla="*/ 170 w 220"/>
                <a:gd name="T19" fmla="*/ 60 h 94"/>
                <a:gd name="T20" fmla="*/ 167 w 220"/>
                <a:gd name="T21" fmla="*/ 56 h 94"/>
                <a:gd name="T22" fmla="*/ 161 w 220"/>
                <a:gd name="T23" fmla="*/ 56 h 94"/>
                <a:gd name="T24" fmla="*/ 158 w 220"/>
                <a:gd name="T25" fmla="*/ 62 h 94"/>
                <a:gd name="T26" fmla="*/ 153 w 220"/>
                <a:gd name="T27" fmla="*/ 62 h 94"/>
                <a:gd name="T28" fmla="*/ 148 w 220"/>
                <a:gd name="T29" fmla="*/ 62 h 94"/>
                <a:gd name="T30" fmla="*/ 144 w 220"/>
                <a:gd name="T31" fmla="*/ 61 h 94"/>
                <a:gd name="T32" fmla="*/ 141 w 220"/>
                <a:gd name="T33" fmla="*/ 62 h 94"/>
                <a:gd name="T34" fmla="*/ 140 w 220"/>
                <a:gd name="T35" fmla="*/ 61 h 94"/>
                <a:gd name="T36" fmla="*/ 136 w 220"/>
                <a:gd name="T37" fmla="*/ 55 h 94"/>
                <a:gd name="T38" fmla="*/ 133 w 220"/>
                <a:gd name="T39" fmla="*/ 54 h 94"/>
                <a:gd name="T40" fmla="*/ 130 w 220"/>
                <a:gd name="T41" fmla="*/ 54 h 94"/>
                <a:gd name="T42" fmla="*/ 127 w 220"/>
                <a:gd name="T43" fmla="*/ 56 h 94"/>
                <a:gd name="T44" fmla="*/ 126 w 220"/>
                <a:gd name="T45" fmla="*/ 60 h 94"/>
                <a:gd name="T46" fmla="*/ 120 w 220"/>
                <a:gd name="T47" fmla="*/ 60 h 94"/>
                <a:gd name="T48" fmla="*/ 119 w 220"/>
                <a:gd name="T49" fmla="*/ 55 h 94"/>
                <a:gd name="T50" fmla="*/ 115 w 220"/>
                <a:gd name="T51" fmla="*/ 52 h 94"/>
                <a:gd name="T52" fmla="*/ 112 w 220"/>
                <a:gd name="T53" fmla="*/ 47 h 94"/>
                <a:gd name="T54" fmla="*/ 109 w 220"/>
                <a:gd name="T55" fmla="*/ 43 h 94"/>
                <a:gd name="T56" fmla="*/ 108 w 220"/>
                <a:gd name="T57" fmla="*/ 41 h 94"/>
                <a:gd name="T58" fmla="*/ 105 w 220"/>
                <a:gd name="T59" fmla="*/ 37 h 94"/>
                <a:gd name="T60" fmla="*/ 105 w 220"/>
                <a:gd name="T61" fmla="*/ 34 h 94"/>
                <a:gd name="T62" fmla="*/ 97 w 220"/>
                <a:gd name="T63" fmla="*/ 30 h 94"/>
                <a:gd name="T64" fmla="*/ 95 w 220"/>
                <a:gd name="T65" fmla="*/ 30 h 94"/>
                <a:gd name="T66" fmla="*/ 93 w 220"/>
                <a:gd name="T67" fmla="*/ 31 h 94"/>
                <a:gd name="T68" fmla="*/ 88 w 220"/>
                <a:gd name="T69" fmla="*/ 28 h 94"/>
                <a:gd name="T70" fmla="*/ 83 w 220"/>
                <a:gd name="T71" fmla="*/ 26 h 94"/>
                <a:gd name="T72" fmla="*/ 78 w 220"/>
                <a:gd name="T73" fmla="*/ 28 h 94"/>
                <a:gd name="T74" fmla="*/ 75 w 220"/>
                <a:gd name="T75" fmla="*/ 31 h 94"/>
                <a:gd name="T76" fmla="*/ 69 w 220"/>
                <a:gd name="T77" fmla="*/ 33 h 94"/>
                <a:gd name="T78" fmla="*/ 65 w 220"/>
                <a:gd name="T79" fmla="*/ 28 h 94"/>
                <a:gd name="T80" fmla="*/ 58 w 220"/>
                <a:gd name="T81" fmla="*/ 25 h 94"/>
                <a:gd name="T82" fmla="*/ 53 w 220"/>
                <a:gd name="T83" fmla="*/ 23 h 94"/>
                <a:gd name="T84" fmla="*/ 46 w 220"/>
                <a:gd name="T85" fmla="*/ 24 h 94"/>
                <a:gd name="T86" fmla="*/ 43 w 220"/>
                <a:gd name="T87" fmla="*/ 27 h 94"/>
                <a:gd name="T88" fmla="*/ 40 w 220"/>
                <a:gd name="T89" fmla="*/ 26 h 94"/>
                <a:gd name="T90" fmla="*/ 34 w 220"/>
                <a:gd name="T91" fmla="*/ 28 h 94"/>
                <a:gd name="T92" fmla="*/ 32 w 220"/>
                <a:gd name="T93" fmla="*/ 28 h 94"/>
                <a:gd name="T94" fmla="*/ 31 w 220"/>
                <a:gd name="T95" fmla="*/ 25 h 94"/>
                <a:gd name="T96" fmla="*/ 30 w 220"/>
                <a:gd name="T97" fmla="*/ 20 h 94"/>
                <a:gd name="T98" fmla="*/ 26 w 220"/>
                <a:gd name="T99" fmla="*/ 16 h 94"/>
                <a:gd name="T100" fmla="*/ 23 w 220"/>
                <a:gd name="T101" fmla="*/ 18 h 94"/>
                <a:gd name="T102" fmla="*/ 22 w 220"/>
                <a:gd name="T103" fmla="*/ 14 h 94"/>
                <a:gd name="T104" fmla="*/ 19 w 220"/>
                <a:gd name="T105" fmla="*/ 11 h 94"/>
                <a:gd name="T106" fmla="*/ 16 w 220"/>
                <a:gd name="T107" fmla="*/ 11 h 94"/>
                <a:gd name="T108" fmla="*/ 11 w 220"/>
                <a:gd name="T109" fmla="*/ 8 h 94"/>
                <a:gd name="T110" fmla="*/ 9 w 220"/>
                <a:gd name="T111" fmla="*/ 7 h 94"/>
                <a:gd name="T112" fmla="*/ 6 w 220"/>
                <a:gd name="T113" fmla="*/ 4 h 94"/>
                <a:gd name="T114" fmla="*/ 0 w 220"/>
                <a:gd name="T115" fmla="*/ 0 h 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94"/>
                <a:gd name="T176" fmla="*/ 220 w 220"/>
                <a:gd name="T177" fmla="*/ 94 h 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94">
                  <a:moveTo>
                    <a:pt x="207" y="94"/>
                  </a:moveTo>
                  <a:lnTo>
                    <a:pt x="208" y="92"/>
                  </a:lnTo>
                  <a:lnTo>
                    <a:pt x="210" y="92"/>
                  </a:lnTo>
                  <a:lnTo>
                    <a:pt x="212" y="90"/>
                  </a:lnTo>
                  <a:lnTo>
                    <a:pt x="213" y="90"/>
                  </a:lnTo>
                  <a:lnTo>
                    <a:pt x="213" y="88"/>
                  </a:lnTo>
                  <a:lnTo>
                    <a:pt x="214" y="84"/>
                  </a:lnTo>
                  <a:lnTo>
                    <a:pt x="215" y="80"/>
                  </a:lnTo>
                  <a:lnTo>
                    <a:pt x="216" y="78"/>
                  </a:lnTo>
                  <a:lnTo>
                    <a:pt x="217" y="76"/>
                  </a:lnTo>
                  <a:lnTo>
                    <a:pt x="220" y="73"/>
                  </a:lnTo>
                  <a:lnTo>
                    <a:pt x="220" y="72"/>
                  </a:lnTo>
                  <a:lnTo>
                    <a:pt x="218" y="72"/>
                  </a:lnTo>
                  <a:lnTo>
                    <a:pt x="217" y="72"/>
                  </a:lnTo>
                  <a:lnTo>
                    <a:pt x="215" y="72"/>
                  </a:lnTo>
                  <a:lnTo>
                    <a:pt x="214" y="72"/>
                  </a:lnTo>
                  <a:lnTo>
                    <a:pt x="211" y="71"/>
                  </a:lnTo>
                  <a:lnTo>
                    <a:pt x="209" y="71"/>
                  </a:lnTo>
                  <a:lnTo>
                    <a:pt x="201" y="66"/>
                  </a:lnTo>
                  <a:lnTo>
                    <a:pt x="200" y="65"/>
                  </a:lnTo>
                  <a:lnTo>
                    <a:pt x="199" y="67"/>
                  </a:lnTo>
                  <a:lnTo>
                    <a:pt x="197" y="67"/>
                  </a:lnTo>
                  <a:lnTo>
                    <a:pt x="196" y="66"/>
                  </a:lnTo>
                  <a:lnTo>
                    <a:pt x="196" y="68"/>
                  </a:lnTo>
                  <a:lnTo>
                    <a:pt x="195" y="68"/>
                  </a:lnTo>
                  <a:lnTo>
                    <a:pt x="191" y="65"/>
                  </a:lnTo>
                  <a:lnTo>
                    <a:pt x="190" y="66"/>
                  </a:lnTo>
                  <a:lnTo>
                    <a:pt x="186" y="68"/>
                  </a:lnTo>
                  <a:lnTo>
                    <a:pt x="186" y="66"/>
                  </a:lnTo>
                  <a:lnTo>
                    <a:pt x="184" y="67"/>
                  </a:lnTo>
                  <a:lnTo>
                    <a:pt x="183" y="68"/>
                  </a:lnTo>
                  <a:lnTo>
                    <a:pt x="180" y="67"/>
                  </a:lnTo>
                  <a:lnTo>
                    <a:pt x="179" y="65"/>
                  </a:lnTo>
                  <a:lnTo>
                    <a:pt x="177" y="64"/>
                  </a:lnTo>
                  <a:lnTo>
                    <a:pt x="175" y="65"/>
                  </a:lnTo>
                  <a:lnTo>
                    <a:pt x="172" y="62"/>
                  </a:lnTo>
                  <a:lnTo>
                    <a:pt x="170" y="60"/>
                  </a:lnTo>
                  <a:lnTo>
                    <a:pt x="170" y="58"/>
                  </a:lnTo>
                  <a:lnTo>
                    <a:pt x="169" y="56"/>
                  </a:lnTo>
                  <a:lnTo>
                    <a:pt x="167" y="56"/>
                  </a:lnTo>
                  <a:lnTo>
                    <a:pt x="166" y="55"/>
                  </a:lnTo>
                  <a:lnTo>
                    <a:pt x="163" y="55"/>
                  </a:lnTo>
                  <a:lnTo>
                    <a:pt x="161" y="56"/>
                  </a:lnTo>
                  <a:lnTo>
                    <a:pt x="161" y="59"/>
                  </a:lnTo>
                  <a:lnTo>
                    <a:pt x="161" y="60"/>
                  </a:lnTo>
                  <a:lnTo>
                    <a:pt x="158" y="60"/>
                  </a:lnTo>
                  <a:lnTo>
                    <a:pt x="158" y="62"/>
                  </a:lnTo>
                  <a:lnTo>
                    <a:pt x="157" y="62"/>
                  </a:lnTo>
                  <a:lnTo>
                    <a:pt x="156" y="62"/>
                  </a:lnTo>
                  <a:lnTo>
                    <a:pt x="153" y="62"/>
                  </a:lnTo>
                  <a:lnTo>
                    <a:pt x="150" y="62"/>
                  </a:lnTo>
                  <a:lnTo>
                    <a:pt x="149" y="62"/>
                  </a:lnTo>
                  <a:lnTo>
                    <a:pt x="148" y="62"/>
                  </a:lnTo>
                  <a:lnTo>
                    <a:pt x="146" y="62"/>
                  </a:lnTo>
                  <a:lnTo>
                    <a:pt x="145" y="60"/>
                  </a:lnTo>
                  <a:lnTo>
                    <a:pt x="144" y="61"/>
                  </a:lnTo>
                  <a:lnTo>
                    <a:pt x="144" y="60"/>
                  </a:lnTo>
                  <a:lnTo>
                    <a:pt x="142" y="60"/>
                  </a:lnTo>
                  <a:lnTo>
                    <a:pt x="142" y="62"/>
                  </a:lnTo>
                  <a:lnTo>
                    <a:pt x="141" y="62"/>
                  </a:lnTo>
                  <a:lnTo>
                    <a:pt x="141" y="63"/>
                  </a:lnTo>
                  <a:lnTo>
                    <a:pt x="140" y="63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39" y="60"/>
                  </a:lnTo>
                  <a:lnTo>
                    <a:pt x="139" y="56"/>
                  </a:lnTo>
                  <a:lnTo>
                    <a:pt x="138" y="56"/>
                  </a:lnTo>
                  <a:lnTo>
                    <a:pt x="136" y="55"/>
                  </a:lnTo>
                  <a:lnTo>
                    <a:pt x="135" y="54"/>
                  </a:lnTo>
                  <a:lnTo>
                    <a:pt x="134" y="54"/>
                  </a:lnTo>
                  <a:lnTo>
                    <a:pt x="133" y="54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30" y="54"/>
                  </a:lnTo>
                  <a:lnTo>
                    <a:pt x="129" y="54"/>
                  </a:lnTo>
                  <a:lnTo>
                    <a:pt x="127" y="53"/>
                  </a:lnTo>
                  <a:lnTo>
                    <a:pt x="125" y="54"/>
                  </a:lnTo>
                  <a:lnTo>
                    <a:pt x="127" y="56"/>
                  </a:lnTo>
                  <a:lnTo>
                    <a:pt x="128" y="58"/>
                  </a:lnTo>
                  <a:lnTo>
                    <a:pt x="126" y="58"/>
                  </a:lnTo>
                  <a:lnTo>
                    <a:pt x="126" y="60"/>
                  </a:lnTo>
                  <a:lnTo>
                    <a:pt x="125" y="61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8" y="58"/>
                  </a:lnTo>
                  <a:lnTo>
                    <a:pt x="118" y="57"/>
                  </a:lnTo>
                  <a:lnTo>
                    <a:pt x="119" y="55"/>
                  </a:lnTo>
                  <a:lnTo>
                    <a:pt x="118" y="53"/>
                  </a:lnTo>
                  <a:lnTo>
                    <a:pt x="116" y="54"/>
                  </a:lnTo>
                  <a:lnTo>
                    <a:pt x="115" y="52"/>
                  </a:lnTo>
                  <a:lnTo>
                    <a:pt x="115" y="51"/>
                  </a:lnTo>
                  <a:lnTo>
                    <a:pt x="113" y="51"/>
                  </a:lnTo>
                  <a:lnTo>
                    <a:pt x="114" y="48"/>
                  </a:lnTo>
                  <a:lnTo>
                    <a:pt x="112" y="47"/>
                  </a:lnTo>
                  <a:lnTo>
                    <a:pt x="111" y="46"/>
                  </a:lnTo>
                  <a:lnTo>
                    <a:pt x="109" y="44"/>
                  </a:lnTo>
                  <a:lnTo>
                    <a:pt x="109" y="43"/>
                  </a:lnTo>
                  <a:lnTo>
                    <a:pt x="108" y="43"/>
                  </a:lnTo>
                  <a:lnTo>
                    <a:pt x="106" y="42"/>
                  </a:lnTo>
                  <a:lnTo>
                    <a:pt x="107" y="41"/>
                  </a:lnTo>
                  <a:lnTo>
                    <a:pt x="108" y="41"/>
                  </a:lnTo>
                  <a:lnTo>
                    <a:pt x="109" y="39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5" y="37"/>
                  </a:lnTo>
                  <a:lnTo>
                    <a:pt x="104" y="36"/>
                  </a:lnTo>
                  <a:lnTo>
                    <a:pt x="104" y="35"/>
                  </a:lnTo>
                  <a:lnTo>
                    <a:pt x="105" y="34"/>
                  </a:lnTo>
                  <a:lnTo>
                    <a:pt x="104" y="33"/>
                  </a:lnTo>
                  <a:lnTo>
                    <a:pt x="101" y="31"/>
                  </a:lnTo>
                  <a:lnTo>
                    <a:pt x="100" y="30"/>
                  </a:lnTo>
                  <a:lnTo>
                    <a:pt x="97" y="30"/>
                  </a:lnTo>
                  <a:lnTo>
                    <a:pt x="97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88" y="28"/>
                  </a:lnTo>
                  <a:lnTo>
                    <a:pt x="87" y="27"/>
                  </a:lnTo>
                  <a:lnTo>
                    <a:pt x="84" y="26"/>
                  </a:lnTo>
                  <a:lnTo>
                    <a:pt x="83" y="26"/>
                  </a:lnTo>
                  <a:lnTo>
                    <a:pt x="80" y="26"/>
                  </a:lnTo>
                  <a:lnTo>
                    <a:pt x="78" y="27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3"/>
                  </a:lnTo>
                  <a:lnTo>
                    <a:pt x="72" y="32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7" y="33"/>
                  </a:lnTo>
                  <a:lnTo>
                    <a:pt x="66" y="29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9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48" y="25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3" y="26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0" y="20"/>
                  </a:lnTo>
                  <a:lnTo>
                    <a:pt x="28" y="18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94"/>
                  </a:lnTo>
                  <a:lnTo>
                    <a:pt x="207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8" name="Freeform 18"/>
            <p:cNvSpPr>
              <a:spLocks/>
            </p:cNvSpPr>
            <p:nvPr/>
          </p:nvSpPr>
          <p:spPr bwMode="auto">
            <a:xfrm>
              <a:off x="1657" y="1553"/>
              <a:ext cx="207" cy="223"/>
            </a:xfrm>
            <a:custGeom>
              <a:avLst/>
              <a:gdLst>
                <a:gd name="T0" fmla="*/ 161 w 207"/>
                <a:gd name="T1" fmla="*/ 133 h 223"/>
                <a:gd name="T2" fmla="*/ 161 w 207"/>
                <a:gd name="T3" fmla="*/ 134 h 223"/>
                <a:gd name="T4" fmla="*/ 159 w 207"/>
                <a:gd name="T5" fmla="*/ 138 h 223"/>
                <a:gd name="T6" fmla="*/ 164 w 207"/>
                <a:gd name="T7" fmla="*/ 140 h 223"/>
                <a:gd name="T8" fmla="*/ 170 w 207"/>
                <a:gd name="T9" fmla="*/ 138 h 223"/>
                <a:gd name="T10" fmla="*/ 177 w 207"/>
                <a:gd name="T11" fmla="*/ 135 h 223"/>
                <a:gd name="T12" fmla="*/ 177 w 207"/>
                <a:gd name="T13" fmla="*/ 133 h 223"/>
                <a:gd name="T14" fmla="*/ 180 w 207"/>
                <a:gd name="T15" fmla="*/ 134 h 223"/>
                <a:gd name="T16" fmla="*/ 183 w 207"/>
                <a:gd name="T17" fmla="*/ 129 h 223"/>
                <a:gd name="T18" fmla="*/ 181 w 207"/>
                <a:gd name="T19" fmla="*/ 128 h 223"/>
                <a:gd name="T20" fmla="*/ 185 w 207"/>
                <a:gd name="T21" fmla="*/ 125 h 223"/>
                <a:gd name="T22" fmla="*/ 186 w 207"/>
                <a:gd name="T23" fmla="*/ 121 h 223"/>
                <a:gd name="T24" fmla="*/ 185 w 207"/>
                <a:gd name="T25" fmla="*/ 117 h 223"/>
                <a:gd name="T26" fmla="*/ 181 w 207"/>
                <a:gd name="T27" fmla="*/ 110 h 223"/>
                <a:gd name="T28" fmla="*/ 182 w 207"/>
                <a:gd name="T29" fmla="*/ 106 h 223"/>
                <a:gd name="T30" fmla="*/ 182 w 207"/>
                <a:gd name="T31" fmla="*/ 100 h 223"/>
                <a:gd name="T32" fmla="*/ 183 w 207"/>
                <a:gd name="T33" fmla="*/ 95 h 223"/>
                <a:gd name="T34" fmla="*/ 184 w 207"/>
                <a:gd name="T35" fmla="*/ 88 h 223"/>
                <a:gd name="T36" fmla="*/ 186 w 207"/>
                <a:gd name="T37" fmla="*/ 83 h 223"/>
                <a:gd name="T38" fmla="*/ 183 w 207"/>
                <a:gd name="T39" fmla="*/ 78 h 223"/>
                <a:gd name="T40" fmla="*/ 182 w 207"/>
                <a:gd name="T41" fmla="*/ 71 h 223"/>
                <a:gd name="T42" fmla="*/ 182 w 207"/>
                <a:gd name="T43" fmla="*/ 68 h 223"/>
                <a:gd name="T44" fmla="*/ 185 w 207"/>
                <a:gd name="T45" fmla="*/ 63 h 223"/>
                <a:gd name="T46" fmla="*/ 186 w 207"/>
                <a:gd name="T47" fmla="*/ 59 h 223"/>
                <a:gd name="T48" fmla="*/ 189 w 207"/>
                <a:gd name="T49" fmla="*/ 49 h 223"/>
                <a:gd name="T50" fmla="*/ 191 w 207"/>
                <a:gd name="T51" fmla="*/ 42 h 223"/>
                <a:gd name="T52" fmla="*/ 192 w 207"/>
                <a:gd name="T53" fmla="*/ 34 h 223"/>
                <a:gd name="T54" fmla="*/ 195 w 207"/>
                <a:gd name="T55" fmla="*/ 28 h 223"/>
                <a:gd name="T56" fmla="*/ 196 w 207"/>
                <a:gd name="T57" fmla="*/ 14 h 223"/>
                <a:gd name="T58" fmla="*/ 202 w 207"/>
                <a:gd name="T59" fmla="*/ 8 h 223"/>
                <a:gd name="T60" fmla="*/ 205 w 207"/>
                <a:gd name="T61" fmla="*/ 1 h 223"/>
                <a:gd name="T62" fmla="*/ 207 w 207"/>
                <a:gd name="T63" fmla="*/ 0 h 223"/>
                <a:gd name="T64" fmla="*/ 97 w 207"/>
                <a:gd name="T65" fmla="*/ 223 h 223"/>
                <a:gd name="T66" fmla="*/ 102 w 207"/>
                <a:gd name="T67" fmla="*/ 217 h 223"/>
                <a:gd name="T68" fmla="*/ 107 w 207"/>
                <a:gd name="T69" fmla="*/ 215 h 223"/>
                <a:gd name="T70" fmla="*/ 113 w 207"/>
                <a:gd name="T71" fmla="*/ 208 h 223"/>
                <a:gd name="T72" fmla="*/ 113 w 207"/>
                <a:gd name="T73" fmla="*/ 200 h 223"/>
                <a:gd name="T74" fmla="*/ 95 w 207"/>
                <a:gd name="T75" fmla="*/ 223 h 223"/>
                <a:gd name="T76" fmla="*/ 112 w 207"/>
                <a:gd name="T77" fmla="*/ 196 h 223"/>
                <a:gd name="T78" fmla="*/ 111 w 207"/>
                <a:gd name="T79" fmla="*/ 192 h 223"/>
                <a:gd name="T80" fmla="*/ 114 w 207"/>
                <a:gd name="T81" fmla="*/ 189 h 223"/>
                <a:gd name="T82" fmla="*/ 115 w 207"/>
                <a:gd name="T83" fmla="*/ 189 h 223"/>
                <a:gd name="T84" fmla="*/ 121 w 207"/>
                <a:gd name="T85" fmla="*/ 187 h 223"/>
                <a:gd name="T86" fmla="*/ 126 w 207"/>
                <a:gd name="T87" fmla="*/ 183 h 223"/>
                <a:gd name="T88" fmla="*/ 130 w 207"/>
                <a:gd name="T89" fmla="*/ 180 h 223"/>
                <a:gd name="T90" fmla="*/ 130 w 207"/>
                <a:gd name="T91" fmla="*/ 176 h 223"/>
                <a:gd name="T92" fmla="*/ 131 w 207"/>
                <a:gd name="T93" fmla="*/ 173 h 223"/>
                <a:gd name="T94" fmla="*/ 139 w 207"/>
                <a:gd name="T95" fmla="*/ 168 h 223"/>
                <a:gd name="T96" fmla="*/ 141 w 207"/>
                <a:gd name="T97" fmla="*/ 163 h 223"/>
                <a:gd name="T98" fmla="*/ 145 w 207"/>
                <a:gd name="T99" fmla="*/ 154 h 223"/>
                <a:gd name="T100" fmla="*/ 151 w 207"/>
                <a:gd name="T101" fmla="*/ 151 h 223"/>
                <a:gd name="T102" fmla="*/ 150 w 207"/>
                <a:gd name="T103" fmla="*/ 147 h 223"/>
                <a:gd name="T104" fmla="*/ 143 w 207"/>
                <a:gd name="T105" fmla="*/ 148 h 223"/>
                <a:gd name="T106" fmla="*/ 140 w 207"/>
                <a:gd name="T107" fmla="*/ 147 h 223"/>
                <a:gd name="T108" fmla="*/ 141 w 207"/>
                <a:gd name="T109" fmla="*/ 144 h 223"/>
                <a:gd name="T110" fmla="*/ 143 w 207"/>
                <a:gd name="T111" fmla="*/ 140 h 223"/>
                <a:gd name="T112" fmla="*/ 146 w 207"/>
                <a:gd name="T113" fmla="*/ 139 h 223"/>
                <a:gd name="T114" fmla="*/ 0 w 207"/>
                <a:gd name="T115" fmla="*/ 219 h 223"/>
                <a:gd name="T116" fmla="*/ 0 w 207"/>
                <a:gd name="T117" fmla="*/ 215 h 223"/>
                <a:gd name="T118" fmla="*/ 146 w 207"/>
                <a:gd name="T119" fmla="*/ 136 h 223"/>
                <a:gd name="T120" fmla="*/ 149 w 207"/>
                <a:gd name="T121" fmla="*/ 133 h 223"/>
                <a:gd name="T122" fmla="*/ 157 w 207"/>
                <a:gd name="T123" fmla="*/ 133 h 2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7"/>
                <a:gd name="T187" fmla="*/ 0 h 223"/>
                <a:gd name="T188" fmla="*/ 207 w 207"/>
                <a:gd name="T189" fmla="*/ 223 h 2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7" h="223">
                  <a:moveTo>
                    <a:pt x="157" y="133"/>
                  </a:moveTo>
                  <a:lnTo>
                    <a:pt x="158" y="134"/>
                  </a:lnTo>
                  <a:lnTo>
                    <a:pt x="161" y="133"/>
                  </a:lnTo>
                  <a:lnTo>
                    <a:pt x="161" y="134"/>
                  </a:lnTo>
                  <a:lnTo>
                    <a:pt x="160" y="134"/>
                  </a:lnTo>
                  <a:lnTo>
                    <a:pt x="159" y="136"/>
                  </a:lnTo>
                  <a:lnTo>
                    <a:pt x="159" y="138"/>
                  </a:lnTo>
                  <a:lnTo>
                    <a:pt x="161" y="139"/>
                  </a:lnTo>
                  <a:lnTo>
                    <a:pt x="164" y="139"/>
                  </a:lnTo>
                  <a:lnTo>
                    <a:pt x="164" y="140"/>
                  </a:lnTo>
                  <a:lnTo>
                    <a:pt x="165" y="140"/>
                  </a:lnTo>
                  <a:lnTo>
                    <a:pt x="169" y="138"/>
                  </a:lnTo>
                  <a:lnTo>
                    <a:pt x="170" y="138"/>
                  </a:lnTo>
                  <a:lnTo>
                    <a:pt x="173" y="139"/>
                  </a:lnTo>
                  <a:lnTo>
                    <a:pt x="175" y="138"/>
                  </a:lnTo>
                  <a:lnTo>
                    <a:pt x="177" y="135"/>
                  </a:lnTo>
                  <a:lnTo>
                    <a:pt x="177" y="134"/>
                  </a:lnTo>
                  <a:lnTo>
                    <a:pt x="178" y="134"/>
                  </a:lnTo>
                  <a:lnTo>
                    <a:pt x="177" y="133"/>
                  </a:lnTo>
                  <a:lnTo>
                    <a:pt x="177" y="132"/>
                  </a:lnTo>
                  <a:lnTo>
                    <a:pt x="178" y="133"/>
                  </a:lnTo>
                  <a:lnTo>
                    <a:pt x="180" y="134"/>
                  </a:lnTo>
                  <a:lnTo>
                    <a:pt x="182" y="132"/>
                  </a:lnTo>
                  <a:lnTo>
                    <a:pt x="182" y="130"/>
                  </a:lnTo>
                  <a:lnTo>
                    <a:pt x="183" y="129"/>
                  </a:lnTo>
                  <a:lnTo>
                    <a:pt x="184" y="128"/>
                  </a:lnTo>
                  <a:lnTo>
                    <a:pt x="183" y="127"/>
                  </a:lnTo>
                  <a:lnTo>
                    <a:pt x="181" y="128"/>
                  </a:lnTo>
                  <a:lnTo>
                    <a:pt x="181" y="126"/>
                  </a:lnTo>
                  <a:lnTo>
                    <a:pt x="182" y="126"/>
                  </a:lnTo>
                  <a:lnTo>
                    <a:pt x="185" y="125"/>
                  </a:lnTo>
                  <a:lnTo>
                    <a:pt x="186" y="123"/>
                  </a:lnTo>
                  <a:lnTo>
                    <a:pt x="186" y="121"/>
                  </a:lnTo>
                  <a:lnTo>
                    <a:pt x="187" y="121"/>
                  </a:lnTo>
                  <a:lnTo>
                    <a:pt x="186" y="118"/>
                  </a:lnTo>
                  <a:lnTo>
                    <a:pt x="185" y="117"/>
                  </a:lnTo>
                  <a:lnTo>
                    <a:pt x="182" y="115"/>
                  </a:lnTo>
                  <a:lnTo>
                    <a:pt x="181" y="110"/>
                  </a:lnTo>
                  <a:lnTo>
                    <a:pt x="182" y="109"/>
                  </a:lnTo>
                  <a:lnTo>
                    <a:pt x="183" y="107"/>
                  </a:lnTo>
                  <a:lnTo>
                    <a:pt x="182" y="106"/>
                  </a:lnTo>
                  <a:lnTo>
                    <a:pt x="182" y="104"/>
                  </a:lnTo>
                  <a:lnTo>
                    <a:pt x="181" y="103"/>
                  </a:lnTo>
                  <a:lnTo>
                    <a:pt x="182" y="100"/>
                  </a:lnTo>
                  <a:lnTo>
                    <a:pt x="182" y="99"/>
                  </a:lnTo>
                  <a:lnTo>
                    <a:pt x="183" y="97"/>
                  </a:lnTo>
                  <a:lnTo>
                    <a:pt x="183" y="95"/>
                  </a:lnTo>
                  <a:lnTo>
                    <a:pt x="183" y="94"/>
                  </a:lnTo>
                  <a:lnTo>
                    <a:pt x="184" y="90"/>
                  </a:lnTo>
                  <a:lnTo>
                    <a:pt x="184" y="88"/>
                  </a:lnTo>
                  <a:lnTo>
                    <a:pt x="186" y="85"/>
                  </a:lnTo>
                  <a:lnTo>
                    <a:pt x="186" y="83"/>
                  </a:lnTo>
                  <a:lnTo>
                    <a:pt x="186" y="80"/>
                  </a:lnTo>
                  <a:lnTo>
                    <a:pt x="184" y="79"/>
                  </a:lnTo>
                  <a:lnTo>
                    <a:pt x="183" y="78"/>
                  </a:lnTo>
                  <a:lnTo>
                    <a:pt x="183" y="77"/>
                  </a:lnTo>
                  <a:lnTo>
                    <a:pt x="183" y="74"/>
                  </a:lnTo>
                  <a:lnTo>
                    <a:pt x="182" y="71"/>
                  </a:lnTo>
                  <a:lnTo>
                    <a:pt x="182" y="70"/>
                  </a:lnTo>
                  <a:lnTo>
                    <a:pt x="183" y="70"/>
                  </a:lnTo>
                  <a:lnTo>
                    <a:pt x="182" y="68"/>
                  </a:lnTo>
                  <a:lnTo>
                    <a:pt x="184" y="66"/>
                  </a:lnTo>
                  <a:lnTo>
                    <a:pt x="184" y="64"/>
                  </a:lnTo>
                  <a:lnTo>
                    <a:pt x="185" y="63"/>
                  </a:lnTo>
                  <a:lnTo>
                    <a:pt x="186" y="61"/>
                  </a:lnTo>
                  <a:lnTo>
                    <a:pt x="186" y="60"/>
                  </a:lnTo>
                  <a:lnTo>
                    <a:pt x="186" y="59"/>
                  </a:lnTo>
                  <a:lnTo>
                    <a:pt x="187" y="58"/>
                  </a:lnTo>
                  <a:lnTo>
                    <a:pt x="188" y="53"/>
                  </a:lnTo>
                  <a:lnTo>
                    <a:pt x="189" y="49"/>
                  </a:lnTo>
                  <a:lnTo>
                    <a:pt x="192" y="47"/>
                  </a:lnTo>
                  <a:lnTo>
                    <a:pt x="192" y="44"/>
                  </a:lnTo>
                  <a:lnTo>
                    <a:pt x="191" y="42"/>
                  </a:lnTo>
                  <a:lnTo>
                    <a:pt x="191" y="38"/>
                  </a:lnTo>
                  <a:lnTo>
                    <a:pt x="192" y="35"/>
                  </a:lnTo>
                  <a:lnTo>
                    <a:pt x="192" y="34"/>
                  </a:lnTo>
                  <a:lnTo>
                    <a:pt x="193" y="32"/>
                  </a:lnTo>
                  <a:lnTo>
                    <a:pt x="193" y="30"/>
                  </a:lnTo>
                  <a:lnTo>
                    <a:pt x="195" y="28"/>
                  </a:lnTo>
                  <a:lnTo>
                    <a:pt x="194" y="20"/>
                  </a:lnTo>
                  <a:lnTo>
                    <a:pt x="196" y="14"/>
                  </a:lnTo>
                  <a:lnTo>
                    <a:pt x="199" y="12"/>
                  </a:lnTo>
                  <a:lnTo>
                    <a:pt x="200" y="11"/>
                  </a:lnTo>
                  <a:lnTo>
                    <a:pt x="202" y="8"/>
                  </a:lnTo>
                  <a:lnTo>
                    <a:pt x="205" y="5"/>
                  </a:lnTo>
                  <a:lnTo>
                    <a:pt x="205" y="4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07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97" y="223"/>
                  </a:lnTo>
                  <a:lnTo>
                    <a:pt x="100" y="220"/>
                  </a:lnTo>
                  <a:lnTo>
                    <a:pt x="101" y="218"/>
                  </a:lnTo>
                  <a:lnTo>
                    <a:pt x="102" y="217"/>
                  </a:lnTo>
                  <a:lnTo>
                    <a:pt x="105" y="216"/>
                  </a:lnTo>
                  <a:lnTo>
                    <a:pt x="106" y="215"/>
                  </a:lnTo>
                  <a:lnTo>
                    <a:pt x="107" y="215"/>
                  </a:lnTo>
                  <a:lnTo>
                    <a:pt x="110" y="212"/>
                  </a:lnTo>
                  <a:lnTo>
                    <a:pt x="112" y="210"/>
                  </a:lnTo>
                  <a:lnTo>
                    <a:pt x="113" y="208"/>
                  </a:lnTo>
                  <a:lnTo>
                    <a:pt x="112" y="207"/>
                  </a:lnTo>
                  <a:lnTo>
                    <a:pt x="111" y="205"/>
                  </a:lnTo>
                  <a:lnTo>
                    <a:pt x="113" y="200"/>
                  </a:lnTo>
                  <a:lnTo>
                    <a:pt x="113" y="197"/>
                  </a:lnTo>
                  <a:lnTo>
                    <a:pt x="95" y="223"/>
                  </a:lnTo>
                  <a:lnTo>
                    <a:pt x="113" y="197"/>
                  </a:lnTo>
                  <a:lnTo>
                    <a:pt x="112" y="196"/>
                  </a:lnTo>
                  <a:lnTo>
                    <a:pt x="111" y="194"/>
                  </a:lnTo>
                  <a:lnTo>
                    <a:pt x="111" y="193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3" y="190"/>
                  </a:lnTo>
                  <a:lnTo>
                    <a:pt x="114" y="189"/>
                  </a:lnTo>
                  <a:lnTo>
                    <a:pt x="115" y="189"/>
                  </a:lnTo>
                  <a:lnTo>
                    <a:pt x="121" y="187"/>
                  </a:lnTo>
                  <a:lnTo>
                    <a:pt x="123" y="186"/>
                  </a:lnTo>
                  <a:lnTo>
                    <a:pt x="125" y="185"/>
                  </a:lnTo>
                  <a:lnTo>
                    <a:pt x="126" y="183"/>
                  </a:lnTo>
                  <a:lnTo>
                    <a:pt x="128" y="181"/>
                  </a:lnTo>
                  <a:lnTo>
                    <a:pt x="129" y="181"/>
                  </a:lnTo>
                  <a:lnTo>
                    <a:pt x="130" y="180"/>
                  </a:lnTo>
                  <a:lnTo>
                    <a:pt x="129" y="179"/>
                  </a:lnTo>
                  <a:lnTo>
                    <a:pt x="129" y="178"/>
                  </a:lnTo>
                  <a:lnTo>
                    <a:pt x="130" y="176"/>
                  </a:lnTo>
                  <a:lnTo>
                    <a:pt x="131" y="176"/>
                  </a:lnTo>
                  <a:lnTo>
                    <a:pt x="131" y="173"/>
                  </a:lnTo>
                  <a:lnTo>
                    <a:pt x="137" y="171"/>
                  </a:lnTo>
                  <a:lnTo>
                    <a:pt x="137" y="170"/>
                  </a:lnTo>
                  <a:lnTo>
                    <a:pt x="139" y="168"/>
                  </a:lnTo>
                  <a:lnTo>
                    <a:pt x="139" y="167"/>
                  </a:lnTo>
                  <a:lnTo>
                    <a:pt x="140" y="166"/>
                  </a:lnTo>
                  <a:lnTo>
                    <a:pt x="141" y="163"/>
                  </a:lnTo>
                  <a:lnTo>
                    <a:pt x="145" y="159"/>
                  </a:lnTo>
                  <a:lnTo>
                    <a:pt x="145" y="154"/>
                  </a:lnTo>
                  <a:lnTo>
                    <a:pt x="149" y="153"/>
                  </a:lnTo>
                  <a:lnTo>
                    <a:pt x="149" y="151"/>
                  </a:lnTo>
                  <a:lnTo>
                    <a:pt x="151" y="151"/>
                  </a:lnTo>
                  <a:lnTo>
                    <a:pt x="151" y="150"/>
                  </a:lnTo>
                  <a:lnTo>
                    <a:pt x="152" y="149"/>
                  </a:lnTo>
                  <a:lnTo>
                    <a:pt x="150" y="147"/>
                  </a:lnTo>
                  <a:lnTo>
                    <a:pt x="149" y="146"/>
                  </a:lnTo>
                  <a:lnTo>
                    <a:pt x="148" y="147"/>
                  </a:lnTo>
                  <a:lnTo>
                    <a:pt x="143" y="148"/>
                  </a:lnTo>
                  <a:lnTo>
                    <a:pt x="141" y="148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1" y="145"/>
                  </a:lnTo>
                  <a:lnTo>
                    <a:pt x="141" y="144"/>
                  </a:lnTo>
                  <a:lnTo>
                    <a:pt x="142" y="143"/>
                  </a:lnTo>
                  <a:lnTo>
                    <a:pt x="143" y="143"/>
                  </a:lnTo>
                  <a:lnTo>
                    <a:pt x="143" y="140"/>
                  </a:lnTo>
                  <a:lnTo>
                    <a:pt x="145" y="140"/>
                  </a:lnTo>
                  <a:lnTo>
                    <a:pt x="145" y="139"/>
                  </a:lnTo>
                  <a:lnTo>
                    <a:pt x="146" y="139"/>
                  </a:lnTo>
                  <a:lnTo>
                    <a:pt x="148" y="138"/>
                  </a:lnTo>
                  <a:lnTo>
                    <a:pt x="148" y="137"/>
                  </a:lnTo>
                  <a:lnTo>
                    <a:pt x="0" y="219"/>
                  </a:lnTo>
                  <a:lnTo>
                    <a:pt x="148" y="137"/>
                  </a:lnTo>
                  <a:lnTo>
                    <a:pt x="0" y="215"/>
                  </a:lnTo>
                  <a:lnTo>
                    <a:pt x="148" y="137"/>
                  </a:lnTo>
                  <a:lnTo>
                    <a:pt x="147" y="136"/>
                  </a:lnTo>
                  <a:lnTo>
                    <a:pt x="146" y="136"/>
                  </a:lnTo>
                  <a:lnTo>
                    <a:pt x="146" y="134"/>
                  </a:lnTo>
                  <a:lnTo>
                    <a:pt x="149" y="133"/>
                  </a:lnTo>
                  <a:lnTo>
                    <a:pt x="152" y="134"/>
                  </a:lnTo>
                  <a:lnTo>
                    <a:pt x="154" y="134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9" name="Freeform 19"/>
            <p:cNvSpPr>
              <a:spLocks/>
            </p:cNvSpPr>
            <p:nvPr/>
          </p:nvSpPr>
          <p:spPr bwMode="auto">
            <a:xfrm>
              <a:off x="1438" y="1775"/>
              <a:ext cx="219" cy="223"/>
            </a:xfrm>
            <a:custGeom>
              <a:avLst/>
              <a:gdLst>
                <a:gd name="T0" fmla="*/ 0 w 219"/>
                <a:gd name="T1" fmla="*/ 0 h 223"/>
                <a:gd name="T2" fmla="*/ 0 w 219"/>
                <a:gd name="T3" fmla="*/ 223 h 223"/>
                <a:gd name="T4" fmla="*/ 219 w 219"/>
                <a:gd name="T5" fmla="*/ 223 h 223"/>
                <a:gd name="T6" fmla="*/ 219 w 219"/>
                <a:gd name="T7" fmla="*/ 188 h 223"/>
                <a:gd name="T8" fmla="*/ 200 w 219"/>
                <a:gd name="T9" fmla="*/ 223 h 223"/>
                <a:gd name="T10" fmla="*/ 219 w 219"/>
                <a:gd name="T11" fmla="*/ 188 h 223"/>
                <a:gd name="T12" fmla="*/ 219 w 219"/>
                <a:gd name="T13" fmla="*/ 139 h 223"/>
                <a:gd name="T14" fmla="*/ 162 w 219"/>
                <a:gd name="T15" fmla="*/ 223 h 223"/>
                <a:gd name="T16" fmla="*/ 219 w 219"/>
                <a:gd name="T17" fmla="*/ 139 h 223"/>
                <a:gd name="T18" fmla="*/ 219 w 219"/>
                <a:gd name="T19" fmla="*/ 0 h 223"/>
                <a:gd name="T20" fmla="*/ 214 w 219"/>
                <a:gd name="T21" fmla="*/ 0 h 223"/>
                <a:gd name="T22" fmla="*/ 0 w 219"/>
                <a:gd name="T23" fmla="*/ 120 h 223"/>
                <a:gd name="T24" fmla="*/ 214 w 219"/>
                <a:gd name="T25" fmla="*/ 0 h 223"/>
                <a:gd name="T26" fmla="*/ 205 w 219"/>
                <a:gd name="T27" fmla="*/ 0 h 223"/>
                <a:gd name="T28" fmla="*/ 0 w 219"/>
                <a:gd name="T29" fmla="*/ 108 h 223"/>
                <a:gd name="T30" fmla="*/ 205 w 219"/>
                <a:gd name="T31" fmla="*/ 0 h 223"/>
                <a:gd name="T32" fmla="*/ 0 w 219"/>
                <a:gd name="T33" fmla="*/ 0 h 2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9"/>
                <a:gd name="T52" fmla="*/ 0 h 223"/>
                <a:gd name="T53" fmla="*/ 219 w 219"/>
                <a:gd name="T54" fmla="*/ 223 h 2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9" h="223">
                  <a:moveTo>
                    <a:pt x="0" y="0"/>
                  </a:moveTo>
                  <a:lnTo>
                    <a:pt x="0" y="223"/>
                  </a:lnTo>
                  <a:lnTo>
                    <a:pt x="219" y="223"/>
                  </a:lnTo>
                  <a:lnTo>
                    <a:pt x="219" y="188"/>
                  </a:lnTo>
                  <a:lnTo>
                    <a:pt x="200" y="223"/>
                  </a:lnTo>
                  <a:lnTo>
                    <a:pt x="219" y="188"/>
                  </a:lnTo>
                  <a:lnTo>
                    <a:pt x="219" y="139"/>
                  </a:lnTo>
                  <a:lnTo>
                    <a:pt x="162" y="223"/>
                  </a:lnTo>
                  <a:lnTo>
                    <a:pt x="219" y="139"/>
                  </a:lnTo>
                  <a:lnTo>
                    <a:pt x="219" y="0"/>
                  </a:lnTo>
                  <a:lnTo>
                    <a:pt x="214" y="0"/>
                  </a:lnTo>
                  <a:lnTo>
                    <a:pt x="0" y="120"/>
                  </a:lnTo>
                  <a:lnTo>
                    <a:pt x="214" y="0"/>
                  </a:lnTo>
                  <a:lnTo>
                    <a:pt x="205" y="0"/>
                  </a:lnTo>
                  <a:lnTo>
                    <a:pt x="0" y="108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0" name="Freeform 20"/>
            <p:cNvSpPr>
              <a:spLocks/>
            </p:cNvSpPr>
            <p:nvPr/>
          </p:nvSpPr>
          <p:spPr bwMode="auto">
            <a:xfrm>
              <a:off x="1438" y="1997"/>
              <a:ext cx="110" cy="112"/>
            </a:xfrm>
            <a:custGeom>
              <a:avLst/>
              <a:gdLst>
                <a:gd name="T0" fmla="*/ 0 w 110"/>
                <a:gd name="T1" fmla="*/ 0 h 112"/>
                <a:gd name="T2" fmla="*/ 0 w 110"/>
                <a:gd name="T3" fmla="*/ 112 h 112"/>
                <a:gd name="T4" fmla="*/ 110 w 110"/>
                <a:gd name="T5" fmla="*/ 112 h 112"/>
                <a:gd name="T6" fmla="*/ 110 w 110"/>
                <a:gd name="T7" fmla="*/ 78 h 112"/>
                <a:gd name="T8" fmla="*/ 87 w 110"/>
                <a:gd name="T9" fmla="*/ 112 h 112"/>
                <a:gd name="T10" fmla="*/ 110 w 110"/>
                <a:gd name="T11" fmla="*/ 78 h 112"/>
                <a:gd name="T12" fmla="*/ 110 w 110"/>
                <a:gd name="T13" fmla="*/ 0 h 112"/>
                <a:gd name="T14" fmla="*/ 0 w 11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0"/>
                <a:gd name="T25" fmla="*/ 0 h 112"/>
                <a:gd name="T26" fmla="*/ 110 w 110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0" h="112">
                  <a:moveTo>
                    <a:pt x="0" y="0"/>
                  </a:moveTo>
                  <a:lnTo>
                    <a:pt x="0" y="112"/>
                  </a:lnTo>
                  <a:lnTo>
                    <a:pt x="110" y="112"/>
                  </a:lnTo>
                  <a:lnTo>
                    <a:pt x="110" y="78"/>
                  </a:lnTo>
                  <a:lnTo>
                    <a:pt x="87" y="112"/>
                  </a:lnTo>
                  <a:lnTo>
                    <a:pt x="110" y="78"/>
                  </a:lnTo>
                  <a:lnTo>
                    <a:pt x="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1" name="Freeform 21"/>
            <p:cNvSpPr>
              <a:spLocks/>
            </p:cNvSpPr>
            <p:nvPr/>
          </p:nvSpPr>
          <p:spPr bwMode="auto">
            <a:xfrm>
              <a:off x="1438" y="2109"/>
              <a:ext cx="110" cy="111"/>
            </a:xfrm>
            <a:custGeom>
              <a:avLst/>
              <a:gdLst>
                <a:gd name="T0" fmla="*/ 2 w 110"/>
                <a:gd name="T1" fmla="*/ 85 h 111"/>
                <a:gd name="T2" fmla="*/ 0 w 110"/>
                <a:gd name="T3" fmla="*/ 88 h 111"/>
                <a:gd name="T4" fmla="*/ 10 w 110"/>
                <a:gd name="T5" fmla="*/ 100 h 111"/>
                <a:gd name="T6" fmla="*/ 13 w 110"/>
                <a:gd name="T7" fmla="*/ 99 h 111"/>
                <a:gd name="T8" fmla="*/ 15 w 110"/>
                <a:gd name="T9" fmla="*/ 102 h 111"/>
                <a:gd name="T10" fmla="*/ 20 w 110"/>
                <a:gd name="T11" fmla="*/ 110 h 111"/>
                <a:gd name="T12" fmla="*/ 25 w 110"/>
                <a:gd name="T13" fmla="*/ 108 h 111"/>
                <a:gd name="T14" fmla="*/ 28 w 110"/>
                <a:gd name="T15" fmla="*/ 105 h 111"/>
                <a:gd name="T16" fmla="*/ 34 w 110"/>
                <a:gd name="T17" fmla="*/ 103 h 111"/>
                <a:gd name="T18" fmla="*/ 51 w 110"/>
                <a:gd name="T19" fmla="*/ 105 h 111"/>
                <a:gd name="T20" fmla="*/ 57 w 110"/>
                <a:gd name="T21" fmla="*/ 110 h 111"/>
                <a:gd name="T22" fmla="*/ 61 w 110"/>
                <a:gd name="T23" fmla="*/ 109 h 111"/>
                <a:gd name="T24" fmla="*/ 69 w 110"/>
                <a:gd name="T25" fmla="*/ 110 h 111"/>
                <a:gd name="T26" fmla="*/ 68 w 110"/>
                <a:gd name="T27" fmla="*/ 105 h 111"/>
                <a:gd name="T28" fmla="*/ 73 w 110"/>
                <a:gd name="T29" fmla="*/ 102 h 111"/>
                <a:gd name="T30" fmla="*/ 77 w 110"/>
                <a:gd name="T31" fmla="*/ 104 h 111"/>
                <a:gd name="T32" fmla="*/ 85 w 110"/>
                <a:gd name="T33" fmla="*/ 97 h 111"/>
                <a:gd name="T34" fmla="*/ 88 w 110"/>
                <a:gd name="T35" fmla="*/ 96 h 111"/>
                <a:gd name="T36" fmla="*/ 95 w 110"/>
                <a:gd name="T37" fmla="*/ 96 h 111"/>
                <a:gd name="T38" fmla="*/ 100 w 110"/>
                <a:gd name="T39" fmla="*/ 102 h 111"/>
                <a:gd name="T40" fmla="*/ 106 w 110"/>
                <a:gd name="T41" fmla="*/ 99 h 111"/>
                <a:gd name="T42" fmla="*/ 104 w 110"/>
                <a:gd name="T43" fmla="*/ 94 h 111"/>
                <a:gd name="T44" fmla="*/ 104 w 110"/>
                <a:gd name="T45" fmla="*/ 92 h 111"/>
                <a:gd name="T46" fmla="*/ 99 w 110"/>
                <a:gd name="T47" fmla="*/ 91 h 111"/>
                <a:gd name="T48" fmla="*/ 97 w 110"/>
                <a:gd name="T49" fmla="*/ 85 h 111"/>
                <a:gd name="T50" fmla="*/ 96 w 110"/>
                <a:gd name="T51" fmla="*/ 74 h 111"/>
                <a:gd name="T52" fmla="*/ 94 w 110"/>
                <a:gd name="T53" fmla="*/ 77 h 111"/>
                <a:gd name="T54" fmla="*/ 94 w 110"/>
                <a:gd name="T55" fmla="*/ 75 h 111"/>
                <a:gd name="T56" fmla="*/ 96 w 110"/>
                <a:gd name="T57" fmla="*/ 74 h 111"/>
                <a:gd name="T58" fmla="*/ 96 w 110"/>
                <a:gd name="T59" fmla="*/ 66 h 111"/>
                <a:gd name="T60" fmla="*/ 96 w 110"/>
                <a:gd name="T61" fmla="*/ 50 h 111"/>
                <a:gd name="T62" fmla="*/ 95 w 110"/>
                <a:gd name="T63" fmla="*/ 52 h 111"/>
                <a:gd name="T64" fmla="*/ 96 w 110"/>
                <a:gd name="T65" fmla="*/ 52 h 111"/>
                <a:gd name="T66" fmla="*/ 96 w 110"/>
                <a:gd name="T67" fmla="*/ 59 h 111"/>
                <a:gd name="T68" fmla="*/ 95 w 110"/>
                <a:gd name="T69" fmla="*/ 63 h 111"/>
                <a:gd name="T70" fmla="*/ 91 w 110"/>
                <a:gd name="T71" fmla="*/ 62 h 111"/>
                <a:gd name="T72" fmla="*/ 90 w 110"/>
                <a:gd name="T73" fmla="*/ 58 h 111"/>
                <a:gd name="T74" fmla="*/ 94 w 110"/>
                <a:gd name="T75" fmla="*/ 50 h 111"/>
                <a:gd name="T76" fmla="*/ 96 w 110"/>
                <a:gd name="T77" fmla="*/ 49 h 111"/>
                <a:gd name="T78" fmla="*/ 94 w 110"/>
                <a:gd name="T79" fmla="*/ 46 h 111"/>
                <a:gd name="T80" fmla="*/ 95 w 110"/>
                <a:gd name="T81" fmla="*/ 49 h 111"/>
                <a:gd name="T82" fmla="*/ 96 w 110"/>
                <a:gd name="T83" fmla="*/ 47 h 111"/>
                <a:gd name="T84" fmla="*/ 99 w 110"/>
                <a:gd name="T85" fmla="*/ 37 h 111"/>
                <a:gd name="T86" fmla="*/ 96 w 110"/>
                <a:gd name="T87" fmla="*/ 36 h 111"/>
                <a:gd name="T88" fmla="*/ 95 w 110"/>
                <a:gd name="T89" fmla="*/ 32 h 111"/>
                <a:gd name="T90" fmla="*/ 93 w 110"/>
                <a:gd name="T91" fmla="*/ 28 h 111"/>
                <a:gd name="T92" fmla="*/ 91 w 110"/>
                <a:gd name="T93" fmla="*/ 32 h 111"/>
                <a:gd name="T94" fmla="*/ 90 w 110"/>
                <a:gd name="T95" fmla="*/ 35 h 111"/>
                <a:gd name="T96" fmla="*/ 91 w 110"/>
                <a:gd name="T97" fmla="*/ 37 h 111"/>
                <a:gd name="T98" fmla="*/ 95 w 110"/>
                <a:gd name="T99" fmla="*/ 40 h 111"/>
                <a:gd name="T100" fmla="*/ 95 w 110"/>
                <a:gd name="T101" fmla="*/ 37 h 111"/>
                <a:gd name="T102" fmla="*/ 96 w 110"/>
                <a:gd name="T103" fmla="*/ 32 h 111"/>
                <a:gd name="T104" fmla="*/ 99 w 110"/>
                <a:gd name="T105" fmla="*/ 36 h 111"/>
                <a:gd name="T106" fmla="*/ 106 w 110"/>
                <a:gd name="T107" fmla="*/ 26 h 111"/>
                <a:gd name="T108" fmla="*/ 87 w 110"/>
                <a:gd name="T109" fmla="*/ 0 h 111"/>
                <a:gd name="T110" fmla="*/ 18 w 110"/>
                <a:gd name="T111" fmla="*/ 97 h 111"/>
                <a:gd name="T112" fmla="*/ 15 w 110"/>
                <a:gd name="T113" fmla="*/ 97 h 111"/>
                <a:gd name="T114" fmla="*/ 20 w 110"/>
                <a:gd name="T115" fmla="*/ 100 h 1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"/>
                <a:gd name="T175" fmla="*/ 0 h 111"/>
                <a:gd name="T176" fmla="*/ 110 w 110"/>
                <a:gd name="T177" fmla="*/ 111 h 1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" h="111">
                  <a:moveTo>
                    <a:pt x="0" y="0"/>
                  </a:moveTo>
                  <a:lnTo>
                    <a:pt x="0" y="85"/>
                  </a:lnTo>
                  <a:lnTo>
                    <a:pt x="2" y="85"/>
                  </a:lnTo>
                  <a:lnTo>
                    <a:pt x="3" y="86"/>
                  </a:lnTo>
                  <a:lnTo>
                    <a:pt x="1" y="87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7" y="96"/>
                  </a:lnTo>
                  <a:lnTo>
                    <a:pt x="10" y="100"/>
                  </a:lnTo>
                  <a:lnTo>
                    <a:pt x="11" y="99"/>
                  </a:lnTo>
                  <a:lnTo>
                    <a:pt x="12" y="100"/>
                  </a:lnTo>
                  <a:lnTo>
                    <a:pt x="13" y="99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5" y="102"/>
                  </a:lnTo>
                  <a:lnTo>
                    <a:pt x="16" y="106"/>
                  </a:lnTo>
                  <a:lnTo>
                    <a:pt x="17" y="108"/>
                  </a:lnTo>
                  <a:lnTo>
                    <a:pt x="20" y="110"/>
                  </a:lnTo>
                  <a:lnTo>
                    <a:pt x="21" y="109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7" y="106"/>
                  </a:lnTo>
                  <a:lnTo>
                    <a:pt x="28" y="105"/>
                  </a:lnTo>
                  <a:lnTo>
                    <a:pt x="29" y="104"/>
                  </a:lnTo>
                  <a:lnTo>
                    <a:pt x="31" y="102"/>
                  </a:lnTo>
                  <a:lnTo>
                    <a:pt x="34" y="103"/>
                  </a:lnTo>
                  <a:lnTo>
                    <a:pt x="38" y="101"/>
                  </a:lnTo>
                  <a:lnTo>
                    <a:pt x="43" y="102"/>
                  </a:lnTo>
                  <a:lnTo>
                    <a:pt x="51" y="105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7" y="110"/>
                  </a:lnTo>
                  <a:lnTo>
                    <a:pt x="58" y="111"/>
                  </a:lnTo>
                  <a:lnTo>
                    <a:pt x="59" y="111"/>
                  </a:lnTo>
                  <a:lnTo>
                    <a:pt x="61" y="109"/>
                  </a:lnTo>
                  <a:lnTo>
                    <a:pt x="63" y="109"/>
                  </a:lnTo>
                  <a:lnTo>
                    <a:pt x="66" y="110"/>
                  </a:lnTo>
                  <a:lnTo>
                    <a:pt x="69" y="110"/>
                  </a:lnTo>
                  <a:lnTo>
                    <a:pt x="69" y="108"/>
                  </a:lnTo>
                  <a:lnTo>
                    <a:pt x="68" y="107"/>
                  </a:lnTo>
                  <a:lnTo>
                    <a:pt x="68" y="105"/>
                  </a:lnTo>
                  <a:lnTo>
                    <a:pt x="69" y="105"/>
                  </a:lnTo>
                  <a:lnTo>
                    <a:pt x="69" y="104"/>
                  </a:lnTo>
                  <a:lnTo>
                    <a:pt x="73" y="102"/>
                  </a:lnTo>
                  <a:lnTo>
                    <a:pt x="74" y="102"/>
                  </a:lnTo>
                  <a:lnTo>
                    <a:pt x="76" y="102"/>
                  </a:lnTo>
                  <a:lnTo>
                    <a:pt x="77" y="104"/>
                  </a:lnTo>
                  <a:lnTo>
                    <a:pt x="83" y="98"/>
                  </a:lnTo>
                  <a:lnTo>
                    <a:pt x="84" y="99"/>
                  </a:lnTo>
                  <a:lnTo>
                    <a:pt x="85" y="97"/>
                  </a:lnTo>
                  <a:lnTo>
                    <a:pt x="85" y="98"/>
                  </a:lnTo>
                  <a:lnTo>
                    <a:pt x="88" y="98"/>
                  </a:lnTo>
                  <a:lnTo>
                    <a:pt x="88" y="96"/>
                  </a:lnTo>
                  <a:lnTo>
                    <a:pt x="90" y="96"/>
                  </a:lnTo>
                  <a:lnTo>
                    <a:pt x="91" y="97"/>
                  </a:lnTo>
                  <a:lnTo>
                    <a:pt x="95" y="96"/>
                  </a:lnTo>
                  <a:lnTo>
                    <a:pt x="95" y="97"/>
                  </a:lnTo>
                  <a:lnTo>
                    <a:pt x="97" y="96"/>
                  </a:lnTo>
                  <a:lnTo>
                    <a:pt x="100" y="102"/>
                  </a:lnTo>
                  <a:lnTo>
                    <a:pt x="103" y="100"/>
                  </a:lnTo>
                  <a:lnTo>
                    <a:pt x="107" y="100"/>
                  </a:lnTo>
                  <a:lnTo>
                    <a:pt x="106" y="99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5" y="92"/>
                  </a:lnTo>
                  <a:lnTo>
                    <a:pt x="104" y="92"/>
                  </a:lnTo>
                  <a:lnTo>
                    <a:pt x="101" y="91"/>
                  </a:lnTo>
                  <a:lnTo>
                    <a:pt x="100" y="91"/>
                  </a:lnTo>
                  <a:lnTo>
                    <a:pt x="99" y="91"/>
                  </a:lnTo>
                  <a:lnTo>
                    <a:pt x="98" y="90"/>
                  </a:lnTo>
                  <a:lnTo>
                    <a:pt x="97" y="85"/>
                  </a:lnTo>
                  <a:lnTo>
                    <a:pt x="96" y="80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7"/>
                  </a:lnTo>
                  <a:lnTo>
                    <a:pt x="94" y="77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4" y="75"/>
                  </a:lnTo>
                  <a:lnTo>
                    <a:pt x="96" y="75"/>
                  </a:lnTo>
                  <a:lnTo>
                    <a:pt x="96" y="76"/>
                  </a:lnTo>
                  <a:lnTo>
                    <a:pt x="96" y="74"/>
                  </a:lnTo>
                  <a:lnTo>
                    <a:pt x="96" y="72"/>
                  </a:lnTo>
                  <a:lnTo>
                    <a:pt x="96" y="69"/>
                  </a:lnTo>
                  <a:lnTo>
                    <a:pt x="96" y="66"/>
                  </a:lnTo>
                  <a:lnTo>
                    <a:pt x="96" y="59"/>
                  </a:lnTo>
                  <a:lnTo>
                    <a:pt x="98" y="51"/>
                  </a:lnTo>
                  <a:lnTo>
                    <a:pt x="96" y="50"/>
                  </a:lnTo>
                  <a:lnTo>
                    <a:pt x="96" y="49"/>
                  </a:lnTo>
                  <a:lnTo>
                    <a:pt x="95" y="52"/>
                  </a:lnTo>
                  <a:lnTo>
                    <a:pt x="95" y="53"/>
                  </a:lnTo>
                  <a:lnTo>
                    <a:pt x="96" y="53"/>
                  </a:lnTo>
                  <a:lnTo>
                    <a:pt x="96" y="52"/>
                  </a:lnTo>
                  <a:lnTo>
                    <a:pt x="96" y="53"/>
                  </a:lnTo>
                  <a:lnTo>
                    <a:pt x="95" y="57"/>
                  </a:lnTo>
                  <a:lnTo>
                    <a:pt x="96" y="59"/>
                  </a:lnTo>
                  <a:lnTo>
                    <a:pt x="96" y="60"/>
                  </a:lnTo>
                  <a:lnTo>
                    <a:pt x="95" y="61"/>
                  </a:lnTo>
                  <a:lnTo>
                    <a:pt x="95" y="63"/>
                  </a:lnTo>
                  <a:lnTo>
                    <a:pt x="93" y="63"/>
                  </a:lnTo>
                  <a:lnTo>
                    <a:pt x="92" y="63"/>
                  </a:lnTo>
                  <a:lnTo>
                    <a:pt x="91" y="62"/>
                  </a:lnTo>
                  <a:lnTo>
                    <a:pt x="90" y="59"/>
                  </a:lnTo>
                  <a:lnTo>
                    <a:pt x="89" y="59"/>
                  </a:lnTo>
                  <a:lnTo>
                    <a:pt x="90" y="58"/>
                  </a:lnTo>
                  <a:lnTo>
                    <a:pt x="91" y="57"/>
                  </a:lnTo>
                  <a:lnTo>
                    <a:pt x="93" y="56"/>
                  </a:lnTo>
                  <a:lnTo>
                    <a:pt x="94" y="50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3" y="47"/>
                  </a:lnTo>
                  <a:lnTo>
                    <a:pt x="94" y="46"/>
                  </a:lnTo>
                  <a:lnTo>
                    <a:pt x="96" y="45"/>
                  </a:lnTo>
                  <a:lnTo>
                    <a:pt x="95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96" y="46"/>
                  </a:lnTo>
                  <a:lnTo>
                    <a:pt x="100" y="38"/>
                  </a:lnTo>
                  <a:lnTo>
                    <a:pt x="99" y="37"/>
                  </a:lnTo>
                  <a:lnTo>
                    <a:pt x="98" y="38"/>
                  </a:lnTo>
                  <a:lnTo>
                    <a:pt x="96" y="37"/>
                  </a:lnTo>
                  <a:lnTo>
                    <a:pt x="96" y="36"/>
                  </a:lnTo>
                  <a:lnTo>
                    <a:pt x="95" y="37"/>
                  </a:lnTo>
                  <a:lnTo>
                    <a:pt x="95" y="35"/>
                  </a:lnTo>
                  <a:lnTo>
                    <a:pt x="95" y="32"/>
                  </a:lnTo>
                  <a:lnTo>
                    <a:pt x="94" y="30"/>
                  </a:lnTo>
                  <a:lnTo>
                    <a:pt x="95" y="29"/>
                  </a:lnTo>
                  <a:lnTo>
                    <a:pt x="93" y="28"/>
                  </a:lnTo>
                  <a:lnTo>
                    <a:pt x="92" y="29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2" y="33"/>
                  </a:lnTo>
                  <a:lnTo>
                    <a:pt x="92" y="34"/>
                  </a:lnTo>
                  <a:lnTo>
                    <a:pt x="90" y="35"/>
                  </a:lnTo>
                  <a:lnTo>
                    <a:pt x="90" y="36"/>
                  </a:lnTo>
                  <a:lnTo>
                    <a:pt x="91" y="36"/>
                  </a:lnTo>
                  <a:lnTo>
                    <a:pt x="91" y="37"/>
                  </a:lnTo>
                  <a:lnTo>
                    <a:pt x="94" y="39"/>
                  </a:lnTo>
                  <a:lnTo>
                    <a:pt x="95" y="40"/>
                  </a:lnTo>
                  <a:lnTo>
                    <a:pt x="96" y="39"/>
                  </a:lnTo>
                  <a:lnTo>
                    <a:pt x="96" y="37"/>
                  </a:lnTo>
                  <a:lnTo>
                    <a:pt x="95" y="37"/>
                  </a:lnTo>
                  <a:lnTo>
                    <a:pt x="96" y="36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100" y="37"/>
                  </a:lnTo>
                  <a:lnTo>
                    <a:pt x="105" y="29"/>
                  </a:lnTo>
                  <a:lnTo>
                    <a:pt x="106" y="26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87" y="0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8" y="97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5" y="97"/>
                  </a:lnTo>
                  <a:lnTo>
                    <a:pt x="15" y="99"/>
                  </a:lnTo>
                  <a:lnTo>
                    <a:pt x="17" y="100"/>
                  </a:lnTo>
                  <a:lnTo>
                    <a:pt x="20" y="100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2" name="Freeform 22"/>
            <p:cNvSpPr>
              <a:spLocks/>
            </p:cNvSpPr>
            <p:nvPr/>
          </p:nvSpPr>
          <p:spPr bwMode="auto">
            <a:xfrm>
              <a:off x="1548" y="1997"/>
              <a:ext cx="109" cy="112"/>
            </a:xfrm>
            <a:custGeom>
              <a:avLst/>
              <a:gdLst>
                <a:gd name="T0" fmla="*/ 0 w 109"/>
                <a:gd name="T1" fmla="*/ 112 h 112"/>
                <a:gd name="T2" fmla="*/ 42 w 109"/>
                <a:gd name="T3" fmla="*/ 110 h 112"/>
                <a:gd name="T4" fmla="*/ 51 w 109"/>
                <a:gd name="T5" fmla="*/ 102 h 112"/>
                <a:gd name="T6" fmla="*/ 60 w 109"/>
                <a:gd name="T7" fmla="*/ 97 h 112"/>
                <a:gd name="T8" fmla="*/ 68 w 109"/>
                <a:gd name="T9" fmla="*/ 101 h 112"/>
                <a:gd name="T10" fmla="*/ 67 w 109"/>
                <a:gd name="T11" fmla="*/ 105 h 112"/>
                <a:gd name="T12" fmla="*/ 75 w 109"/>
                <a:gd name="T13" fmla="*/ 107 h 112"/>
                <a:gd name="T14" fmla="*/ 93 w 109"/>
                <a:gd name="T15" fmla="*/ 107 h 112"/>
                <a:gd name="T16" fmla="*/ 101 w 109"/>
                <a:gd name="T17" fmla="*/ 109 h 112"/>
                <a:gd name="T18" fmla="*/ 102 w 109"/>
                <a:gd name="T19" fmla="*/ 112 h 112"/>
                <a:gd name="T20" fmla="*/ 104 w 109"/>
                <a:gd name="T21" fmla="*/ 112 h 112"/>
                <a:gd name="T22" fmla="*/ 109 w 109"/>
                <a:gd name="T23" fmla="*/ 112 h 112"/>
                <a:gd name="T24" fmla="*/ 105 w 109"/>
                <a:gd name="T25" fmla="*/ 111 h 112"/>
                <a:gd name="T26" fmla="*/ 104 w 109"/>
                <a:gd name="T27" fmla="*/ 108 h 112"/>
                <a:gd name="T28" fmla="*/ 99 w 109"/>
                <a:gd name="T29" fmla="*/ 107 h 112"/>
                <a:gd name="T30" fmla="*/ 102 w 109"/>
                <a:gd name="T31" fmla="*/ 110 h 112"/>
                <a:gd name="T32" fmla="*/ 105 w 109"/>
                <a:gd name="T33" fmla="*/ 111 h 112"/>
                <a:gd name="T34" fmla="*/ 109 w 109"/>
                <a:gd name="T35" fmla="*/ 71 h 112"/>
                <a:gd name="T36" fmla="*/ 104 w 109"/>
                <a:gd name="T37" fmla="*/ 97 h 112"/>
                <a:gd name="T38" fmla="*/ 102 w 109"/>
                <a:gd name="T39" fmla="*/ 102 h 112"/>
                <a:gd name="T40" fmla="*/ 105 w 109"/>
                <a:gd name="T41" fmla="*/ 102 h 112"/>
                <a:gd name="T42" fmla="*/ 103 w 109"/>
                <a:gd name="T43" fmla="*/ 105 h 112"/>
                <a:gd name="T44" fmla="*/ 98 w 109"/>
                <a:gd name="T45" fmla="*/ 103 h 112"/>
                <a:gd name="T46" fmla="*/ 101 w 109"/>
                <a:gd name="T47" fmla="*/ 102 h 112"/>
                <a:gd name="T48" fmla="*/ 97 w 109"/>
                <a:gd name="T49" fmla="*/ 105 h 112"/>
                <a:gd name="T50" fmla="*/ 91 w 109"/>
                <a:gd name="T51" fmla="*/ 107 h 112"/>
                <a:gd name="T52" fmla="*/ 91 w 109"/>
                <a:gd name="T53" fmla="*/ 101 h 112"/>
                <a:gd name="T54" fmla="*/ 98 w 109"/>
                <a:gd name="T55" fmla="*/ 100 h 112"/>
                <a:gd name="T56" fmla="*/ 94 w 109"/>
                <a:gd name="T57" fmla="*/ 97 h 112"/>
                <a:gd name="T58" fmla="*/ 99 w 109"/>
                <a:gd name="T59" fmla="*/ 96 h 112"/>
                <a:gd name="T60" fmla="*/ 109 w 109"/>
                <a:gd name="T61" fmla="*/ 38 h 112"/>
                <a:gd name="T62" fmla="*/ 80 w 109"/>
                <a:gd name="T63" fmla="*/ 102 h 112"/>
                <a:gd name="T64" fmla="*/ 76 w 109"/>
                <a:gd name="T65" fmla="*/ 104 h 112"/>
                <a:gd name="T66" fmla="*/ 80 w 109"/>
                <a:gd name="T67" fmla="*/ 107 h 112"/>
                <a:gd name="T68" fmla="*/ 109 w 109"/>
                <a:gd name="T69" fmla="*/ 38 h 112"/>
                <a:gd name="T70" fmla="*/ 64 w 109"/>
                <a:gd name="T71" fmla="*/ 95 h 112"/>
                <a:gd name="T72" fmla="*/ 62 w 109"/>
                <a:gd name="T73" fmla="*/ 96 h 112"/>
                <a:gd name="T74" fmla="*/ 56 w 109"/>
                <a:gd name="T75" fmla="*/ 98 h 112"/>
                <a:gd name="T76" fmla="*/ 52 w 109"/>
                <a:gd name="T77" fmla="*/ 100 h 112"/>
                <a:gd name="T78" fmla="*/ 51 w 109"/>
                <a:gd name="T79" fmla="*/ 99 h 112"/>
                <a:gd name="T80" fmla="*/ 52 w 109"/>
                <a:gd name="T81" fmla="*/ 99 h 112"/>
                <a:gd name="T82" fmla="*/ 55 w 109"/>
                <a:gd name="T83" fmla="*/ 97 h 112"/>
                <a:gd name="T84" fmla="*/ 58 w 109"/>
                <a:gd name="T85" fmla="*/ 95 h 112"/>
                <a:gd name="T86" fmla="*/ 63 w 109"/>
                <a:gd name="T87" fmla="*/ 93 h 112"/>
                <a:gd name="T88" fmla="*/ 64 w 109"/>
                <a:gd name="T89" fmla="*/ 93 h 112"/>
                <a:gd name="T90" fmla="*/ 109 w 109"/>
                <a:gd name="T91" fmla="*/ 3 h 112"/>
                <a:gd name="T92" fmla="*/ 90 w 109"/>
                <a:gd name="T93" fmla="*/ 0 h 112"/>
                <a:gd name="T94" fmla="*/ 29 w 109"/>
                <a:gd name="T95" fmla="*/ 112 h 112"/>
                <a:gd name="T96" fmla="*/ 32 w 109"/>
                <a:gd name="T97" fmla="*/ 110 h 112"/>
                <a:gd name="T98" fmla="*/ 33 w 109"/>
                <a:gd name="T99" fmla="*/ 110 h 112"/>
                <a:gd name="T100" fmla="*/ 35 w 109"/>
                <a:gd name="T101" fmla="*/ 109 h 112"/>
                <a:gd name="T102" fmla="*/ 35 w 109"/>
                <a:gd name="T103" fmla="*/ 112 h 112"/>
                <a:gd name="T104" fmla="*/ 33 w 109"/>
                <a:gd name="T105" fmla="*/ 112 h 112"/>
                <a:gd name="T106" fmla="*/ 90 w 109"/>
                <a:gd name="T107" fmla="*/ 0 h 112"/>
                <a:gd name="T108" fmla="*/ 0 w 109"/>
                <a:gd name="T109" fmla="*/ 79 h 112"/>
                <a:gd name="T110" fmla="*/ 0 w 109"/>
                <a:gd name="T111" fmla="*/ 0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9"/>
                <a:gd name="T169" fmla="*/ 0 h 112"/>
                <a:gd name="T170" fmla="*/ 109 w 109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9" h="112">
                  <a:moveTo>
                    <a:pt x="0" y="0"/>
                  </a:moveTo>
                  <a:lnTo>
                    <a:pt x="0" y="112"/>
                  </a:lnTo>
                  <a:lnTo>
                    <a:pt x="38" y="112"/>
                  </a:lnTo>
                  <a:lnTo>
                    <a:pt x="42" y="110"/>
                  </a:lnTo>
                  <a:lnTo>
                    <a:pt x="44" y="107"/>
                  </a:lnTo>
                  <a:lnTo>
                    <a:pt x="51" y="102"/>
                  </a:lnTo>
                  <a:lnTo>
                    <a:pt x="55" y="99"/>
                  </a:lnTo>
                  <a:lnTo>
                    <a:pt x="60" y="97"/>
                  </a:lnTo>
                  <a:lnTo>
                    <a:pt x="65" y="97"/>
                  </a:lnTo>
                  <a:lnTo>
                    <a:pt x="68" y="101"/>
                  </a:lnTo>
                  <a:lnTo>
                    <a:pt x="67" y="103"/>
                  </a:lnTo>
                  <a:lnTo>
                    <a:pt x="67" y="105"/>
                  </a:lnTo>
                  <a:lnTo>
                    <a:pt x="71" y="106"/>
                  </a:lnTo>
                  <a:lnTo>
                    <a:pt x="75" y="107"/>
                  </a:lnTo>
                  <a:lnTo>
                    <a:pt x="88" y="108"/>
                  </a:lnTo>
                  <a:lnTo>
                    <a:pt x="93" y="107"/>
                  </a:lnTo>
                  <a:lnTo>
                    <a:pt x="98" y="107"/>
                  </a:lnTo>
                  <a:lnTo>
                    <a:pt x="101" y="109"/>
                  </a:lnTo>
                  <a:lnTo>
                    <a:pt x="102" y="112"/>
                  </a:lnTo>
                  <a:lnTo>
                    <a:pt x="104" y="112"/>
                  </a:lnTo>
                  <a:lnTo>
                    <a:pt x="109" y="112"/>
                  </a:lnTo>
                  <a:lnTo>
                    <a:pt x="109" y="98"/>
                  </a:lnTo>
                  <a:lnTo>
                    <a:pt x="105" y="111"/>
                  </a:lnTo>
                  <a:lnTo>
                    <a:pt x="104" y="109"/>
                  </a:lnTo>
                  <a:lnTo>
                    <a:pt x="104" y="108"/>
                  </a:lnTo>
                  <a:lnTo>
                    <a:pt x="99" y="107"/>
                  </a:lnTo>
                  <a:lnTo>
                    <a:pt x="101" y="108"/>
                  </a:lnTo>
                  <a:lnTo>
                    <a:pt x="102" y="110"/>
                  </a:lnTo>
                  <a:lnTo>
                    <a:pt x="104" y="111"/>
                  </a:lnTo>
                  <a:lnTo>
                    <a:pt x="105" y="111"/>
                  </a:lnTo>
                  <a:lnTo>
                    <a:pt x="109" y="98"/>
                  </a:lnTo>
                  <a:lnTo>
                    <a:pt x="109" y="71"/>
                  </a:lnTo>
                  <a:lnTo>
                    <a:pt x="99" y="96"/>
                  </a:lnTo>
                  <a:lnTo>
                    <a:pt x="104" y="97"/>
                  </a:lnTo>
                  <a:lnTo>
                    <a:pt x="104" y="99"/>
                  </a:lnTo>
                  <a:lnTo>
                    <a:pt x="102" y="102"/>
                  </a:lnTo>
                  <a:lnTo>
                    <a:pt x="103" y="102"/>
                  </a:lnTo>
                  <a:lnTo>
                    <a:pt x="105" y="102"/>
                  </a:lnTo>
                  <a:lnTo>
                    <a:pt x="105" y="104"/>
                  </a:lnTo>
                  <a:lnTo>
                    <a:pt x="103" y="105"/>
                  </a:lnTo>
                  <a:lnTo>
                    <a:pt x="99" y="105"/>
                  </a:lnTo>
                  <a:lnTo>
                    <a:pt x="98" y="103"/>
                  </a:lnTo>
                  <a:lnTo>
                    <a:pt x="101" y="104"/>
                  </a:lnTo>
                  <a:lnTo>
                    <a:pt x="101" y="102"/>
                  </a:lnTo>
                  <a:lnTo>
                    <a:pt x="96" y="103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7"/>
                  </a:lnTo>
                  <a:lnTo>
                    <a:pt x="91" y="105"/>
                  </a:lnTo>
                  <a:lnTo>
                    <a:pt x="91" y="101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5" y="99"/>
                  </a:lnTo>
                  <a:lnTo>
                    <a:pt x="94" y="97"/>
                  </a:lnTo>
                  <a:lnTo>
                    <a:pt x="97" y="96"/>
                  </a:lnTo>
                  <a:lnTo>
                    <a:pt x="99" y="96"/>
                  </a:lnTo>
                  <a:lnTo>
                    <a:pt x="109" y="71"/>
                  </a:lnTo>
                  <a:lnTo>
                    <a:pt x="109" y="38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7" y="103"/>
                  </a:lnTo>
                  <a:lnTo>
                    <a:pt x="76" y="104"/>
                  </a:lnTo>
                  <a:lnTo>
                    <a:pt x="76" y="106"/>
                  </a:lnTo>
                  <a:lnTo>
                    <a:pt x="80" y="107"/>
                  </a:lnTo>
                  <a:lnTo>
                    <a:pt x="80" y="104"/>
                  </a:lnTo>
                  <a:lnTo>
                    <a:pt x="109" y="38"/>
                  </a:lnTo>
                  <a:lnTo>
                    <a:pt x="109" y="3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2" y="96"/>
                  </a:lnTo>
                  <a:lnTo>
                    <a:pt x="60" y="97"/>
                  </a:lnTo>
                  <a:lnTo>
                    <a:pt x="56" y="98"/>
                  </a:lnTo>
                  <a:lnTo>
                    <a:pt x="55" y="99"/>
                  </a:lnTo>
                  <a:lnTo>
                    <a:pt x="52" y="100"/>
                  </a:lnTo>
                  <a:lnTo>
                    <a:pt x="51" y="99"/>
                  </a:lnTo>
                  <a:lnTo>
                    <a:pt x="52" y="98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5" y="97"/>
                  </a:lnTo>
                  <a:lnTo>
                    <a:pt x="56" y="96"/>
                  </a:lnTo>
                  <a:lnTo>
                    <a:pt x="58" y="95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4" y="93"/>
                  </a:lnTo>
                  <a:lnTo>
                    <a:pt x="64" y="95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90" y="0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30" y="112"/>
                  </a:lnTo>
                  <a:lnTo>
                    <a:pt x="32" y="110"/>
                  </a:lnTo>
                  <a:lnTo>
                    <a:pt x="32" y="109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6" y="111"/>
                  </a:lnTo>
                  <a:lnTo>
                    <a:pt x="35" y="112"/>
                  </a:lnTo>
                  <a:lnTo>
                    <a:pt x="33" y="112"/>
                  </a:lnTo>
                  <a:lnTo>
                    <a:pt x="27" y="112"/>
                  </a:lnTo>
                  <a:lnTo>
                    <a:pt x="90" y="0"/>
                  </a:lnTo>
                  <a:lnTo>
                    <a:pt x="53" y="0"/>
                  </a:lnTo>
                  <a:lnTo>
                    <a:pt x="0" y="79"/>
                  </a:lnTo>
                  <a:lnTo>
                    <a:pt x="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3" name="Freeform 23"/>
            <p:cNvSpPr>
              <a:spLocks/>
            </p:cNvSpPr>
            <p:nvPr/>
          </p:nvSpPr>
          <p:spPr bwMode="auto">
            <a:xfrm>
              <a:off x="1548" y="2109"/>
              <a:ext cx="109" cy="23"/>
            </a:xfrm>
            <a:custGeom>
              <a:avLst/>
              <a:gdLst>
                <a:gd name="T0" fmla="*/ 0 w 109"/>
                <a:gd name="T1" fmla="*/ 0 h 23"/>
                <a:gd name="T2" fmla="*/ 0 w 109"/>
                <a:gd name="T3" fmla="*/ 23 h 23"/>
                <a:gd name="T4" fmla="*/ 1 w 109"/>
                <a:gd name="T5" fmla="*/ 21 h 23"/>
                <a:gd name="T6" fmla="*/ 4 w 109"/>
                <a:gd name="T7" fmla="*/ 20 h 23"/>
                <a:gd name="T8" fmla="*/ 6 w 109"/>
                <a:gd name="T9" fmla="*/ 18 h 23"/>
                <a:gd name="T10" fmla="*/ 6 w 109"/>
                <a:gd name="T11" fmla="*/ 17 h 23"/>
                <a:gd name="T12" fmla="*/ 9 w 109"/>
                <a:gd name="T13" fmla="*/ 16 h 23"/>
                <a:gd name="T14" fmla="*/ 11 w 109"/>
                <a:gd name="T15" fmla="*/ 15 h 23"/>
                <a:gd name="T16" fmla="*/ 15 w 109"/>
                <a:gd name="T17" fmla="*/ 14 h 23"/>
                <a:gd name="T18" fmla="*/ 22 w 109"/>
                <a:gd name="T19" fmla="*/ 16 h 23"/>
                <a:gd name="T20" fmla="*/ 22 w 109"/>
                <a:gd name="T21" fmla="*/ 15 h 23"/>
                <a:gd name="T22" fmla="*/ 24 w 109"/>
                <a:gd name="T23" fmla="*/ 12 h 23"/>
                <a:gd name="T24" fmla="*/ 24 w 109"/>
                <a:gd name="T25" fmla="*/ 11 h 23"/>
                <a:gd name="T26" fmla="*/ 25 w 109"/>
                <a:gd name="T27" fmla="*/ 10 h 23"/>
                <a:gd name="T28" fmla="*/ 31 w 109"/>
                <a:gd name="T29" fmla="*/ 4 h 23"/>
                <a:gd name="T30" fmla="*/ 33 w 109"/>
                <a:gd name="T31" fmla="*/ 3 h 23"/>
                <a:gd name="T32" fmla="*/ 34 w 109"/>
                <a:gd name="T33" fmla="*/ 2 h 23"/>
                <a:gd name="T34" fmla="*/ 37 w 109"/>
                <a:gd name="T35" fmla="*/ 0 h 23"/>
                <a:gd name="T36" fmla="*/ 39 w 109"/>
                <a:gd name="T37" fmla="*/ 0 h 23"/>
                <a:gd name="T38" fmla="*/ 102 w 109"/>
                <a:gd name="T39" fmla="*/ 0 h 23"/>
                <a:gd name="T40" fmla="*/ 100 w 109"/>
                <a:gd name="T41" fmla="*/ 2 h 23"/>
                <a:gd name="T42" fmla="*/ 100 w 109"/>
                <a:gd name="T43" fmla="*/ 4 h 23"/>
                <a:gd name="T44" fmla="*/ 102 w 109"/>
                <a:gd name="T45" fmla="*/ 5 h 23"/>
                <a:gd name="T46" fmla="*/ 104 w 109"/>
                <a:gd name="T47" fmla="*/ 5 h 23"/>
                <a:gd name="T48" fmla="*/ 103 w 109"/>
                <a:gd name="T49" fmla="*/ 3 h 23"/>
                <a:gd name="T50" fmla="*/ 104 w 109"/>
                <a:gd name="T51" fmla="*/ 2 h 23"/>
                <a:gd name="T52" fmla="*/ 104 w 109"/>
                <a:gd name="T53" fmla="*/ 1 h 23"/>
                <a:gd name="T54" fmla="*/ 104 w 109"/>
                <a:gd name="T55" fmla="*/ 0 h 23"/>
                <a:gd name="T56" fmla="*/ 107 w 109"/>
                <a:gd name="T57" fmla="*/ 1 h 23"/>
                <a:gd name="T58" fmla="*/ 107 w 109"/>
                <a:gd name="T59" fmla="*/ 3 h 23"/>
                <a:gd name="T60" fmla="*/ 108 w 109"/>
                <a:gd name="T61" fmla="*/ 5 h 23"/>
                <a:gd name="T62" fmla="*/ 109 w 109"/>
                <a:gd name="T63" fmla="*/ 5 h 23"/>
                <a:gd name="T64" fmla="*/ 109 w 109"/>
                <a:gd name="T65" fmla="*/ 2 h 23"/>
                <a:gd name="T66" fmla="*/ 108 w 109"/>
                <a:gd name="T67" fmla="*/ 2 h 23"/>
                <a:gd name="T68" fmla="*/ 108 w 109"/>
                <a:gd name="T69" fmla="*/ 3 h 23"/>
                <a:gd name="T70" fmla="*/ 109 w 109"/>
                <a:gd name="T71" fmla="*/ 5 h 23"/>
                <a:gd name="T72" fmla="*/ 109 w 109"/>
                <a:gd name="T73" fmla="*/ 5 h 23"/>
                <a:gd name="T74" fmla="*/ 109 w 109"/>
                <a:gd name="T75" fmla="*/ 0 h 23"/>
                <a:gd name="T76" fmla="*/ 28 w 109"/>
                <a:gd name="T77" fmla="*/ 0 h 23"/>
                <a:gd name="T78" fmla="*/ 26 w 109"/>
                <a:gd name="T79" fmla="*/ 2 h 23"/>
                <a:gd name="T80" fmla="*/ 30 w 109"/>
                <a:gd name="T81" fmla="*/ 0 h 23"/>
                <a:gd name="T82" fmla="*/ 35 w 109"/>
                <a:gd name="T83" fmla="*/ 0 h 23"/>
                <a:gd name="T84" fmla="*/ 35 w 109"/>
                <a:gd name="T85" fmla="*/ 0 h 23"/>
                <a:gd name="T86" fmla="*/ 33 w 109"/>
                <a:gd name="T87" fmla="*/ 0 h 23"/>
                <a:gd name="T88" fmla="*/ 32 w 109"/>
                <a:gd name="T89" fmla="*/ 2 h 23"/>
                <a:gd name="T90" fmla="*/ 26 w 109"/>
                <a:gd name="T91" fmla="*/ 8 h 23"/>
                <a:gd name="T92" fmla="*/ 24 w 109"/>
                <a:gd name="T93" fmla="*/ 9 h 23"/>
                <a:gd name="T94" fmla="*/ 24 w 109"/>
                <a:gd name="T95" fmla="*/ 10 h 23"/>
                <a:gd name="T96" fmla="*/ 23 w 109"/>
                <a:gd name="T97" fmla="*/ 8 h 23"/>
                <a:gd name="T98" fmla="*/ 24 w 109"/>
                <a:gd name="T99" fmla="*/ 6 h 23"/>
                <a:gd name="T100" fmla="*/ 26 w 109"/>
                <a:gd name="T101" fmla="*/ 2 h 23"/>
                <a:gd name="T102" fmla="*/ 28 w 109"/>
                <a:gd name="T103" fmla="*/ 0 h 23"/>
                <a:gd name="T104" fmla="*/ 0 w 109"/>
                <a:gd name="T105" fmla="*/ 0 h 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"/>
                <a:gd name="T160" fmla="*/ 0 h 23"/>
                <a:gd name="T161" fmla="*/ 109 w 109"/>
                <a:gd name="T162" fmla="*/ 23 h 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" h="23">
                  <a:moveTo>
                    <a:pt x="0" y="0"/>
                  </a:moveTo>
                  <a:lnTo>
                    <a:pt x="0" y="23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9" y="16"/>
                  </a:lnTo>
                  <a:lnTo>
                    <a:pt x="11" y="15"/>
                  </a:lnTo>
                  <a:lnTo>
                    <a:pt x="15" y="14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5" y="10"/>
                  </a:lnTo>
                  <a:lnTo>
                    <a:pt x="31" y="4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102" y="0"/>
                  </a:lnTo>
                  <a:lnTo>
                    <a:pt x="100" y="2"/>
                  </a:lnTo>
                  <a:lnTo>
                    <a:pt x="100" y="4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3" y="3"/>
                  </a:lnTo>
                  <a:lnTo>
                    <a:pt x="104" y="2"/>
                  </a:lnTo>
                  <a:lnTo>
                    <a:pt x="104" y="1"/>
                  </a:lnTo>
                  <a:lnTo>
                    <a:pt x="104" y="0"/>
                  </a:lnTo>
                  <a:lnTo>
                    <a:pt x="107" y="1"/>
                  </a:lnTo>
                  <a:lnTo>
                    <a:pt x="107" y="3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09" y="2"/>
                  </a:lnTo>
                  <a:lnTo>
                    <a:pt x="108" y="2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2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4" name="Freeform 24"/>
            <p:cNvSpPr>
              <a:spLocks/>
            </p:cNvSpPr>
            <p:nvPr/>
          </p:nvSpPr>
          <p:spPr bwMode="auto">
            <a:xfrm>
              <a:off x="1657" y="1775"/>
              <a:ext cx="111" cy="112"/>
            </a:xfrm>
            <a:custGeom>
              <a:avLst/>
              <a:gdLst>
                <a:gd name="T0" fmla="*/ 111 w 111"/>
                <a:gd name="T1" fmla="*/ 112 h 112"/>
                <a:gd name="T2" fmla="*/ 102 w 111"/>
                <a:gd name="T3" fmla="*/ 87 h 112"/>
                <a:gd name="T4" fmla="*/ 99 w 111"/>
                <a:gd name="T5" fmla="*/ 84 h 112"/>
                <a:gd name="T6" fmla="*/ 96 w 111"/>
                <a:gd name="T7" fmla="*/ 81 h 112"/>
                <a:gd name="T8" fmla="*/ 96 w 111"/>
                <a:gd name="T9" fmla="*/ 80 h 112"/>
                <a:gd name="T10" fmla="*/ 95 w 111"/>
                <a:gd name="T11" fmla="*/ 77 h 112"/>
                <a:gd name="T12" fmla="*/ 97 w 111"/>
                <a:gd name="T13" fmla="*/ 77 h 112"/>
                <a:gd name="T14" fmla="*/ 99 w 111"/>
                <a:gd name="T15" fmla="*/ 82 h 112"/>
                <a:gd name="T16" fmla="*/ 102 w 111"/>
                <a:gd name="T17" fmla="*/ 87 h 112"/>
                <a:gd name="T18" fmla="*/ 80 w 111"/>
                <a:gd name="T19" fmla="*/ 112 h 112"/>
                <a:gd name="T20" fmla="*/ 108 w 111"/>
                <a:gd name="T21" fmla="*/ 29 h 112"/>
                <a:gd name="T22" fmla="*/ 106 w 111"/>
                <a:gd name="T23" fmla="*/ 29 h 112"/>
                <a:gd name="T24" fmla="*/ 103 w 111"/>
                <a:gd name="T25" fmla="*/ 31 h 112"/>
                <a:gd name="T26" fmla="*/ 102 w 111"/>
                <a:gd name="T27" fmla="*/ 37 h 112"/>
                <a:gd name="T28" fmla="*/ 104 w 111"/>
                <a:gd name="T29" fmla="*/ 40 h 112"/>
                <a:gd name="T30" fmla="*/ 106 w 111"/>
                <a:gd name="T31" fmla="*/ 41 h 112"/>
                <a:gd name="T32" fmla="*/ 103 w 111"/>
                <a:gd name="T33" fmla="*/ 44 h 112"/>
                <a:gd name="T34" fmla="*/ 79 w 111"/>
                <a:gd name="T35" fmla="*/ 102 h 112"/>
                <a:gd name="T36" fmla="*/ 74 w 111"/>
                <a:gd name="T37" fmla="*/ 112 h 112"/>
                <a:gd name="T38" fmla="*/ 76 w 111"/>
                <a:gd name="T39" fmla="*/ 102 h 112"/>
                <a:gd name="T40" fmla="*/ 75 w 111"/>
                <a:gd name="T41" fmla="*/ 95 h 112"/>
                <a:gd name="T42" fmla="*/ 66 w 111"/>
                <a:gd name="T43" fmla="*/ 112 h 112"/>
                <a:gd name="T44" fmla="*/ 74 w 111"/>
                <a:gd name="T45" fmla="*/ 87 h 112"/>
                <a:gd name="T46" fmla="*/ 76 w 111"/>
                <a:gd name="T47" fmla="*/ 89 h 112"/>
                <a:gd name="T48" fmla="*/ 78 w 111"/>
                <a:gd name="T49" fmla="*/ 95 h 112"/>
                <a:gd name="T50" fmla="*/ 78 w 111"/>
                <a:gd name="T51" fmla="*/ 97 h 112"/>
                <a:gd name="T52" fmla="*/ 102 w 111"/>
                <a:gd name="T53" fmla="*/ 45 h 112"/>
                <a:gd name="T54" fmla="*/ 99 w 111"/>
                <a:gd name="T55" fmla="*/ 47 h 112"/>
                <a:gd name="T56" fmla="*/ 98 w 111"/>
                <a:gd name="T57" fmla="*/ 50 h 112"/>
                <a:gd name="T58" fmla="*/ 95 w 111"/>
                <a:gd name="T59" fmla="*/ 51 h 112"/>
                <a:gd name="T60" fmla="*/ 92 w 111"/>
                <a:gd name="T61" fmla="*/ 52 h 112"/>
                <a:gd name="T62" fmla="*/ 88 w 111"/>
                <a:gd name="T63" fmla="*/ 52 h 112"/>
                <a:gd name="T64" fmla="*/ 56 w 111"/>
                <a:gd name="T65" fmla="*/ 112 h 112"/>
                <a:gd name="T66" fmla="*/ 83 w 111"/>
                <a:gd name="T67" fmla="*/ 53 h 112"/>
                <a:gd name="T68" fmla="*/ 83 w 111"/>
                <a:gd name="T69" fmla="*/ 53 h 112"/>
                <a:gd name="T70" fmla="*/ 83 w 111"/>
                <a:gd name="T71" fmla="*/ 50 h 112"/>
                <a:gd name="T72" fmla="*/ 82 w 111"/>
                <a:gd name="T73" fmla="*/ 47 h 112"/>
                <a:gd name="T74" fmla="*/ 85 w 111"/>
                <a:gd name="T75" fmla="*/ 43 h 112"/>
                <a:gd name="T76" fmla="*/ 88 w 111"/>
                <a:gd name="T77" fmla="*/ 43 h 112"/>
                <a:gd name="T78" fmla="*/ 91 w 111"/>
                <a:gd name="T79" fmla="*/ 42 h 112"/>
                <a:gd name="T80" fmla="*/ 91 w 111"/>
                <a:gd name="T81" fmla="*/ 38 h 112"/>
                <a:gd name="T82" fmla="*/ 93 w 111"/>
                <a:gd name="T83" fmla="*/ 34 h 112"/>
                <a:gd name="T84" fmla="*/ 95 w 111"/>
                <a:gd name="T85" fmla="*/ 29 h 112"/>
                <a:gd name="T86" fmla="*/ 92 w 111"/>
                <a:gd name="T87" fmla="*/ 26 h 112"/>
                <a:gd name="T88" fmla="*/ 91 w 111"/>
                <a:gd name="T89" fmla="*/ 25 h 112"/>
                <a:gd name="T90" fmla="*/ 89 w 111"/>
                <a:gd name="T91" fmla="*/ 22 h 112"/>
                <a:gd name="T92" fmla="*/ 90 w 111"/>
                <a:gd name="T93" fmla="*/ 18 h 112"/>
                <a:gd name="T94" fmla="*/ 93 w 111"/>
                <a:gd name="T95" fmla="*/ 10 h 112"/>
                <a:gd name="T96" fmla="*/ 96 w 111"/>
                <a:gd name="T97" fmla="*/ 3 h 112"/>
                <a:gd name="T98" fmla="*/ 95 w 111"/>
                <a:gd name="T99" fmla="*/ 0 h 112"/>
                <a:gd name="T100" fmla="*/ 0 w 111"/>
                <a:gd name="T101" fmla="*/ 0 h 1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"/>
                <a:gd name="T154" fmla="*/ 0 h 112"/>
                <a:gd name="T155" fmla="*/ 111 w 111"/>
                <a:gd name="T156" fmla="*/ 112 h 1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" h="112">
                  <a:moveTo>
                    <a:pt x="0" y="0"/>
                  </a:moveTo>
                  <a:lnTo>
                    <a:pt x="0" y="112"/>
                  </a:lnTo>
                  <a:lnTo>
                    <a:pt x="111" y="112"/>
                  </a:lnTo>
                  <a:lnTo>
                    <a:pt x="111" y="60"/>
                  </a:lnTo>
                  <a:lnTo>
                    <a:pt x="102" y="87"/>
                  </a:lnTo>
                  <a:lnTo>
                    <a:pt x="101" y="85"/>
                  </a:lnTo>
                  <a:lnTo>
                    <a:pt x="101" y="84"/>
                  </a:lnTo>
                  <a:lnTo>
                    <a:pt x="99" y="84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6" y="81"/>
                  </a:lnTo>
                  <a:lnTo>
                    <a:pt x="96" y="80"/>
                  </a:lnTo>
                  <a:lnTo>
                    <a:pt x="84" y="112"/>
                  </a:lnTo>
                  <a:lnTo>
                    <a:pt x="96" y="80"/>
                  </a:lnTo>
                  <a:lnTo>
                    <a:pt x="96" y="78"/>
                  </a:lnTo>
                  <a:lnTo>
                    <a:pt x="95" y="78"/>
                  </a:lnTo>
                  <a:lnTo>
                    <a:pt x="95" y="77"/>
                  </a:lnTo>
                  <a:lnTo>
                    <a:pt x="96" y="76"/>
                  </a:lnTo>
                  <a:lnTo>
                    <a:pt x="97" y="76"/>
                  </a:lnTo>
                  <a:lnTo>
                    <a:pt x="97" y="77"/>
                  </a:lnTo>
                  <a:lnTo>
                    <a:pt x="99" y="79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101" y="82"/>
                  </a:lnTo>
                  <a:lnTo>
                    <a:pt x="102" y="84"/>
                  </a:lnTo>
                  <a:lnTo>
                    <a:pt x="102" y="87"/>
                  </a:lnTo>
                  <a:lnTo>
                    <a:pt x="111" y="60"/>
                  </a:lnTo>
                  <a:lnTo>
                    <a:pt x="111" y="31"/>
                  </a:lnTo>
                  <a:lnTo>
                    <a:pt x="80" y="112"/>
                  </a:lnTo>
                  <a:lnTo>
                    <a:pt x="111" y="31"/>
                  </a:lnTo>
                  <a:lnTo>
                    <a:pt x="109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6" y="29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3" y="31"/>
                  </a:lnTo>
                  <a:lnTo>
                    <a:pt x="102" y="32"/>
                  </a:lnTo>
                  <a:lnTo>
                    <a:pt x="102" y="35"/>
                  </a:lnTo>
                  <a:lnTo>
                    <a:pt x="102" y="37"/>
                  </a:lnTo>
                  <a:lnTo>
                    <a:pt x="101" y="38"/>
                  </a:lnTo>
                  <a:lnTo>
                    <a:pt x="103" y="41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6" y="41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3" y="44"/>
                  </a:lnTo>
                  <a:lnTo>
                    <a:pt x="102" y="45"/>
                  </a:lnTo>
                  <a:lnTo>
                    <a:pt x="79" y="100"/>
                  </a:lnTo>
                  <a:lnTo>
                    <a:pt x="79" y="102"/>
                  </a:lnTo>
                  <a:lnTo>
                    <a:pt x="79" y="103"/>
                  </a:lnTo>
                  <a:lnTo>
                    <a:pt x="78" y="103"/>
                  </a:lnTo>
                  <a:lnTo>
                    <a:pt x="74" y="112"/>
                  </a:lnTo>
                  <a:lnTo>
                    <a:pt x="78" y="103"/>
                  </a:lnTo>
                  <a:lnTo>
                    <a:pt x="76" y="102"/>
                  </a:lnTo>
                  <a:lnTo>
                    <a:pt x="76" y="99"/>
                  </a:lnTo>
                  <a:lnTo>
                    <a:pt x="77" y="98"/>
                  </a:lnTo>
                  <a:lnTo>
                    <a:pt x="75" y="95"/>
                  </a:lnTo>
                  <a:lnTo>
                    <a:pt x="75" y="93"/>
                  </a:lnTo>
                  <a:lnTo>
                    <a:pt x="66" y="112"/>
                  </a:lnTo>
                  <a:lnTo>
                    <a:pt x="75" y="93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5" y="87"/>
                  </a:lnTo>
                  <a:lnTo>
                    <a:pt x="76" y="89"/>
                  </a:lnTo>
                  <a:lnTo>
                    <a:pt x="77" y="92"/>
                  </a:lnTo>
                  <a:lnTo>
                    <a:pt x="79" y="94"/>
                  </a:lnTo>
                  <a:lnTo>
                    <a:pt x="78" y="95"/>
                  </a:lnTo>
                  <a:lnTo>
                    <a:pt x="79" y="97"/>
                  </a:lnTo>
                  <a:lnTo>
                    <a:pt x="78" y="97"/>
                  </a:lnTo>
                  <a:lnTo>
                    <a:pt x="79" y="99"/>
                  </a:lnTo>
                  <a:lnTo>
                    <a:pt x="79" y="100"/>
                  </a:lnTo>
                  <a:lnTo>
                    <a:pt x="102" y="45"/>
                  </a:lnTo>
                  <a:lnTo>
                    <a:pt x="101" y="45"/>
                  </a:lnTo>
                  <a:lnTo>
                    <a:pt x="100" y="45"/>
                  </a:lnTo>
                  <a:lnTo>
                    <a:pt x="99" y="47"/>
                  </a:lnTo>
                  <a:lnTo>
                    <a:pt x="98" y="48"/>
                  </a:lnTo>
                  <a:lnTo>
                    <a:pt x="98" y="49"/>
                  </a:lnTo>
                  <a:lnTo>
                    <a:pt x="98" y="50"/>
                  </a:lnTo>
                  <a:lnTo>
                    <a:pt x="97" y="50"/>
                  </a:lnTo>
                  <a:lnTo>
                    <a:pt x="94" y="50"/>
                  </a:lnTo>
                  <a:lnTo>
                    <a:pt x="95" y="51"/>
                  </a:lnTo>
                  <a:lnTo>
                    <a:pt x="94" y="52"/>
                  </a:lnTo>
                  <a:lnTo>
                    <a:pt x="93" y="52"/>
                  </a:lnTo>
                  <a:lnTo>
                    <a:pt x="92" y="52"/>
                  </a:lnTo>
                  <a:lnTo>
                    <a:pt x="91" y="51"/>
                  </a:lnTo>
                  <a:lnTo>
                    <a:pt x="88" y="51"/>
                  </a:lnTo>
                  <a:lnTo>
                    <a:pt x="88" y="52"/>
                  </a:lnTo>
                  <a:lnTo>
                    <a:pt x="87" y="53"/>
                  </a:lnTo>
                  <a:lnTo>
                    <a:pt x="86" y="52"/>
                  </a:lnTo>
                  <a:lnTo>
                    <a:pt x="56" y="112"/>
                  </a:lnTo>
                  <a:lnTo>
                    <a:pt x="86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4"/>
                  </a:lnTo>
                  <a:lnTo>
                    <a:pt x="83" y="53"/>
                  </a:lnTo>
                  <a:lnTo>
                    <a:pt x="82" y="52"/>
                  </a:lnTo>
                  <a:lnTo>
                    <a:pt x="83" y="51"/>
                  </a:lnTo>
                  <a:lnTo>
                    <a:pt x="83" y="50"/>
                  </a:lnTo>
                  <a:lnTo>
                    <a:pt x="84" y="49"/>
                  </a:lnTo>
                  <a:lnTo>
                    <a:pt x="83" y="48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3" y="45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9" y="42"/>
                  </a:lnTo>
                  <a:lnTo>
                    <a:pt x="90" y="41"/>
                  </a:lnTo>
                  <a:lnTo>
                    <a:pt x="91" y="42"/>
                  </a:lnTo>
                  <a:lnTo>
                    <a:pt x="93" y="41"/>
                  </a:lnTo>
                  <a:lnTo>
                    <a:pt x="92" y="40"/>
                  </a:lnTo>
                  <a:lnTo>
                    <a:pt x="91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2"/>
                  </a:lnTo>
                  <a:lnTo>
                    <a:pt x="94" y="32"/>
                  </a:lnTo>
                  <a:lnTo>
                    <a:pt x="95" y="29"/>
                  </a:lnTo>
                  <a:lnTo>
                    <a:pt x="95" y="28"/>
                  </a:lnTo>
                  <a:lnTo>
                    <a:pt x="94" y="28"/>
                  </a:lnTo>
                  <a:lnTo>
                    <a:pt x="92" y="26"/>
                  </a:lnTo>
                  <a:lnTo>
                    <a:pt x="43" y="112"/>
                  </a:lnTo>
                  <a:lnTo>
                    <a:pt x="92" y="26"/>
                  </a:lnTo>
                  <a:lnTo>
                    <a:pt x="91" y="25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89" y="21"/>
                  </a:lnTo>
                  <a:lnTo>
                    <a:pt x="88" y="19"/>
                  </a:lnTo>
                  <a:lnTo>
                    <a:pt x="90" y="18"/>
                  </a:lnTo>
                  <a:lnTo>
                    <a:pt x="91" y="14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0" y="8"/>
                  </a:lnTo>
                  <a:lnTo>
                    <a:pt x="94" y="4"/>
                  </a:lnTo>
                  <a:lnTo>
                    <a:pt x="96" y="3"/>
                  </a:lnTo>
                  <a:lnTo>
                    <a:pt x="97" y="1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19" y="112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5" name="Freeform 25"/>
            <p:cNvSpPr>
              <a:spLocks/>
            </p:cNvSpPr>
            <p:nvPr/>
          </p:nvSpPr>
          <p:spPr bwMode="auto">
            <a:xfrm>
              <a:off x="1657" y="1887"/>
              <a:ext cx="111" cy="111"/>
            </a:xfrm>
            <a:custGeom>
              <a:avLst/>
              <a:gdLst>
                <a:gd name="T0" fmla="*/ 0 w 111"/>
                <a:gd name="T1" fmla="*/ 0 h 111"/>
                <a:gd name="T2" fmla="*/ 0 w 111"/>
                <a:gd name="T3" fmla="*/ 111 h 111"/>
                <a:gd name="T4" fmla="*/ 111 w 111"/>
                <a:gd name="T5" fmla="*/ 111 h 111"/>
                <a:gd name="T6" fmla="*/ 111 w 111"/>
                <a:gd name="T7" fmla="*/ 0 h 111"/>
                <a:gd name="T8" fmla="*/ 84 w 111"/>
                <a:gd name="T9" fmla="*/ 0 h 111"/>
                <a:gd name="T10" fmla="*/ 45 w 111"/>
                <a:gd name="T11" fmla="*/ 111 h 111"/>
                <a:gd name="T12" fmla="*/ 84 w 111"/>
                <a:gd name="T13" fmla="*/ 0 h 111"/>
                <a:gd name="T14" fmla="*/ 80 w 111"/>
                <a:gd name="T15" fmla="*/ 0 h 111"/>
                <a:gd name="T16" fmla="*/ 37 w 111"/>
                <a:gd name="T17" fmla="*/ 111 h 111"/>
                <a:gd name="T18" fmla="*/ 80 w 111"/>
                <a:gd name="T19" fmla="*/ 0 h 111"/>
                <a:gd name="T20" fmla="*/ 74 w 111"/>
                <a:gd name="T21" fmla="*/ 0 h 111"/>
                <a:gd name="T22" fmla="*/ 29 w 111"/>
                <a:gd name="T23" fmla="*/ 111 h 111"/>
                <a:gd name="T24" fmla="*/ 74 w 111"/>
                <a:gd name="T25" fmla="*/ 0 h 111"/>
                <a:gd name="T26" fmla="*/ 67 w 111"/>
                <a:gd name="T27" fmla="*/ 0 h 111"/>
                <a:gd name="T28" fmla="*/ 18 w 111"/>
                <a:gd name="T29" fmla="*/ 111 h 111"/>
                <a:gd name="T30" fmla="*/ 67 w 111"/>
                <a:gd name="T31" fmla="*/ 0 h 111"/>
                <a:gd name="T32" fmla="*/ 57 w 111"/>
                <a:gd name="T33" fmla="*/ 0 h 111"/>
                <a:gd name="T34" fmla="*/ 1 w 111"/>
                <a:gd name="T35" fmla="*/ 111 h 111"/>
                <a:gd name="T36" fmla="*/ 57 w 111"/>
                <a:gd name="T37" fmla="*/ 0 h 111"/>
                <a:gd name="T38" fmla="*/ 44 w 111"/>
                <a:gd name="T39" fmla="*/ 0 h 111"/>
                <a:gd name="T40" fmla="*/ 0 w 111"/>
                <a:gd name="T41" fmla="*/ 77 h 111"/>
                <a:gd name="T42" fmla="*/ 44 w 111"/>
                <a:gd name="T43" fmla="*/ 0 h 111"/>
                <a:gd name="T44" fmla="*/ 19 w 111"/>
                <a:gd name="T45" fmla="*/ 0 h 111"/>
                <a:gd name="T46" fmla="*/ 0 w 111"/>
                <a:gd name="T47" fmla="*/ 28 h 111"/>
                <a:gd name="T48" fmla="*/ 19 w 111"/>
                <a:gd name="T49" fmla="*/ 0 h 111"/>
                <a:gd name="T50" fmla="*/ 0 w 111"/>
                <a:gd name="T51" fmla="*/ 0 h 11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11"/>
                <a:gd name="T80" fmla="*/ 111 w 111"/>
                <a:gd name="T81" fmla="*/ 111 h 11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11">
                  <a:moveTo>
                    <a:pt x="0" y="0"/>
                  </a:moveTo>
                  <a:lnTo>
                    <a:pt x="0" y="111"/>
                  </a:lnTo>
                  <a:lnTo>
                    <a:pt x="111" y="111"/>
                  </a:lnTo>
                  <a:lnTo>
                    <a:pt x="111" y="0"/>
                  </a:lnTo>
                  <a:lnTo>
                    <a:pt x="84" y="0"/>
                  </a:lnTo>
                  <a:lnTo>
                    <a:pt x="45" y="11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37" y="111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29" y="111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18" y="111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1" y="111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0" y="77"/>
                  </a:lnTo>
                  <a:lnTo>
                    <a:pt x="44" y="0"/>
                  </a:lnTo>
                  <a:lnTo>
                    <a:pt x="19" y="0"/>
                  </a:lnTo>
                  <a:lnTo>
                    <a:pt x="0" y="28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6" name="Freeform 26"/>
            <p:cNvSpPr>
              <a:spLocks/>
            </p:cNvSpPr>
            <p:nvPr/>
          </p:nvSpPr>
          <p:spPr bwMode="auto">
            <a:xfrm>
              <a:off x="1768" y="1775"/>
              <a:ext cx="48" cy="112"/>
            </a:xfrm>
            <a:custGeom>
              <a:avLst/>
              <a:gdLst>
                <a:gd name="T0" fmla="*/ 0 w 48"/>
                <a:gd name="T1" fmla="*/ 112 h 112"/>
                <a:gd name="T2" fmla="*/ 47 w 48"/>
                <a:gd name="T3" fmla="*/ 111 h 112"/>
                <a:gd name="T4" fmla="*/ 47 w 48"/>
                <a:gd name="T5" fmla="*/ 106 h 112"/>
                <a:gd name="T6" fmla="*/ 47 w 48"/>
                <a:gd name="T7" fmla="*/ 100 h 112"/>
                <a:gd name="T8" fmla="*/ 43 w 48"/>
                <a:gd name="T9" fmla="*/ 99 h 112"/>
                <a:gd name="T10" fmla="*/ 40 w 48"/>
                <a:gd name="T11" fmla="*/ 97 h 112"/>
                <a:gd name="T12" fmla="*/ 40 w 48"/>
                <a:gd name="T13" fmla="*/ 96 h 112"/>
                <a:gd name="T14" fmla="*/ 36 w 48"/>
                <a:gd name="T15" fmla="*/ 95 h 112"/>
                <a:gd name="T16" fmla="*/ 33 w 48"/>
                <a:gd name="T17" fmla="*/ 92 h 112"/>
                <a:gd name="T18" fmla="*/ 33 w 48"/>
                <a:gd name="T19" fmla="*/ 89 h 112"/>
                <a:gd name="T20" fmla="*/ 33 w 48"/>
                <a:gd name="T21" fmla="*/ 83 h 112"/>
                <a:gd name="T22" fmla="*/ 33 w 48"/>
                <a:gd name="T23" fmla="*/ 80 h 112"/>
                <a:gd name="T24" fmla="*/ 37 w 48"/>
                <a:gd name="T25" fmla="*/ 81 h 112"/>
                <a:gd name="T26" fmla="*/ 38 w 48"/>
                <a:gd name="T27" fmla="*/ 79 h 112"/>
                <a:gd name="T28" fmla="*/ 42 w 48"/>
                <a:gd name="T29" fmla="*/ 79 h 112"/>
                <a:gd name="T30" fmla="*/ 46 w 48"/>
                <a:gd name="T31" fmla="*/ 77 h 112"/>
                <a:gd name="T32" fmla="*/ 48 w 48"/>
                <a:gd name="T33" fmla="*/ 71 h 112"/>
                <a:gd name="T34" fmla="*/ 47 w 48"/>
                <a:gd name="T35" fmla="*/ 67 h 112"/>
                <a:gd name="T36" fmla="*/ 47 w 48"/>
                <a:gd name="T37" fmla="*/ 66 h 112"/>
                <a:gd name="T38" fmla="*/ 44 w 48"/>
                <a:gd name="T39" fmla="*/ 63 h 112"/>
                <a:gd name="T40" fmla="*/ 42 w 48"/>
                <a:gd name="T41" fmla="*/ 60 h 112"/>
                <a:gd name="T42" fmla="*/ 39 w 48"/>
                <a:gd name="T43" fmla="*/ 57 h 112"/>
                <a:gd name="T44" fmla="*/ 37 w 48"/>
                <a:gd name="T45" fmla="*/ 60 h 112"/>
                <a:gd name="T46" fmla="*/ 37 w 48"/>
                <a:gd name="T47" fmla="*/ 55 h 112"/>
                <a:gd name="T48" fmla="*/ 37 w 48"/>
                <a:gd name="T49" fmla="*/ 51 h 112"/>
                <a:gd name="T50" fmla="*/ 33 w 48"/>
                <a:gd name="T51" fmla="*/ 50 h 112"/>
                <a:gd name="T52" fmla="*/ 30 w 48"/>
                <a:gd name="T53" fmla="*/ 50 h 112"/>
                <a:gd name="T54" fmla="*/ 30 w 48"/>
                <a:gd name="T55" fmla="*/ 46 h 112"/>
                <a:gd name="T56" fmla="*/ 31 w 48"/>
                <a:gd name="T57" fmla="*/ 41 h 112"/>
                <a:gd name="T58" fmla="*/ 33 w 48"/>
                <a:gd name="T59" fmla="*/ 39 h 112"/>
                <a:gd name="T60" fmla="*/ 33 w 48"/>
                <a:gd name="T61" fmla="*/ 34 h 112"/>
                <a:gd name="T62" fmla="*/ 31 w 48"/>
                <a:gd name="T63" fmla="*/ 32 h 112"/>
                <a:gd name="T64" fmla="*/ 29 w 48"/>
                <a:gd name="T65" fmla="*/ 31 h 112"/>
                <a:gd name="T66" fmla="*/ 27 w 48"/>
                <a:gd name="T67" fmla="*/ 28 h 112"/>
                <a:gd name="T68" fmla="*/ 28 w 48"/>
                <a:gd name="T69" fmla="*/ 27 h 112"/>
                <a:gd name="T70" fmla="*/ 29 w 48"/>
                <a:gd name="T71" fmla="*/ 26 h 112"/>
                <a:gd name="T72" fmla="*/ 26 w 48"/>
                <a:gd name="T73" fmla="*/ 23 h 112"/>
                <a:gd name="T74" fmla="*/ 22 w 48"/>
                <a:gd name="T75" fmla="*/ 23 h 112"/>
                <a:gd name="T76" fmla="*/ 16 w 48"/>
                <a:gd name="T77" fmla="*/ 24 h 112"/>
                <a:gd name="T78" fmla="*/ 14 w 48"/>
                <a:gd name="T79" fmla="*/ 24 h 112"/>
                <a:gd name="T80" fmla="*/ 11 w 48"/>
                <a:gd name="T81" fmla="*/ 25 h 112"/>
                <a:gd name="T82" fmla="*/ 0 w 48"/>
                <a:gd name="T83" fmla="*/ 60 h 112"/>
                <a:gd name="T84" fmla="*/ 9 w 48"/>
                <a:gd name="T85" fmla="*/ 24 h 112"/>
                <a:gd name="T86" fmla="*/ 6 w 48"/>
                <a:gd name="T87" fmla="*/ 27 h 112"/>
                <a:gd name="T88" fmla="*/ 1 w 48"/>
                <a:gd name="T89" fmla="*/ 29 h 112"/>
                <a:gd name="T90" fmla="*/ 1 w 48"/>
                <a:gd name="T91" fmla="*/ 31 h 112"/>
                <a:gd name="T92" fmla="*/ 0 w 48"/>
                <a:gd name="T93" fmla="*/ 31 h 112"/>
                <a:gd name="T94" fmla="*/ 0 w 48"/>
                <a:gd name="T95" fmla="*/ 31 h 112"/>
                <a:gd name="T96" fmla="*/ 0 w 48"/>
                <a:gd name="T97" fmla="*/ 0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112"/>
                <a:gd name="T149" fmla="*/ 48 w 48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112">
                  <a:moveTo>
                    <a:pt x="0" y="0"/>
                  </a:moveTo>
                  <a:lnTo>
                    <a:pt x="0" y="112"/>
                  </a:lnTo>
                  <a:lnTo>
                    <a:pt x="48" y="112"/>
                  </a:lnTo>
                  <a:lnTo>
                    <a:pt x="47" y="111"/>
                  </a:lnTo>
                  <a:lnTo>
                    <a:pt x="47" y="106"/>
                  </a:lnTo>
                  <a:lnTo>
                    <a:pt x="47" y="102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3" y="99"/>
                  </a:lnTo>
                  <a:lnTo>
                    <a:pt x="41" y="99"/>
                  </a:lnTo>
                  <a:lnTo>
                    <a:pt x="40" y="97"/>
                  </a:lnTo>
                  <a:lnTo>
                    <a:pt x="40" y="96"/>
                  </a:lnTo>
                  <a:lnTo>
                    <a:pt x="39" y="97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7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3" y="80"/>
                  </a:lnTo>
                  <a:lnTo>
                    <a:pt x="35" y="79"/>
                  </a:lnTo>
                  <a:lnTo>
                    <a:pt x="37" y="81"/>
                  </a:lnTo>
                  <a:lnTo>
                    <a:pt x="38" y="79"/>
                  </a:lnTo>
                  <a:lnTo>
                    <a:pt x="42" y="79"/>
                  </a:lnTo>
                  <a:lnTo>
                    <a:pt x="42" y="78"/>
                  </a:lnTo>
                  <a:lnTo>
                    <a:pt x="46" y="77"/>
                  </a:lnTo>
                  <a:lnTo>
                    <a:pt x="46" y="73"/>
                  </a:lnTo>
                  <a:lnTo>
                    <a:pt x="48" y="71"/>
                  </a:lnTo>
                  <a:lnTo>
                    <a:pt x="48" y="68"/>
                  </a:lnTo>
                  <a:lnTo>
                    <a:pt x="47" y="67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3"/>
                  </a:lnTo>
                  <a:lnTo>
                    <a:pt x="44" y="63"/>
                  </a:lnTo>
                  <a:lnTo>
                    <a:pt x="44" y="61"/>
                  </a:lnTo>
                  <a:lnTo>
                    <a:pt x="42" y="60"/>
                  </a:lnTo>
                  <a:lnTo>
                    <a:pt x="40" y="57"/>
                  </a:lnTo>
                  <a:lnTo>
                    <a:pt x="39" y="57"/>
                  </a:lnTo>
                  <a:lnTo>
                    <a:pt x="38" y="58"/>
                  </a:lnTo>
                  <a:lnTo>
                    <a:pt x="37" y="60"/>
                  </a:lnTo>
                  <a:lnTo>
                    <a:pt x="36" y="59"/>
                  </a:lnTo>
                  <a:lnTo>
                    <a:pt x="37" y="55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4" y="51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49"/>
                  </a:lnTo>
                  <a:lnTo>
                    <a:pt x="30" y="46"/>
                  </a:lnTo>
                  <a:lnTo>
                    <a:pt x="30" y="44"/>
                  </a:lnTo>
                  <a:lnTo>
                    <a:pt x="31" y="41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4" y="36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9" y="31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9" y="26"/>
                  </a:lnTo>
                  <a:lnTo>
                    <a:pt x="29" y="24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0" y="60"/>
                  </a:lnTo>
                  <a:lnTo>
                    <a:pt x="10" y="25"/>
                  </a:lnTo>
                  <a:lnTo>
                    <a:pt x="9" y="24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7" name="Freeform 27"/>
            <p:cNvSpPr>
              <a:spLocks/>
            </p:cNvSpPr>
            <p:nvPr/>
          </p:nvSpPr>
          <p:spPr bwMode="auto">
            <a:xfrm>
              <a:off x="1768" y="1887"/>
              <a:ext cx="62" cy="111"/>
            </a:xfrm>
            <a:custGeom>
              <a:avLst/>
              <a:gdLst>
                <a:gd name="T0" fmla="*/ 0 w 62"/>
                <a:gd name="T1" fmla="*/ 111 h 111"/>
                <a:gd name="T2" fmla="*/ 51 w 62"/>
                <a:gd name="T3" fmla="*/ 111 h 111"/>
                <a:gd name="T4" fmla="*/ 48 w 62"/>
                <a:gd name="T5" fmla="*/ 109 h 111"/>
                <a:gd name="T6" fmla="*/ 45 w 62"/>
                <a:gd name="T7" fmla="*/ 105 h 111"/>
                <a:gd name="T8" fmla="*/ 44 w 62"/>
                <a:gd name="T9" fmla="*/ 101 h 111"/>
                <a:gd name="T10" fmla="*/ 49 w 62"/>
                <a:gd name="T11" fmla="*/ 94 h 111"/>
                <a:gd name="T12" fmla="*/ 50 w 62"/>
                <a:gd name="T13" fmla="*/ 87 h 111"/>
                <a:gd name="T14" fmla="*/ 53 w 62"/>
                <a:gd name="T15" fmla="*/ 84 h 111"/>
                <a:gd name="T16" fmla="*/ 55 w 62"/>
                <a:gd name="T17" fmla="*/ 84 h 111"/>
                <a:gd name="T18" fmla="*/ 58 w 62"/>
                <a:gd name="T19" fmla="*/ 85 h 111"/>
                <a:gd name="T20" fmla="*/ 58 w 62"/>
                <a:gd name="T21" fmla="*/ 81 h 111"/>
                <a:gd name="T22" fmla="*/ 55 w 62"/>
                <a:gd name="T23" fmla="*/ 76 h 111"/>
                <a:gd name="T24" fmla="*/ 54 w 62"/>
                <a:gd name="T25" fmla="*/ 70 h 111"/>
                <a:gd name="T26" fmla="*/ 51 w 62"/>
                <a:gd name="T27" fmla="*/ 68 h 111"/>
                <a:gd name="T28" fmla="*/ 46 w 62"/>
                <a:gd name="T29" fmla="*/ 68 h 111"/>
                <a:gd name="T30" fmla="*/ 40 w 62"/>
                <a:gd name="T31" fmla="*/ 67 h 111"/>
                <a:gd name="T32" fmla="*/ 34 w 62"/>
                <a:gd name="T33" fmla="*/ 63 h 111"/>
                <a:gd name="T34" fmla="*/ 35 w 62"/>
                <a:gd name="T35" fmla="*/ 57 h 111"/>
                <a:gd name="T36" fmla="*/ 32 w 62"/>
                <a:gd name="T37" fmla="*/ 54 h 111"/>
                <a:gd name="T38" fmla="*/ 33 w 62"/>
                <a:gd name="T39" fmla="*/ 54 h 111"/>
                <a:gd name="T40" fmla="*/ 28 w 62"/>
                <a:gd name="T41" fmla="*/ 51 h 111"/>
                <a:gd name="T42" fmla="*/ 27 w 62"/>
                <a:gd name="T43" fmla="*/ 41 h 111"/>
                <a:gd name="T44" fmla="*/ 29 w 62"/>
                <a:gd name="T45" fmla="*/ 39 h 111"/>
                <a:gd name="T46" fmla="*/ 34 w 62"/>
                <a:gd name="T47" fmla="*/ 37 h 111"/>
                <a:gd name="T48" fmla="*/ 40 w 62"/>
                <a:gd name="T49" fmla="*/ 40 h 111"/>
                <a:gd name="T50" fmla="*/ 42 w 62"/>
                <a:gd name="T51" fmla="*/ 38 h 111"/>
                <a:gd name="T52" fmla="*/ 46 w 62"/>
                <a:gd name="T53" fmla="*/ 35 h 111"/>
                <a:gd name="T54" fmla="*/ 47 w 62"/>
                <a:gd name="T55" fmla="*/ 32 h 111"/>
                <a:gd name="T56" fmla="*/ 50 w 62"/>
                <a:gd name="T57" fmla="*/ 31 h 111"/>
                <a:gd name="T58" fmla="*/ 53 w 62"/>
                <a:gd name="T59" fmla="*/ 30 h 111"/>
                <a:gd name="T60" fmla="*/ 57 w 62"/>
                <a:gd name="T61" fmla="*/ 27 h 111"/>
                <a:gd name="T62" fmla="*/ 59 w 62"/>
                <a:gd name="T63" fmla="*/ 26 h 111"/>
                <a:gd name="T64" fmla="*/ 57 w 62"/>
                <a:gd name="T65" fmla="*/ 21 h 111"/>
                <a:gd name="T66" fmla="*/ 59 w 62"/>
                <a:gd name="T67" fmla="*/ 18 h 111"/>
                <a:gd name="T68" fmla="*/ 61 w 62"/>
                <a:gd name="T69" fmla="*/ 15 h 111"/>
                <a:gd name="T70" fmla="*/ 62 w 62"/>
                <a:gd name="T71" fmla="*/ 11 h 111"/>
                <a:gd name="T72" fmla="*/ 57 w 62"/>
                <a:gd name="T73" fmla="*/ 8 h 111"/>
                <a:gd name="T74" fmla="*/ 56 w 62"/>
                <a:gd name="T75" fmla="*/ 5 h 111"/>
                <a:gd name="T76" fmla="*/ 52 w 62"/>
                <a:gd name="T77" fmla="*/ 4 h 111"/>
                <a:gd name="T78" fmla="*/ 52 w 62"/>
                <a:gd name="T79" fmla="*/ 3 h 111"/>
                <a:gd name="T80" fmla="*/ 48 w 62"/>
                <a:gd name="T81" fmla="*/ 2 h 111"/>
                <a:gd name="T82" fmla="*/ 48 w 62"/>
                <a:gd name="T83" fmla="*/ 0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2"/>
                <a:gd name="T127" fmla="*/ 0 h 111"/>
                <a:gd name="T128" fmla="*/ 62 w 62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2" h="111">
                  <a:moveTo>
                    <a:pt x="0" y="0"/>
                  </a:moveTo>
                  <a:lnTo>
                    <a:pt x="0" y="111"/>
                  </a:lnTo>
                  <a:lnTo>
                    <a:pt x="50" y="111"/>
                  </a:lnTo>
                  <a:lnTo>
                    <a:pt x="51" y="111"/>
                  </a:lnTo>
                  <a:lnTo>
                    <a:pt x="50" y="109"/>
                  </a:lnTo>
                  <a:lnTo>
                    <a:pt x="48" y="109"/>
                  </a:lnTo>
                  <a:lnTo>
                    <a:pt x="47" y="106"/>
                  </a:lnTo>
                  <a:lnTo>
                    <a:pt x="45" y="105"/>
                  </a:lnTo>
                  <a:lnTo>
                    <a:pt x="44" y="103"/>
                  </a:lnTo>
                  <a:lnTo>
                    <a:pt x="44" y="101"/>
                  </a:lnTo>
                  <a:lnTo>
                    <a:pt x="49" y="95"/>
                  </a:lnTo>
                  <a:lnTo>
                    <a:pt x="49" y="94"/>
                  </a:lnTo>
                  <a:lnTo>
                    <a:pt x="51" y="91"/>
                  </a:lnTo>
                  <a:lnTo>
                    <a:pt x="50" y="87"/>
                  </a:lnTo>
                  <a:lnTo>
                    <a:pt x="50" y="86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6" y="84"/>
                  </a:lnTo>
                  <a:lnTo>
                    <a:pt x="58" y="85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80"/>
                  </a:lnTo>
                  <a:lnTo>
                    <a:pt x="55" y="76"/>
                  </a:lnTo>
                  <a:lnTo>
                    <a:pt x="53" y="74"/>
                  </a:lnTo>
                  <a:lnTo>
                    <a:pt x="54" y="70"/>
                  </a:lnTo>
                  <a:lnTo>
                    <a:pt x="52" y="68"/>
                  </a:lnTo>
                  <a:lnTo>
                    <a:pt x="51" y="68"/>
                  </a:lnTo>
                  <a:lnTo>
                    <a:pt x="47" y="67"/>
                  </a:lnTo>
                  <a:lnTo>
                    <a:pt x="46" y="68"/>
                  </a:lnTo>
                  <a:lnTo>
                    <a:pt x="44" y="68"/>
                  </a:lnTo>
                  <a:lnTo>
                    <a:pt x="40" y="67"/>
                  </a:lnTo>
                  <a:lnTo>
                    <a:pt x="36" y="63"/>
                  </a:lnTo>
                  <a:lnTo>
                    <a:pt x="34" y="63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28" y="51"/>
                  </a:lnTo>
                  <a:lnTo>
                    <a:pt x="24" y="43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9" y="39"/>
                  </a:lnTo>
                  <a:lnTo>
                    <a:pt x="31" y="40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40" y="40"/>
                  </a:lnTo>
                  <a:lnTo>
                    <a:pt x="43" y="39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6" y="35"/>
                  </a:lnTo>
                  <a:lnTo>
                    <a:pt x="47" y="35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30"/>
                  </a:lnTo>
                  <a:lnTo>
                    <a:pt x="56" y="31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1" y="15"/>
                  </a:lnTo>
                  <a:lnTo>
                    <a:pt x="61" y="12"/>
                  </a:lnTo>
                  <a:lnTo>
                    <a:pt x="62" y="11"/>
                  </a:lnTo>
                  <a:lnTo>
                    <a:pt x="60" y="9"/>
                  </a:lnTo>
                  <a:lnTo>
                    <a:pt x="57" y="8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2" y="4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8" name="Freeform 28"/>
            <p:cNvSpPr>
              <a:spLocks/>
            </p:cNvSpPr>
            <p:nvPr/>
          </p:nvSpPr>
          <p:spPr bwMode="auto">
            <a:xfrm>
              <a:off x="1657" y="1997"/>
              <a:ext cx="221" cy="146"/>
            </a:xfrm>
            <a:custGeom>
              <a:avLst/>
              <a:gdLst>
                <a:gd name="T0" fmla="*/ 13 w 221"/>
                <a:gd name="T1" fmla="*/ 118 h 146"/>
                <a:gd name="T2" fmla="*/ 14 w 221"/>
                <a:gd name="T3" fmla="*/ 110 h 146"/>
                <a:gd name="T4" fmla="*/ 26 w 221"/>
                <a:gd name="T5" fmla="*/ 112 h 146"/>
                <a:gd name="T6" fmla="*/ 22 w 221"/>
                <a:gd name="T7" fmla="*/ 101 h 146"/>
                <a:gd name="T8" fmla="*/ 30 w 221"/>
                <a:gd name="T9" fmla="*/ 98 h 146"/>
                <a:gd name="T10" fmla="*/ 35 w 221"/>
                <a:gd name="T11" fmla="*/ 105 h 146"/>
                <a:gd name="T12" fmla="*/ 36 w 221"/>
                <a:gd name="T13" fmla="*/ 109 h 146"/>
                <a:gd name="T14" fmla="*/ 28 w 221"/>
                <a:gd name="T15" fmla="*/ 111 h 146"/>
                <a:gd name="T16" fmla="*/ 27 w 221"/>
                <a:gd name="T17" fmla="*/ 119 h 146"/>
                <a:gd name="T18" fmla="*/ 41 w 221"/>
                <a:gd name="T19" fmla="*/ 117 h 146"/>
                <a:gd name="T20" fmla="*/ 49 w 221"/>
                <a:gd name="T21" fmla="*/ 123 h 146"/>
                <a:gd name="T22" fmla="*/ 55 w 221"/>
                <a:gd name="T23" fmla="*/ 130 h 146"/>
                <a:gd name="T24" fmla="*/ 69 w 221"/>
                <a:gd name="T25" fmla="*/ 134 h 146"/>
                <a:gd name="T26" fmla="*/ 74 w 221"/>
                <a:gd name="T27" fmla="*/ 133 h 146"/>
                <a:gd name="T28" fmla="*/ 82 w 221"/>
                <a:gd name="T29" fmla="*/ 138 h 146"/>
                <a:gd name="T30" fmla="*/ 87 w 221"/>
                <a:gd name="T31" fmla="*/ 144 h 146"/>
                <a:gd name="T32" fmla="*/ 95 w 221"/>
                <a:gd name="T33" fmla="*/ 142 h 146"/>
                <a:gd name="T34" fmla="*/ 91 w 221"/>
                <a:gd name="T35" fmla="*/ 141 h 146"/>
                <a:gd name="T36" fmla="*/ 93 w 221"/>
                <a:gd name="T37" fmla="*/ 139 h 146"/>
                <a:gd name="T38" fmla="*/ 102 w 221"/>
                <a:gd name="T39" fmla="*/ 141 h 146"/>
                <a:gd name="T40" fmla="*/ 106 w 221"/>
                <a:gd name="T41" fmla="*/ 144 h 146"/>
                <a:gd name="T42" fmla="*/ 111 w 221"/>
                <a:gd name="T43" fmla="*/ 145 h 146"/>
                <a:gd name="T44" fmla="*/ 116 w 221"/>
                <a:gd name="T45" fmla="*/ 137 h 146"/>
                <a:gd name="T46" fmla="*/ 126 w 221"/>
                <a:gd name="T47" fmla="*/ 133 h 146"/>
                <a:gd name="T48" fmla="*/ 138 w 221"/>
                <a:gd name="T49" fmla="*/ 131 h 146"/>
                <a:gd name="T50" fmla="*/ 145 w 221"/>
                <a:gd name="T51" fmla="*/ 131 h 146"/>
                <a:gd name="T52" fmla="*/ 147 w 221"/>
                <a:gd name="T53" fmla="*/ 127 h 146"/>
                <a:gd name="T54" fmla="*/ 149 w 221"/>
                <a:gd name="T55" fmla="*/ 122 h 146"/>
                <a:gd name="T56" fmla="*/ 148 w 221"/>
                <a:gd name="T57" fmla="*/ 119 h 146"/>
                <a:gd name="T58" fmla="*/ 142 w 221"/>
                <a:gd name="T59" fmla="*/ 120 h 146"/>
                <a:gd name="T60" fmla="*/ 147 w 221"/>
                <a:gd name="T61" fmla="*/ 114 h 146"/>
                <a:gd name="T62" fmla="*/ 154 w 221"/>
                <a:gd name="T63" fmla="*/ 103 h 146"/>
                <a:gd name="T64" fmla="*/ 162 w 221"/>
                <a:gd name="T65" fmla="*/ 103 h 146"/>
                <a:gd name="T66" fmla="*/ 168 w 221"/>
                <a:gd name="T67" fmla="*/ 95 h 146"/>
                <a:gd name="T68" fmla="*/ 174 w 221"/>
                <a:gd name="T69" fmla="*/ 90 h 146"/>
                <a:gd name="T70" fmla="*/ 180 w 221"/>
                <a:gd name="T71" fmla="*/ 89 h 146"/>
                <a:gd name="T72" fmla="*/ 181 w 221"/>
                <a:gd name="T73" fmla="*/ 79 h 146"/>
                <a:gd name="T74" fmla="*/ 187 w 221"/>
                <a:gd name="T75" fmla="*/ 74 h 146"/>
                <a:gd name="T76" fmla="*/ 193 w 221"/>
                <a:gd name="T77" fmla="*/ 72 h 146"/>
                <a:gd name="T78" fmla="*/ 196 w 221"/>
                <a:gd name="T79" fmla="*/ 71 h 146"/>
                <a:gd name="T80" fmla="*/ 200 w 221"/>
                <a:gd name="T81" fmla="*/ 70 h 146"/>
                <a:gd name="T82" fmla="*/ 205 w 221"/>
                <a:gd name="T83" fmla="*/ 67 h 146"/>
                <a:gd name="T84" fmla="*/ 207 w 221"/>
                <a:gd name="T85" fmla="*/ 60 h 146"/>
                <a:gd name="T86" fmla="*/ 212 w 221"/>
                <a:gd name="T87" fmla="*/ 46 h 146"/>
                <a:gd name="T88" fmla="*/ 220 w 221"/>
                <a:gd name="T89" fmla="*/ 36 h 146"/>
                <a:gd name="T90" fmla="*/ 217 w 221"/>
                <a:gd name="T91" fmla="*/ 22 h 146"/>
                <a:gd name="T92" fmla="*/ 199 w 221"/>
                <a:gd name="T93" fmla="*/ 29 h 146"/>
                <a:gd name="T94" fmla="*/ 186 w 221"/>
                <a:gd name="T95" fmla="*/ 28 h 146"/>
                <a:gd name="T96" fmla="*/ 181 w 221"/>
                <a:gd name="T97" fmla="*/ 22 h 146"/>
                <a:gd name="T98" fmla="*/ 168 w 221"/>
                <a:gd name="T99" fmla="*/ 20 h 146"/>
                <a:gd name="T100" fmla="*/ 160 w 221"/>
                <a:gd name="T101" fmla="*/ 9 h 146"/>
                <a:gd name="T102" fmla="*/ 45 w 221"/>
                <a:gd name="T103" fmla="*/ 0 h 146"/>
                <a:gd name="T104" fmla="*/ 0 w 221"/>
                <a:gd name="T105" fmla="*/ 114 h 146"/>
                <a:gd name="T106" fmla="*/ 45 w 221"/>
                <a:gd name="T107" fmla="*/ 0 h 146"/>
                <a:gd name="T108" fmla="*/ 0 w 221"/>
                <a:gd name="T109" fmla="*/ 72 h 146"/>
                <a:gd name="T110" fmla="*/ 2 w 221"/>
                <a:gd name="T111" fmla="*/ 0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1"/>
                <a:gd name="T169" fmla="*/ 0 h 146"/>
                <a:gd name="T170" fmla="*/ 221 w 221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1" h="146">
                  <a:moveTo>
                    <a:pt x="0" y="0"/>
                  </a:moveTo>
                  <a:lnTo>
                    <a:pt x="0" y="117"/>
                  </a:lnTo>
                  <a:lnTo>
                    <a:pt x="8" y="117"/>
                  </a:lnTo>
                  <a:lnTo>
                    <a:pt x="11" y="119"/>
                  </a:lnTo>
                  <a:lnTo>
                    <a:pt x="13" y="118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4" y="110"/>
                  </a:lnTo>
                  <a:lnTo>
                    <a:pt x="18" y="108"/>
                  </a:lnTo>
                  <a:lnTo>
                    <a:pt x="21" y="109"/>
                  </a:lnTo>
                  <a:lnTo>
                    <a:pt x="22" y="112"/>
                  </a:lnTo>
                  <a:lnTo>
                    <a:pt x="23" y="112"/>
                  </a:lnTo>
                  <a:lnTo>
                    <a:pt x="26" y="112"/>
                  </a:lnTo>
                  <a:lnTo>
                    <a:pt x="27" y="111"/>
                  </a:lnTo>
                  <a:lnTo>
                    <a:pt x="27" y="107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22" y="101"/>
                  </a:lnTo>
                  <a:lnTo>
                    <a:pt x="24" y="99"/>
                  </a:lnTo>
                  <a:lnTo>
                    <a:pt x="23" y="96"/>
                  </a:lnTo>
                  <a:lnTo>
                    <a:pt x="24" y="96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1" y="99"/>
                  </a:lnTo>
                  <a:lnTo>
                    <a:pt x="31" y="100"/>
                  </a:lnTo>
                  <a:lnTo>
                    <a:pt x="33" y="104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4" y="105"/>
                  </a:lnTo>
                  <a:lnTo>
                    <a:pt x="37" y="102"/>
                  </a:lnTo>
                  <a:lnTo>
                    <a:pt x="39" y="103"/>
                  </a:lnTo>
                  <a:lnTo>
                    <a:pt x="39" y="106"/>
                  </a:lnTo>
                  <a:lnTo>
                    <a:pt x="36" y="109"/>
                  </a:lnTo>
                  <a:lnTo>
                    <a:pt x="32" y="112"/>
                  </a:lnTo>
                  <a:lnTo>
                    <a:pt x="32" y="111"/>
                  </a:lnTo>
                  <a:lnTo>
                    <a:pt x="30" y="111"/>
                  </a:lnTo>
                  <a:lnTo>
                    <a:pt x="28" y="111"/>
                  </a:lnTo>
                  <a:lnTo>
                    <a:pt x="27" y="112"/>
                  </a:lnTo>
                  <a:lnTo>
                    <a:pt x="23" y="113"/>
                  </a:lnTo>
                  <a:lnTo>
                    <a:pt x="25" y="116"/>
                  </a:lnTo>
                  <a:lnTo>
                    <a:pt x="25" y="117"/>
                  </a:lnTo>
                  <a:lnTo>
                    <a:pt x="27" y="119"/>
                  </a:lnTo>
                  <a:lnTo>
                    <a:pt x="29" y="118"/>
                  </a:lnTo>
                  <a:lnTo>
                    <a:pt x="33" y="118"/>
                  </a:lnTo>
                  <a:lnTo>
                    <a:pt x="37" y="118"/>
                  </a:lnTo>
                  <a:lnTo>
                    <a:pt x="40" y="118"/>
                  </a:lnTo>
                  <a:lnTo>
                    <a:pt x="41" y="117"/>
                  </a:lnTo>
                  <a:lnTo>
                    <a:pt x="45" y="115"/>
                  </a:lnTo>
                  <a:lnTo>
                    <a:pt x="46" y="114"/>
                  </a:lnTo>
                  <a:lnTo>
                    <a:pt x="48" y="115"/>
                  </a:lnTo>
                  <a:lnTo>
                    <a:pt x="50" y="119"/>
                  </a:lnTo>
                  <a:lnTo>
                    <a:pt x="49" y="123"/>
                  </a:lnTo>
                  <a:lnTo>
                    <a:pt x="51" y="124"/>
                  </a:lnTo>
                  <a:lnTo>
                    <a:pt x="52" y="125"/>
                  </a:lnTo>
                  <a:lnTo>
                    <a:pt x="48" y="130"/>
                  </a:lnTo>
                  <a:lnTo>
                    <a:pt x="55" y="130"/>
                  </a:lnTo>
                  <a:lnTo>
                    <a:pt x="62" y="131"/>
                  </a:lnTo>
                  <a:lnTo>
                    <a:pt x="64" y="129"/>
                  </a:lnTo>
                  <a:lnTo>
                    <a:pt x="65" y="129"/>
                  </a:lnTo>
                  <a:lnTo>
                    <a:pt x="65" y="131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74" y="132"/>
                  </a:lnTo>
                  <a:lnTo>
                    <a:pt x="75" y="132"/>
                  </a:lnTo>
                  <a:lnTo>
                    <a:pt x="75" y="133"/>
                  </a:lnTo>
                  <a:lnTo>
                    <a:pt x="74" y="133"/>
                  </a:lnTo>
                  <a:lnTo>
                    <a:pt x="75" y="135"/>
                  </a:lnTo>
                  <a:lnTo>
                    <a:pt x="78" y="136"/>
                  </a:lnTo>
                  <a:lnTo>
                    <a:pt x="81" y="135"/>
                  </a:lnTo>
                  <a:lnTo>
                    <a:pt x="83" y="136"/>
                  </a:lnTo>
                  <a:lnTo>
                    <a:pt x="82" y="138"/>
                  </a:lnTo>
                  <a:lnTo>
                    <a:pt x="84" y="138"/>
                  </a:lnTo>
                  <a:lnTo>
                    <a:pt x="84" y="140"/>
                  </a:lnTo>
                  <a:lnTo>
                    <a:pt x="83" y="142"/>
                  </a:lnTo>
                  <a:lnTo>
                    <a:pt x="86" y="144"/>
                  </a:lnTo>
                  <a:lnTo>
                    <a:pt x="87" y="144"/>
                  </a:lnTo>
                  <a:lnTo>
                    <a:pt x="89" y="144"/>
                  </a:lnTo>
                  <a:lnTo>
                    <a:pt x="91" y="142"/>
                  </a:lnTo>
                  <a:lnTo>
                    <a:pt x="92" y="142"/>
                  </a:lnTo>
                  <a:lnTo>
                    <a:pt x="93" y="142"/>
                  </a:lnTo>
                  <a:lnTo>
                    <a:pt x="95" y="142"/>
                  </a:lnTo>
                  <a:lnTo>
                    <a:pt x="94" y="141"/>
                  </a:lnTo>
                  <a:lnTo>
                    <a:pt x="93" y="141"/>
                  </a:lnTo>
                  <a:lnTo>
                    <a:pt x="92" y="142"/>
                  </a:lnTo>
                  <a:lnTo>
                    <a:pt x="92" y="141"/>
                  </a:lnTo>
                  <a:lnTo>
                    <a:pt x="91" y="141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3" y="137"/>
                  </a:lnTo>
                  <a:lnTo>
                    <a:pt x="93" y="139"/>
                  </a:lnTo>
                  <a:lnTo>
                    <a:pt x="97" y="138"/>
                  </a:lnTo>
                  <a:lnTo>
                    <a:pt x="99" y="138"/>
                  </a:lnTo>
                  <a:lnTo>
                    <a:pt x="101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7" y="140"/>
                  </a:lnTo>
                  <a:lnTo>
                    <a:pt x="108" y="141"/>
                  </a:lnTo>
                  <a:lnTo>
                    <a:pt x="109" y="142"/>
                  </a:lnTo>
                  <a:lnTo>
                    <a:pt x="109" y="144"/>
                  </a:lnTo>
                  <a:lnTo>
                    <a:pt x="106" y="144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10" y="145"/>
                  </a:lnTo>
                  <a:lnTo>
                    <a:pt x="111" y="145"/>
                  </a:lnTo>
                  <a:lnTo>
                    <a:pt x="111" y="144"/>
                  </a:lnTo>
                  <a:lnTo>
                    <a:pt x="111" y="141"/>
                  </a:lnTo>
                  <a:lnTo>
                    <a:pt x="113" y="137"/>
                  </a:lnTo>
                  <a:lnTo>
                    <a:pt x="116" y="137"/>
                  </a:lnTo>
                  <a:lnTo>
                    <a:pt x="119" y="136"/>
                  </a:lnTo>
                  <a:lnTo>
                    <a:pt x="126" y="139"/>
                  </a:lnTo>
                  <a:lnTo>
                    <a:pt x="127" y="138"/>
                  </a:lnTo>
                  <a:lnTo>
                    <a:pt x="126" y="135"/>
                  </a:lnTo>
                  <a:lnTo>
                    <a:pt x="126" y="133"/>
                  </a:lnTo>
                  <a:lnTo>
                    <a:pt x="130" y="133"/>
                  </a:lnTo>
                  <a:lnTo>
                    <a:pt x="131" y="133"/>
                  </a:lnTo>
                  <a:lnTo>
                    <a:pt x="132" y="132"/>
                  </a:lnTo>
                  <a:lnTo>
                    <a:pt x="135" y="132"/>
                  </a:lnTo>
                  <a:lnTo>
                    <a:pt x="138" y="131"/>
                  </a:lnTo>
                  <a:lnTo>
                    <a:pt x="139" y="129"/>
                  </a:lnTo>
                  <a:lnTo>
                    <a:pt x="140" y="128"/>
                  </a:lnTo>
                  <a:lnTo>
                    <a:pt x="143" y="128"/>
                  </a:lnTo>
                  <a:lnTo>
                    <a:pt x="143" y="129"/>
                  </a:lnTo>
                  <a:lnTo>
                    <a:pt x="145" y="131"/>
                  </a:lnTo>
                  <a:lnTo>
                    <a:pt x="146" y="130"/>
                  </a:lnTo>
                  <a:lnTo>
                    <a:pt x="146" y="129"/>
                  </a:lnTo>
                  <a:lnTo>
                    <a:pt x="147" y="129"/>
                  </a:lnTo>
                  <a:lnTo>
                    <a:pt x="146" y="128"/>
                  </a:lnTo>
                  <a:lnTo>
                    <a:pt x="147" y="127"/>
                  </a:lnTo>
                  <a:lnTo>
                    <a:pt x="149" y="127"/>
                  </a:lnTo>
                  <a:lnTo>
                    <a:pt x="149" y="126"/>
                  </a:lnTo>
                  <a:lnTo>
                    <a:pt x="148" y="125"/>
                  </a:lnTo>
                  <a:lnTo>
                    <a:pt x="148" y="122"/>
                  </a:lnTo>
                  <a:lnTo>
                    <a:pt x="149" y="122"/>
                  </a:lnTo>
                  <a:lnTo>
                    <a:pt x="149" y="121"/>
                  </a:lnTo>
                  <a:lnTo>
                    <a:pt x="150" y="119"/>
                  </a:lnTo>
                  <a:lnTo>
                    <a:pt x="149" y="118"/>
                  </a:lnTo>
                  <a:lnTo>
                    <a:pt x="148" y="118"/>
                  </a:lnTo>
                  <a:lnTo>
                    <a:pt x="148" y="119"/>
                  </a:lnTo>
                  <a:lnTo>
                    <a:pt x="148" y="120"/>
                  </a:lnTo>
                  <a:lnTo>
                    <a:pt x="147" y="119"/>
                  </a:lnTo>
                  <a:lnTo>
                    <a:pt x="146" y="119"/>
                  </a:lnTo>
                  <a:lnTo>
                    <a:pt x="145" y="120"/>
                  </a:lnTo>
                  <a:lnTo>
                    <a:pt x="142" y="120"/>
                  </a:lnTo>
                  <a:lnTo>
                    <a:pt x="141" y="119"/>
                  </a:lnTo>
                  <a:lnTo>
                    <a:pt x="141" y="118"/>
                  </a:lnTo>
                  <a:lnTo>
                    <a:pt x="143" y="117"/>
                  </a:lnTo>
                  <a:lnTo>
                    <a:pt x="144" y="116"/>
                  </a:lnTo>
                  <a:lnTo>
                    <a:pt x="147" y="114"/>
                  </a:lnTo>
                  <a:lnTo>
                    <a:pt x="148" y="112"/>
                  </a:lnTo>
                  <a:lnTo>
                    <a:pt x="150" y="111"/>
                  </a:lnTo>
                  <a:lnTo>
                    <a:pt x="150" y="108"/>
                  </a:lnTo>
                  <a:lnTo>
                    <a:pt x="152" y="104"/>
                  </a:lnTo>
                  <a:lnTo>
                    <a:pt x="154" y="103"/>
                  </a:lnTo>
                  <a:lnTo>
                    <a:pt x="156" y="105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2" y="102"/>
                  </a:lnTo>
                  <a:lnTo>
                    <a:pt x="162" y="103"/>
                  </a:lnTo>
                  <a:lnTo>
                    <a:pt x="163" y="103"/>
                  </a:lnTo>
                  <a:lnTo>
                    <a:pt x="166" y="100"/>
                  </a:lnTo>
                  <a:lnTo>
                    <a:pt x="166" y="96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7" y="93"/>
                  </a:lnTo>
                  <a:lnTo>
                    <a:pt x="168" y="90"/>
                  </a:lnTo>
                  <a:lnTo>
                    <a:pt x="173" y="89"/>
                  </a:lnTo>
                  <a:lnTo>
                    <a:pt x="174" y="90"/>
                  </a:lnTo>
                  <a:lnTo>
                    <a:pt x="175" y="89"/>
                  </a:lnTo>
                  <a:lnTo>
                    <a:pt x="177" y="87"/>
                  </a:lnTo>
                  <a:lnTo>
                    <a:pt x="179" y="87"/>
                  </a:lnTo>
                  <a:lnTo>
                    <a:pt x="179" y="89"/>
                  </a:lnTo>
                  <a:lnTo>
                    <a:pt x="180" y="89"/>
                  </a:lnTo>
                  <a:lnTo>
                    <a:pt x="181" y="89"/>
                  </a:lnTo>
                  <a:lnTo>
                    <a:pt x="181" y="88"/>
                  </a:lnTo>
                  <a:lnTo>
                    <a:pt x="180" y="87"/>
                  </a:lnTo>
                  <a:lnTo>
                    <a:pt x="180" y="82"/>
                  </a:lnTo>
                  <a:lnTo>
                    <a:pt x="181" y="79"/>
                  </a:lnTo>
                  <a:lnTo>
                    <a:pt x="181" y="78"/>
                  </a:lnTo>
                  <a:lnTo>
                    <a:pt x="183" y="78"/>
                  </a:lnTo>
                  <a:lnTo>
                    <a:pt x="185" y="78"/>
                  </a:lnTo>
                  <a:lnTo>
                    <a:pt x="186" y="77"/>
                  </a:lnTo>
                  <a:lnTo>
                    <a:pt x="187" y="74"/>
                  </a:lnTo>
                  <a:lnTo>
                    <a:pt x="191" y="73"/>
                  </a:lnTo>
                  <a:lnTo>
                    <a:pt x="192" y="74"/>
                  </a:lnTo>
                  <a:lnTo>
                    <a:pt x="193" y="74"/>
                  </a:lnTo>
                  <a:lnTo>
                    <a:pt x="193" y="73"/>
                  </a:lnTo>
                  <a:lnTo>
                    <a:pt x="193" y="72"/>
                  </a:lnTo>
                  <a:lnTo>
                    <a:pt x="194" y="72"/>
                  </a:lnTo>
                  <a:lnTo>
                    <a:pt x="194" y="75"/>
                  </a:lnTo>
                  <a:lnTo>
                    <a:pt x="196" y="74"/>
                  </a:lnTo>
                  <a:lnTo>
                    <a:pt x="195" y="72"/>
                  </a:lnTo>
                  <a:lnTo>
                    <a:pt x="196" y="71"/>
                  </a:lnTo>
                  <a:lnTo>
                    <a:pt x="196" y="70"/>
                  </a:lnTo>
                  <a:lnTo>
                    <a:pt x="197" y="70"/>
                  </a:lnTo>
                  <a:lnTo>
                    <a:pt x="198" y="70"/>
                  </a:lnTo>
                  <a:lnTo>
                    <a:pt x="200" y="70"/>
                  </a:lnTo>
                  <a:lnTo>
                    <a:pt x="200" y="69"/>
                  </a:lnTo>
                  <a:lnTo>
                    <a:pt x="202" y="68"/>
                  </a:lnTo>
                  <a:lnTo>
                    <a:pt x="203" y="67"/>
                  </a:lnTo>
                  <a:lnTo>
                    <a:pt x="204" y="66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8" y="63"/>
                  </a:lnTo>
                  <a:lnTo>
                    <a:pt x="208" y="62"/>
                  </a:lnTo>
                  <a:lnTo>
                    <a:pt x="207" y="61"/>
                  </a:lnTo>
                  <a:lnTo>
                    <a:pt x="207" y="60"/>
                  </a:lnTo>
                  <a:lnTo>
                    <a:pt x="205" y="57"/>
                  </a:lnTo>
                  <a:lnTo>
                    <a:pt x="206" y="54"/>
                  </a:lnTo>
                  <a:lnTo>
                    <a:pt x="210" y="51"/>
                  </a:lnTo>
                  <a:lnTo>
                    <a:pt x="211" y="47"/>
                  </a:lnTo>
                  <a:lnTo>
                    <a:pt x="212" y="46"/>
                  </a:lnTo>
                  <a:lnTo>
                    <a:pt x="216" y="43"/>
                  </a:lnTo>
                  <a:lnTo>
                    <a:pt x="217" y="41"/>
                  </a:lnTo>
                  <a:lnTo>
                    <a:pt x="217" y="40"/>
                  </a:lnTo>
                  <a:lnTo>
                    <a:pt x="216" y="38"/>
                  </a:lnTo>
                  <a:lnTo>
                    <a:pt x="220" y="36"/>
                  </a:lnTo>
                  <a:lnTo>
                    <a:pt x="221" y="32"/>
                  </a:lnTo>
                  <a:lnTo>
                    <a:pt x="217" y="29"/>
                  </a:lnTo>
                  <a:lnTo>
                    <a:pt x="216" y="29"/>
                  </a:lnTo>
                  <a:lnTo>
                    <a:pt x="217" y="26"/>
                  </a:lnTo>
                  <a:lnTo>
                    <a:pt x="217" y="22"/>
                  </a:lnTo>
                  <a:lnTo>
                    <a:pt x="214" y="22"/>
                  </a:lnTo>
                  <a:lnTo>
                    <a:pt x="214" y="24"/>
                  </a:lnTo>
                  <a:lnTo>
                    <a:pt x="213" y="26"/>
                  </a:lnTo>
                  <a:lnTo>
                    <a:pt x="208" y="25"/>
                  </a:lnTo>
                  <a:lnTo>
                    <a:pt x="199" y="29"/>
                  </a:lnTo>
                  <a:lnTo>
                    <a:pt x="199" y="31"/>
                  </a:lnTo>
                  <a:lnTo>
                    <a:pt x="196" y="30"/>
                  </a:lnTo>
                  <a:lnTo>
                    <a:pt x="194" y="31"/>
                  </a:lnTo>
                  <a:lnTo>
                    <a:pt x="193" y="27"/>
                  </a:lnTo>
                  <a:lnTo>
                    <a:pt x="186" y="28"/>
                  </a:lnTo>
                  <a:lnTo>
                    <a:pt x="185" y="25"/>
                  </a:lnTo>
                  <a:lnTo>
                    <a:pt x="184" y="26"/>
                  </a:lnTo>
                  <a:lnTo>
                    <a:pt x="182" y="24"/>
                  </a:lnTo>
                  <a:lnTo>
                    <a:pt x="181" y="22"/>
                  </a:lnTo>
                  <a:lnTo>
                    <a:pt x="177" y="22"/>
                  </a:lnTo>
                  <a:lnTo>
                    <a:pt x="172" y="20"/>
                  </a:lnTo>
                  <a:lnTo>
                    <a:pt x="169" y="21"/>
                  </a:lnTo>
                  <a:lnTo>
                    <a:pt x="169" y="20"/>
                  </a:lnTo>
                  <a:lnTo>
                    <a:pt x="168" y="20"/>
                  </a:lnTo>
                  <a:lnTo>
                    <a:pt x="167" y="19"/>
                  </a:lnTo>
                  <a:lnTo>
                    <a:pt x="167" y="15"/>
                  </a:lnTo>
                  <a:lnTo>
                    <a:pt x="163" y="14"/>
                  </a:lnTo>
                  <a:lnTo>
                    <a:pt x="164" y="12"/>
                  </a:lnTo>
                  <a:lnTo>
                    <a:pt x="160" y="9"/>
                  </a:lnTo>
                  <a:lnTo>
                    <a:pt x="158" y="8"/>
                  </a:lnTo>
                  <a:lnTo>
                    <a:pt x="158" y="2"/>
                  </a:lnTo>
                  <a:lnTo>
                    <a:pt x="161" y="1"/>
                  </a:lnTo>
                  <a:lnTo>
                    <a:pt x="161" y="0"/>
                  </a:lnTo>
                  <a:lnTo>
                    <a:pt x="45" y="0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3" y="113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1" y="117"/>
                  </a:lnTo>
                  <a:lnTo>
                    <a:pt x="4" y="115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0" y="99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0" y="7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0" y="39"/>
                  </a:lnTo>
                  <a:lnTo>
                    <a:pt x="1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59" name="Freeform 29"/>
            <p:cNvSpPr>
              <a:spLocks/>
            </p:cNvSpPr>
            <p:nvPr/>
          </p:nvSpPr>
          <p:spPr bwMode="auto">
            <a:xfrm>
              <a:off x="1623" y="1686"/>
              <a:ext cx="255" cy="457"/>
            </a:xfrm>
            <a:custGeom>
              <a:avLst/>
              <a:gdLst>
                <a:gd name="T0" fmla="*/ 29 w 255"/>
                <a:gd name="T1" fmla="*/ 428 h 457"/>
                <a:gd name="T2" fmla="*/ 47 w 255"/>
                <a:gd name="T3" fmla="*/ 429 h 457"/>
                <a:gd name="T4" fmla="*/ 60 w 255"/>
                <a:gd name="T5" fmla="*/ 423 h 457"/>
                <a:gd name="T6" fmla="*/ 64 w 255"/>
                <a:gd name="T7" fmla="*/ 409 h 457"/>
                <a:gd name="T8" fmla="*/ 70 w 255"/>
                <a:gd name="T9" fmla="*/ 420 h 457"/>
                <a:gd name="T10" fmla="*/ 61 w 255"/>
                <a:gd name="T11" fmla="*/ 430 h 457"/>
                <a:gd name="T12" fmla="*/ 83 w 255"/>
                <a:gd name="T13" fmla="*/ 434 h 457"/>
                <a:gd name="T14" fmla="*/ 103 w 255"/>
                <a:gd name="T15" fmla="*/ 445 h 457"/>
                <a:gd name="T16" fmla="*/ 116 w 255"/>
                <a:gd name="T17" fmla="*/ 449 h 457"/>
                <a:gd name="T18" fmla="*/ 129 w 255"/>
                <a:gd name="T19" fmla="*/ 453 h 457"/>
                <a:gd name="T20" fmla="*/ 127 w 255"/>
                <a:gd name="T21" fmla="*/ 450 h 457"/>
                <a:gd name="T22" fmla="*/ 140 w 255"/>
                <a:gd name="T23" fmla="*/ 455 h 457"/>
                <a:gd name="T24" fmla="*/ 150 w 255"/>
                <a:gd name="T25" fmla="*/ 448 h 457"/>
                <a:gd name="T26" fmla="*/ 172 w 255"/>
                <a:gd name="T27" fmla="*/ 442 h 457"/>
                <a:gd name="T28" fmla="*/ 181 w 255"/>
                <a:gd name="T29" fmla="*/ 438 h 457"/>
                <a:gd name="T30" fmla="*/ 182 w 255"/>
                <a:gd name="T31" fmla="*/ 430 h 457"/>
                <a:gd name="T32" fmla="*/ 181 w 255"/>
                <a:gd name="T33" fmla="*/ 425 h 457"/>
                <a:gd name="T34" fmla="*/ 196 w 255"/>
                <a:gd name="T35" fmla="*/ 414 h 457"/>
                <a:gd name="T36" fmla="*/ 208 w 255"/>
                <a:gd name="T37" fmla="*/ 401 h 457"/>
                <a:gd name="T38" fmla="*/ 215 w 255"/>
                <a:gd name="T39" fmla="*/ 390 h 457"/>
                <a:gd name="T40" fmla="*/ 227 w 255"/>
                <a:gd name="T41" fmla="*/ 383 h 457"/>
                <a:gd name="T42" fmla="*/ 234 w 255"/>
                <a:gd name="T43" fmla="*/ 381 h 457"/>
                <a:gd name="T44" fmla="*/ 241 w 255"/>
                <a:gd name="T45" fmla="*/ 371 h 457"/>
                <a:gd name="T46" fmla="*/ 254 w 255"/>
                <a:gd name="T47" fmla="*/ 347 h 457"/>
                <a:gd name="T48" fmla="*/ 233 w 255"/>
                <a:gd name="T49" fmla="*/ 340 h 457"/>
                <a:gd name="T50" fmla="*/ 215 w 255"/>
                <a:gd name="T51" fmla="*/ 333 h 457"/>
                <a:gd name="T52" fmla="*/ 194 w 255"/>
                <a:gd name="T53" fmla="*/ 320 h 457"/>
                <a:gd name="T54" fmla="*/ 194 w 255"/>
                <a:gd name="T55" fmla="*/ 297 h 457"/>
                <a:gd name="T56" fmla="*/ 204 w 255"/>
                <a:gd name="T57" fmla="*/ 286 h 457"/>
                <a:gd name="T58" fmla="*/ 189 w 255"/>
                <a:gd name="T59" fmla="*/ 269 h 457"/>
                <a:gd name="T60" fmla="*/ 178 w 255"/>
                <a:gd name="T61" fmla="*/ 253 h 457"/>
                <a:gd name="T62" fmla="*/ 188 w 255"/>
                <a:gd name="T63" fmla="*/ 240 h 457"/>
                <a:gd name="T64" fmla="*/ 200 w 255"/>
                <a:gd name="T65" fmla="*/ 232 h 457"/>
                <a:gd name="T66" fmla="*/ 206 w 255"/>
                <a:gd name="T67" fmla="*/ 213 h 457"/>
                <a:gd name="T68" fmla="*/ 194 w 255"/>
                <a:gd name="T69" fmla="*/ 203 h 457"/>
                <a:gd name="T70" fmla="*/ 186 w 255"/>
                <a:gd name="T71" fmla="*/ 188 h 457"/>
                <a:gd name="T72" fmla="*/ 177 w 255"/>
                <a:gd name="T73" fmla="*/ 176 h 457"/>
                <a:gd name="T74" fmla="*/ 187 w 255"/>
                <a:gd name="T75" fmla="*/ 167 h 457"/>
                <a:gd name="T76" fmla="*/ 189 w 255"/>
                <a:gd name="T77" fmla="*/ 150 h 457"/>
                <a:gd name="T78" fmla="*/ 179 w 255"/>
                <a:gd name="T79" fmla="*/ 140 h 457"/>
                <a:gd name="T80" fmla="*/ 179 w 255"/>
                <a:gd name="T81" fmla="*/ 125 h 457"/>
                <a:gd name="T82" fmla="*/ 174 w 255"/>
                <a:gd name="T83" fmla="*/ 115 h 457"/>
                <a:gd name="T84" fmla="*/ 157 w 255"/>
                <a:gd name="T85" fmla="*/ 114 h 457"/>
                <a:gd name="T86" fmla="*/ 143 w 255"/>
                <a:gd name="T87" fmla="*/ 120 h 457"/>
                <a:gd name="T88" fmla="*/ 136 w 255"/>
                <a:gd name="T89" fmla="*/ 126 h 457"/>
                <a:gd name="T90" fmla="*/ 135 w 255"/>
                <a:gd name="T91" fmla="*/ 134 h 457"/>
                <a:gd name="T92" fmla="*/ 127 w 255"/>
                <a:gd name="T93" fmla="*/ 141 h 457"/>
                <a:gd name="T94" fmla="*/ 117 w 255"/>
                <a:gd name="T95" fmla="*/ 142 h 457"/>
                <a:gd name="T96" fmla="*/ 120 w 255"/>
                <a:gd name="T97" fmla="*/ 132 h 457"/>
                <a:gd name="T98" fmla="*/ 127 w 255"/>
                <a:gd name="T99" fmla="*/ 124 h 457"/>
                <a:gd name="T100" fmla="*/ 123 w 255"/>
                <a:gd name="T101" fmla="*/ 111 h 457"/>
                <a:gd name="T102" fmla="*/ 131 w 255"/>
                <a:gd name="T103" fmla="*/ 90 h 457"/>
                <a:gd name="T104" fmla="*/ 146 w 255"/>
                <a:gd name="T105" fmla="*/ 74 h 457"/>
                <a:gd name="T106" fmla="*/ 147 w 255"/>
                <a:gd name="T107" fmla="*/ 57 h 457"/>
                <a:gd name="T108" fmla="*/ 160 w 255"/>
                <a:gd name="T109" fmla="*/ 50 h 457"/>
                <a:gd name="T110" fmla="*/ 171 w 255"/>
                <a:gd name="T111" fmla="*/ 38 h 457"/>
                <a:gd name="T112" fmla="*/ 183 w 255"/>
                <a:gd name="T113" fmla="*/ 18 h 457"/>
                <a:gd name="T114" fmla="*/ 174 w 255"/>
                <a:gd name="T115" fmla="*/ 14 h 457"/>
                <a:gd name="T116" fmla="*/ 182 w 255"/>
                <a:gd name="T117" fmla="*/ 5 h 4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5"/>
                <a:gd name="T178" fmla="*/ 0 h 457"/>
                <a:gd name="T179" fmla="*/ 255 w 255"/>
                <a:gd name="T180" fmla="*/ 457 h 4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5" h="457">
                  <a:moveTo>
                    <a:pt x="0" y="418"/>
                  </a:moveTo>
                  <a:lnTo>
                    <a:pt x="13" y="419"/>
                  </a:lnTo>
                  <a:lnTo>
                    <a:pt x="18" y="418"/>
                  </a:lnTo>
                  <a:lnTo>
                    <a:pt x="23" y="418"/>
                  </a:lnTo>
                  <a:lnTo>
                    <a:pt x="26" y="420"/>
                  </a:lnTo>
                  <a:lnTo>
                    <a:pt x="27" y="423"/>
                  </a:lnTo>
                  <a:lnTo>
                    <a:pt x="24" y="425"/>
                  </a:lnTo>
                  <a:lnTo>
                    <a:pt x="25" y="427"/>
                  </a:lnTo>
                  <a:lnTo>
                    <a:pt x="27" y="428"/>
                  </a:lnTo>
                  <a:lnTo>
                    <a:pt x="29" y="428"/>
                  </a:lnTo>
                  <a:lnTo>
                    <a:pt x="28" y="426"/>
                  </a:lnTo>
                  <a:lnTo>
                    <a:pt x="29" y="425"/>
                  </a:lnTo>
                  <a:lnTo>
                    <a:pt x="29" y="424"/>
                  </a:lnTo>
                  <a:lnTo>
                    <a:pt x="28" y="423"/>
                  </a:lnTo>
                  <a:lnTo>
                    <a:pt x="32" y="424"/>
                  </a:lnTo>
                  <a:lnTo>
                    <a:pt x="32" y="426"/>
                  </a:lnTo>
                  <a:lnTo>
                    <a:pt x="32" y="428"/>
                  </a:lnTo>
                  <a:lnTo>
                    <a:pt x="42" y="428"/>
                  </a:lnTo>
                  <a:lnTo>
                    <a:pt x="45" y="430"/>
                  </a:lnTo>
                  <a:lnTo>
                    <a:pt x="47" y="429"/>
                  </a:lnTo>
                  <a:lnTo>
                    <a:pt x="49" y="427"/>
                  </a:lnTo>
                  <a:lnTo>
                    <a:pt x="46" y="425"/>
                  </a:lnTo>
                  <a:lnTo>
                    <a:pt x="46" y="423"/>
                  </a:lnTo>
                  <a:lnTo>
                    <a:pt x="49" y="421"/>
                  </a:lnTo>
                  <a:lnTo>
                    <a:pt x="52" y="419"/>
                  </a:lnTo>
                  <a:lnTo>
                    <a:pt x="55" y="420"/>
                  </a:lnTo>
                  <a:lnTo>
                    <a:pt x="56" y="423"/>
                  </a:lnTo>
                  <a:lnTo>
                    <a:pt x="57" y="423"/>
                  </a:lnTo>
                  <a:lnTo>
                    <a:pt x="60" y="423"/>
                  </a:lnTo>
                  <a:lnTo>
                    <a:pt x="61" y="422"/>
                  </a:lnTo>
                  <a:lnTo>
                    <a:pt x="61" y="418"/>
                  </a:lnTo>
                  <a:lnTo>
                    <a:pt x="61" y="416"/>
                  </a:lnTo>
                  <a:lnTo>
                    <a:pt x="57" y="416"/>
                  </a:lnTo>
                  <a:lnTo>
                    <a:pt x="56" y="412"/>
                  </a:lnTo>
                  <a:lnTo>
                    <a:pt x="58" y="410"/>
                  </a:lnTo>
                  <a:lnTo>
                    <a:pt x="57" y="407"/>
                  </a:lnTo>
                  <a:lnTo>
                    <a:pt x="58" y="407"/>
                  </a:lnTo>
                  <a:lnTo>
                    <a:pt x="60" y="410"/>
                  </a:lnTo>
                  <a:lnTo>
                    <a:pt x="64" y="409"/>
                  </a:lnTo>
                  <a:lnTo>
                    <a:pt x="65" y="410"/>
                  </a:lnTo>
                  <a:lnTo>
                    <a:pt x="65" y="411"/>
                  </a:lnTo>
                  <a:lnTo>
                    <a:pt x="67" y="415"/>
                  </a:lnTo>
                  <a:lnTo>
                    <a:pt x="69" y="417"/>
                  </a:lnTo>
                  <a:lnTo>
                    <a:pt x="69" y="416"/>
                  </a:lnTo>
                  <a:lnTo>
                    <a:pt x="68" y="416"/>
                  </a:lnTo>
                  <a:lnTo>
                    <a:pt x="71" y="413"/>
                  </a:lnTo>
                  <a:lnTo>
                    <a:pt x="73" y="414"/>
                  </a:lnTo>
                  <a:lnTo>
                    <a:pt x="73" y="417"/>
                  </a:lnTo>
                  <a:lnTo>
                    <a:pt x="70" y="420"/>
                  </a:lnTo>
                  <a:lnTo>
                    <a:pt x="66" y="423"/>
                  </a:lnTo>
                  <a:lnTo>
                    <a:pt x="66" y="422"/>
                  </a:lnTo>
                  <a:lnTo>
                    <a:pt x="64" y="422"/>
                  </a:lnTo>
                  <a:lnTo>
                    <a:pt x="62" y="422"/>
                  </a:lnTo>
                  <a:lnTo>
                    <a:pt x="61" y="424"/>
                  </a:lnTo>
                  <a:lnTo>
                    <a:pt x="57" y="424"/>
                  </a:lnTo>
                  <a:lnTo>
                    <a:pt x="59" y="427"/>
                  </a:lnTo>
                  <a:lnTo>
                    <a:pt x="59" y="428"/>
                  </a:lnTo>
                  <a:lnTo>
                    <a:pt x="61" y="430"/>
                  </a:lnTo>
                  <a:lnTo>
                    <a:pt x="63" y="429"/>
                  </a:lnTo>
                  <a:lnTo>
                    <a:pt x="67" y="429"/>
                  </a:lnTo>
                  <a:lnTo>
                    <a:pt x="71" y="429"/>
                  </a:lnTo>
                  <a:lnTo>
                    <a:pt x="74" y="429"/>
                  </a:lnTo>
                  <a:lnTo>
                    <a:pt x="75" y="428"/>
                  </a:lnTo>
                  <a:lnTo>
                    <a:pt x="79" y="426"/>
                  </a:lnTo>
                  <a:lnTo>
                    <a:pt x="80" y="425"/>
                  </a:lnTo>
                  <a:lnTo>
                    <a:pt x="82" y="426"/>
                  </a:lnTo>
                  <a:lnTo>
                    <a:pt x="84" y="430"/>
                  </a:lnTo>
                  <a:lnTo>
                    <a:pt x="83" y="434"/>
                  </a:lnTo>
                  <a:lnTo>
                    <a:pt x="85" y="435"/>
                  </a:lnTo>
                  <a:lnTo>
                    <a:pt x="86" y="436"/>
                  </a:lnTo>
                  <a:lnTo>
                    <a:pt x="82" y="441"/>
                  </a:lnTo>
                  <a:lnTo>
                    <a:pt x="89" y="441"/>
                  </a:lnTo>
                  <a:lnTo>
                    <a:pt x="96" y="442"/>
                  </a:lnTo>
                  <a:lnTo>
                    <a:pt x="98" y="440"/>
                  </a:lnTo>
                  <a:lnTo>
                    <a:pt x="99" y="440"/>
                  </a:lnTo>
                  <a:lnTo>
                    <a:pt x="99" y="442"/>
                  </a:lnTo>
                  <a:lnTo>
                    <a:pt x="103" y="445"/>
                  </a:lnTo>
                  <a:lnTo>
                    <a:pt x="104" y="443"/>
                  </a:lnTo>
                  <a:lnTo>
                    <a:pt x="108" y="443"/>
                  </a:lnTo>
                  <a:lnTo>
                    <a:pt x="109" y="443"/>
                  </a:lnTo>
                  <a:lnTo>
                    <a:pt x="109" y="444"/>
                  </a:lnTo>
                  <a:lnTo>
                    <a:pt x="108" y="444"/>
                  </a:lnTo>
                  <a:lnTo>
                    <a:pt x="109" y="446"/>
                  </a:lnTo>
                  <a:lnTo>
                    <a:pt x="112" y="447"/>
                  </a:lnTo>
                  <a:lnTo>
                    <a:pt x="115" y="446"/>
                  </a:lnTo>
                  <a:lnTo>
                    <a:pt x="117" y="447"/>
                  </a:lnTo>
                  <a:lnTo>
                    <a:pt x="116" y="449"/>
                  </a:lnTo>
                  <a:lnTo>
                    <a:pt x="118" y="449"/>
                  </a:lnTo>
                  <a:lnTo>
                    <a:pt x="118" y="451"/>
                  </a:lnTo>
                  <a:lnTo>
                    <a:pt x="117" y="453"/>
                  </a:lnTo>
                  <a:lnTo>
                    <a:pt x="120" y="455"/>
                  </a:lnTo>
                  <a:lnTo>
                    <a:pt x="121" y="455"/>
                  </a:lnTo>
                  <a:lnTo>
                    <a:pt x="123" y="455"/>
                  </a:lnTo>
                  <a:lnTo>
                    <a:pt x="125" y="453"/>
                  </a:lnTo>
                  <a:lnTo>
                    <a:pt x="126" y="453"/>
                  </a:lnTo>
                  <a:lnTo>
                    <a:pt x="127" y="453"/>
                  </a:lnTo>
                  <a:lnTo>
                    <a:pt x="129" y="453"/>
                  </a:lnTo>
                  <a:lnTo>
                    <a:pt x="128" y="452"/>
                  </a:lnTo>
                  <a:lnTo>
                    <a:pt x="127" y="452"/>
                  </a:lnTo>
                  <a:lnTo>
                    <a:pt x="126" y="453"/>
                  </a:lnTo>
                  <a:lnTo>
                    <a:pt x="126" y="452"/>
                  </a:lnTo>
                  <a:lnTo>
                    <a:pt x="125" y="452"/>
                  </a:lnTo>
                  <a:lnTo>
                    <a:pt x="126" y="450"/>
                  </a:lnTo>
                  <a:lnTo>
                    <a:pt x="124" y="450"/>
                  </a:lnTo>
                  <a:lnTo>
                    <a:pt x="124" y="449"/>
                  </a:lnTo>
                  <a:lnTo>
                    <a:pt x="127" y="448"/>
                  </a:lnTo>
                  <a:lnTo>
                    <a:pt x="127" y="450"/>
                  </a:lnTo>
                  <a:lnTo>
                    <a:pt x="131" y="449"/>
                  </a:lnTo>
                  <a:lnTo>
                    <a:pt x="133" y="449"/>
                  </a:lnTo>
                  <a:lnTo>
                    <a:pt x="135" y="450"/>
                  </a:lnTo>
                  <a:lnTo>
                    <a:pt x="134" y="452"/>
                  </a:lnTo>
                  <a:lnTo>
                    <a:pt x="136" y="452"/>
                  </a:lnTo>
                  <a:lnTo>
                    <a:pt x="141" y="451"/>
                  </a:lnTo>
                  <a:lnTo>
                    <a:pt x="142" y="452"/>
                  </a:lnTo>
                  <a:lnTo>
                    <a:pt x="143" y="453"/>
                  </a:lnTo>
                  <a:lnTo>
                    <a:pt x="143" y="455"/>
                  </a:lnTo>
                  <a:lnTo>
                    <a:pt x="140" y="455"/>
                  </a:lnTo>
                  <a:lnTo>
                    <a:pt x="140" y="456"/>
                  </a:lnTo>
                  <a:lnTo>
                    <a:pt x="140" y="457"/>
                  </a:lnTo>
                  <a:lnTo>
                    <a:pt x="144" y="456"/>
                  </a:lnTo>
                  <a:lnTo>
                    <a:pt x="145" y="456"/>
                  </a:lnTo>
                  <a:lnTo>
                    <a:pt x="145" y="455"/>
                  </a:lnTo>
                  <a:lnTo>
                    <a:pt x="145" y="452"/>
                  </a:lnTo>
                  <a:lnTo>
                    <a:pt x="147" y="448"/>
                  </a:lnTo>
                  <a:lnTo>
                    <a:pt x="150" y="448"/>
                  </a:lnTo>
                  <a:lnTo>
                    <a:pt x="153" y="447"/>
                  </a:lnTo>
                  <a:lnTo>
                    <a:pt x="160" y="450"/>
                  </a:lnTo>
                  <a:lnTo>
                    <a:pt x="161" y="449"/>
                  </a:lnTo>
                  <a:lnTo>
                    <a:pt x="160" y="446"/>
                  </a:lnTo>
                  <a:lnTo>
                    <a:pt x="160" y="444"/>
                  </a:lnTo>
                  <a:lnTo>
                    <a:pt x="164" y="444"/>
                  </a:lnTo>
                  <a:lnTo>
                    <a:pt x="165" y="444"/>
                  </a:lnTo>
                  <a:lnTo>
                    <a:pt x="166" y="443"/>
                  </a:lnTo>
                  <a:lnTo>
                    <a:pt x="169" y="443"/>
                  </a:lnTo>
                  <a:lnTo>
                    <a:pt x="172" y="442"/>
                  </a:lnTo>
                  <a:lnTo>
                    <a:pt x="173" y="440"/>
                  </a:lnTo>
                  <a:lnTo>
                    <a:pt x="174" y="439"/>
                  </a:lnTo>
                  <a:lnTo>
                    <a:pt x="177" y="439"/>
                  </a:lnTo>
                  <a:lnTo>
                    <a:pt x="177" y="440"/>
                  </a:lnTo>
                  <a:lnTo>
                    <a:pt x="179" y="442"/>
                  </a:lnTo>
                  <a:lnTo>
                    <a:pt x="180" y="441"/>
                  </a:lnTo>
                  <a:lnTo>
                    <a:pt x="180" y="440"/>
                  </a:lnTo>
                  <a:lnTo>
                    <a:pt x="181" y="440"/>
                  </a:lnTo>
                  <a:lnTo>
                    <a:pt x="181" y="439"/>
                  </a:lnTo>
                  <a:lnTo>
                    <a:pt x="181" y="438"/>
                  </a:lnTo>
                  <a:lnTo>
                    <a:pt x="183" y="438"/>
                  </a:lnTo>
                  <a:lnTo>
                    <a:pt x="183" y="437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3" y="433"/>
                  </a:lnTo>
                  <a:lnTo>
                    <a:pt x="183" y="432"/>
                  </a:lnTo>
                  <a:lnTo>
                    <a:pt x="184" y="430"/>
                  </a:lnTo>
                  <a:lnTo>
                    <a:pt x="183" y="429"/>
                  </a:lnTo>
                  <a:lnTo>
                    <a:pt x="182" y="429"/>
                  </a:lnTo>
                  <a:lnTo>
                    <a:pt x="182" y="430"/>
                  </a:lnTo>
                  <a:lnTo>
                    <a:pt x="182" y="431"/>
                  </a:lnTo>
                  <a:lnTo>
                    <a:pt x="181" y="430"/>
                  </a:lnTo>
                  <a:lnTo>
                    <a:pt x="180" y="430"/>
                  </a:lnTo>
                  <a:lnTo>
                    <a:pt x="179" y="431"/>
                  </a:lnTo>
                  <a:lnTo>
                    <a:pt x="176" y="431"/>
                  </a:lnTo>
                  <a:lnTo>
                    <a:pt x="175" y="430"/>
                  </a:lnTo>
                  <a:lnTo>
                    <a:pt x="175" y="429"/>
                  </a:lnTo>
                  <a:lnTo>
                    <a:pt x="177" y="428"/>
                  </a:lnTo>
                  <a:lnTo>
                    <a:pt x="178" y="427"/>
                  </a:lnTo>
                  <a:lnTo>
                    <a:pt x="181" y="425"/>
                  </a:lnTo>
                  <a:lnTo>
                    <a:pt x="182" y="423"/>
                  </a:lnTo>
                  <a:lnTo>
                    <a:pt x="184" y="422"/>
                  </a:lnTo>
                  <a:lnTo>
                    <a:pt x="184" y="419"/>
                  </a:lnTo>
                  <a:lnTo>
                    <a:pt x="186" y="415"/>
                  </a:lnTo>
                  <a:lnTo>
                    <a:pt x="188" y="415"/>
                  </a:lnTo>
                  <a:lnTo>
                    <a:pt x="190" y="416"/>
                  </a:lnTo>
                  <a:lnTo>
                    <a:pt x="195" y="415"/>
                  </a:lnTo>
                  <a:lnTo>
                    <a:pt x="195" y="413"/>
                  </a:lnTo>
                  <a:lnTo>
                    <a:pt x="196" y="413"/>
                  </a:lnTo>
                  <a:lnTo>
                    <a:pt x="196" y="414"/>
                  </a:lnTo>
                  <a:lnTo>
                    <a:pt x="197" y="414"/>
                  </a:lnTo>
                  <a:lnTo>
                    <a:pt x="200" y="411"/>
                  </a:lnTo>
                  <a:lnTo>
                    <a:pt x="200" y="407"/>
                  </a:lnTo>
                  <a:lnTo>
                    <a:pt x="202" y="407"/>
                  </a:lnTo>
                  <a:lnTo>
                    <a:pt x="202" y="406"/>
                  </a:lnTo>
                  <a:lnTo>
                    <a:pt x="201" y="404"/>
                  </a:lnTo>
                  <a:lnTo>
                    <a:pt x="202" y="401"/>
                  </a:lnTo>
                  <a:lnTo>
                    <a:pt x="207" y="400"/>
                  </a:lnTo>
                  <a:lnTo>
                    <a:pt x="207" y="401"/>
                  </a:lnTo>
                  <a:lnTo>
                    <a:pt x="208" y="401"/>
                  </a:lnTo>
                  <a:lnTo>
                    <a:pt x="209" y="400"/>
                  </a:lnTo>
                  <a:lnTo>
                    <a:pt x="211" y="398"/>
                  </a:lnTo>
                  <a:lnTo>
                    <a:pt x="213" y="398"/>
                  </a:lnTo>
                  <a:lnTo>
                    <a:pt x="213" y="400"/>
                  </a:lnTo>
                  <a:lnTo>
                    <a:pt x="214" y="400"/>
                  </a:lnTo>
                  <a:lnTo>
                    <a:pt x="215" y="400"/>
                  </a:lnTo>
                  <a:lnTo>
                    <a:pt x="215" y="399"/>
                  </a:lnTo>
                  <a:lnTo>
                    <a:pt x="214" y="398"/>
                  </a:lnTo>
                  <a:lnTo>
                    <a:pt x="214" y="393"/>
                  </a:lnTo>
                  <a:lnTo>
                    <a:pt x="215" y="390"/>
                  </a:lnTo>
                  <a:lnTo>
                    <a:pt x="215" y="389"/>
                  </a:lnTo>
                  <a:lnTo>
                    <a:pt x="217" y="389"/>
                  </a:lnTo>
                  <a:lnTo>
                    <a:pt x="219" y="389"/>
                  </a:lnTo>
                  <a:lnTo>
                    <a:pt x="220" y="388"/>
                  </a:lnTo>
                  <a:lnTo>
                    <a:pt x="221" y="385"/>
                  </a:lnTo>
                  <a:lnTo>
                    <a:pt x="225" y="384"/>
                  </a:lnTo>
                  <a:lnTo>
                    <a:pt x="226" y="385"/>
                  </a:lnTo>
                  <a:lnTo>
                    <a:pt x="227" y="385"/>
                  </a:lnTo>
                  <a:lnTo>
                    <a:pt x="227" y="384"/>
                  </a:lnTo>
                  <a:lnTo>
                    <a:pt x="227" y="383"/>
                  </a:lnTo>
                  <a:lnTo>
                    <a:pt x="228" y="383"/>
                  </a:lnTo>
                  <a:lnTo>
                    <a:pt x="228" y="386"/>
                  </a:lnTo>
                  <a:lnTo>
                    <a:pt x="230" y="385"/>
                  </a:lnTo>
                  <a:lnTo>
                    <a:pt x="229" y="383"/>
                  </a:lnTo>
                  <a:lnTo>
                    <a:pt x="230" y="382"/>
                  </a:lnTo>
                  <a:lnTo>
                    <a:pt x="230" y="381"/>
                  </a:lnTo>
                  <a:lnTo>
                    <a:pt x="231" y="382"/>
                  </a:lnTo>
                  <a:lnTo>
                    <a:pt x="232" y="381"/>
                  </a:lnTo>
                  <a:lnTo>
                    <a:pt x="234" y="381"/>
                  </a:lnTo>
                  <a:lnTo>
                    <a:pt x="234" y="380"/>
                  </a:lnTo>
                  <a:lnTo>
                    <a:pt x="236" y="379"/>
                  </a:lnTo>
                  <a:lnTo>
                    <a:pt x="237" y="378"/>
                  </a:lnTo>
                  <a:lnTo>
                    <a:pt x="238" y="377"/>
                  </a:lnTo>
                  <a:lnTo>
                    <a:pt x="239" y="379"/>
                  </a:lnTo>
                  <a:lnTo>
                    <a:pt x="239" y="377"/>
                  </a:lnTo>
                  <a:lnTo>
                    <a:pt x="242" y="374"/>
                  </a:lnTo>
                  <a:lnTo>
                    <a:pt x="242" y="373"/>
                  </a:lnTo>
                  <a:lnTo>
                    <a:pt x="241" y="372"/>
                  </a:lnTo>
                  <a:lnTo>
                    <a:pt x="241" y="371"/>
                  </a:lnTo>
                  <a:lnTo>
                    <a:pt x="239" y="368"/>
                  </a:lnTo>
                  <a:lnTo>
                    <a:pt x="240" y="365"/>
                  </a:lnTo>
                  <a:lnTo>
                    <a:pt x="244" y="362"/>
                  </a:lnTo>
                  <a:lnTo>
                    <a:pt x="245" y="358"/>
                  </a:lnTo>
                  <a:lnTo>
                    <a:pt x="246" y="357"/>
                  </a:lnTo>
                  <a:lnTo>
                    <a:pt x="250" y="355"/>
                  </a:lnTo>
                  <a:lnTo>
                    <a:pt x="251" y="352"/>
                  </a:lnTo>
                  <a:lnTo>
                    <a:pt x="251" y="351"/>
                  </a:lnTo>
                  <a:lnTo>
                    <a:pt x="250" y="349"/>
                  </a:lnTo>
                  <a:lnTo>
                    <a:pt x="254" y="347"/>
                  </a:lnTo>
                  <a:lnTo>
                    <a:pt x="255" y="343"/>
                  </a:lnTo>
                  <a:lnTo>
                    <a:pt x="251" y="340"/>
                  </a:lnTo>
                  <a:lnTo>
                    <a:pt x="250" y="340"/>
                  </a:lnTo>
                  <a:lnTo>
                    <a:pt x="251" y="337"/>
                  </a:lnTo>
                  <a:lnTo>
                    <a:pt x="251" y="333"/>
                  </a:lnTo>
                  <a:lnTo>
                    <a:pt x="248" y="333"/>
                  </a:lnTo>
                  <a:lnTo>
                    <a:pt x="248" y="335"/>
                  </a:lnTo>
                  <a:lnTo>
                    <a:pt x="247" y="337"/>
                  </a:lnTo>
                  <a:lnTo>
                    <a:pt x="242" y="337"/>
                  </a:lnTo>
                  <a:lnTo>
                    <a:pt x="233" y="340"/>
                  </a:lnTo>
                  <a:lnTo>
                    <a:pt x="233" y="342"/>
                  </a:lnTo>
                  <a:lnTo>
                    <a:pt x="230" y="341"/>
                  </a:lnTo>
                  <a:lnTo>
                    <a:pt x="228" y="342"/>
                  </a:lnTo>
                  <a:lnTo>
                    <a:pt x="227" y="338"/>
                  </a:lnTo>
                  <a:lnTo>
                    <a:pt x="220" y="339"/>
                  </a:lnTo>
                  <a:lnTo>
                    <a:pt x="219" y="336"/>
                  </a:lnTo>
                  <a:lnTo>
                    <a:pt x="218" y="337"/>
                  </a:lnTo>
                  <a:lnTo>
                    <a:pt x="216" y="335"/>
                  </a:lnTo>
                  <a:lnTo>
                    <a:pt x="215" y="333"/>
                  </a:lnTo>
                  <a:lnTo>
                    <a:pt x="211" y="333"/>
                  </a:lnTo>
                  <a:lnTo>
                    <a:pt x="206" y="331"/>
                  </a:lnTo>
                  <a:lnTo>
                    <a:pt x="204" y="332"/>
                  </a:lnTo>
                  <a:lnTo>
                    <a:pt x="203" y="331"/>
                  </a:lnTo>
                  <a:lnTo>
                    <a:pt x="202" y="332"/>
                  </a:lnTo>
                  <a:lnTo>
                    <a:pt x="201" y="330"/>
                  </a:lnTo>
                  <a:lnTo>
                    <a:pt x="201" y="326"/>
                  </a:lnTo>
                  <a:lnTo>
                    <a:pt x="197" y="325"/>
                  </a:lnTo>
                  <a:lnTo>
                    <a:pt x="198" y="324"/>
                  </a:lnTo>
                  <a:lnTo>
                    <a:pt x="194" y="320"/>
                  </a:lnTo>
                  <a:lnTo>
                    <a:pt x="192" y="319"/>
                  </a:lnTo>
                  <a:lnTo>
                    <a:pt x="192" y="313"/>
                  </a:lnTo>
                  <a:lnTo>
                    <a:pt x="195" y="312"/>
                  </a:lnTo>
                  <a:lnTo>
                    <a:pt x="195" y="311"/>
                  </a:lnTo>
                  <a:lnTo>
                    <a:pt x="193" y="310"/>
                  </a:lnTo>
                  <a:lnTo>
                    <a:pt x="192" y="308"/>
                  </a:lnTo>
                  <a:lnTo>
                    <a:pt x="190" y="306"/>
                  </a:lnTo>
                  <a:lnTo>
                    <a:pt x="189" y="304"/>
                  </a:lnTo>
                  <a:lnTo>
                    <a:pt x="189" y="302"/>
                  </a:lnTo>
                  <a:lnTo>
                    <a:pt x="194" y="297"/>
                  </a:lnTo>
                  <a:lnTo>
                    <a:pt x="194" y="295"/>
                  </a:lnTo>
                  <a:lnTo>
                    <a:pt x="196" y="292"/>
                  </a:lnTo>
                  <a:lnTo>
                    <a:pt x="194" y="288"/>
                  </a:lnTo>
                  <a:lnTo>
                    <a:pt x="195" y="287"/>
                  </a:lnTo>
                  <a:lnTo>
                    <a:pt x="198" y="285"/>
                  </a:lnTo>
                  <a:lnTo>
                    <a:pt x="199" y="285"/>
                  </a:lnTo>
                  <a:lnTo>
                    <a:pt x="201" y="285"/>
                  </a:lnTo>
                  <a:lnTo>
                    <a:pt x="203" y="286"/>
                  </a:lnTo>
                  <a:lnTo>
                    <a:pt x="204" y="286"/>
                  </a:lnTo>
                  <a:lnTo>
                    <a:pt x="203" y="282"/>
                  </a:lnTo>
                  <a:lnTo>
                    <a:pt x="200" y="281"/>
                  </a:lnTo>
                  <a:lnTo>
                    <a:pt x="199" y="277"/>
                  </a:lnTo>
                  <a:lnTo>
                    <a:pt x="198" y="275"/>
                  </a:lnTo>
                  <a:lnTo>
                    <a:pt x="199" y="271"/>
                  </a:lnTo>
                  <a:lnTo>
                    <a:pt x="197" y="269"/>
                  </a:lnTo>
                  <a:lnTo>
                    <a:pt x="196" y="269"/>
                  </a:lnTo>
                  <a:lnTo>
                    <a:pt x="192" y="268"/>
                  </a:lnTo>
                  <a:lnTo>
                    <a:pt x="191" y="269"/>
                  </a:lnTo>
                  <a:lnTo>
                    <a:pt x="189" y="269"/>
                  </a:lnTo>
                  <a:lnTo>
                    <a:pt x="185" y="268"/>
                  </a:lnTo>
                  <a:lnTo>
                    <a:pt x="181" y="264"/>
                  </a:lnTo>
                  <a:lnTo>
                    <a:pt x="179" y="264"/>
                  </a:lnTo>
                  <a:lnTo>
                    <a:pt x="178" y="260"/>
                  </a:lnTo>
                  <a:lnTo>
                    <a:pt x="180" y="258"/>
                  </a:lnTo>
                  <a:lnTo>
                    <a:pt x="178" y="256"/>
                  </a:lnTo>
                  <a:lnTo>
                    <a:pt x="177" y="255"/>
                  </a:lnTo>
                  <a:lnTo>
                    <a:pt x="178" y="255"/>
                  </a:lnTo>
                  <a:lnTo>
                    <a:pt x="178" y="253"/>
                  </a:lnTo>
                  <a:lnTo>
                    <a:pt x="173" y="252"/>
                  </a:lnTo>
                  <a:lnTo>
                    <a:pt x="169" y="243"/>
                  </a:lnTo>
                  <a:lnTo>
                    <a:pt x="172" y="242"/>
                  </a:lnTo>
                  <a:lnTo>
                    <a:pt x="172" y="241"/>
                  </a:lnTo>
                  <a:lnTo>
                    <a:pt x="174" y="240"/>
                  </a:lnTo>
                  <a:lnTo>
                    <a:pt x="176" y="241"/>
                  </a:lnTo>
                  <a:lnTo>
                    <a:pt x="179" y="238"/>
                  </a:lnTo>
                  <a:lnTo>
                    <a:pt x="181" y="239"/>
                  </a:lnTo>
                  <a:lnTo>
                    <a:pt x="185" y="241"/>
                  </a:lnTo>
                  <a:lnTo>
                    <a:pt x="188" y="240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91" y="236"/>
                  </a:lnTo>
                  <a:lnTo>
                    <a:pt x="192" y="236"/>
                  </a:lnTo>
                  <a:lnTo>
                    <a:pt x="192" y="233"/>
                  </a:lnTo>
                  <a:lnTo>
                    <a:pt x="192" y="232"/>
                  </a:lnTo>
                  <a:lnTo>
                    <a:pt x="194" y="232"/>
                  </a:lnTo>
                  <a:lnTo>
                    <a:pt x="196" y="232"/>
                  </a:lnTo>
                  <a:lnTo>
                    <a:pt x="198" y="231"/>
                  </a:lnTo>
                  <a:lnTo>
                    <a:pt x="200" y="232"/>
                  </a:lnTo>
                  <a:lnTo>
                    <a:pt x="202" y="228"/>
                  </a:lnTo>
                  <a:lnTo>
                    <a:pt x="203" y="228"/>
                  </a:lnTo>
                  <a:lnTo>
                    <a:pt x="204" y="227"/>
                  </a:lnTo>
                  <a:lnTo>
                    <a:pt x="204" y="224"/>
                  </a:lnTo>
                  <a:lnTo>
                    <a:pt x="202" y="222"/>
                  </a:lnTo>
                  <a:lnTo>
                    <a:pt x="202" y="220"/>
                  </a:lnTo>
                  <a:lnTo>
                    <a:pt x="204" y="219"/>
                  </a:lnTo>
                  <a:lnTo>
                    <a:pt x="204" y="217"/>
                  </a:lnTo>
                  <a:lnTo>
                    <a:pt x="206" y="216"/>
                  </a:lnTo>
                  <a:lnTo>
                    <a:pt x="206" y="213"/>
                  </a:lnTo>
                  <a:lnTo>
                    <a:pt x="207" y="212"/>
                  </a:lnTo>
                  <a:lnTo>
                    <a:pt x="205" y="210"/>
                  </a:lnTo>
                  <a:lnTo>
                    <a:pt x="202" y="209"/>
                  </a:lnTo>
                  <a:lnTo>
                    <a:pt x="201" y="207"/>
                  </a:lnTo>
                  <a:lnTo>
                    <a:pt x="201" y="205"/>
                  </a:lnTo>
                  <a:lnTo>
                    <a:pt x="197" y="205"/>
                  </a:lnTo>
                  <a:lnTo>
                    <a:pt x="198" y="204"/>
                  </a:lnTo>
                  <a:lnTo>
                    <a:pt x="197" y="204"/>
                  </a:lnTo>
                  <a:lnTo>
                    <a:pt x="194" y="203"/>
                  </a:lnTo>
                  <a:lnTo>
                    <a:pt x="193" y="203"/>
                  </a:lnTo>
                  <a:lnTo>
                    <a:pt x="193" y="201"/>
                  </a:lnTo>
                  <a:lnTo>
                    <a:pt x="192" y="200"/>
                  </a:lnTo>
                  <a:lnTo>
                    <a:pt x="192" y="195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0" y="187"/>
                  </a:lnTo>
                  <a:lnTo>
                    <a:pt x="188" y="188"/>
                  </a:lnTo>
                  <a:lnTo>
                    <a:pt x="186" y="188"/>
                  </a:lnTo>
                  <a:lnTo>
                    <a:pt x="185" y="186"/>
                  </a:lnTo>
                  <a:lnTo>
                    <a:pt x="185" y="185"/>
                  </a:lnTo>
                  <a:lnTo>
                    <a:pt x="184" y="186"/>
                  </a:lnTo>
                  <a:lnTo>
                    <a:pt x="181" y="184"/>
                  </a:lnTo>
                  <a:lnTo>
                    <a:pt x="180" y="183"/>
                  </a:lnTo>
                  <a:lnTo>
                    <a:pt x="178" y="181"/>
                  </a:lnTo>
                  <a:lnTo>
                    <a:pt x="179" y="179"/>
                  </a:lnTo>
                  <a:lnTo>
                    <a:pt x="178" y="178"/>
                  </a:lnTo>
                  <a:lnTo>
                    <a:pt x="177" y="176"/>
                  </a:lnTo>
                  <a:lnTo>
                    <a:pt x="178" y="172"/>
                  </a:lnTo>
                  <a:lnTo>
                    <a:pt x="177" y="172"/>
                  </a:lnTo>
                  <a:lnTo>
                    <a:pt x="178" y="169"/>
                  </a:lnTo>
                  <a:lnTo>
                    <a:pt x="180" y="168"/>
                  </a:lnTo>
                  <a:lnTo>
                    <a:pt x="182" y="170"/>
                  </a:lnTo>
                  <a:lnTo>
                    <a:pt x="183" y="168"/>
                  </a:lnTo>
                  <a:lnTo>
                    <a:pt x="187" y="168"/>
                  </a:lnTo>
                  <a:lnTo>
                    <a:pt x="187" y="167"/>
                  </a:lnTo>
                  <a:lnTo>
                    <a:pt x="191" y="166"/>
                  </a:lnTo>
                  <a:lnTo>
                    <a:pt x="191" y="162"/>
                  </a:lnTo>
                  <a:lnTo>
                    <a:pt x="193" y="160"/>
                  </a:lnTo>
                  <a:lnTo>
                    <a:pt x="193" y="157"/>
                  </a:lnTo>
                  <a:lnTo>
                    <a:pt x="192" y="156"/>
                  </a:lnTo>
                  <a:lnTo>
                    <a:pt x="191" y="155"/>
                  </a:lnTo>
                  <a:lnTo>
                    <a:pt x="192" y="155"/>
                  </a:lnTo>
                  <a:lnTo>
                    <a:pt x="191" y="152"/>
                  </a:lnTo>
                  <a:lnTo>
                    <a:pt x="189" y="152"/>
                  </a:lnTo>
                  <a:lnTo>
                    <a:pt x="189" y="150"/>
                  </a:lnTo>
                  <a:lnTo>
                    <a:pt x="187" y="149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3" y="147"/>
                  </a:lnTo>
                  <a:lnTo>
                    <a:pt x="182" y="149"/>
                  </a:lnTo>
                  <a:lnTo>
                    <a:pt x="181" y="148"/>
                  </a:lnTo>
                  <a:lnTo>
                    <a:pt x="182" y="144"/>
                  </a:lnTo>
                  <a:lnTo>
                    <a:pt x="182" y="143"/>
                  </a:lnTo>
                  <a:lnTo>
                    <a:pt x="182" y="140"/>
                  </a:lnTo>
                  <a:lnTo>
                    <a:pt x="179" y="140"/>
                  </a:lnTo>
                  <a:lnTo>
                    <a:pt x="178" y="139"/>
                  </a:lnTo>
                  <a:lnTo>
                    <a:pt x="176" y="139"/>
                  </a:lnTo>
                  <a:lnTo>
                    <a:pt x="175" y="139"/>
                  </a:lnTo>
                  <a:lnTo>
                    <a:pt x="174" y="138"/>
                  </a:lnTo>
                  <a:lnTo>
                    <a:pt x="175" y="135"/>
                  </a:lnTo>
                  <a:lnTo>
                    <a:pt x="175" y="133"/>
                  </a:lnTo>
                  <a:lnTo>
                    <a:pt x="176" y="130"/>
                  </a:lnTo>
                  <a:lnTo>
                    <a:pt x="177" y="128"/>
                  </a:lnTo>
                  <a:lnTo>
                    <a:pt x="178" y="128"/>
                  </a:lnTo>
                  <a:lnTo>
                    <a:pt x="179" y="125"/>
                  </a:lnTo>
                  <a:lnTo>
                    <a:pt x="178" y="123"/>
                  </a:lnTo>
                  <a:lnTo>
                    <a:pt x="177" y="123"/>
                  </a:lnTo>
                  <a:lnTo>
                    <a:pt x="176" y="121"/>
                  </a:lnTo>
                  <a:lnTo>
                    <a:pt x="174" y="121"/>
                  </a:lnTo>
                  <a:lnTo>
                    <a:pt x="174" y="120"/>
                  </a:lnTo>
                  <a:lnTo>
                    <a:pt x="173" y="118"/>
                  </a:lnTo>
                  <a:lnTo>
                    <a:pt x="172" y="117"/>
                  </a:lnTo>
                  <a:lnTo>
                    <a:pt x="172" y="116"/>
                  </a:lnTo>
                  <a:lnTo>
                    <a:pt x="173" y="116"/>
                  </a:lnTo>
                  <a:lnTo>
                    <a:pt x="174" y="115"/>
                  </a:lnTo>
                  <a:lnTo>
                    <a:pt x="174" y="113"/>
                  </a:lnTo>
                  <a:lnTo>
                    <a:pt x="171" y="112"/>
                  </a:lnTo>
                  <a:lnTo>
                    <a:pt x="169" y="112"/>
                  </a:lnTo>
                  <a:lnTo>
                    <a:pt x="167" y="112"/>
                  </a:lnTo>
                  <a:lnTo>
                    <a:pt x="163" y="113"/>
                  </a:lnTo>
                  <a:lnTo>
                    <a:pt x="161" y="113"/>
                  </a:lnTo>
                  <a:lnTo>
                    <a:pt x="160" y="113"/>
                  </a:lnTo>
                  <a:lnTo>
                    <a:pt x="159" y="113"/>
                  </a:lnTo>
                  <a:lnTo>
                    <a:pt x="157" y="114"/>
                  </a:lnTo>
                  <a:lnTo>
                    <a:pt x="156" y="114"/>
                  </a:lnTo>
                  <a:lnTo>
                    <a:pt x="154" y="113"/>
                  </a:lnTo>
                  <a:lnTo>
                    <a:pt x="152" y="114"/>
                  </a:lnTo>
                  <a:lnTo>
                    <a:pt x="151" y="116"/>
                  </a:lnTo>
                  <a:lnTo>
                    <a:pt x="148" y="118"/>
                  </a:lnTo>
                  <a:lnTo>
                    <a:pt x="146" y="118"/>
                  </a:lnTo>
                  <a:lnTo>
                    <a:pt x="146" y="120"/>
                  </a:lnTo>
                  <a:lnTo>
                    <a:pt x="145" y="121"/>
                  </a:lnTo>
                  <a:lnTo>
                    <a:pt x="143" y="120"/>
                  </a:lnTo>
                  <a:lnTo>
                    <a:pt x="142" y="118"/>
                  </a:lnTo>
                  <a:lnTo>
                    <a:pt x="142" y="117"/>
                  </a:lnTo>
                  <a:lnTo>
                    <a:pt x="140" y="118"/>
                  </a:lnTo>
                  <a:lnTo>
                    <a:pt x="138" y="118"/>
                  </a:lnTo>
                  <a:lnTo>
                    <a:pt x="138" y="119"/>
                  </a:lnTo>
                  <a:lnTo>
                    <a:pt x="137" y="120"/>
                  </a:lnTo>
                  <a:lnTo>
                    <a:pt x="136" y="121"/>
                  </a:lnTo>
                  <a:lnTo>
                    <a:pt x="136" y="124"/>
                  </a:lnTo>
                  <a:lnTo>
                    <a:pt x="136" y="126"/>
                  </a:lnTo>
                  <a:lnTo>
                    <a:pt x="135" y="127"/>
                  </a:lnTo>
                  <a:lnTo>
                    <a:pt x="137" y="130"/>
                  </a:lnTo>
                  <a:lnTo>
                    <a:pt x="138" y="129"/>
                  </a:lnTo>
                  <a:lnTo>
                    <a:pt x="139" y="129"/>
                  </a:lnTo>
                  <a:lnTo>
                    <a:pt x="140" y="130"/>
                  </a:lnTo>
                  <a:lnTo>
                    <a:pt x="139" y="132"/>
                  </a:lnTo>
                  <a:lnTo>
                    <a:pt x="138" y="132"/>
                  </a:lnTo>
                  <a:lnTo>
                    <a:pt x="137" y="133"/>
                  </a:lnTo>
                  <a:lnTo>
                    <a:pt x="135" y="134"/>
                  </a:lnTo>
                  <a:lnTo>
                    <a:pt x="134" y="134"/>
                  </a:lnTo>
                  <a:lnTo>
                    <a:pt x="133" y="136"/>
                  </a:lnTo>
                  <a:lnTo>
                    <a:pt x="132" y="137"/>
                  </a:lnTo>
                  <a:lnTo>
                    <a:pt x="132" y="138"/>
                  </a:lnTo>
                  <a:lnTo>
                    <a:pt x="132" y="139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40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5" y="140"/>
                  </a:lnTo>
                  <a:lnTo>
                    <a:pt x="122" y="140"/>
                  </a:lnTo>
                  <a:lnTo>
                    <a:pt x="122" y="141"/>
                  </a:lnTo>
                  <a:lnTo>
                    <a:pt x="121" y="142"/>
                  </a:lnTo>
                  <a:lnTo>
                    <a:pt x="117" y="141"/>
                  </a:lnTo>
                  <a:lnTo>
                    <a:pt x="117" y="142"/>
                  </a:lnTo>
                  <a:lnTo>
                    <a:pt x="116" y="143"/>
                  </a:lnTo>
                  <a:lnTo>
                    <a:pt x="115" y="143"/>
                  </a:lnTo>
                  <a:lnTo>
                    <a:pt x="117" y="142"/>
                  </a:lnTo>
                  <a:lnTo>
                    <a:pt x="116" y="141"/>
                  </a:lnTo>
                  <a:lnTo>
                    <a:pt x="117" y="140"/>
                  </a:lnTo>
                  <a:lnTo>
                    <a:pt x="117" y="139"/>
                  </a:lnTo>
                  <a:lnTo>
                    <a:pt x="118" y="138"/>
                  </a:lnTo>
                  <a:lnTo>
                    <a:pt x="117" y="137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7" y="134"/>
                  </a:lnTo>
                  <a:lnTo>
                    <a:pt x="119" y="132"/>
                  </a:lnTo>
                  <a:lnTo>
                    <a:pt x="120" y="132"/>
                  </a:lnTo>
                  <a:lnTo>
                    <a:pt x="121" y="132"/>
                  </a:lnTo>
                  <a:lnTo>
                    <a:pt x="122" y="132"/>
                  </a:lnTo>
                  <a:lnTo>
                    <a:pt x="123" y="131"/>
                  </a:lnTo>
                  <a:lnTo>
                    <a:pt x="124" y="130"/>
                  </a:lnTo>
                  <a:lnTo>
                    <a:pt x="125" y="131"/>
                  </a:lnTo>
                  <a:lnTo>
                    <a:pt x="127" y="130"/>
                  </a:lnTo>
                  <a:lnTo>
                    <a:pt x="126" y="129"/>
                  </a:lnTo>
                  <a:lnTo>
                    <a:pt x="125" y="127"/>
                  </a:lnTo>
                  <a:lnTo>
                    <a:pt x="127" y="126"/>
                  </a:lnTo>
                  <a:lnTo>
                    <a:pt x="127" y="124"/>
                  </a:lnTo>
                  <a:lnTo>
                    <a:pt x="127" y="123"/>
                  </a:lnTo>
                  <a:lnTo>
                    <a:pt x="127" y="121"/>
                  </a:lnTo>
                  <a:lnTo>
                    <a:pt x="128" y="121"/>
                  </a:lnTo>
                  <a:lnTo>
                    <a:pt x="129" y="118"/>
                  </a:lnTo>
                  <a:lnTo>
                    <a:pt x="129" y="117"/>
                  </a:lnTo>
                  <a:lnTo>
                    <a:pt x="128" y="117"/>
                  </a:lnTo>
                  <a:lnTo>
                    <a:pt x="125" y="114"/>
                  </a:lnTo>
                  <a:lnTo>
                    <a:pt x="122" y="113"/>
                  </a:lnTo>
                  <a:lnTo>
                    <a:pt x="123" y="111"/>
                  </a:lnTo>
                  <a:lnTo>
                    <a:pt x="123" y="110"/>
                  </a:lnTo>
                  <a:lnTo>
                    <a:pt x="122" y="108"/>
                  </a:lnTo>
                  <a:lnTo>
                    <a:pt x="124" y="107"/>
                  </a:lnTo>
                  <a:lnTo>
                    <a:pt x="125" y="103"/>
                  </a:lnTo>
                  <a:lnTo>
                    <a:pt x="127" y="100"/>
                  </a:lnTo>
                  <a:lnTo>
                    <a:pt x="127" y="99"/>
                  </a:lnTo>
                  <a:lnTo>
                    <a:pt x="124" y="97"/>
                  </a:lnTo>
                  <a:lnTo>
                    <a:pt x="128" y="93"/>
                  </a:lnTo>
                  <a:lnTo>
                    <a:pt x="130" y="92"/>
                  </a:lnTo>
                  <a:lnTo>
                    <a:pt x="131" y="90"/>
                  </a:lnTo>
                  <a:lnTo>
                    <a:pt x="134" y="87"/>
                  </a:lnTo>
                  <a:lnTo>
                    <a:pt x="135" y="85"/>
                  </a:lnTo>
                  <a:lnTo>
                    <a:pt x="137" y="84"/>
                  </a:lnTo>
                  <a:lnTo>
                    <a:pt x="139" y="83"/>
                  </a:lnTo>
                  <a:lnTo>
                    <a:pt x="141" y="82"/>
                  </a:lnTo>
                  <a:lnTo>
                    <a:pt x="144" y="79"/>
                  </a:lnTo>
                  <a:lnTo>
                    <a:pt x="146" y="77"/>
                  </a:lnTo>
                  <a:lnTo>
                    <a:pt x="147" y="75"/>
                  </a:lnTo>
                  <a:lnTo>
                    <a:pt x="146" y="74"/>
                  </a:lnTo>
                  <a:lnTo>
                    <a:pt x="145" y="72"/>
                  </a:lnTo>
                  <a:lnTo>
                    <a:pt x="147" y="67"/>
                  </a:lnTo>
                  <a:lnTo>
                    <a:pt x="147" y="64"/>
                  </a:lnTo>
                  <a:lnTo>
                    <a:pt x="147" y="63"/>
                  </a:lnTo>
                  <a:lnTo>
                    <a:pt x="146" y="63"/>
                  </a:lnTo>
                  <a:lnTo>
                    <a:pt x="145" y="61"/>
                  </a:lnTo>
                  <a:lnTo>
                    <a:pt x="145" y="60"/>
                  </a:lnTo>
                  <a:lnTo>
                    <a:pt x="145" y="59"/>
                  </a:lnTo>
                  <a:lnTo>
                    <a:pt x="146" y="59"/>
                  </a:lnTo>
                  <a:lnTo>
                    <a:pt x="147" y="57"/>
                  </a:lnTo>
                  <a:lnTo>
                    <a:pt x="148" y="56"/>
                  </a:lnTo>
                  <a:lnTo>
                    <a:pt x="149" y="56"/>
                  </a:lnTo>
                  <a:lnTo>
                    <a:pt x="150" y="56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3"/>
                  </a:lnTo>
                  <a:lnTo>
                    <a:pt x="159" y="52"/>
                  </a:lnTo>
                  <a:lnTo>
                    <a:pt x="160" y="50"/>
                  </a:lnTo>
                  <a:lnTo>
                    <a:pt x="162" y="48"/>
                  </a:lnTo>
                  <a:lnTo>
                    <a:pt x="163" y="48"/>
                  </a:lnTo>
                  <a:lnTo>
                    <a:pt x="164" y="47"/>
                  </a:lnTo>
                  <a:lnTo>
                    <a:pt x="163" y="46"/>
                  </a:lnTo>
                  <a:lnTo>
                    <a:pt x="163" y="45"/>
                  </a:lnTo>
                  <a:lnTo>
                    <a:pt x="164" y="43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66" y="40"/>
                  </a:lnTo>
                  <a:lnTo>
                    <a:pt x="171" y="38"/>
                  </a:lnTo>
                  <a:lnTo>
                    <a:pt x="171" y="37"/>
                  </a:lnTo>
                  <a:lnTo>
                    <a:pt x="174" y="35"/>
                  </a:lnTo>
                  <a:lnTo>
                    <a:pt x="173" y="34"/>
                  </a:lnTo>
                  <a:lnTo>
                    <a:pt x="174" y="33"/>
                  </a:lnTo>
                  <a:lnTo>
                    <a:pt x="175" y="30"/>
                  </a:lnTo>
                  <a:lnTo>
                    <a:pt x="180" y="27"/>
                  </a:lnTo>
                  <a:lnTo>
                    <a:pt x="180" y="26"/>
                  </a:lnTo>
                  <a:lnTo>
                    <a:pt x="179" y="22"/>
                  </a:lnTo>
                  <a:lnTo>
                    <a:pt x="183" y="20"/>
                  </a:lnTo>
                  <a:lnTo>
                    <a:pt x="183" y="18"/>
                  </a:lnTo>
                  <a:lnTo>
                    <a:pt x="185" y="18"/>
                  </a:lnTo>
                  <a:lnTo>
                    <a:pt x="185" y="17"/>
                  </a:lnTo>
                  <a:lnTo>
                    <a:pt x="186" y="16"/>
                  </a:lnTo>
                  <a:lnTo>
                    <a:pt x="185" y="14"/>
                  </a:lnTo>
                  <a:lnTo>
                    <a:pt x="183" y="13"/>
                  </a:lnTo>
                  <a:lnTo>
                    <a:pt x="182" y="14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4" y="16"/>
                  </a:lnTo>
                  <a:lnTo>
                    <a:pt x="174" y="14"/>
                  </a:lnTo>
                  <a:lnTo>
                    <a:pt x="174" y="12"/>
                  </a:lnTo>
                  <a:lnTo>
                    <a:pt x="175" y="12"/>
                  </a:lnTo>
                  <a:lnTo>
                    <a:pt x="175" y="11"/>
                  </a:lnTo>
                  <a:lnTo>
                    <a:pt x="176" y="10"/>
                  </a:lnTo>
                  <a:lnTo>
                    <a:pt x="177" y="10"/>
                  </a:lnTo>
                  <a:lnTo>
                    <a:pt x="177" y="7"/>
                  </a:lnTo>
                  <a:lnTo>
                    <a:pt x="179" y="7"/>
                  </a:lnTo>
                  <a:lnTo>
                    <a:pt x="180" y="6"/>
                  </a:lnTo>
                  <a:lnTo>
                    <a:pt x="181" y="6"/>
                  </a:lnTo>
                  <a:lnTo>
                    <a:pt x="182" y="5"/>
                  </a:lnTo>
                  <a:lnTo>
                    <a:pt x="182" y="4"/>
                  </a:lnTo>
                  <a:lnTo>
                    <a:pt x="181" y="3"/>
                  </a:lnTo>
                  <a:lnTo>
                    <a:pt x="180" y="1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9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0" name="Freeform 30"/>
            <p:cNvSpPr>
              <a:spLocks/>
            </p:cNvSpPr>
            <p:nvPr/>
          </p:nvSpPr>
          <p:spPr bwMode="auto">
            <a:xfrm>
              <a:off x="1163" y="1708"/>
              <a:ext cx="460" cy="512"/>
            </a:xfrm>
            <a:custGeom>
              <a:avLst/>
              <a:gdLst>
                <a:gd name="T0" fmla="*/ 17 w 460"/>
                <a:gd name="T1" fmla="*/ 1 h 512"/>
                <a:gd name="T2" fmla="*/ 2 w 460"/>
                <a:gd name="T3" fmla="*/ 15 h 512"/>
                <a:gd name="T4" fmla="*/ 11 w 460"/>
                <a:gd name="T5" fmla="*/ 36 h 512"/>
                <a:gd name="T6" fmla="*/ 16 w 460"/>
                <a:gd name="T7" fmla="*/ 58 h 512"/>
                <a:gd name="T8" fmla="*/ 24 w 460"/>
                <a:gd name="T9" fmla="*/ 69 h 512"/>
                <a:gd name="T10" fmla="*/ 34 w 460"/>
                <a:gd name="T11" fmla="*/ 86 h 512"/>
                <a:gd name="T12" fmla="*/ 51 w 460"/>
                <a:gd name="T13" fmla="*/ 99 h 512"/>
                <a:gd name="T14" fmla="*/ 64 w 460"/>
                <a:gd name="T15" fmla="*/ 104 h 512"/>
                <a:gd name="T16" fmla="*/ 74 w 460"/>
                <a:gd name="T17" fmla="*/ 103 h 512"/>
                <a:gd name="T18" fmla="*/ 68 w 460"/>
                <a:gd name="T19" fmla="*/ 119 h 512"/>
                <a:gd name="T20" fmla="*/ 78 w 460"/>
                <a:gd name="T21" fmla="*/ 130 h 512"/>
                <a:gd name="T22" fmla="*/ 77 w 460"/>
                <a:gd name="T23" fmla="*/ 140 h 512"/>
                <a:gd name="T24" fmla="*/ 69 w 460"/>
                <a:gd name="T25" fmla="*/ 150 h 512"/>
                <a:gd name="T26" fmla="*/ 70 w 460"/>
                <a:gd name="T27" fmla="*/ 154 h 512"/>
                <a:gd name="T28" fmla="*/ 68 w 460"/>
                <a:gd name="T29" fmla="*/ 166 h 512"/>
                <a:gd name="T30" fmla="*/ 81 w 460"/>
                <a:gd name="T31" fmla="*/ 178 h 512"/>
                <a:gd name="T32" fmla="*/ 93 w 460"/>
                <a:gd name="T33" fmla="*/ 188 h 512"/>
                <a:gd name="T34" fmla="*/ 101 w 460"/>
                <a:gd name="T35" fmla="*/ 216 h 512"/>
                <a:gd name="T36" fmla="*/ 107 w 460"/>
                <a:gd name="T37" fmla="*/ 232 h 512"/>
                <a:gd name="T38" fmla="*/ 107 w 460"/>
                <a:gd name="T39" fmla="*/ 233 h 512"/>
                <a:gd name="T40" fmla="*/ 105 w 460"/>
                <a:gd name="T41" fmla="*/ 235 h 512"/>
                <a:gd name="T42" fmla="*/ 97 w 460"/>
                <a:gd name="T43" fmla="*/ 218 h 512"/>
                <a:gd name="T44" fmla="*/ 86 w 460"/>
                <a:gd name="T45" fmla="*/ 195 h 512"/>
                <a:gd name="T46" fmla="*/ 77 w 460"/>
                <a:gd name="T47" fmla="*/ 181 h 512"/>
                <a:gd name="T48" fmla="*/ 67 w 460"/>
                <a:gd name="T49" fmla="*/ 207 h 512"/>
                <a:gd name="T50" fmla="*/ 60 w 460"/>
                <a:gd name="T51" fmla="*/ 265 h 512"/>
                <a:gd name="T52" fmla="*/ 73 w 460"/>
                <a:gd name="T53" fmla="*/ 272 h 512"/>
                <a:gd name="T54" fmla="*/ 58 w 460"/>
                <a:gd name="T55" fmla="*/ 280 h 512"/>
                <a:gd name="T56" fmla="*/ 43 w 460"/>
                <a:gd name="T57" fmla="*/ 353 h 512"/>
                <a:gd name="T58" fmla="*/ 32 w 460"/>
                <a:gd name="T59" fmla="*/ 385 h 512"/>
                <a:gd name="T60" fmla="*/ 21 w 460"/>
                <a:gd name="T61" fmla="*/ 397 h 512"/>
                <a:gd name="T62" fmla="*/ 15 w 460"/>
                <a:gd name="T63" fmla="*/ 405 h 512"/>
                <a:gd name="T64" fmla="*/ 31 w 460"/>
                <a:gd name="T65" fmla="*/ 407 h 512"/>
                <a:gd name="T66" fmla="*/ 34 w 460"/>
                <a:gd name="T67" fmla="*/ 428 h 512"/>
                <a:gd name="T68" fmla="*/ 50 w 460"/>
                <a:gd name="T69" fmla="*/ 434 h 512"/>
                <a:gd name="T70" fmla="*/ 71 w 460"/>
                <a:gd name="T71" fmla="*/ 443 h 512"/>
                <a:gd name="T72" fmla="*/ 89 w 460"/>
                <a:gd name="T73" fmla="*/ 449 h 512"/>
                <a:gd name="T74" fmla="*/ 100 w 460"/>
                <a:gd name="T75" fmla="*/ 462 h 512"/>
                <a:gd name="T76" fmla="*/ 131 w 460"/>
                <a:gd name="T77" fmla="*/ 462 h 512"/>
                <a:gd name="T78" fmla="*/ 151 w 460"/>
                <a:gd name="T79" fmla="*/ 472 h 512"/>
                <a:gd name="T80" fmla="*/ 173 w 460"/>
                <a:gd name="T81" fmla="*/ 472 h 512"/>
                <a:gd name="T82" fmla="*/ 189 w 460"/>
                <a:gd name="T83" fmla="*/ 474 h 512"/>
                <a:gd name="T84" fmla="*/ 193 w 460"/>
                <a:gd name="T85" fmla="*/ 461 h 512"/>
                <a:gd name="T86" fmla="*/ 215 w 460"/>
                <a:gd name="T87" fmla="*/ 463 h 512"/>
                <a:gd name="T88" fmla="*/ 243 w 460"/>
                <a:gd name="T89" fmla="*/ 472 h 512"/>
                <a:gd name="T90" fmla="*/ 258 w 460"/>
                <a:gd name="T91" fmla="*/ 480 h 512"/>
                <a:gd name="T92" fmla="*/ 274 w 460"/>
                <a:gd name="T93" fmla="*/ 489 h 512"/>
                <a:gd name="T94" fmla="*/ 290 w 460"/>
                <a:gd name="T95" fmla="*/ 503 h 512"/>
                <a:gd name="T96" fmla="*/ 304 w 460"/>
                <a:gd name="T97" fmla="*/ 505 h 512"/>
                <a:gd name="T98" fmla="*/ 334 w 460"/>
                <a:gd name="T99" fmla="*/ 512 h 512"/>
                <a:gd name="T100" fmla="*/ 348 w 460"/>
                <a:gd name="T101" fmla="*/ 503 h 512"/>
                <a:gd name="T102" fmla="*/ 365 w 460"/>
                <a:gd name="T103" fmla="*/ 497 h 512"/>
                <a:gd name="T104" fmla="*/ 379 w 460"/>
                <a:gd name="T105" fmla="*/ 497 h 512"/>
                <a:gd name="T106" fmla="*/ 372 w 460"/>
                <a:gd name="T107" fmla="*/ 486 h 512"/>
                <a:gd name="T108" fmla="*/ 370 w 460"/>
                <a:gd name="T109" fmla="*/ 450 h 512"/>
                <a:gd name="T110" fmla="*/ 375 w 460"/>
                <a:gd name="T111" fmla="*/ 439 h 512"/>
                <a:gd name="T112" fmla="*/ 375 w 460"/>
                <a:gd name="T113" fmla="*/ 438 h 512"/>
                <a:gd name="T114" fmla="*/ 406 w 460"/>
                <a:gd name="T115" fmla="*/ 417 h 512"/>
                <a:gd name="T116" fmla="*/ 429 w 460"/>
                <a:gd name="T117" fmla="*/ 396 h 5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0"/>
                <a:gd name="T178" fmla="*/ 0 h 512"/>
                <a:gd name="T179" fmla="*/ 460 w 460"/>
                <a:gd name="T180" fmla="*/ 512 h 5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0" h="512">
                  <a:moveTo>
                    <a:pt x="25" y="2"/>
                  </a:moveTo>
                  <a:lnTo>
                    <a:pt x="28" y="4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6" y="17"/>
                  </a:lnTo>
                  <a:lnTo>
                    <a:pt x="14" y="20"/>
                  </a:lnTo>
                  <a:lnTo>
                    <a:pt x="15" y="23"/>
                  </a:lnTo>
                  <a:lnTo>
                    <a:pt x="18" y="27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4" y="35"/>
                  </a:lnTo>
                  <a:lnTo>
                    <a:pt x="11" y="36"/>
                  </a:lnTo>
                  <a:lnTo>
                    <a:pt x="9" y="37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12" y="53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1" y="64"/>
                  </a:lnTo>
                  <a:lnTo>
                    <a:pt x="21" y="65"/>
                  </a:lnTo>
                  <a:lnTo>
                    <a:pt x="22" y="67"/>
                  </a:lnTo>
                  <a:lnTo>
                    <a:pt x="23" y="68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5" y="72"/>
                  </a:lnTo>
                  <a:lnTo>
                    <a:pt x="25" y="76"/>
                  </a:lnTo>
                  <a:lnTo>
                    <a:pt x="26" y="77"/>
                  </a:lnTo>
                  <a:lnTo>
                    <a:pt x="26" y="80"/>
                  </a:lnTo>
                  <a:lnTo>
                    <a:pt x="26" y="81"/>
                  </a:lnTo>
                  <a:lnTo>
                    <a:pt x="27" y="82"/>
                  </a:lnTo>
                  <a:lnTo>
                    <a:pt x="29" y="82"/>
                  </a:lnTo>
                  <a:lnTo>
                    <a:pt x="31" y="83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39" y="90"/>
                  </a:lnTo>
                  <a:lnTo>
                    <a:pt x="43" y="91"/>
                  </a:lnTo>
                  <a:lnTo>
                    <a:pt x="44" y="92"/>
                  </a:lnTo>
                  <a:lnTo>
                    <a:pt x="46" y="91"/>
                  </a:lnTo>
                  <a:lnTo>
                    <a:pt x="48" y="93"/>
                  </a:lnTo>
                  <a:lnTo>
                    <a:pt x="50" y="96"/>
                  </a:lnTo>
                  <a:lnTo>
                    <a:pt x="51" y="99"/>
                  </a:lnTo>
                  <a:lnTo>
                    <a:pt x="53" y="99"/>
                  </a:lnTo>
                  <a:lnTo>
                    <a:pt x="58" y="99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62" y="105"/>
                  </a:lnTo>
                  <a:lnTo>
                    <a:pt x="62" y="106"/>
                  </a:lnTo>
                  <a:lnTo>
                    <a:pt x="63" y="106"/>
                  </a:lnTo>
                  <a:lnTo>
                    <a:pt x="64" y="106"/>
                  </a:lnTo>
                  <a:lnTo>
                    <a:pt x="64" y="104"/>
                  </a:lnTo>
                  <a:lnTo>
                    <a:pt x="65" y="107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69" y="107"/>
                  </a:lnTo>
                  <a:lnTo>
                    <a:pt x="69" y="106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71" y="103"/>
                  </a:lnTo>
                  <a:lnTo>
                    <a:pt x="72" y="103"/>
                  </a:lnTo>
                  <a:lnTo>
                    <a:pt x="74" y="103"/>
                  </a:lnTo>
                  <a:lnTo>
                    <a:pt x="75" y="108"/>
                  </a:lnTo>
                  <a:lnTo>
                    <a:pt x="74" y="109"/>
                  </a:lnTo>
                  <a:lnTo>
                    <a:pt x="73" y="110"/>
                  </a:lnTo>
                  <a:lnTo>
                    <a:pt x="71" y="111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6"/>
                  </a:lnTo>
                  <a:lnTo>
                    <a:pt x="68" y="116"/>
                  </a:lnTo>
                  <a:lnTo>
                    <a:pt x="67" y="117"/>
                  </a:lnTo>
                  <a:lnTo>
                    <a:pt x="68" y="119"/>
                  </a:lnTo>
                  <a:lnTo>
                    <a:pt x="70" y="119"/>
                  </a:lnTo>
                  <a:lnTo>
                    <a:pt x="70" y="120"/>
                  </a:lnTo>
                  <a:lnTo>
                    <a:pt x="71" y="121"/>
                  </a:lnTo>
                  <a:lnTo>
                    <a:pt x="72" y="123"/>
                  </a:lnTo>
                  <a:lnTo>
                    <a:pt x="72" y="124"/>
                  </a:lnTo>
                  <a:lnTo>
                    <a:pt x="73" y="125"/>
                  </a:lnTo>
                  <a:lnTo>
                    <a:pt x="74" y="125"/>
                  </a:lnTo>
                  <a:lnTo>
                    <a:pt x="75" y="125"/>
                  </a:lnTo>
                  <a:lnTo>
                    <a:pt x="76" y="129"/>
                  </a:lnTo>
                  <a:lnTo>
                    <a:pt x="78" y="130"/>
                  </a:lnTo>
                  <a:lnTo>
                    <a:pt x="78" y="133"/>
                  </a:lnTo>
                  <a:lnTo>
                    <a:pt x="79" y="135"/>
                  </a:lnTo>
                  <a:lnTo>
                    <a:pt x="78" y="135"/>
                  </a:lnTo>
                  <a:lnTo>
                    <a:pt x="77" y="136"/>
                  </a:lnTo>
                  <a:lnTo>
                    <a:pt x="75" y="136"/>
                  </a:lnTo>
                  <a:lnTo>
                    <a:pt x="76" y="137"/>
                  </a:lnTo>
                  <a:lnTo>
                    <a:pt x="77" y="138"/>
                  </a:lnTo>
                  <a:lnTo>
                    <a:pt x="77" y="139"/>
                  </a:lnTo>
                  <a:lnTo>
                    <a:pt x="77" y="140"/>
                  </a:lnTo>
                  <a:lnTo>
                    <a:pt x="75" y="140"/>
                  </a:lnTo>
                  <a:lnTo>
                    <a:pt x="75" y="141"/>
                  </a:lnTo>
                  <a:lnTo>
                    <a:pt x="77" y="142"/>
                  </a:lnTo>
                  <a:lnTo>
                    <a:pt x="77" y="143"/>
                  </a:lnTo>
                  <a:lnTo>
                    <a:pt x="76" y="145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3" y="149"/>
                  </a:lnTo>
                  <a:lnTo>
                    <a:pt x="73" y="150"/>
                  </a:lnTo>
                  <a:lnTo>
                    <a:pt x="69" y="150"/>
                  </a:lnTo>
                  <a:lnTo>
                    <a:pt x="69" y="151"/>
                  </a:lnTo>
                  <a:lnTo>
                    <a:pt x="71" y="153"/>
                  </a:lnTo>
                  <a:lnTo>
                    <a:pt x="72" y="154"/>
                  </a:lnTo>
                  <a:lnTo>
                    <a:pt x="71" y="154"/>
                  </a:lnTo>
                  <a:lnTo>
                    <a:pt x="72" y="155"/>
                  </a:lnTo>
                  <a:lnTo>
                    <a:pt x="72" y="156"/>
                  </a:lnTo>
                  <a:lnTo>
                    <a:pt x="71" y="156"/>
                  </a:lnTo>
                  <a:lnTo>
                    <a:pt x="70" y="156"/>
                  </a:lnTo>
                  <a:lnTo>
                    <a:pt x="71" y="155"/>
                  </a:lnTo>
                  <a:lnTo>
                    <a:pt x="70" y="154"/>
                  </a:lnTo>
                  <a:lnTo>
                    <a:pt x="69" y="154"/>
                  </a:lnTo>
                  <a:lnTo>
                    <a:pt x="66" y="155"/>
                  </a:lnTo>
                  <a:lnTo>
                    <a:pt x="62" y="155"/>
                  </a:lnTo>
                  <a:lnTo>
                    <a:pt x="63" y="155"/>
                  </a:lnTo>
                  <a:lnTo>
                    <a:pt x="62" y="164"/>
                  </a:lnTo>
                  <a:lnTo>
                    <a:pt x="63" y="165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0" y="168"/>
                  </a:lnTo>
                  <a:lnTo>
                    <a:pt x="71" y="169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8" y="173"/>
                  </a:lnTo>
                  <a:lnTo>
                    <a:pt x="79" y="173"/>
                  </a:lnTo>
                  <a:lnTo>
                    <a:pt x="80" y="174"/>
                  </a:lnTo>
                  <a:lnTo>
                    <a:pt x="80" y="175"/>
                  </a:lnTo>
                  <a:lnTo>
                    <a:pt x="81" y="176"/>
                  </a:lnTo>
                  <a:lnTo>
                    <a:pt x="81" y="178"/>
                  </a:lnTo>
                  <a:lnTo>
                    <a:pt x="81" y="179"/>
                  </a:lnTo>
                  <a:lnTo>
                    <a:pt x="83" y="181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6" y="182"/>
                  </a:lnTo>
                  <a:lnTo>
                    <a:pt x="88" y="183"/>
                  </a:lnTo>
                  <a:lnTo>
                    <a:pt x="90" y="184"/>
                  </a:lnTo>
                  <a:lnTo>
                    <a:pt x="93" y="188"/>
                  </a:lnTo>
                  <a:lnTo>
                    <a:pt x="95" y="190"/>
                  </a:lnTo>
                  <a:lnTo>
                    <a:pt x="95" y="191"/>
                  </a:lnTo>
                  <a:lnTo>
                    <a:pt x="96" y="192"/>
                  </a:lnTo>
                  <a:lnTo>
                    <a:pt x="97" y="194"/>
                  </a:lnTo>
                  <a:lnTo>
                    <a:pt x="98" y="196"/>
                  </a:lnTo>
                  <a:lnTo>
                    <a:pt x="99" y="201"/>
                  </a:lnTo>
                  <a:lnTo>
                    <a:pt x="99" y="204"/>
                  </a:lnTo>
                  <a:lnTo>
                    <a:pt x="100" y="209"/>
                  </a:lnTo>
                  <a:lnTo>
                    <a:pt x="100" y="213"/>
                  </a:lnTo>
                  <a:lnTo>
                    <a:pt x="101" y="216"/>
                  </a:lnTo>
                  <a:lnTo>
                    <a:pt x="102" y="219"/>
                  </a:lnTo>
                  <a:lnTo>
                    <a:pt x="103" y="219"/>
                  </a:lnTo>
                  <a:lnTo>
                    <a:pt x="102" y="222"/>
                  </a:lnTo>
                  <a:lnTo>
                    <a:pt x="102" y="223"/>
                  </a:lnTo>
                  <a:lnTo>
                    <a:pt x="103" y="226"/>
                  </a:lnTo>
                  <a:lnTo>
                    <a:pt x="104" y="228"/>
                  </a:lnTo>
                  <a:lnTo>
                    <a:pt x="104" y="229"/>
                  </a:lnTo>
                  <a:lnTo>
                    <a:pt x="105" y="229"/>
                  </a:lnTo>
                  <a:lnTo>
                    <a:pt x="106" y="231"/>
                  </a:lnTo>
                  <a:lnTo>
                    <a:pt x="107" y="232"/>
                  </a:lnTo>
                  <a:lnTo>
                    <a:pt x="108" y="233"/>
                  </a:lnTo>
                  <a:lnTo>
                    <a:pt x="109" y="233"/>
                  </a:lnTo>
                  <a:lnTo>
                    <a:pt x="110" y="234"/>
                  </a:lnTo>
                  <a:lnTo>
                    <a:pt x="113" y="236"/>
                  </a:lnTo>
                  <a:lnTo>
                    <a:pt x="114" y="237"/>
                  </a:lnTo>
                  <a:lnTo>
                    <a:pt x="112" y="236"/>
                  </a:lnTo>
                  <a:lnTo>
                    <a:pt x="108" y="234"/>
                  </a:lnTo>
                  <a:lnTo>
                    <a:pt x="107" y="233"/>
                  </a:lnTo>
                  <a:lnTo>
                    <a:pt x="107" y="234"/>
                  </a:lnTo>
                  <a:lnTo>
                    <a:pt x="111" y="239"/>
                  </a:lnTo>
                  <a:lnTo>
                    <a:pt x="111" y="240"/>
                  </a:lnTo>
                  <a:lnTo>
                    <a:pt x="110" y="240"/>
                  </a:lnTo>
                  <a:lnTo>
                    <a:pt x="110" y="239"/>
                  </a:lnTo>
                  <a:lnTo>
                    <a:pt x="109" y="238"/>
                  </a:lnTo>
                  <a:lnTo>
                    <a:pt x="108" y="237"/>
                  </a:lnTo>
                  <a:lnTo>
                    <a:pt x="106" y="236"/>
                  </a:lnTo>
                  <a:lnTo>
                    <a:pt x="105" y="235"/>
                  </a:lnTo>
                  <a:lnTo>
                    <a:pt x="104" y="234"/>
                  </a:lnTo>
                  <a:lnTo>
                    <a:pt x="103" y="233"/>
                  </a:lnTo>
                  <a:lnTo>
                    <a:pt x="102" y="231"/>
                  </a:lnTo>
                  <a:lnTo>
                    <a:pt x="100" y="229"/>
                  </a:lnTo>
                  <a:lnTo>
                    <a:pt x="100" y="228"/>
                  </a:lnTo>
                  <a:lnTo>
                    <a:pt x="99" y="227"/>
                  </a:lnTo>
                  <a:lnTo>
                    <a:pt x="99" y="223"/>
                  </a:lnTo>
                  <a:lnTo>
                    <a:pt x="98" y="219"/>
                  </a:lnTo>
                  <a:lnTo>
                    <a:pt x="97" y="218"/>
                  </a:lnTo>
                  <a:lnTo>
                    <a:pt x="97" y="214"/>
                  </a:lnTo>
                  <a:lnTo>
                    <a:pt x="97" y="213"/>
                  </a:lnTo>
                  <a:lnTo>
                    <a:pt x="96" y="209"/>
                  </a:lnTo>
                  <a:lnTo>
                    <a:pt x="95" y="205"/>
                  </a:lnTo>
                  <a:lnTo>
                    <a:pt x="94" y="203"/>
                  </a:lnTo>
                  <a:lnTo>
                    <a:pt x="93" y="201"/>
                  </a:lnTo>
                  <a:lnTo>
                    <a:pt x="91" y="200"/>
                  </a:lnTo>
                  <a:lnTo>
                    <a:pt x="90" y="199"/>
                  </a:lnTo>
                  <a:lnTo>
                    <a:pt x="89" y="198"/>
                  </a:lnTo>
                  <a:lnTo>
                    <a:pt x="86" y="195"/>
                  </a:lnTo>
                  <a:lnTo>
                    <a:pt x="84" y="191"/>
                  </a:lnTo>
                  <a:lnTo>
                    <a:pt x="81" y="190"/>
                  </a:lnTo>
                  <a:lnTo>
                    <a:pt x="80" y="188"/>
                  </a:lnTo>
                  <a:lnTo>
                    <a:pt x="79" y="187"/>
                  </a:lnTo>
                  <a:lnTo>
                    <a:pt x="78" y="187"/>
                  </a:lnTo>
                  <a:lnTo>
                    <a:pt x="76" y="185"/>
                  </a:lnTo>
                  <a:lnTo>
                    <a:pt x="74" y="184"/>
                  </a:lnTo>
                  <a:lnTo>
                    <a:pt x="75" y="182"/>
                  </a:lnTo>
                  <a:lnTo>
                    <a:pt x="77" y="182"/>
                  </a:lnTo>
                  <a:lnTo>
                    <a:pt x="77" y="181"/>
                  </a:lnTo>
                  <a:lnTo>
                    <a:pt x="75" y="179"/>
                  </a:lnTo>
                  <a:lnTo>
                    <a:pt x="73" y="179"/>
                  </a:lnTo>
                  <a:lnTo>
                    <a:pt x="71" y="182"/>
                  </a:lnTo>
                  <a:lnTo>
                    <a:pt x="71" y="184"/>
                  </a:lnTo>
                  <a:lnTo>
                    <a:pt x="68" y="187"/>
                  </a:lnTo>
                  <a:lnTo>
                    <a:pt x="69" y="189"/>
                  </a:lnTo>
                  <a:lnTo>
                    <a:pt x="69" y="191"/>
                  </a:lnTo>
                  <a:lnTo>
                    <a:pt x="68" y="195"/>
                  </a:lnTo>
                  <a:lnTo>
                    <a:pt x="68" y="197"/>
                  </a:lnTo>
                  <a:lnTo>
                    <a:pt x="67" y="207"/>
                  </a:lnTo>
                  <a:lnTo>
                    <a:pt x="67" y="210"/>
                  </a:lnTo>
                  <a:lnTo>
                    <a:pt x="65" y="223"/>
                  </a:lnTo>
                  <a:lnTo>
                    <a:pt x="64" y="229"/>
                  </a:lnTo>
                  <a:lnTo>
                    <a:pt x="62" y="244"/>
                  </a:lnTo>
                  <a:lnTo>
                    <a:pt x="60" y="255"/>
                  </a:lnTo>
                  <a:lnTo>
                    <a:pt x="58" y="269"/>
                  </a:lnTo>
                  <a:lnTo>
                    <a:pt x="57" y="274"/>
                  </a:lnTo>
                  <a:lnTo>
                    <a:pt x="58" y="274"/>
                  </a:lnTo>
                  <a:lnTo>
                    <a:pt x="59" y="271"/>
                  </a:lnTo>
                  <a:lnTo>
                    <a:pt x="60" y="265"/>
                  </a:lnTo>
                  <a:lnTo>
                    <a:pt x="65" y="260"/>
                  </a:lnTo>
                  <a:lnTo>
                    <a:pt x="68" y="262"/>
                  </a:lnTo>
                  <a:lnTo>
                    <a:pt x="71" y="265"/>
                  </a:lnTo>
                  <a:lnTo>
                    <a:pt x="74" y="266"/>
                  </a:lnTo>
                  <a:lnTo>
                    <a:pt x="73" y="267"/>
                  </a:lnTo>
                  <a:lnTo>
                    <a:pt x="72" y="266"/>
                  </a:lnTo>
                  <a:lnTo>
                    <a:pt x="71" y="266"/>
                  </a:lnTo>
                  <a:lnTo>
                    <a:pt x="75" y="269"/>
                  </a:lnTo>
                  <a:lnTo>
                    <a:pt x="73" y="272"/>
                  </a:lnTo>
                  <a:lnTo>
                    <a:pt x="69" y="272"/>
                  </a:lnTo>
                  <a:lnTo>
                    <a:pt x="68" y="272"/>
                  </a:lnTo>
                  <a:lnTo>
                    <a:pt x="67" y="271"/>
                  </a:lnTo>
                  <a:lnTo>
                    <a:pt x="66" y="271"/>
                  </a:lnTo>
                  <a:lnTo>
                    <a:pt x="65" y="270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2" y="272"/>
                  </a:lnTo>
                  <a:lnTo>
                    <a:pt x="62" y="275"/>
                  </a:lnTo>
                  <a:lnTo>
                    <a:pt x="58" y="280"/>
                  </a:lnTo>
                  <a:lnTo>
                    <a:pt x="56" y="280"/>
                  </a:lnTo>
                  <a:lnTo>
                    <a:pt x="57" y="289"/>
                  </a:lnTo>
                  <a:lnTo>
                    <a:pt x="54" y="302"/>
                  </a:lnTo>
                  <a:lnTo>
                    <a:pt x="54" y="305"/>
                  </a:lnTo>
                  <a:lnTo>
                    <a:pt x="53" y="309"/>
                  </a:lnTo>
                  <a:lnTo>
                    <a:pt x="51" y="324"/>
                  </a:lnTo>
                  <a:lnTo>
                    <a:pt x="50" y="328"/>
                  </a:lnTo>
                  <a:lnTo>
                    <a:pt x="47" y="337"/>
                  </a:lnTo>
                  <a:lnTo>
                    <a:pt x="44" y="348"/>
                  </a:lnTo>
                  <a:lnTo>
                    <a:pt x="43" y="353"/>
                  </a:lnTo>
                  <a:lnTo>
                    <a:pt x="42" y="357"/>
                  </a:lnTo>
                  <a:lnTo>
                    <a:pt x="42" y="358"/>
                  </a:lnTo>
                  <a:lnTo>
                    <a:pt x="40" y="362"/>
                  </a:lnTo>
                  <a:lnTo>
                    <a:pt x="39" y="368"/>
                  </a:lnTo>
                  <a:lnTo>
                    <a:pt x="39" y="371"/>
                  </a:lnTo>
                  <a:lnTo>
                    <a:pt x="37" y="376"/>
                  </a:lnTo>
                  <a:lnTo>
                    <a:pt x="36" y="377"/>
                  </a:lnTo>
                  <a:lnTo>
                    <a:pt x="34" y="379"/>
                  </a:lnTo>
                  <a:lnTo>
                    <a:pt x="33" y="384"/>
                  </a:lnTo>
                  <a:lnTo>
                    <a:pt x="32" y="385"/>
                  </a:lnTo>
                  <a:lnTo>
                    <a:pt x="31" y="387"/>
                  </a:lnTo>
                  <a:lnTo>
                    <a:pt x="29" y="388"/>
                  </a:lnTo>
                  <a:lnTo>
                    <a:pt x="28" y="390"/>
                  </a:lnTo>
                  <a:lnTo>
                    <a:pt x="27" y="392"/>
                  </a:lnTo>
                  <a:lnTo>
                    <a:pt x="26" y="394"/>
                  </a:lnTo>
                  <a:lnTo>
                    <a:pt x="25" y="394"/>
                  </a:lnTo>
                  <a:lnTo>
                    <a:pt x="22" y="395"/>
                  </a:lnTo>
                  <a:lnTo>
                    <a:pt x="22" y="396"/>
                  </a:lnTo>
                  <a:lnTo>
                    <a:pt x="21" y="397"/>
                  </a:lnTo>
                  <a:lnTo>
                    <a:pt x="20" y="396"/>
                  </a:lnTo>
                  <a:lnTo>
                    <a:pt x="16" y="398"/>
                  </a:lnTo>
                  <a:lnTo>
                    <a:pt x="15" y="397"/>
                  </a:lnTo>
                  <a:lnTo>
                    <a:pt x="15" y="398"/>
                  </a:lnTo>
                  <a:lnTo>
                    <a:pt x="12" y="398"/>
                  </a:lnTo>
                  <a:lnTo>
                    <a:pt x="13" y="402"/>
                  </a:lnTo>
                  <a:lnTo>
                    <a:pt x="14" y="401"/>
                  </a:lnTo>
                  <a:lnTo>
                    <a:pt x="15" y="402"/>
                  </a:lnTo>
                  <a:lnTo>
                    <a:pt x="15" y="405"/>
                  </a:lnTo>
                  <a:lnTo>
                    <a:pt x="16" y="406"/>
                  </a:lnTo>
                  <a:lnTo>
                    <a:pt x="18" y="405"/>
                  </a:lnTo>
                  <a:lnTo>
                    <a:pt x="20" y="404"/>
                  </a:lnTo>
                  <a:lnTo>
                    <a:pt x="23" y="405"/>
                  </a:lnTo>
                  <a:lnTo>
                    <a:pt x="24" y="406"/>
                  </a:lnTo>
                  <a:lnTo>
                    <a:pt x="24" y="409"/>
                  </a:lnTo>
                  <a:lnTo>
                    <a:pt x="25" y="411"/>
                  </a:lnTo>
                  <a:lnTo>
                    <a:pt x="27" y="412"/>
                  </a:lnTo>
                  <a:lnTo>
                    <a:pt x="29" y="408"/>
                  </a:lnTo>
                  <a:lnTo>
                    <a:pt x="31" y="407"/>
                  </a:lnTo>
                  <a:lnTo>
                    <a:pt x="33" y="407"/>
                  </a:lnTo>
                  <a:lnTo>
                    <a:pt x="34" y="409"/>
                  </a:lnTo>
                  <a:lnTo>
                    <a:pt x="37" y="410"/>
                  </a:lnTo>
                  <a:lnTo>
                    <a:pt x="40" y="410"/>
                  </a:lnTo>
                  <a:lnTo>
                    <a:pt x="41" y="412"/>
                  </a:lnTo>
                  <a:lnTo>
                    <a:pt x="42" y="414"/>
                  </a:lnTo>
                  <a:lnTo>
                    <a:pt x="39" y="422"/>
                  </a:lnTo>
                  <a:lnTo>
                    <a:pt x="38" y="425"/>
                  </a:lnTo>
                  <a:lnTo>
                    <a:pt x="34" y="428"/>
                  </a:lnTo>
                  <a:lnTo>
                    <a:pt x="35" y="431"/>
                  </a:lnTo>
                  <a:lnTo>
                    <a:pt x="36" y="432"/>
                  </a:lnTo>
                  <a:lnTo>
                    <a:pt x="42" y="434"/>
                  </a:lnTo>
                  <a:lnTo>
                    <a:pt x="43" y="435"/>
                  </a:lnTo>
                  <a:lnTo>
                    <a:pt x="44" y="427"/>
                  </a:lnTo>
                  <a:lnTo>
                    <a:pt x="49" y="426"/>
                  </a:lnTo>
                  <a:lnTo>
                    <a:pt x="48" y="427"/>
                  </a:lnTo>
                  <a:lnTo>
                    <a:pt x="46" y="431"/>
                  </a:lnTo>
                  <a:lnTo>
                    <a:pt x="48" y="432"/>
                  </a:lnTo>
                  <a:lnTo>
                    <a:pt x="50" y="434"/>
                  </a:lnTo>
                  <a:lnTo>
                    <a:pt x="51" y="434"/>
                  </a:lnTo>
                  <a:lnTo>
                    <a:pt x="53" y="433"/>
                  </a:lnTo>
                  <a:lnTo>
                    <a:pt x="56" y="435"/>
                  </a:lnTo>
                  <a:lnTo>
                    <a:pt x="58" y="436"/>
                  </a:lnTo>
                  <a:lnTo>
                    <a:pt x="59" y="438"/>
                  </a:lnTo>
                  <a:lnTo>
                    <a:pt x="60" y="437"/>
                  </a:lnTo>
                  <a:lnTo>
                    <a:pt x="61" y="437"/>
                  </a:lnTo>
                  <a:lnTo>
                    <a:pt x="62" y="438"/>
                  </a:lnTo>
                  <a:lnTo>
                    <a:pt x="68" y="440"/>
                  </a:lnTo>
                  <a:lnTo>
                    <a:pt x="71" y="443"/>
                  </a:lnTo>
                  <a:lnTo>
                    <a:pt x="72" y="443"/>
                  </a:lnTo>
                  <a:lnTo>
                    <a:pt x="77" y="444"/>
                  </a:lnTo>
                  <a:lnTo>
                    <a:pt x="82" y="445"/>
                  </a:lnTo>
                  <a:lnTo>
                    <a:pt x="85" y="443"/>
                  </a:lnTo>
                  <a:lnTo>
                    <a:pt x="88" y="443"/>
                  </a:lnTo>
                  <a:lnTo>
                    <a:pt x="88" y="444"/>
                  </a:lnTo>
                  <a:lnTo>
                    <a:pt x="89" y="445"/>
                  </a:lnTo>
                  <a:lnTo>
                    <a:pt x="89" y="446"/>
                  </a:lnTo>
                  <a:lnTo>
                    <a:pt x="90" y="448"/>
                  </a:lnTo>
                  <a:lnTo>
                    <a:pt x="89" y="449"/>
                  </a:lnTo>
                  <a:lnTo>
                    <a:pt x="90" y="452"/>
                  </a:lnTo>
                  <a:lnTo>
                    <a:pt x="92" y="451"/>
                  </a:lnTo>
                  <a:lnTo>
                    <a:pt x="93" y="453"/>
                  </a:lnTo>
                  <a:lnTo>
                    <a:pt x="94" y="454"/>
                  </a:lnTo>
                  <a:lnTo>
                    <a:pt x="96" y="455"/>
                  </a:lnTo>
                  <a:lnTo>
                    <a:pt x="98" y="457"/>
                  </a:lnTo>
                  <a:lnTo>
                    <a:pt x="98" y="459"/>
                  </a:lnTo>
                  <a:lnTo>
                    <a:pt x="100" y="459"/>
                  </a:lnTo>
                  <a:lnTo>
                    <a:pt x="99" y="461"/>
                  </a:lnTo>
                  <a:lnTo>
                    <a:pt x="100" y="462"/>
                  </a:lnTo>
                  <a:lnTo>
                    <a:pt x="102" y="463"/>
                  </a:lnTo>
                  <a:lnTo>
                    <a:pt x="105" y="458"/>
                  </a:lnTo>
                  <a:lnTo>
                    <a:pt x="110" y="461"/>
                  </a:lnTo>
                  <a:lnTo>
                    <a:pt x="120" y="457"/>
                  </a:lnTo>
                  <a:lnTo>
                    <a:pt x="124" y="459"/>
                  </a:lnTo>
                  <a:lnTo>
                    <a:pt x="125" y="459"/>
                  </a:lnTo>
                  <a:lnTo>
                    <a:pt x="126" y="459"/>
                  </a:lnTo>
                  <a:lnTo>
                    <a:pt x="126" y="460"/>
                  </a:lnTo>
                  <a:lnTo>
                    <a:pt x="129" y="463"/>
                  </a:lnTo>
                  <a:lnTo>
                    <a:pt x="131" y="462"/>
                  </a:lnTo>
                  <a:lnTo>
                    <a:pt x="132" y="465"/>
                  </a:lnTo>
                  <a:lnTo>
                    <a:pt x="135" y="469"/>
                  </a:lnTo>
                  <a:lnTo>
                    <a:pt x="137" y="470"/>
                  </a:lnTo>
                  <a:lnTo>
                    <a:pt x="138" y="473"/>
                  </a:lnTo>
                  <a:lnTo>
                    <a:pt x="143" y="474"/>
                  </a:lnTo>
                  <a:lnTo>
                    <a:pt x="145" y="472"/>
                  </a:lnTo>
                  <a:lnTo>
                    <a:pt x="147" y="473"/>
                  </a:lnTo>
                  <a:lnTo>
                    <a:pt x="149" y="471"/>
                  </a:lnTo>
                  <a:lnTo>
                    <a:pt x="150" y="470"/>
                  </a:lnTo>
                  <a:lnTo>
                    <a:pt x="151" y="472"/>
                  </a:lnTo>
                  <a:lnTo>
                    <a:pt x="154" y="470"/>
                  </a:lnTo>
                  <a:lnTo>
                    <a:pt x="156" y="469"/>
                  </a:lnTo>
                  <a:lnTo>
                    <a:pt x="158" y="470"/>
                  </a:lnTo>
                  <a:lnTo>
                    <a:pt x="163" y="471"/>
                  </a:lnTo>
                  <a:lnTo>
                    <a:pt x="163" y="473"/>
                  </a:lnTo>
                  <a:lnTo>
                    <a:pt x="165" y="476"/>
                  </a:lnTo>
                  <a:lnTo>
                    <a:pt x="167" y="475"/>
                  </a:lnTo>
                  <a:lnTo>
                    <a:pt x="167" y="473"/>
                  </a:lnTo>
                  <a:lnTo>
                    <a:pt x="170" y="470"/>
                  </a:lnTo>
                  <a:lnTo>
                    <a:pt x="173" y="472"/>
                  </a:lnTo>
                  <a:lnTo>
                    <a:pt x="173" y="473"/>
                  </a:lnTo>
                  <a:lnTo>
                    <a:pt x="175" y="474"/>
                  </a:lnTo>
                  <a:lnTo>
                    <a:pt x="179" y="473"/>
                  </a:lnTo>
                  <a:lnTo>
                    <a:pt x="183" y="474"/>
                  </a:lnTo>
                  <a:lnTo>
                    <a:pt x="183" y="473"/>
                  </a:lnTo>
                  <a:lnTo>
                    <a:pt x="184" y="473"/>
                  </a:lnTo>
                  <a:lnTo>
                    <a:pt x="187" y="474"/>
                  </a:lnTo>
                  <a:lnTo>
                    <a:pt x="187" y="473"/>
                  </a:lnTo>
                  <a:lnTo>
                    <a:pt x="188" y="473"/>
                  </a:lnTo>
                  <a:lnTo>
                    <a:pt x="189" y="474"/>
                  </a:lnTo>
                  <a:lnTo>
                    <a:pt x="193" y="475"/>
                  </a:lnTo>
                  <a:lnTo>
                    <a:pt x="193" y="474"/>
                  </a:lnTo>
                  <a:lnTo>
                    <a:pt x="193" y="468"/>
                  </a:lnTo>
                  <a:lnTo>
                    <a:pt x="192" y="468"/>
                  </a:lnTo>
                  <a:lnTo>
                    <a:pt x="193" y="466"/>
                  </a:lnTo>
                  <a:lnTo>
                    <a:pt x="192" y="465"/>
                  </a:lnTo>
                  <a:lnTo>
                    <a:pt x="193" y="464"/>
                  </a:lnTo>
                  <a:lnTo>
                    <a:pt x="193" y="463"/>
                  </a:lnTo>
                  <a:lnTo>
                    <a:pt x="193" y="461"/>
                  </a:lnTo>
                  <a:lnTo>
                    <a:pt x="193" y="459"/>
                  </a:lnTo>
                  <a:lnTo>
                    <a:pt x="194" y="458"/>
                  </a:lnTo>
                  <a:lnTo>
                    <a:pt x="196" y="458"/>
                  </a:lnTo>
                  <a:lnTo>
                    <a:pt x="203" y="459"/>
                  </a:lnTo>
                  <a:lnTo>
                    <a:pt x="208" y="461"/>
                  </a:lnTo>
                  <a:lnTo>
                    <a:pt x="213" y="465"/>
                  </a:lnTo>
                  <a:lnTo>
                    <a:pt x="214" y="464"/>
                  </a:lnTo>
                  <a:lnTo>
                    <a:pt x="215" y="463"/>
                  </a:lnTo>
                  <a:lnTo>
                    <a:pt x="218" y="465"/>
                  </a:lnTo>
                  <a:lnTo>
                    <a:pt x="219" y="465"/>
                  </a:lnTo>
                  <a:lnTo>
                    <a:pt x="221" y="466"/>
                  </a:lnTo>
                  <a:lnTo>
                    <a:pt x="224" y="466"/>
                  </a:lnTo>
                  <a:lnTo>
                    <a:pt x="228" y="468"/>
                  </a:lnTo>
                  <a:lnTo>
                    <a:pt x="229" y="471"/>
                  </a:lnTo>
                  <a:lnTo>
                    <a:pt x="231" y="474"/>
                  </a:lnTo>
                  <a:lnTo>
                    <a:pt x="236" y="471"/>
                  </a:lnTo>
                  <a:lnTo>
                    <a:pt x="238" y="472"/>
                  </a:lnTo>
                  <a:lnTo>
                    <a:pt x="243" y="472"/>
                  </a:lnTo>
                  <a:lnTo>
                    <a:pt x="245" y="472"/>
                  </a:lnTo>
                  <a:lnTo>
                    <a:pt x="245" y="475"/>
                  </a:lnTo>
                  <a:lnTo>
                    <a:pt x="247" y="475"/>
                  </a:lnTo>
                  <a:lnTo>
                    <a:pt x="251" y="484"/>
                  </a:lnTo>
                  <a:lnTo>
                    <a:pt x="254" y="484"/>
                  </a:lnTo>
                  <a:lnTo>
                    <a:pt x="254" y="480"/>
                  </a:lnTo>
                  <a:lnTo>
                    <a:pt x="256" y="479"/>
                  </a:lnTo>
                  <a:lnTo>
                    <a:pt x="256" y="480"/>
                  </a:lnTo>
                  <a:lnTo>
                    <a:pt x="257" y="480"/>
                  </a:lnTo>
                  <a:lnTo>
                    <a:pt x="258" y="480"/>
                  </a:lnTo>
                  <a:lnTo>
                    <a:pt x="260" y="479"/>
                  </a:lnTo>
                  <a:lnTo>
                    <a:pt x="262" y="480"/>
                  </a:lnTo>
                  <a:lnTo>
                    <a:pt x="263" y="482"/>
                  </a:lnTo>
                  <a:lnTo>
                    <a:pt x="273" y="484"/>
                  </a:lnTo>
                  <a:lnTo>
                    <a:pt x="274" y="484"/>
                  </a:lnTo>
                  <a:lnTo>
                    <a:pt x="273" y="486"/>
                  </a:lnTo>
                  <a:lnTo>
                    <a:pt x="277" y="486"/>
                  </a:lnTo>
                  <a:lnTo>
                    <a:pt x="278" y="488"/>
                  </a:lnTo>
                  <a:lnTo>
                    <a:pt x="276" y="488"/>
                  </a:lnTo>
                  <a:lnTo>
                    <a:pt x="274" y="489"/>
                  </a:lnTo>
                  <a:lnTo>
                    <a:pt x="273" y="493"/>
                  </a:lnTo>
                  <a:lnTo>
                    <a:pt x="273" y="496"/>
                  </a:lnTo>
                  <a:lnTo>
                    <a:pt x="282" y="497"/>
                  </a:lnTo>
                  <a:lnTo>
                    <a:pt x="285" y="501"/>
                  </a:lnTo>
                  <a:lnTo>
                    <a:pt x="286" y="500"/>
                  </a:lnTo>
                  <a:lnTo>
                    <a:pt x="287" y="501"/>
                  </a:lnTo>
                  <a:lnTo>
                    <a:pt x="288" y="500"/>
                  </a:lnTo>
                  <a:lnTo>
                    <a:pt x="289" y="501"/>
                  </a:lnTo>
                  <a:lnTo>
                    <a:pt x="289" y="503"/>
                  </a:lnTo>
                  <a:lnTo>
                    <a:pt x="290" y="503"/>
                  </a:lnTo>
                  <a:lnTo>
                    <a:pt x="291" y="507"/>
                  </a:lnTo>
                  <a:lnTo>
                    <a:pt x="292" y="509"/>
                  </a:lnTo>
                  <a:lnTo>
                    <a:pt x="295" y="511"/>
                  </a:lnTo>
                  <a:lnTo>
                    <a:pt x="296" y="510"/>
                  </a:lnTo>
                  <a:lnTo>
                    <a:pt x="300" y="509"/>
                  </a:lnTo>
                  <a:lnTo>
                    <a:pt x="300" y="508"/>
                  </a:lnTo>
                  <a:lnTo>
                    <a:pt x="302" y="507"/>
                  </a:lnTo>
                  <a:lnTo>
                    <a:pt x="302" y="506"/>
                  </a:lnTo>
                  <a:lnTo>
                    <a:pt x="304" y="505"/>
                  </a:lnTo>
                  <a:lnTo>
                    <a:pt x="306" y="503"/>
                  </a:lnTo>
                  <a:lnTo>
                    <a:pt x="308" y="504"/>
                  </a:lnTo>
                  <a:lnTo>
                    <a:pt x="313" y="502"/>
                  </a:lnTo>
                  <a:lnTo>
                    <a:pt x="317" y="503"/>
                  </a:lnTo>
                  <a:lnTo>
                    <a:pt x="326" y="506"/>
                  </a:lnTo>
                  <a:lnTo>
                    <a:pt x="330" y="510"/>
                  </a:lnTo>
                  <a:lnTo>
                    <a:pt x="330" y="511"/>
                  </a:lnTo>
                  <a:lnTo>
                    <a:pt x="332" y="511"/>
                  </a:lnTo>
                  <a:lnTo>
                    <a:pt x="333" y="512"/>
                  </a:lnTo>
                  <a:lnTo>
                    <a:pt x="334" y="512"/>
                  </a:lnTo>
                  <a:lnTo>
                    <a:pt x="336" y="510"/>
                  </a:lnTo>
                  <a:lnTo>
                    <a:pt x="338" y="510"/>
                  </a:lnTo>
                  <a:lnTo>
                    <a:pt x="341" y="511"/>
                  </a:lnTo>
                  <a:lnTo>
                    <a:pt x="344" y="511"/>
                  </a:lnTo>
                  <a:lnTo>
                    <a:pt x="344" y="509"/>
                  </a:lnTo>
                  <a:lnTo>
                    <a:pt x="343" y="508"/>
                  </a:lnTo>
                  <a:lnTo>
                    <a:pt x="343" y="506"/>
                  </a:lnTo>
                  <a:lnTo>
                    <a:pt x="344" y="506"/>
                  </a:lnTo>
                  <a:lnTo>
                    <a:pt x="344" y="505"/>
                  </a:lnTo>
                  <a:lnTo>
                    <a:pt x="348" y="503"/>
                  </a:lnTo>
                  <a:lnTo>
                    <a:pt x="349" y="503"/>
                  </a:lnTo>
                  <a:lnTo>
                    <a:pt x="351" y="503"/>
                  </a:lnTo>
                  <a:lnTo>
                    <a:pt x="352" y="505"/>
                  </a:lnTo>
                  <a:lnTo>
                    <a:pt x="358" y="499"/>
                  </a:lnTo>
                  <a:lnTo>
                    <a:pt x="359" y="500"/>
                  </a:lnTo>
                  <a:lnTo>
                    <a:pt x="360" y="498"/>
                  </a:lnTo>
                  <a:lnTo>
                    <a:pt x="360" y="499"/>
                  </a:lnTo>
                  <a:lnTo>
                    <a:pt x="363" y="499"/>
                  </a:lnTo>
                  <a:lnTo>
                    <a:pt x="363" y="497"/>
                  </a:lnTo>
                  <a:lnTo>
                    <a:pt x="365" y="497"/>
                  </a:lnTo>
                  <a:lnTo>
                    <a:pt x="366" y="498"/>
                  </a:lnTo>
                  <a:lnTo>
                    <a:pt x="370" y="497"/>
                  </a:lnTo>
                  <a:lnTo>
                    <a:pt x="370" y="498"/>
                  </a:lnTo>
                  <a:lnTo>
                    <a:pt x="372" y="497"/>
                  </a:lnTo>
                  <a:lnTo>
                    <a:pt x="375" y="503"/>
                  </a:lnTo>
                  <a:lnTo>
                    <a:pt x="378" y="501"/>
                  </a:lnTo>
                  <a:lnTo>
                    <a:pt x="382" y="501"/>
                  </a:lnTo>
                  <a:lnTo>
                    <a:pt x="381" y="500"/>
                  </a:lnTo>
                  <a:lnTo>
                    <a:pt x="381" y="497"/>
                  </a:lnTo>
                  <a:lnTo>
                    <a:pt x="379" y="497"/>
                  </a:lnTo>
                  <a:lnTo>
                    <a:pt x="379" y="495"/>
                  </a:lnTo>
                  <a:lnTo>
                    <a:pt x="379" y="494"/>
                  </a:lnTo>
                  <a:lnTo>
                    <a:pt x="380" y="493"/>
                  </a:lnTo>
                  <a:lnTo>
                    <a:pt x="379" y="493"/>
                  </a:lnTo>
                  <a:lnTo>
                    <a:pt x="376" y="493"/>
                  </a:lnTo>
                  <a:lnTo>
                    <a:pt x="375" y="492"/>
                  </a:lnTo>
                  <a:lnTo>
                    <a:pt x="374" y="492"/>
                  </a:lnTo>
                  <a:lnTo>
                    <a:pt x="373" y="491"/>
                  </a:lnTo>
                  <a:lnTo>
                    <a:pt x="372" y="486"/>
                  </a:lnTo>
                  <a:lnTo>
                    <a:pt x="371" y="481"/>
                  </a:lnTo>
                  <a:lnTo>
                    <a:pt x="371" y="477"/>
                  </a:lnTo>
                  <a:lnTo>
                    <a:pt x="371" y="473"/>
                  </a:lnTo>
                  <a:lnTo>
                    <a:pt x="371" y="470"/>
                  </a:lnTo>
                  <a:lnTo>
                    <a:pt x="371" y="467"/>
                  </a:lnTo>
                  <a:lnTo>
                    <a:pt x="371" y="460"/>
                  </a:lnTo>
                  <a:lnTo>
                    <a:pt x="373" y="452"/>
                  </a:lnTo>
                  <a:lnTo>
                    <a:pt x="371" y="451"/>
                  </a:lnTo>
                  <a:lnTo>
                    <a:pt x="370" y="450"/>
                  </a:lnTo>
                  <a:lnTo>
                    <a:pt x="368" y="448"/>
                  </a:lnTo>
                  <a:lnTo>
                    <a:pt x="369" y="447"/>
                  </a:lnTo>
                  <a:lnTo>
                    <a:pt x="371" y="446"/>
                  </a:lnTo>
                  <a:lnTo>
                    <a:pt x="370" y="450"/>
                  </a:lnTo>
                  <a:lnTo>
                    <a:pt x="371" y="450"/>
                  </a:lnTo>
                  <a:lnTo>
                    <a:pt x="371" y="448"/>
                  </a:lnTo>
                  <a:lnTo>
                    <a:pt x="371" y="447"/>
                  </a:lnTo>
                  <a:lnTo>
                    <a:pt x="375" y="439"/>
                  </a:lnTo>
                  <a:lnTo>
                    <a:pt x="374" y="438"/>
                  </a:lnTo>
                  <a:lnTo>
                    <a:pt x="373" y="439"/>
                  </a:lnTo>
                  <a:lnTo>
                    <a:pt x="371" y="438"/>
                  </a:lnTo>
                  <a:lnTo>
                    <a:pt x="371" y="437"/>
                  </a:lnTo>
                  <a:lnTo>
                    <a:pt x="371" y="433"/>
                  </a:lnTo>
                  <a:lnTo>
                    <a:pt x="371" y="435"/>
                  </a:lnTo>
                  <a:lnTo>
                    <a:pt x="374" y="436"/>
                  </a:lnTo>
                  <a:lnTo>
                    <a:pt x="374" y="437"/>
                  </a:lnTo>
                  <a:lnTo>
                    <a:pt x="375" y="438"/>
                  </a:lnTo>
                  <a:lnTo>
                    <a:pt x="380" y="430"/>
                  </a:lnTo>
                  <a:lnTo>
                    <a:pt x="381" y="427"/>
                  </a:lnTo>
                  <a:lnTo>
                    <a:pt x="386" y="422"/>
                  </a:lnTo>
                  <a:lnTo>
                    <a:pt x="389" y="421"/>
                  </a:lnTo>
                  <a:lnTo>
                    <a:pt x="390" y="419"/>
                  </a:lnTo>
                  <a:lnTo>
                    <a:pt x="391" y="418"/>
                  </a:lnTo>
                  <a:lnTo>
                    <a:pt x="394" y="417"/>
                  </a:lnTo>
                  <a:lnTo>
                    <a:pt x="395" y="416"/>
                  </a:lnTo>
                  <a:lnTo>
                    <a:pt x="400" y="414"/>
                  </a:lnTo>
                  <a:lnTo>
                    <a:pt x="406" y="417"/>
                  </a:lnTo>
                  <a:lnTo>
                    <a:pt x="407" y="415"/>
                  </a:lnTo>
                  <a:lnTo>
                    <a:pt x="409" y="413"/>
                  </a:lnTo>
                  <a:lnTo>
                    <a:pt x="409" y="412"/>
                  </a:lnTo>
                  <a:lnTo>
                    <a:pt x="410" y="411"/>
                  </a:lnTo>
                  <a:lnTo>
                    <a:pt x="416" y="405"/>
                  </a:lnTo>
                  <a:lnTo>
                    <a:pt x="418" y="404"/>
                  </a:lnTo>
                  <a:lnTo>
                    <a:pt x="419" y="403"/>
                  </a:lnTo>
                  <a:lnTo>
                    <a:pt x="422" y="401"/>
                  </a:lnTo>
                  <a:lnTo>
                    <a:pt x="427" y="399"/>
                  </a:lnTo>
                  <a:lnTo>
                    <a:pt x="429" y="396"/>
                  </a:lnTo>
                  <a:lnTo>
                    <a:pt x="436" y="391"/>
                  </a:lnTo>
                  <a:lnTo>
                    <a:pt x="440" y="388"/>
                  </a:lnTo>
                  <a:lnTo>
                    <a:pt x="445" y="386"/>
                  </a:lnTo>
                  <a:lnTo>
                    <a:pt x="450" y="386"/>
                  </a:lnTo>
                  <a:lnTo>
                    <a:pt x="453" y="390"/>
                  </a:lnTo>
                  <a:lnTo>
                    <a:pt x="451" y="392"/>
                  </a:lnTo>
                  <a:lnTo>
                    <a:pt x="452" y="394"/>
                  </a:lnTo>
                  <a:lnTo>
                    <a:pt x="456" y="395"/>
                  </a:lnTo>
                  <a:lnTo>
                    <a:pt x="460" y="3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1" name="Freeform 31"/>
            <p:cNvSpPr>
              <a:spLocks/>
            </p:cNvSpPr>
            <p:nvPr/>
          </p:nvSpPr>
          <p:spPr bwMode="auto">
            <a:xfrm>
              <a:off x="999" y="1462"/>
              <a:ext cx="234" cy="251"/>
            </a:xfrm>
            <a:custGeom>
              <a:avLst/>
              <a:gdLst>
                <a:gd name="T0" fmla="*/ 221 w 234"/>
                <a:gd name="T1" fmla="*/ 9 h 251"/>
                <a:gd name="T2" fmla="*/ 207 w 234"/>
                <a:gd name="T3" fmla="*/ 4 h 251"/>
                <a:gd name="T4" fmla="*/ 200 w 234"/>
                <a:gd name="T5" fmla="*/ 3 h 251"/>
                <a:gd name="T6" fmla="*/ 206 w 234"/>
                <a:gd name="T7" fmla="*/ 16 h 251"/>
                <a:gd name="T8" fmla="*/ 207 w 234"/>
                <a:gd name="T9" fmla="*/ 30 h 251"/>
                <a:gd name="T10" fmla="*/ 214 w 234"/>
                <a:gd name="T11" fmla="*/ 41 h 251"/>
                <a:gd name="T12" fmla="*/ 219 w 234"/>
                <a:gd name="T13" fmla="*/ 54 h 251"/>
                <a:gd name="T14" fmla="*/ 221 w 234"/>
                <a:gd name="T15" fmla="*/ 75 h 251"/>
                <a:gd name="T16" fmla="*/ 221 w 234"/>
                <a:gd name="T17" fmla="*/ 82 h 251"/>
                <a:gd name="T18" fmla="*/ 220 w 234"/>
                <a:gd name="T19" fmla="*/ 96 h 251"/>
                <a:gd name="T20" fmla="*/ 227 w 234"/>
                <a:gd name="T21" fmla="*/ 110 h 251"/>
                <a:gd name="T22" fmla="*/ 227 w 234"/>
                <a:gd name="T23" fmla="*/ 112 h 251"/>
                <a:gd name="T24" fmla="*/ 217 w 234"/>
                <a:gd name="T25" fmla="*/ 112 h 251"/>
                <a:gd name="T26" fmla="*/ 201 w 234"/>
                <a:gd name="T27" fmla="*/ 104 h 251"/>
                <a:gd name="T28" fmla="*/ 188 w 234"/>
                <a:gd name="T29" fmla="*/ 109 h 251"/>
                <a:gd name="T30" fmla="*/ 179 w 234"/>
                <a:gd name="T31" fmla="*/ 112 h 251"/>
                <a:gd name="T32" fmla="*/ 175 w 234"/>
                <a:gd name="T33" fmla="*/ 113 h 251"/>
                <a:gd name="T34" fmla="*/ 170 w 234"/>
                <a:gd name="T35" fmla="*/ 105 h 251"/>
                <a:gd name="T36" fmla="*/ 159 w 234"/>
                <a:gd name="T37" fmla="*/ 109 h 251"/>
                <a:gd name="T38" fmla="*/ 144 w 234"/>
                <a:gd name="T39" fmla="*/ 120 h 251"/>
                <a:gd name="T40" fmla="*/ 135 w 234"/>
                <a:gd name="T41" fmla="*/ 110 h 251"/>
                <a:gd name="T42" fmla="*/ 127 w 234"/>
                <a:gd name="T43" fmla="*/ 97 h 251"/>
                <a:gd name="T44" fmla="*/ 119 w 234"/>
                <a:gd name="T45" fmla="*/ 87 h 251"/>
                <a:gd name="T46" fmla="*/ 111 w 234"/>
                <a:gd name="T47" fmla="*/ 85 h 251"/>
                <a:gd name="T48" fmla="*/ 92 w 234"/>
                <a:gd name="T49" fmla="*/ 83 h 251"/>
                <a:gd name="T50" fmla="*/ 85 w 234"/>
                <a:gd name="T51" fmla="*/ 94 h 251"/>
                <a:gd name="T52" fmla="*/ 79 w 234"/>
                <a:gd name="T53" fmla="*/ 97 h 251"/>
                <a:gd name="T54" fmla="*/ 67 w 234"/>
                <a:gd name="T55" fmla="*/ 95 h 251"/>
                <a:gd name="T56" fmla="*/ 60 w 234"/>
                <a:gd name="T57" fmla="*/ 99 h 251"/>
                <a:gd name="T58" fmla="*/ 55 w 234"/>
                <a:gd name="T59" fmla="*/ 93 h 251"/>
                <a:gd name="T60" fmla="*/ 35 w 234"/>
                <a:gd name="T61" fmla="*/ 99 h 251"/>
                <a:gd name="T62" fmla="*/ 26 w 234"/>
                <a:gd name="T63" fmla="*/ 98 h 251"/>
                <a:gd name="T64" fmla="*/ 10 w 234"/>
                <a:gd name="T65" fmla="*/ 104 h 251"/>
                <a:gd name="T66" fmla="*/ 0 w 234"/>
                <a:gd name="T67" fmla="*/ 119 h 251"/>
                <a:gd name="T68" fmla="*/ 4 w 234"/>
                <a:gd name="T69" fmla="*/ 128 h 251"/>
                <a:gd name="T70" fmla="*/ 26 w 234"/>
                <a:gd name="T71" fmla="*/ 124 h 251"/>
                <a:gd name="T72" fmla="*/ 29 w 234"/>
                <a:gd name="T73" fmla="*/ 129 h 251"/>
                <a:gd name="T74" fmla="*/ 24 w 234"/>
                <a:gd name="T75" fmla="*/ 133 h 251"/>
                <a:gd name="T76" fmla="*/ 15 w 234"/>
                <a:gd name="T77" fmla="*/ 128 h 251"/>
                <a:gd name="T78" fmla="*/ 14 w 234"/>
                <a:gd name="T79" fmla="*/ 136 h 251"/>
                <a:gd name="T80" fmla="*/ 24 w 234"/>
                <a:gd name="T81" fmla="*/ 141 h 251"/>
                <a:gd name="T82" fmla="*/ 25 w 234"/>
                <a:gd name="T83" fmla="*/ 152 h 251"/>
                <a:gd name="T84" fmla="*/ 6 w 234"/>
                <a:gd name="T85" fmla="*/ 160 h 251"/>
                <a:gd name="T86" fmla="*/ 23 w 234"/>
                <a:gd name="T87" fmla="*/ 173 h 251"/>
                <a:gd name="T88" fmla="*/ 34 w 234"/>
                <a:gd name="T89" fmla="*/ 185 h 251"/>
                <a:gd name="T90" fmla="*/ 50 w 234"/>
                <a:gd name="T91" fmla="*/ 177 h 251"/>
                <a:gd name="T92" fmla="*/ 64 w 234"/>
                <a:gd name="T93" fmla="*/ 188 h 251"/>
                <a:gd name="T94" fmla="*/ 86 w 234"/>
                <a:gd name="T95" fmla="*/ 198 h 251"/>
                <a:gd name="T96" fmla="*/ 92 w 234"/>
                <a:gd name="T97" fmla="*/ 201 h 251"/>
                <a:gd name="T98" fmla="*/ 104 w 234"/>
                <a:gd name="T99" fmla="*/ 218 h 251"/>
                <a:gd name="T100" fmla="*/ 108 w 234"/>
                <a:gd name="T101" fmla="*/ 213 h 251"/>
                <a:gd name="T102" fmla="*/ 120 w 234"/>
                <a:gd name="T103" fmla="*/ 209 h 251"/>
                <a:gd name="T104" fmla="*/ 137 w 234"/>
                <a:gd name="T105" fmla="*/ 209 h 251"/>
                <a:gd name="T106" fmla="*/ 121 w 234"/>
                <a:gd name="T107" fmla="*/ 217 h 251"/>
                <a:gd name="T108" fmla="*/ 141 w 234"/>
                <a:gd name="T109" fmla="*/ 222 h 251"/>
                <a:gd name="T110" fmla="*/ 154 w 234"/>
                <a:gd name="T111" fmla="*/ 224 h 251"/>
                <a:gd name="T112" fmla="*/ 153 w 234"/>
                <a:gd name="T113" fmla="*/ 232 h 251"/>
                <a:gd name="T114" fmla="*/ 148 w 234"/>
                <a:gd name="T115" fmla="*/ 246 h 251"/>
                <a:gd name="T116" fmla="*/ 170 w 234"/>
                <a:gd name="T117" fmla="*/ 245 h 2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251"/>
                <a:gd name="T179" fmla="*/ 234 w 234"/>
                <a:gd name="T180" fmla="*/ 251 h 2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251">
                  <a:moveTo>
                    <a:pt x="234" y="4"/>
                  </a:moveTo>
                  <a:lnTo>
                    <a:pt x="233" y="5"/>
                  </a:lnTo>
                  <a:lnTo>
                    <a:pt x="231" y="4"/>
                  </a:lnTo>
                  <a:lnTo>
                    <a:pt x="230" y="7"/>
                  </a:lnTo>
                  <a:lnTo>
                    <a:pt x="229" y="7"/>
                  </a:lnTo>
                  <a:lnTo>
                    <a:pt x="227" y="8"/>
                  </a:lnTo>
                  <a:lnTo>
                    <a:pt x="226" y="8"/>
                  </a:lnTo>
                  <a:lnTo>
                    <a:pt x="225" y="8"/>
                  </a:lnTo>
                  <a:lnTo>
                    <a:pt x="222" y="9"/>
                  </a:lnTo>
                  <a:lnTo>
                    <a:pt x="221" y="9"/>
                  </a:lnTo>
                  <a:lnTo>
                    <a:pt x="220" y="8"/>
                  </a:lnTo>
                  <a:lnTo>
                    <a:pt x="219" y="8"/>
                  </a:lnTo>
                  <a:lnTo>
                    <a:pt x="217" y="8"/>
                  </a:lnTo>
                  <a:lnTo>
                    <a:pt x="217" y="7"/>
                  </a:lnTo>
                  <a:lnTo>
                    <a:pt x="217" y="6"/>
                  </a:lnTo>
                  <a:lnTo>
                    <a:pt x="216" y="6"/>
                  </a:lnTo>
                  <a:lnTo>
                    <a:pt x="215" y="5"/>
                  </a:lnTo>
                  <a:lnTo>
                    <a:pt x="211" y="5"/>
                  </a:lnTo>
                  <a:lnTo>
                    <a:pt x="208" y="4"/>
                  </a:lnTo>
                  <a:lnTo>
                    <a:pt x="207" y="4"/>
                  </a:lnTo>
                  <a:lnTo>
                    <a:pt x="207" y="2"/>
                  </a:lnTo>
                  <a:lnTo>
                    <a:pt x="206" y="1"/>
                  </a:lnTo>
                  <a:lnTo>
                    <a:pt x="205" y="2"/>
                  </a:lnTo>
                  <a:lnTo>
                    <a:pt x="203" y="2"/>
                  </a:lnTo>
                  <a:lnTo>
                    <a:pt x="202" y="0"/>
                  </a:lnTo>
                  <a:lnTo>
                    <a:pt x="201" y="0"/>
                  </a:lnTo>
                  <a:lnTo>
                    <a:pt x="200" y="0"/>
                  </a:lnTo>
                  <a:lnTo>
                    <a:pt x="199" y="2"/>
                  </a:lnTo>
                  <a:lnTo>
                    <a:pt x="200" y="3"/>
                  </a:lnTo>
                  <a:lnTo>
                    <a:pt x="199" y="4"/>
                  </a:lnTo>
                  <a:lnTo>
                    <a:pt x="203" y="6"/>
                  </a:lnTo>
                  <a:lnTo>
                    <a:pt x="205" y="7"/>
                  </a:lnTo>
                  <a:lnTo>
                    <a:pt x="206" y="8"/>
                  </a:lnTo>
                  <a:lnTo>
                    <a:pt x="206" y="12"/>
                  </a:lnTo>
                  <a:lnTo>
                    <a:pt x="206" y="13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5" y="17"/>
                  </a:lnTo>
                  <a:lnTo>
                    <a:pt x="204" y="18"/>
                  </a:lnTo>
                  <a:lnTo>
                    <a:pt x="203" y="20"/>
                  </a:lnTo>
                  <a:lnTo>
                    <a:pt x="203" y="22"/>
                  </a:lnTo>
                  <a:lnTo>
                    <a:pt x="205" y="22"/>
                  </a:lnTo>
                  <a:lnTo>
                    <a:pt x="206" y="23"/>
                  </a:lnTo>
                  <a:lnTo>
                    <a:pt x="205" y="26"/>
                  </a:lnTo>
                  <a:lnTo>
                    <a:pt x="206" y="26"/>
                  </a:lnTo>
                  <a:lnTo>
                    <a:pt x="207" y="30"/>
                  </a:lnTo>
                  <a:lnTo>
                    <a:pt x="207" y="32"/>
                  </a:lnTo>
                  <a:lnTo>
                    <a:pt x="207" y="33"/>
                  </a:lnTo>
                  <a:lnTo>
                    <a:pt x="207" y="36"/>
                  </a:lnTo>
                  <a:lnTo>
                    <a:pt x="209" y="36"/>
                  </a:lnTo>
                  <a:lnTo>
                    <a:pt x="210" y="38"/>
                  </a:lnTo>
                  <a:lnTo>
                    <a:pt x="211" y="38"/>
                  </a:lnTo>
                  <a:lnTo>
                    <a:pt x="211" y="39"/>
                  </a:lnTo>
                  <a:lnTo>
                    <a:pt x="213" y="41"/>
                  </a:lnTo>
                  <a:lnTo>
                    <a:pt x="214" y="41"/>
                  </a:lnTo>
                  <a:lnTo>
                    <a:pt x="214" y="43"/>
                  </a:lnTo>
                  <a:lnTo>
                    <a:pt x="215" y="44"/>
                  </a:lnTo>
                  <a:lnTo>
                    <a:pt x="216" y="46"/>
                  </a:lnTo>
                  <a:lnTo>
                    <a:pt x="216" y="47"/>
                  </a:lnTo>
                  <a:lnTo>
                    <a:pt x="217" y="49"/>
                  </a:lnTo>
                  <a:lnTo>
                    <a:pt x="217" y="50"/>
                  </a:lnTo>
                  <a:lnTo>
                    <a:pt x="218" y="53"/>
                  </a:lnTo>
                  <a:lnTo>
                    <a:pt x="219" y="53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9" y="63"/>
                  </a:lnTo>
                  <a:lnTo>
                    <a:pt x="219" y="67"/>
                  </a:lnTo>
                  <a:lnTo>
                    <a:pt x="219" y="68"/>
                  </a:lnTo>
                  <a:lnTo>
                    <a:pt x="219" y="70"/>
                  </a:lnTo>
                  <a:lnTo>
                    <a:pt x="220" y="75"/>
                  </a:lnTo>
                  <a:lnTo>
                    <a:pt x="221" y="75"/>
                  </a:lnTo>
                  <a:lnTo>
                    <a:pt x="222" y="74"/>
                  </a:lnTo>
                  <a:lnTo>
                    <a:pt x="222" y="75"/>
                  </a:lnTo>
                  <a:lnTo>
                    <a:pt x="222" y="77"/>
                  </a:lnTo>
                  <a:lnTo>
                    <a:pt x="222" y="78"/>
                  </a:lnTo>
                  <a:lnTo>
                    <a:pt x="221" y="79"/>
                  </a:lnTo>
                  <a:lnTo>
                    <a:pt x="221" y="80"/>
                  </a:lnTo>
                  <a:lnTo>
                    <a:pt x="222" y="82"/>
                  </a:lnTo>
                  <a:lnTo>
                    <a:pt x="221" y="82"/>
                  </a:lnTo>
                  <a:lnTo>
                    <a:pt x="221" y="84"/>
                  </a:lnTo>
                  <a:lnTo>
                    <a:pt x="220" y="86"/>
                  </a:lnTo>
                  <a:lnTo>
                    <a:pt x="220" y="87"/>
                  </a:lnTo>
                  <a:lnTo>
                    <a:pt x="220" y="89"/>
                  </a:lnTo>
                  <a:lnTo>
                    <a:pt x="219" y="90"/>
                  </a:lnTo>
                  <a:lnTo>
                    <a:pt x="217" y="91"/>
                  </a:lnTo>
                  <a:lnTo>
                    <a:pt x="217" y="92"/>
                  </a:lnTo>
                  <a:lnTo>
                    <a:pt x="219" y="92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19" y="100"/>
                  </a:lnTo>
                  <a:lnTo>
                    <a:pt x="221" y="102"/>
                  </a:lnTo>
                  <a:lnTo>
                    <a:pt x="223" y="102"/>
                  </a:lnTo>
                  <a:lnTo>
                    <a:pt x="223" y="104"/>
                  </a:lnTo>
                  <a:lnTo>
                    <a:pt x="224" y="106"/>
                  </a:lnTo>
                  <a:lnTo>
                    <a:pt x="224" y="107"/>
                  </a:lnTo>
                  <a:lnTo>
                    <a:pt x="226" y="107"/>
                  </a:lnTo>
                  <a:lnTo>
                    <a:pt x="227" y="108"/>
                  </a:lnTo>
                  <a:lnTo>
                    <a:pt x="227" y="109"/>
                  </a:lnTo>
                  <a:lnTo>
                    <a:pt x="227" y="110"/>
                  </a:lnTo>
                  <a:lnTo>
                    <a:pt x="228" y="111"/>
                  </a:lnTo>
                  <a:lnTo>
                    <a:pt x="228" y="109"/>
                  </a:lnTo>
                  <a:lnTo>
                    <a:pt x="230" y="109"/>
                  </a:lnTo>
                  <a:lnTo>
                    <a:pt x="230" y="110"/>
                  </a:lnTo>
                  <a:lnTo>
                    <a:pt x="233" y="111"/>
                  </a:lnTo>
                  <a:lnTo>
                    <a:pt x="234" y="113"/>
                  </a:lnTo>
                  <a:lnTo>
                    <a:pt x="233" y="113"/>
                  </a:lnTo>
                  <a:lnTo>
                    <a:pt x="232" y="112"/>
                  </a:lnTo>
                  <a:lnTo>
                    <a:pt x="229" y="112"/>
                  </a:lnTo>
                  <a:lnTo>
                    <a:pt x="227" y="112"/>
                  </a:lnTo>
                  <a:lnTo>
                    <a:pt x="227" y="113"/>
                  </a:lnTo>
                  <a:lnTo>
                    <a:pt x="226" y="113"/>
                  </a:lnTo>
                  <a:lnTo>
                    <a:pt x="225" y="113"/>
                  </a:lnTo>
                  <a:lnTo>
                    <a:pt x="224" y="113"/>
                  </a:lnTo>
                  <a:lnTo>
                    <a:pt x="224" y="112"/>
                  </a:lnTo>
                  <a:lnTo>
                    <a:pt x="223" y="112"/>
                  </a:lnTo>
                  <a:lnTo>
                    <a:pt x="223" y="113"/>
                  </a:lnTo>
                  <a:lnTo>
                    <a:pt x="220" y="113"/>
                  </a:lnTo>
                  <a:lnTo>
                    <a:pt x="219" y="112"/>
                  </a:lnTo>
                  <a:lnTo>
                    <a:pt x="217" y="112"/>
                  </a:lnTo>
                  <a:lnTo>
                    <a:pt x="215" y="114"/>
                  </a:lnTo>
                  <a:lnTo>
                    <a:pt x="212" y="114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0" y="113"/>
                  </a:lnTo>
                  <a:lnTo>
                    <a:pt x="199" y="112"/>
                  </a:lnTo>
                  <a:lnTo>
                    <a:pt x="199" y="110"/>
                  </a:lnTo>
                  <a:lnTo>
                    <a:pt x="199" y="108"/>
                  </a:lnTo>
                  <a:lnTo>
                    <a:pt x="201" y="106"/>
                  </a:lnTo>
                  <a:lnTo>
                    <a:pt x="201" y="104"/>
                  </a:lnTo>
                  <a:lnTo>
                    <a:pt x="198" y="105"/>
                  </a:lnTo>
                  <a:lnTo>
                    <a:pt x="196" y="105"/>
                  </a:lnTo>
                  <a:lnTo>
                    <a:pt x="193" y="105"/>
                  </a:lnTo>
                  <a:lnTo>
                    <a:pt x="194" y="105"/>
                  </a:lnTo>
                  <a:lnTo>
                    <a:pt x="193" y="106"/>
                  </a:lnTo>
                  <a:lnTo>
                    <a:pt x="193" y="105"/>
                  </a:lnTo>
                  <a:lnTo>
                    <a:pt x="191" y="105"/>
                  </a:lnTo>
                  <a:lnTo>
                    <a:pt x="191" y="107"/>
                  </a:lnTo>
                  <a:lnTo>
                    <a:pt x="188" y="109"/>
                  </a:lnTo>
                  <a:lnTo>
                    <a:pt x="187" y="110"/>
                  </a:lnTo>
                  <a:lnTo>
                    <a:pt x="184" y="110"/>
                  </a:lnTo>
                  <a:lnTo>
                    <a:pt x="183" y="110"/>
                  </a:lnTo>
                  <a:lnTo>
                    <a:pt x="182" y="109"/>
                  </a:lnTo>
                  <a:lnTo>
                    <a:pt x="181" y="110"/>
                  </a:lnTo>
                  <a:lnTo>
                    <a:pt x="179" y="110"/>
                  </a:lnTo>
                  <a:lnTo>
                    <a:pt x="182" y="113"/>
                  </a:lnTo>
                  <a:lnTo>
                    <a:pt x="181" y="114"/>
                  </a:lnTo>
                  <a:lnTo>
                    <a:pt x="180" y="112"/>
                  </a:lnTo>
                  <a:lnTo>
                    <a:pt x="179" y="112"/>
                  </a:lnTo>
                  <a:lnTo>
                    <a:pt x="179" y="113"/>
                  </a:lnTo>
                  <a:lnTo>
                    <a:pt x="179" y="114"/>
                  </a:lnTo>
                  <a:lnTo>
                    <a:pt x="179" y="115"/>
                  </a:lnTo>
                  <a:lnTo>
                    <a:pt x="178" y="115"/>
                  </a:lnTo>
                  <a:lnTo>
                    <a:pt x="178" y="113"/>
                  </a:lnTo>
                  <a:lnTo>
                    <a:pt x="177" y="113"/>
                  </a:lnTo>
                  <a:lnTo>
                    <a:pt x="176" y="115"/>
                  </a:lnTo>
                  <a:lnTo>
                    <a:pt x="175" y="115"/>
                  </a:lnTo>
                  <a:lnTo>
                    <a:pt x="175" y="113"/>
                  </a:lnTo>
                  <a:lnTo>
                    <a:pt x="173" y="110"/>
                  </a:lnTo>
                  <a:lnTo>
                    <a:pt x="173" y="109"/>
                  </a:lnTo>
                  <a:lnTo>
                    <a:pt x="173" y="108"/>
                  </a:lnTo>
                  <a:lnTo>
                    <a:pt x="171" y="109"/>
                  </a:lnTo>
                  <a:lnTo>
                    <a:pt x="170" y="110"/>
                  </a:lnTo>
                  <a:lnTo>
                    <a:pt x="169" y="111"/>
                  </a:lnTo>
                  <a:lnTo>
                    <a:pt x="168" y="111"/>
                  </a:lnTo>
                  <a:lnTo>
                    <a:pt x="171" y="106"/>
                  </a:lnTo>
                  <a:lnTo>
                    <a:pt x="170" y="105"/>
                  </a:lnTo>
                  <a:lnTo>
                    <a:pt x="170" y="104"/>
                  </a:lnTo>
                  <a:lnTo>
                    <a:pt x="169" y="104"/>
                  </a:lnTo>
                  <a:lnTo>
                    <a:pt x="169" y="105"/>
                  </a:lnTo>
                  <a:lnTo>
                    <a:pt x="163" y="108"/>
                  </a:lnTo>
                  <a:lnTo>
                    <a:pt x="162" y="108"/>
                  </a:lnTo>
                  <a:lnTo>
                    <a:pt x="162" y="109"/>
                  </a:lnTo>
                  <a:lnTo>
                    <a:pt x="161" y="107"/>
                  </a:lnTo>
                  <a:lnTo>
                    <a:pt x="159" y="107"/>
                  </a:lnTo>
                  <a:lnTo>
                    <a:pt x="158" y="107"/>
                  </a:lnTo>
                  <a:lnTo>
                    <a:pt x="159" y="109"/>
                  </a:lnTo>
                  <a:lnTo>
                    <a:pt x="156" y="111"/>
                  </a:lnTo>
                  <a:lnTo>
                    <a:pt x="152" y="112"/>
                  </a:lnTo>
                  <a:lnTo>
                    <a:pt x="151" y="114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7" y="119"/>
                  </a:lnTo>
                  <a:lnTo>
                    <a:pt x="145" y="119"/>
                  </a:lnTo>
                  <a:lnTo>
                    <a:pt x="144" y="118"/>
                  </a:lnTo>
                  <a:lnTo>
                    <a:pt x="143" y="118"/>
                  </a:lnTo>
                  <a:lnTo>
                    <a:pt x="144" y="120"/>
                  </a:lnTo>
                  <a:lnTo>
                    <a:pt x="143" y="122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1" y="118"/>
                  </a:lnTo>
                  <a:lnTo>
                    <a:pt x="142" y="115"/>
                  </a:lnTo>
                  <a:lnTo>
                    <a:pt x="138" y="114"/>
                  </a:lnTo>
                  <a:lnTo>
                    <a:pt x="137" y="112"/>
                  </a:lnTo>
                  <a:lnTo>
                    <a:pt x="135" y="111"/>
                  </a:lnTo>
                  <a:lnTo>
                    <a:pt x="134" y="111"/>
                  </a:lnTo>
                  <a:lnTo>
                    <a:pt x="135" y="110"/>
                  </a:lnTo>
                  <a:lnTo>
                    <a:pt x="135" y="109"/>
                  </a:lnTo>
                  <a:lnTo>
                    <a:pt x="134" y="106"/>
                  </a:lnTo>
                  <a:lnTo>
                    <a:pt x="134" y="105"/>
                  </a:lnTo>
                  <a:lnTo>
                    <a:pt x="132" y="104"/>
                  </a:lnTo>
                  <a:lnTo>
                    <a:pt x="132" y="103"/>
                  </a:lnTo>
                  <a:lnTo>
                    <a:pt x="132" y="102"/>
                  </a:lnTo>
                  <a:lnTo>
                    <a:pt x="132" y="100"/>
                  </a:lnTo>
                  <a:lnTo>
                    <a:pt x="131" y="100"/>
                  </a:lnTo>
                  <a:lnTo>
                    <a:pt x="127" y="97"/>
                  </a:lnTo>
                  <a:lnTo>
                    <a:pt x="128" y="95"/>
                  </a:lnTo>
                  <a:lnTo>
                    <a:pt x="127" y="93"/>
                  </a:lnTo>
                  <a:lnTo>
                    <a:pt x="126" y="93"/>
                  </a:lnTo>
                  <a:lnTo>
                    <a:pt x="125" y="93"/>
                  </a:lnTo>
                  <a:lnTo>
                    <a:pt x="124" y="93"/>
                  </a:lnTo>
                  <a:lnTo>
                    <a:pt x="122" y="91"/>
                  </a:lnTo>
                  <a:lnTo>
                    <a:pt x="123" y="89"/>
                  </a:lnTo>
                  <a:lnTo>
                    <a:pt x="123" y="88"/>
                  </a:lnTo>
                  <a:lnTo>
                    <a:pt x="119" y="87"/>
                  </a:lnTo>
                  <a:lnTo>
                    <a:pt x="119" y="86"/>
                  </a:lnTo>
                  <a:lnTo>
                    <a:pt x="119" y="84"/>
                  </a:lnTo>
                  <a:lnTo>
                    <a:pt x="120" y="81"/>
                  </a:lnTo>
                  <a:lnTo>
                    <a:pt x="119" y="80"/>
                  </a:lnTo>
                  <a:lnTo>
                    <a:pt x="118" y="82"/>
                  </a:lnTo>
                  <a:lnTo>
                    <a:pt x="117" y="82"/>
                  </a:lnTo>
                  <a:lnTo>
                    <a:pt x="113" y="84"/>
                  </a:lnTo>
                  <a:lnTo>
                    <a:pt x="113" y="85"/>
                  </a:lnTo>
                  <a:lnTo>
                    <a:pt x="111" y="86"/>
                  </a:lnTo>
                  <a:lnTo>
                    <a:pt x="111" y="85"/>
                  </a:lnTo>
                  <a:lnTo>
                    <a:pt x="110" y="83"/>
                  </a:lnTo>
                  <a:lnTo>
                    <a:pt x="109" y="82"/>
                  </a:lnTo>
                  <a:lnTo>
                    <a:pt x="105" y="83"/>
                  </a:lnTo>
                  <a:lnTo>
                    <a:pt x="104" y="83"/>
                  </a:lnTo>
                  <a:lnTo>
                    <a:pt x="102" y="85"/>
                  </a:lnTo>
                  <a:lnTo>
                    <a:pt x="99" y="86"/>
                  </a:lnTo>
                  <a:lnTo>
                    <a:pt x="97" y="86"/>
                  </a:lnTo>
                  <a:lnTo>
                    <a:pt x="95" y="86"/>
                  </a:lnTo>
                  <a:lnTo>
                    <a:pt x="95" y="85"/>
                  </a:lnTo>
                  <a:lnTo>
                    <a:pt x="92" y="83"/>
                  </a:lnTo>
                  <a:lnTo>
                    <a:pt x="91" y="84"/>
                  </a:lnTo>
                  <a:lnTo>
                    <a:pt x="88" y="85"/>
                  </a:lnTo>
                  <a:lnTo>
                    <a:pt x="87" y="85"/>
                  </a:lnTo>
                  <a:lnTo>
                    <a:pt x="87" y="87"/>
                  </a:lnTo>
                  <a:lnTo>
                    <a:pt x="86" y="87"/>
                  </a:lnTo>
                  <a:lnTo>
                    <a:pt x="85" y="88"/>
                  </a:lnTo>
                  <a:lnTo>
                    <a:pt x="85" y="89"/>
                  </a:lnTo>
                  <a:lnTo>
                    <a:pt x="85" y="90"/>
                  </a:lnTo>
                  <a:lnTo>
                    <a:pt x="86" y="92"/>
                  </a:lnTo>
                  <a:lnTo>
                    <a:pt x="85" y="94"/>
                  </a:lnTo>
                  <a:lnTo>
                    <a:pt x="84" y="95"/>
                  </a:lnTo>
                  <a:lnTo>
                    <a:pt x="84" y="97"/>
                  </a:lnTo>
                  <a:lnTo>
                    <a:pt x="85" y="98"/>
                  </a:lnTo>
                  <a:lnTo>
                    <a:pt x="85" y="99"/>
                  </a:lnTo>
                  <a:lnTo>
                    <a:pt x="84" y="100"/>
                  </a:lnTo>
                  <a:lnTo>
                    <a:pt x="82" y="100"/>
                  </a:lnTo>
                  <a:lnTo>
                    <a:pt x="81" y="98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78" y="96"/>
                  </a:lnTo>
                  <a:lnTo>
                    <a:pt x="77" y="97"/>
                  </a:lnTo>
                  <a:lnTo>
                    <a:pt x="76" y="97"/>
                  </a:lnTo>
                  <a:lnTo>
                    <a:pt x="75" y="96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5"/>
                  </a:lnTo>
                  <a:lnTo>
                    <a:pt x="68" y="94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5" y="102"/>
                  </a:lnTo>
                  <a:lnTo>
                    <a:pt x="63" y="102"/>
                  </a:lnTo>
                  <a:lnTo>
                    <a:pt x="62" y="101"/>
                  </a:lnTo>
                  <a:lnTo>
                    <a:pt x="62" y="99"/>
                  </a:lnTo>
                  <a:lnTo>
                    <a:pt x="63" y="98"/>
                  </a:lnTo>
                  <a:lnTo>
                    <a:pt x="63" y="97"/>
                  </a:lnTo>
                  <a:lnTo>
                    <a:pt x="61" y="97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7" y="95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5" y="92"/>
                  </a:lnTo>
                  <a:lnTo>
                    <a:pt x="55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49" y="95"/>
                  </a:lnTo>
                  <a:lnTo>
                    <a:pt x="45" y="95"/>
                  </a:lnTo>
                  <a:lnTo>
                    <a:pt x="42" y="96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7" y="98"/>
                  </a:lnTo>
                  <a:lnTo>
                    <a:pt x="35" y="99"/>
                  </a:lnTo>
                  <a:lnTo>
                    <a:pt x="34" y="98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2" y="96"/>
                  </a:lnTo>
                  <a:lnTo>
                    <a:pt x="29" y="96"/>
                  </a:lnTo>
                  <a:lnTo>
                    <a:pt x="26" y="96"/>
                  </a:lnTo>
                  <a:lnTo>
                    <a:pt x="26" y="98"/>
                  </a:lnTo>
                  <a:lnTo>
                    <a:pt x="25" y="99"/>
                  </a:lnTo>
                  <a:lnTo>
                    <a:pt x="21" y="100"/>
                  </a:lnTo>
                  <a:lnTo>
                    <a:pt x="20" y="98"/>
                  </a:lnTo>
                  <a:lnTo>
                    <a:pt x="19" y="97"/>
                  </a:lnTo>
                  <a:lnTo>
                    <a:pt x="16" y="100"/>
                  </a:lnTo>
                  <a:lnTo>
                    <a:pt x="14" y="101"/>
                  </a:lnTo>
                  <a:lnTo>
                    <a:pt x="14" y="103"/>
                  </a:lnTo>
                  <a:lnTo>
                    <a:pt x="13" y="104"/>
                  </a:lnTo>
                  <a:lnTo>
                    <a:pt x="11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7" y="105"/>
                  </a:lnTo>
                  <a:lnTo>
                    <a:pt x="5" y="105"/>
                  </a:lnTo>
                  <a:lnTo>
                    <a:pt x="3" y="107"/>
                  </a:lnTo>
                  <a:lnTo>
                    <a:pt x="3" y="108"/>
                  </a:lnTo>
                  <a:lnTo>
                    <a:pt x="1" y="110"/>
                  </a:lnTo>
                  <a:lnTo>
                    <a:pt x="2" y="113"/>
                  </a:lnTo>
                  <a:lnTo>
                    <a:pt x="2" y="114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1" y="120"/>
                  </a:lnTo>
                  <a:lnTo>
                    <a:pt x="1" y="123"/>
                  </a:lnTo>
                  <a:lnTo>
                    <a:pt x="1" y="124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1" y="127"/>
                  </a:lnTo>
                  <a:lnTo>
                    <a:pt x="1" y="128"/>
                  </a:lnTo>
                  <a:lnTo>
                    <a:pt x="4" y="128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7" y="126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5" y="126"/>
                  </a:lnTo>
                  <a:lnTo>
                    <a:pt x="20" y="125"/>
                  </a:lnTo>
                  <a:lnTo>
                    <a:pt x="24" y="124"/>
                  </a:lnTo>
                  <a:lnTo>
                    <a:pt x="25" y="124"/>
                  </a:lnTo>
                  <a:lnTo>
                    <a:pt x="26" y="124"/>
                  </a:lnTo>
                  <a:lnTo>
                    <a:pt x="24" y="125"/>
                  </a:lnTo>
                  <a:lnTo>
                    <a:pt x="21" y="130"/>
                  </a:lnTo>
                  <a:lnTo>
                    <a:pt x="22" y="130"/>
                  </a:lnTo>
                  <a:lnTo>
                    <a:pt x="26" y="129"/>
                  </a:lnTo>
                  <a:lnTo>
                    <a:pt x="25" y="130"/>
                  </a:lnTo>
                  <a:lnTo>
                    <a:pt x="28" y="131"/>
                  </a:lnTo>
                  <a:lnTo>
                    <a:pt x="28" y="129"/>
                  </a:lnTo>
                  <a:lnTo>
                    <a:pt x="29" y="129"/>
                  </a:lnTo>
                  <a:lnTo>
                    <a:pt x="30" y="130"/>
                  </a:lnTo>
                  <a:lnTo>
                    <a:pt x="30" y="132"/>
                  </a:lnTo>
                  <a:lnTo>
                    <a:pt x="31" y="133"/>
                  </a:lnTo>
                  <a:lnTo>
                    <a:pt x="30" y="134"/>
                  </a:lnTo>
                  <a:lnTo>
                    <a:pt x="29" y="134"/>
                  </a:lnTo>
                  <a:lnTo>
                    <a:pt x="28" y="135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19" y="133"/>
                  </a:lnTo>
                  <a:lnTo>
                    <a:pt x="18" y="133"/>
                  </a:lnTo>
                  <a:lnTo>
                    <a:pt x="19" y="132"/>
                  </a:lnTo>
                  <a:lnTo>
                    <a:pt x="18" y="131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7" y="128"/>
                  </a:lnTo>
                  <a:lnTo>
                    <a:pt x="15" y="128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2" y="133"/>
                  </a:lnTo>
                  <a:lnTo>
                    <a:pt x="11" y="133"/>
                  </a:lnTo>
                  <a:lnTo>
                    <a:pt x="10" y="133"/>
                  </a:lnTo>
                  <a:lnTo>
                    <a:pt x="10" y="134"/>
                  </a:lnTo>
                  <a:lnTo>
                    <a:pt x="10" y="136"/>
                  </a:lnTo>
                  <a:lnTo>
                    <a:pt x="12" y="137"/>
                  </a:lnTo>
                  <a:lnTo>
                    <a:pt x="14" y="136"/>
                  </a:lnTo>
                  <a:lnTo>
                    <a:pt x="15" y="138"/>
                  </a:lnTo>
                  <a:lnTo>
                    <a:pt x="13" y="139"/>
                  </a:lnTo>
                  <a:lnTo>
                    <a:pt x="13" y="141"/>
                  </a:lnTo>
                  <a:lnTo>
                    <a:pt x="13" y="145"/>
                  </a:lnTo>
                  <a:lnTo>
                    <a:pt x="15" y="145"/>
                  </a:lnTo>
                  <a:lnTo>
                    <a:pt x="18" y="140"/>
                  </a:lnTo>
                  <a:lnTo>
                    <a:pt x="21" y="140"/>
                  </a:lnTo>
                  <a:lnTo>
                    <a:pt x="22" y="141"/>
                  </a:lnTo>
                  <a:lnTo>
                    <a:pt x="24" y="141"/>
                  </a:lnTo>
                  <a:lnTo>
                    <a:pt x="26" y="142"/>
                  </a:lnTo>
                  <a:lnTo>
                    <a:pt x="29" y="143"/>
                  </a:lnTo>
                  <a:lnTo>
                    <a:pt x="30" y="143"/>
                  </a:lnTo>
                  <a:lnTo>
                    <a:pt x="31" y="145"/>
                  </a:lnTo>
                  <a:lnTo>
                    <a:pt x="31" y="148"/>
                  </a:lnTo>
                  <a:lnTo>
                    <a:pt x="32" y="149"/>
                  </a:lnTo>
                  <a:lnTo>
                    <a:pt x="31" y="153"/>
                  </a:lnTo>
                  <a:lnTo>
                    <a:pt x="30" y="155"/>
                  </a:lnTo>
                  <a:lnTo>
                    <a:pt x="25" y="152"/>
                  </a:lnTo>
                  <a:lnTo>
                    <a:pt x="20" y="153"/>
                  </a:lnTo>
                  <a:lnTo>
                    <a:pt x="11" y="154"/>
                  </a:lnTo>
                  <a:lnTo>
                    <a:pt x="8" y="155"/>
                  </a:lnTo>
                  <a:lnTo>
                    <a:pt x="1" y="155"/>
                  </a:lnTo>
                  <a:lnTo>
                    <a:pt x="2" y="157"/>
                  </a:lnTo>
                  <a:lnTo>
                    <a:pt x="1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5" y="161"/>
                  </a:lnTo>
                  <a:lnTo>
                    <a:pt x="6" y="160"/>
                  </a:lnTo>
                  <a:lnTo>
                    <a:pt x="7" y="160"/>
                  </a:lnTo>
                  <a:lnTo>
                    <a:pt x="8" y="161"/>
                  </a:lnTo>
                  <a:lnTo>
                    <a:pt x="9" y="161"/>
                  </a:lnTo>
                  <a:lnTo>
                    <a:pt x="11" y="162"/>
                  </a:lnTo>
                  <a:lnTo>
                    <a:pt x="12" y="161"/>
                  </a:lnTo>
                  <a:lnTo>
                    <a:pt x="13" y="161"/>
                  </a:lnTo>
                  <a:lnTo>
                    <a:pt x="19" y="164"/>
                  </a:lnTo>
                  <a:lnTo>
                    <a:pt x="21" y="169"/>
                  </a:lnTo>
                  <a:lnTo>
                    <a:pt x="22" y="170"/>
                  </a:lnTo>
                  <a:lnTo>
                    <a:pt x="23" y="173"/>
                  </a:lnTo>
                  <a:lnTo>
                    <a:pt x="24" y="175"/>
                  </a:lnTo>
                  <a:lnTo>
                    <a:pt x="24" y="178"/>
                  </a:lnTo>
                  <a:lnTo>
                    <a:pt x="25" y="179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4"/>
                  </a:lnTo>
                  <a:lnTo>
                    <a:pt x="28" y="185"/>
                  </a:lnTo>
                  <a:lnTo>
                    <a:pt x="29" y="186"/>
                  </a:lnTo>
                  <a:lnTo>
                    <a:pt x="32" y="186"/>
                  </a:lnTo>
                  <a:lnTo>
                    <a:pt x="34" y="185"/>
                  </a:lnTo>
                  <a:lnTo>
                    <a:pt x="36" y="185"/>
                  </a:lnTo>
                  <a:lnTo>
                    <a:pt x="38" y="181"/>
                  </a:lnTo>
                  <a:lnTo>
                    <a:pt x="39" y="179"/>
                  </a:lnTo>
                  <a:lnTo>
                    <a:pt x="41" y="179"/>
                  </a:lnTo>
                  <a:lnTo>
                    <a:pt x="43" y="179"/>
                  </a:lnTo>
                  <a:lnTo>
                    <a:pt x="44" y="179"/>
                  </a:lnTo>
                  <a:lnTo>
                    <a:pt x="46" y="181"/>
                  </a:lnTo>
                  <a:lnTo>
                    <a:pt x="47" y="180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1" y="176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5" y="179"/>
                  </a:lnTo>
                  <a:lnTo>
                    <a:pt x="55" y="180"/>
                  </a:lnTo>
                  <a:lnTo>
                    <a:pt x="55" y="181"/>
                  </a:lnTo>
                  <a:lnTo>
                    <a:pt x="58" y="188"/>
                  </a:lnTo>
                  <a:lnTo>
                    <a:pt x="61" y="188"/>
                  </a:lnTo>
                  <a:lnTo>
                    <a:pt x="64" y="188"/>
                  </a:lnTo>
                  <a:lnTo>
                    <a:pt x="67" y="187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5" y="191"/>
                  </a:lnTo>
                  <a:lnTo>
                    <a:pt x="80" y="192"/>
                  </a:lnTo>
                  <a:lnTo>
                    <a:pt x="82" y="195"/>
                  </a:lnTo>
                  <a:lnTo>
                    <a:pt x="85" y="199"/>
                  </a:lnTo>
                  <a:lnTo>
                    <a:pt x="86" y="198"/>
                  </a:lnTo>
                  <a:lnTo>
                    <a:pt x="87" y="199"/>
                  </a:lnTo>
                  <a:lnTo>
                    <a:pt x="91" y="198"/>
                  </a:lnTo>
                  <a:lnTo>
                    <a:pt x="92" y="199"/>
                  </a:lnTo>
                  <a:lnTo>
                    <a:pt x="93" y="198"/>
                  </a:lnTo>
                  <a:lnTo>
                    <a:pt x="96" y="199"/>
                  </a:lnTo>
                  <a:lnTo>
                    <a:pt x="96" y="201"/>
                  </a:lnTo>
                  <a:lnTo>
                    <a:pt x="95" y="201"/>
                  </a:lnTo>
                  <a:lnTo>
                    <a:pt x="92" y="199"/>
                  </a:lnTo>
                  <a:lnTo>
                    <a:pt x="92" y="201"/>
                  </a:lnTo>
                  <a:lnTo>
                    <a:pt x="93" y="201"/>
                  </a:lnTo>
                  <a:lnTo>
                    <a:pt x="93" y="200"/>
                  </a:lnTo>
                  <a:lnTo>
                    <a:pt x="95" y="201"/>
                  </a:lnTo>
                  <a:lnTo>
                    <a:pt x="97" y="202"/>
                  </a:lnTo>
                  <a:lnTo>
                    <a:pt x="101" y="206"/>
                  </a:lnTo>
                  <a:lnTo>
                    <a:pt x="104" y="209"/>
                  </a:lnTo>
                  <a:lnTo>
                    <a:pt x="105" y="212"/>
                  </a:lnTo>
                  <a:lnTo>
                    <a:pt x="105" y="215"/>
                  </a:lnTo>
                  <a:lnTo>
                    <a:pt x="105" y="217"/>
                  </a:lnTo>
                  <a:lnTo>
                    <a:pt x="104" y="218"/>
                  </a:lnTo>
                  <a:lnTo>
                    <a:pt x="104" y="221"/>
                  </a:lnTo>
                  <a:lnTo>
                    <a:pt x="105" y="224"/>
                  </a:lnTo>
                  <a:lnTo>
                    <a:pt x="109" y="224"/>
                  </a:lnTo>
                  <a:lnTo>
                    <a:pt x="108" y="223"/>
                  </a:lnTo>
                  <a:lnTo>
                    <a:pt x="106" y="221"/>
                  </a:lnTo>
                  <a:lnTo>
                    <a:pt x="106" y="218"/>
                  </a:lnTo>
                  <a:lnTo>
                    <a:pt x="106" y="215"/>
                  </a:lnTo>
                  <a:lnTo>
                    <a:pt x="106" y="212"/>
                  </a:lnTo>
                  <a:lnTo>
                    <a:pt x="107" y="211"/>
                  </a:lnTo>
                  <a:lnTo>
                    <a:pt x="108" y="213"/>
                  </a:lnTo>
                  <a:lnTo>
                    <a:pt x="108" y="214"/>
                  </a:lnTo>
                  <a:lnTo>
                    <a:pt x="112" y="214"/>
                  </a:lnTo>
                  <a:lnTo>
                    <a:pt x="114" y="215"/>
                  </a:lnTo>
                  <a:lnTo>
                    <a:pt x="116" y="216"/>
                  </a:lnTo>
                  <a:lnTo>
                    <a:pt x="119" y="216"/>
                  </a:lnTo>
                  <a:lnTo>
                    <a:pt x="120" y="216"/>
                  </a:lnTo>
                  <a:lnTo>
                    <a:pt x="118" y="211"/>
                  </a:lnTo>
                  <a:lnTo>
                    <a:pt x="118" y="208"/>
                  </a:lnTo>
                  <a:lnTo>
                    <a:pt x="119" y="208"/>
                  </a:lnTo>
                  <a:lnTo>
                    <a:pt x="120" y="209"/>
                  </a:lnTo>
                  <a:lnTo>
                    <a:pt x="121" y="213"/>
                  </a:lnTo>
                  <a:lnTo>
                    <a:pt x="122" y="213"/>
                  </a:lnTo>
                  <a:lnTo>
                    <a:pt x="123" y="212"/>
                  </a:lnTo>
                  <a:lnTo>
                    <a:pt x="125" y="209"/>
                  </a:lnTo>
                  <a:lnTo>
                    <a:pt x="131" y="209"/>
                  </a:lnTo>
                  <a:lnTo>
                    <a:pt x="132" y="210"/>
                  </a:lnTo>
                  <a:lnTo>
                    <a:pt x="135" y="213"/>
                  </a:lnTo>
                  <a:lnTo>
                    <a:pt x="136" y="209"/>
                  </a:lnTo>
                  <a:lnTo>
                    <a:pt x="137" y="209"/>
                  </a:lnTo>
                  <a:lnTo>
                    <a:pt x="138" y="211"/>
                  </a:lnTo>
                  <a:lnTo>
                    <a:pt x="137" y="213"/>
                  </a:lnTo>
                  <a:lnTo>
                    <a:pt x="137" y="214"/>
                  </a:lnTo>
                  <a:lnTo>
                    <a:pt x="135" y="216"/>
                  </a:lnTo>
                  <a:lnTo>
                    <a:pt x="134" y="218"/>
                  </a:lnTo>
                  <a:lnTo>
                    <a:pt x="133" y="218"/>
                  </a:lnTo>
                  <a:lnTo>
                    <a:pt x="125" y="217"/>
                  </a:lnTo>
                  <a:lnTo>
                    <a:pt x="123" y="216"/>
                  </a:lnTo>
                  <a:lnTo>
                    <a:pt x="122" y="216"/>
                  </a:lnTo>
                  <a:lnTo>
                    <a:pt x="121" y="217"/>
                  </a:lnTo>
                  <a:lnTo>
                    <a:pt x="122" y="218"/>
                  </a:lnTo>
                  <a:lnTo>
                    <a:pt x="123" y="218"/>
                  </a:lnTo>
                  <a:lnTo>
                    <a:pt x="125" y="221"/>
                  </a:lnTo>
                  <a:lnTo>
                    <a:pt x="125" y="222"/>
                  </a:lnTo>
                  <a:lnTo>
                    <a:pt x="128" y="224"/>
                  </a:lnTo>
                  <a:lnTo>
                    <a:pt x="129" y="224"/>
                  </a:lnTo>
                  <a:lnTo>
                    <a:pt x="133" y="222"/>
                  </a:lnTo>
                  <a:lnTo>
                    <a:pt x="136" y="224"/>
                  </a:lnTo>
                  <a:lnTo>
                    <a:pt x="138" y="221"/>
                  </a:lnTo>
                  <a:lnTo>
                    <a:pt x="141" y="222"/>
                  </a:lnTo>
                  <a:lnTo>
                    <a:pt x="141" y="223"/>
                  </a:lnTo>
                  <a:lnTo>
                    <a:pt x="142" y="223"/>
                  </a:lnTo>
                  <a:lnTo>
                    <a:pt x="142" y="222"/>
                  </a:lnTo>
                  <a:lnTo>
                    <a:pt x="146" y="223"/>
                  </a:lnTo>
                  <a:lnTo>
                    <a:pt x="146" y="221"/>
                  </a:lnTo>
                  <a:lnTo>
                    <a:pt x="149" y="221"/>
                  </a:lnTo>
                  <a:lnTo>
                    <a:pt x="150" y="222"/>
                  </a:lnTo>
                  <a:lnTo>
                    <a:pt x="151" y="223"/>
                  </a:lnTo>
                  <a:lnTo>
                    <a:pt x="153" y="224"/>
                  </a:lnTo>
                  <a:lnTo>
                    <a:pt x="154" y="224"/>
                  </a:lnTo>
                  <a:lnTo>
                    <a:pt x="154" y="225"/>
                  </a:lnTo>
                  <a:lnTo>
                    <a:pt x="151" y="225"/>
                  </a:lnTo>
                  <a:lnTo>
                    <a:pt x="151" y="224"/>
                  </a:lnTo>
                  <a:lnTo>
                    <a:pt x="149" y="225"/>
                  </a:lnTo>
                  <a:lnTo>
                    <a:pt x="150" y="230"/>
                  </a:lnTo>
                  <a:lnTo>
                    <a:pt x="151" y="229"/>
                  </a:lnTo>
                  <a:lnTo>
                    <a:pt x="152" y="230"/>
                  </a:lnTo>
                  <a:lnTo>
                    <a:pt x="151" y="231"/>
                  </a:lnTo>
                  <a:lnTo>
                    <a:pt x="153" y="232"/>
                  </a:lnTo>
                  <a:lnTo>
                    <a:pt x="153" y="233"/>
                  </a:lnTo>
                  <a:lnTo>
                    <a:pt x="151" y="232"/>
                  </a:lnTo>
                  <a:lnTo>
                    <a:pt x="149" y="234"/>
                  </a:lnTo>
                  <a:lnTo>
                    <a:pt x="144" y="236"/>
                  </a:lnTo>
                  <a:lnTo>
                    <a:pt x="146" y="237"/>
                  </a:lnTo>
                  <a:lnTo>
                    <a:pt x="148" y="240"/>
                  </a:lnTo>
                  <a:lnTo>
                    <a:pt x="147" y="244"/>
                  </a:lnTo>
                  <a:lnTo>
                    <a:pt x="145" y="244"/>
                  </a:lnTo>
                  <a:lnTo>
                    <a:pt x="148" y="246"/>
                  </a:lnTo>
                  <a:lnTo>
                    <a:pt x="151" y="248"/>
                  </a:lnTo>
                  <a:lnTo>
                    <a:pt x="153" y="248"/>
                  </a:lnTo>
                  <a:lnTo>
                    <a:pt x="153" y="247"/>
                  </a:lnTo>
                  <a:lnTo>
                    <a:pt x="154" y="246"/>
                  </a:lnTo>
                  <a:lnTo>
                    <a:pt x="158" y="247"/>
                  </a:lnTo>
                  <a:lnTo>
                    <a:pt x="161" y="251"/>
                  </a:lnTo>
                  <a:lnTo>
                    <a:pt x="169" y="248"/>
                  </a:lnTo>
                  <a:lnTo>
                    <a:pt x="170" y="246"/>
                  </a:lnTo>
                  <a:lnTo>
                    <a:pt x="170" y="245"/>
                  </a:lnTo>
                  <a:lnTo>
                    <a:pt x="170" y="246"/>
                  </a:lnTo>
                  <a:lnTo>
                    <a:pt x="172" y="245"/>
                  </a:lnTo>
                  <a:lnTo>
                    <a:pt x="176" y="245"/>
                  </a:lnTo>
                  <a:lnTo>
                    <a:pt x="178" y="245"/>
                  </a:lnTo>
                  <a:lnTo>
                    <a:pt x="179" y="244"/>
                  </a:lnTo>
                  <a:lnTo>
                    <a:pt x="182" y="245"/>
                  </a:lnTo>
                  <a:lnTo>
                    <a:pt x="183" y="245"/>
                  </a:lnTo>
                  <a:lnTo>
                    <a:pt x="187" y="245"/>
                  </a:lnTo>
                  <a:lnTo>
                    <a:pt x="189" y="24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2" name="Freeform 32"/>
            <p:cNvSpPr>
              <a:spLocks/>
            </p:cNvSpPr>
            <p:nvPr/>
          </p:nvSpPr>
          <p:spPr bwMode="auto">
            <a:xfrm>
              <a:off x="1233" y="1331"/>
              <a:ext cx="538" cy="181"/>
            </a:xfrm>
            <a:custGeom>
              <a:avLst/>
              <a:gdLst>
                <a:gd name="T0" fmla="*/ 532 w 538"/>
                <a:gd name="T1" fmla="*/ 169 h 181"/>
                <a:gd name="T2" fmla="*/ 525 w 538"/>
                <a:gd name="T3" fmla="*/ 159 h 181"/>
                <a:gd name="T4" fmla="*/ 517 w 538"/>
                <a:gd name="T5" fmla="*/ 159 h 181"/>
                <a:gd name="T6" fmla="*/ 504 w 538"/>
                <a:gd name="T7" fmla="*/ 154 h 181"/>
                <a:gd name="T8" fmla="*/ 494 w 538"/>
                <a:gd name="T9" fmla="*/ 161 h 181"/>
                <a:gd name="T10" fmla="*/ 480 w 538"/>
                <a:gd name="T11" fmla="*/ 153 h 181"/>
                <a:gd name="T12" fmla="*/ 467 w 538"/>
                <a:gd name="T13" fmla="*/ 155 h 181"/>
                <a:gd name="T14" fmla="*/ 457 w 538"/>
                <a:gd name="T15" fmla="*/ 157 h 181"/>
                <a:gd name="T16" fmla="*/ 454 w 538"/>
                <a:gd name="T17" fmla="*/ 149 h 181"/>
                <a:gd name="T18" fmla="*/ 446 w 538"/>
                <a:gd name="T19" fmla="*/ 145 h 181"/>
                <a:gd name="T20" fmla="*/ 440 w 538"/>
                <a:gd name="T21" fmla="*/ 139 h 181"/>
                <a:gd name="T22" fmla="*/ 432 w 538"/>
                <a:gd name="T23" fmla="*/ 133 h 181"/>
                <a:gd name="T24" fmla="*/ 418 w 538"/>
                <a:gd name="T25" fmla="*/ 130 h 181"/>
                <a:gd name="T26" fmla="*/ 411 w 538"/>
                <a:gd name="T27" fmla="*/ 110 h 181"/>
                <a:gd name="T28" fmla="*/ 414 w 538"/>
                <a:gd name="T29" fmla="*/ 98 h 181"/>
                <a:gd name="T30" fmla="*/ 413 w 538"/>
                <a:gd name="T31" fmla="*/ 91 h 181"/>
                <a:gd name="T32" fmla="*/ 404 w 538"/>
                <a:gd name="T33" fmla="*/ 106 h 181"/>
                <a:gd name="T34" fmla="*/ 384 w 538"/>
                <a:gd name="T35" fmla="*/ 114 h 181"/>
                <a:gd name="T36" fmla="*/ 367 w 538"/>
                <a:gd name="T37" fmla="*/ 107 h 181"/>
                <a:gd name="T38" fmla="*/ 367 w 538"/>
                <a:gd name="T39" fmla="*/ 96 h 181"/>
                <a:gd name="T40" fmla="*/ 368 w 538"/>
                <a:gd name="T41" fmla="*/ 80 h 181"/>
                <a:gd name="T42" fmla="*/ 363 w 538"/>
                <a:gd name="T43" fmla="*/ 79 h 181"/>
                <a:gd name="T44" fmla="*/ 348 w 538"/>
                <a:gd name="T45" fmla="*/ 75 h 181"/>
                <a:gd name="T46" fmla="*/ 339 w 538"/>
                <a:gd name="T47" fmla="*/ 79 h 181"/>
                <a:gd name="T48" fmla="*/ 336 w 538"/>
                <a:gd name="T49" fmla="*/ 71 h 181"/>
                <a:gd name="T50" fmla="*/ 329 w 538"/>
                <a:gd name="T51" fmla="*/ 60 h 181"/>
                <a:gd name="T52" fmla="*/ 316 w 538"/>
                <a:gd name="T53" fmla="*/ 60 h 181"/>
                <a:gd name="T54" fmla="*/ 309 w 538"/>
                <a:gd name="T55" fmla="*/ 46 h 181"/>
                <a:gd name="T56" fmla="*/ 305 w 538"/>
                <a:gd name="T57" fmla="*/ 35 h 181"/>
                <a:gd name="T58" fmla="*/ 298 w 538"/>
                <a:gd name="T59" fmla="*/ 32 h 181"/>
                <a:gd name="T60" fmla="*/ 286 w 538"/>
                <a:gd name="T61" fmla="*/ 39 h 181"/>
                <a:gd name="T62" fmla="*/ 274 w 538"/>
                <a:gd name="T63" fmla="*/ 28 h 181"/>
                <a:gd name="T64" fmla="*/ 268 w 538"/>
                <a:gd name="T65" fmla="*/ 15 h 181"/>
                <a:gd name="T66" fmla="*/ 255 w 538"/>
                <a:gd name="T67" fmla="*/ 4 h 181"/>
                <a:gd name="T68" fmla="*/ 224 w 538"/>
                <a:gd name="T69" fmla="*/ 10 h 181"/>
                <a:gd name="T70" fmla="*/ 200 w 538"/>
                <a:gd name="T71" fmla="*/ 22 h 181"/>
                <a:gd name="T72" fmla="*/ 198 w 538"/>
                <a:gd name="T73" fmla="*/ 41 h 181"/>
                <a:gd name="T74" fmla="*/ 199 w 538"/>
                <a:gd name="T75" fmla="*/ 62 h 181"/>
                <a:gd name="T76" fmla="*/ 198 w 538"/>
                <a:gd name="T77" fmla="*/ 78 h 181"/>
                <a:gd name="T78" fmla="*/ 206 w 538"/>
                <a:gd name="T79" fmla="*/ 93 h 181"/>
                <a:gd name="T80" fmla="*/ 191 w 538"/>
                <a:gd name="T81" fmla="*/ 99 h 181"/>
                <a:gd name="T82" fmla="*/ 179 w 538"/>
                <a:gd name="T83" fmla="*/ 109 h 181"/>
                <a:gd name="T84" fmla="*/ 169 w 538"/>
                <a:gd name="T85" fmla="*/ 116 h 181"/>
                <a:gd name="T86" fmla="*/ 149 w 538"/>
                <a:gd name="T87" fmla="*/ 122 h 181"/>
                <a:gd name="T88" fmla="*/ 133 w 538"/>
                <a:gd name="T89" fmla="*/ 125 h 181"/>
                <a:gd name="T90" fmla="*/ 117 w 538"/>
                <a:gd name="T91" fmla="*/ 135 h 181"/>
                <a:gd name="T92" fmla="*/ 107 w 538"/>
                <a:gd name="T93" fmla="*/ 140 h 181"/>
                <a:gd name="T94" fmla="*/ 98 w 538"/>
                <a:gd name="T95" fmla="*/ 159 h 181"/>
                <a:gd name="T96" fmla="*/ 120 w 538"/>
                <a:gd name="T97" fmla="*/ 165 h 181"/>
                <a:gd name="T98" fmla="*/ 104 w 538"/>
                <a:gd name="T99" fmla="*/ 169 h 181"/>
                <a:gd name="T100" fmla="*/ 92 w 538"/>
                <a:gd name="T101" fmla="*/ 178 h 181"/>
                <a:gd name="T102" fmla="*/ 72 w 538"/>
                <a:gd name="T103" fmla="*/ 179 h 181"/>
                <a:gd name="T104" fmla="*/ 57 w 538"/>
                <a:gd name="T105" fmla="*/ 173 h 181"/>
                <a:gd name="T106" fmla="*/ 40 w 538"/>
                <a:gd name="T107" fmla="*/ 172 h 181"/>
                <a:gd name="T108" fmla="*/ 23 w 538"/>
                <a:gd name="T109" fmla="*/ 168 h 181"/>
                <a:gd name="T110" fmla="*/ 18 w 538"/>
                <a:gd name="T111" fmla="*/ 172 h 181"/>
                <a:gd name="T112" fmla="*/ 13 w 538"/>
                <a:gd name="T113" fmla="*/ 162 h 181"/>
                <a:gd name="T114" fmla="*/ 7 w 538"/>
                <a:gd name="T115" fmla="*/ 150 h 181"/>
                <a:gd name="T116" fmla="*/ 11 w 538"/>
                <a:gd name="T117" fmla="*/ 140 h 1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8"/>
                <a:gd name="T178" fmla="*/ 0 h 181"/>
                <a:gd name="T179" fmla="*/ 538 w 538"/>
                <a:gd name="T180" fmla="*/ 181 h 1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8" h="181">
                  <a:moveTo>
                    <a:pt x="538" y="176"/>
                  </a:moveTo>
                  <a:lnTo>
                    <a:pt x="536" y="175"/>
                  </a:lnTo>
                  <a:lnTo>
                    <a:pt x="535" y="175"/>
                  </a:lnTo>
                  <a:lnTo>
                    <a:pt x="533" y="172"/>
                  </a:lnTo>
                  <a:lnTo>
                    <a:pt x="533" y="171"/>
                  </a:lnTo>
                  <a:lnTo>
                    <a:pt x="532" y="171"/>
                  </a:lnTo>
                  <a:lnTo>
                    <a:pt x="531" y="170"/>
                  </a:lnTo>
                  <a:lnTo>
                    <a:pt x="531" y="169"/>
                  </a:lnTo>
                  <a:lnTo>
                    <a:pt x="532" y="169"/>
                  </a:lnTo>
                  <a:lnTo>
                    <a:pt x="533" y="168"/>
                  </a:lnTo>
                  <a:lnTo>
                    <a:pt x="532" y="167"/>
                  </a:lnTo>
                  <a:lnTo>
                    <a:pt x="532" y="166"/>
                  </a:lnTo>
                  <a:lnTo>
                    <a:pt x="530" y="165"/>
                  </a:lnTo>
                  <a:lnTo>
                    <a:pt x="529" y="164"/>
                  </a:lnTo>
                  <a:lnTo>
                    <a:pt x="528" y="163"/>
                  </a:lnTo>
                  <a:lnTo>
                    <a:pt x="529" y="162"/>
                  </a:lnTo>
                  <a:lnTo>
                    <a:pt x="528" y="161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2" y="158"/>
                  </a:lnTo>
                  <a:lnTo>
                    <a:pt x="521" y="157"/>
                  </a:lnTo>
                  <a:lnTo>
                    <a:pt x="519" y="158"/>
                  </a:lnTo>
                  <a:lnTo>
                    <a:pt x="518" y="159"/>
                  </a:lnTo>
                  <a:lnTo>
                    <a:pt x="517" y="158"/>
                  </a:lnTo>
                  <a:lnTo>
                    <a:pt x="517" y="159"/>
                  </a:lnTo>
                  <a:lnTo>
                    <a:pt x="516" y="159"/>
                  </a:lnTo>
                  <a:lnTo>
                    <a:pt x="515" y="158"/>
                  </a:lnTo>
                  <a:lnTo>
                    <a:pt x="512" y="156"/>
                  </a:lnTo>
                  <a:lnTo>
                    <a:pt x="511" y="156"/>
                  </a:lnTo>
                  <a:lnTo>
                    <a:pt x="511" y="155"/>
                  </a:lnTo>
                  <a:lnTo>
                    <a:pt x="509" y="154"/>
                  </a:lnTo>
                  <a:lnTo>
                    <a:pt x="507" y="154"/>
                  </a:lnTo>
                  <a:lnTo>
                    <a:pt x="504" y="154"/>
                  </a:lnTo>
                  <a:lnTo>
                    <a:pt x="503" y="155"/>
                  </a:lnTo>
                  <a:lnTo>
                    <a:pt x="503" y="156"/>
                  </a:lnTo>
                  <a:lnTo>
                    <a:pt x="502" y="157"/>
                  </a:lnTo>
                  <a:lnTo>
                    <a:pt x="501" y="156"/>
                  </a:lnTo>
                  <a:lnTo>
                    <a:pt x="500" y="159"/>
                  </a:lnTo>
                  <a:lnTo>
                    <a:pt x="499" y="159"/>
                  </a:lnTo>
                  <a:lnTo>
                    <a:pt x="499" y="161"/>
                  </a:lnTo>
                  <a:lnTo>
                    <a:pt x="496" y="160"/>
                  </a:lnTo>
                  <a:lnTo>
                    <a:pt x="495" y="162"/>
                  </a:lnTo>
                  <a:lnTo>
                    <a:pt x="494" y="161"/>
                  </a:lnTo>
                  <a:lnTo>
                    <a:pt x="491" y="161"/>
                  </a:lnTo>
                  <a:lnTo>
                    <a:pt x="490" y="157"/>
                  </a:lnTo>
                  <a:lnTo>
                    <a:pt x="489" y="156"/>
                  </a:lnTo>
                  <a:lnTo>
                    <a:pt x="485" y="156"/>
                  </a:lnTo>
                  <a:lnTo>
                    <a:pt x="484" y="156"/>
                  </a:lnTo>
                  <a:lnTo>
                    <a:pt x="481" y="154"/>
                  </a:lnTo>
                  <a:lnTo>
                    <a:pt x="482" y="153"/>
                  </a:lnTo>
                  <a:lnTo>
                    <a:pt x="481" y="153"/>
                  </a:lnTo>
                  <a:lnTo>
                    <a:pt x="480" y="153"/>
                  </a:lnTo>
                  <a:lnTo>
                    <a:pt x="479" y="153"/>
                  </a:lnTo>
                  <a:lnTo>
                    <a:pt x="478" y="151"/>
                  </a:lnTo>
                  <a:lnTo>
                    <a:pt x="476" y="151"/>
                  </a:lnTo>
                  <a:lnTo>
                    <a:pt x="476" y="153"/>
                  </a:lnTo>
                  <a:lnTo>
                    <a:pt x="472" y="153"/>
                  </a:lnTo>
                  <a:lnTo>
                    <a:pt x="470" y="153"/>
                  </a:lnTo>
                  <a:lnTo>
                    <a:pt x="469" y="153"/>
                  </a:lnTo>
                  <a:lnTo>
                    <a:pt x="468" y="153"/>
                  </a:lnTo>
                  <a:lnTo>
                    <a:pt x="467" y="154"/>
                  </a:lnTo>
                  <a:lnTo>
                    <a:pt x="467" y="155"/>
                  </a:lnTo>
                  <a:lnTo>
                    <a:pt x="467" y="156"/>
                  </a:lnTo>
                  <a:lnTo>
                    <a:pt x="466" y="156"/>
                  </a:lnTo>
                  <a:lnTo>
                    <a:pt x="466" y="155"/>
                  </a:lnTo>
                  <a:lnTo>
                    <a:pt x="464" y="154"/>
                  </a:lnTo>
                  <a:lnTo>
                    <a:pt x="462" y="154"/>
                  </a:lnTo>
                  <a:lnTo>
                    <a:pt x="461" y="156"/>
                  </a:lnTo>
                  <a:lnTo>
                    <a:pt x="459" y="157"/>
                  </a:lnTo>
                  <a:lnTo>
                    <a:pt x="458" y="158"/>
                  </a:lnTo>
                  <a:lnTo>
                    <a:pt x="457" y="157"/>
                  </a:lnTo>
                  <a:lnTo>
                    <a:pt x="457" y="156"/>
                  </a:lnTo>
                  <a:lnTo>
                    <a:pt x="456" y="156"/>
                  </a:lnTo>
                  <a:lnTo>
                    <a:pt x="457" y="155"/>
                  </a:lnTo>
                  <a:lnTo>
                    <a:pt x="457" y="153"/>
                  </a:lnTo>
                  <a:lnTo>
                    <a:pt x="455" y="153"/>
                  </a:lnTo>
                  <a:lnTo>
                    <a:pt x="456" y="151"/>
                  </a:lnTo>
                  <a:lnTo>
                    <a:pt x="455" y="151"/>
                  </a:lnTo>
                  <a:lnTo>
                    <a:pt x="454" y="149"/>
                  </a:lnTo>
                  <a:lnTo>
                    <a:pt x="454" y="148"/>
                  </a:lnTo>
                  <a:lnTo>
                    <a:pt x="452" y="146"/>
                  </a:lnTo>
                  <a:lnTo>
                    <a:pt x="451" y="146"/>
                  </a:lnTo>
                  <a:lnTo>
                    <a:pt x="450" y="144"/>
                  </a:lnTo>
                  <a:lnTo>
                    <a:pt x="449" y="144"/>
                  </a:lnTo>
                  <a:lnTo>
                    <a:pt x="448" y="146"/>
                  </a:lnTo>
                  <a:lnTo>
                    <a:pt x="447" y="146"/>
                  </a:lnTo>
                  <a:lnTo>
                    <a:pt x="446" y="145"/>
                  </a:lnTo>
                  <a:lnTo>
                    <a:pt x="447" y="143"/>
                  </a:lnTo>
                  <a:lnTo>
                    <a:pt x="446" y="142"/>
                  </a:lnTo>
                  <a:lnTo>
                    <a:pt x="446" y="141"/>
                  </a:lnTo>
                  <a:lnTo>
                    <a:pt x="444" y="140"/>
                  </a:lnTo>
                  <a:lnTo>
                    <a:pt x="443" y="139"/>
                  </a:lnTo>
                  <a:lnTo>
                    <a:pt x="443" y="138"/>
                  </a:lnTo>
                  <a:lnTo>
                    <a:pt x="442" y="139"/>
                  </a:lnTo>
                  <a:lnTo>
                    <a:pt x="441" y="139"/>
                  </a:lnTo>
                  <a:lnTo>
                    <a:pt x="440" y="139"/>
                  </a:lnTo>
                  <a:lnTo>
                    <a:pt x="440" y="138"/>
                  </a:lnTo>
                  <a:lnTo>
                    <a:pt x="439" y="139"/>
                  </a:lnTo>
                  <a:lnTo>
                    <a:pt x="436" y="139"/>
                  </a:lnTo>
                  <a:lnTo>
                    <a:pt x="436" y="136"/>
                  </a:lnTo>
                  <a:lnTo>
                    <a:pt x="435" y="137"/>
                  </a:lnTo>
                  <a:lnTo>
                    <a:pt x="433" y="136"/>
                  </a:lnTo>
                  <a:lnTo>
                    <a:pt x="433" y="135"/>
                  </a:lnTo>
                  <a:lnTo>
                    <a:pt x="432" y="134"/>
                  </a:lnTo>
                  <a:lnTo>
                    <a:pt x="432" y="133"/>
                  </a:lnTo>
                  <a:lnTo>
                    <a:pt x="432" y="132"/>
                  </a:lnTo>
                  <a:lnTo>
                    <a:pt x="430" y="132"/>
                  </a:lnTo>
                  <a:lnTo>
                    <a:pt x="429" y="132"/>
                  </a:lnTo>
                  <a:lnTo>
                    <a:pt x="426" y="131"/>
                  </a:lnTo>
                  <a:lnTo>
                    <a:pt x="425" y="129"/>
                  </a:lnTo>
                  <a:lnTo>
                    <a:pt x="424" y="128"/>
                  </a:lnTo>
                  <a:lnTo>
                    <a:pt x="422" y="128"/>
                  </a:lnTo>
                  <a:lnTo>
                    <a:pt x="422" y="129"/>
                  </a:lnTo>
                  <a:lnTo>
                    <a:pt x="421" y="130"/>
                  </a:lnTo>
                  <a:lnTo>
                    <a:pt x="418" y="130"/>
                  </a:lnTo>
                  <a:lnTo>
                    <a:pt x="416" y="130"/>
                  </a:lnTo>
                  <a:lnTo>
                    <a:pt x="415" y="129"/>
                  </a:lnTo>
                  <a:lnTo>
                    <a:pt x="416" y="126"/>
                  </a:lnTo>
                  <a:lnTo>
                    <a:pt x="415" y="124"/>
                  </a:lnTo>
                  <a:lnTo>
                    <a:pt x="415" y="123"/>
                  </a:lnTo>
                  <a:lnTo>
                    <a:pt x="417" y="117"/>
                  </a:lnTo>
                  <a:lnTo>
                    <a:pt x="414" y="114"/>
                  </a:lnTo>
                  <a:lnTo>
                    <a:pt x="413" y="113"/>
                  </a:lnTo>
                  <a:lnTo>
                    <a:pt x="411" y="113"/>
                  </a:lnTo>
                  <a:lnTo>
                    <a:pt x="411" y="110"/>
                  </a:lnTo>
                  <a:lnTo>
                    <a:pt x="412" y="110"/>
                  </a:lnTo>
                  <a:lnTo>
                    <a:pt x="413" y="107"/>
                  </a:lnTo>
                  <a:lnTo>
                    <a:pt x="414" y="104"/>
                  </a:lnTo>
                  <a:lnTo>
                    <a:pt x="413" y="102"/>
                  </a:lnTo>
                  <a:lnTo>
                    <a:pt x="414" y="102"/>
                  </a:lnTo>
                  <a:lnTo>
                    <a:pt x="414" y="100"/>
                  </a:lnTo>
                  <a:lnTo>
                    <a:pt x="414" y="99"/>
                  </a:lnTo>
                  <a:lnTo>
                    <a:pt x="414" y="98"/>
                  </a:lnTo>
                  <a:lnTo>
                    <a:pt x="415" y="99"/>
                  </a:lnTo>
                  <a:lnTo>
                    <a:pt x="416" y="99"/>
                  </a:lnTo>
                  <a:lnTo>
                    <a:pt x="415" y="96"/>
                  </a:lnTo>
                  <a:lnTo>
                    <a:pt x="417" y="95"/>
                  </a:lnTo>
                  <a:lnTo>
                    <a:pt x="416" y="94"/>
                  </a:lnTo>
                  <a:lnTo>
                    <a:pt x="416" y="93"/>
                  </a:lnTo>
                  <a:lnTo>
                    <a:pt x="413" y="93"/>
                  </a:lnTo>
                  <a:lnTo>
                    <a:pt x="413" y="92"/>
                  </a:lnTo>
                  <a:lnTo>
                    <a:pt x="413" y="91"/>
                  </a:lnTo>
                  <a:lnTo>
                    <a:pt x="410" y="94"/>
                  </a:lnTo>
                  <a:lnTo>
                    <a:pt x="408" y="94"/>
                  </a:lnTo>
                  <a:lnTo>
                    <a:pt x="408" y="96"/>
                  </a:lnTo>
                  <a:lnTo>
                    <a:pt x="407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4" y="102"/>
                  </a:lnTo>
                  <a:lnTo>
                    <a:pt x="404" y="103"/>
                  </a:lnTo>
                  <a:lnTo>
                    <a:pt x="404" y="106"/>
                  </a:lnTo>
                  <a:lnTo>
                    <a:pt x="404" y="107"/>
                  </a:lnTo>
                  <a:lnTo>
                    <a:pt x="404" y="109"/>
                  </a:lnTo>
                  <a:lnTo>
                    <a:pt x="397" y="111"/>
                  </a:lnTo>
                  <a:lnTo>
                    <a:pt x="396" y="111"/>
                  </a:lnTo>
                  <a:lnTo>
                    <a:pt x="396" y="112"/>
                  </a:lnTo>
                  <a:lnTo>
                    <a:pt x="394" y="112"/>
                  </a:lnTo>
                  <a:lnTo>
                    <a:pt x="393" y="114"/>
                  </a:lnTo>
                  <a:lnTo>
                    <a:pt x="388" y="116"/>
                  </a:lnTo>
                  <a:lnTo>
                    <a:pt x="385" y="115"/>
                  </a:lnTo>
                  <a:lnTo>
                    <a:pt x="384" y="114"/>
                  </a:lnTo>
                  <a:lnTo>
                    <a:pt x="382" y="114"/>
                  </a:lnTo>
                  <a:lnTo>
                    <a:pt x="379" y="113"/>
                  </a:lnTo>
                  <a:lnTo>
                    <a:pt x="375" y="114"/>
                  </a:lnTo>
                  <a:lnTo>
                    <a:pt x="374" y="114"/>
                  </a:lnTo>
                  <a:lnTo>
                    <a:pt x="372" y="114"/>
                  </a:lnTo>
                  <a:lnTo>
                    <a:pt x="372" y="113"/>
                  </a:lnTo>
                  <a:lnTo>
                    <a:pt x="370" y="112"/>
                  </a:lnTo>
                  <a:lnTo>
                    <a:pt x="368" y="112"/>
                  </a:lnTo>
                  <a:lnTo>
                    <a:pt x="369" y="110"/>
                  </a:lnTo>
                  <a:lnTo>
                    <a:pt x="367" y="107"/>
                  </a:lnTo>
                  <a:lnTo>
                    <a:pt x="369" y="105"/>
                  </a:lnTo>
                  <a:lnTo>
                    <a:pt x="370" y="105"/>
                  </a:lnTo>
                  <a:lnTo>
                    <a:pt x="374" y="103"/>
                  </a:lnTo>
                  <a:lnTo>
                    <a:pt x="374" y="102"/>
                  </a:lnTo>
                  <a:lnTo>
                    <a:pt x="373" y="101"/>
                  </a:lnTo>
                  <a:lnTo>
                    <a:pt x="372" y="98"/>
                  </a:lnTo>
                  <a:lnTo>
                    <a:pt x="371" y="96"/>
                  </a:lnTo>
                  <a:lnTo>
                    <a:pt x="369" y="96"/>
                  </a:lnTo>
                  <a:lnTo>
                    <a:pt x="368" y="97"/>
                  </a:lnTo>
                  <a:lnTo>
                    <a:pt x="367" y="96"/>
                  </a:lnTo>
                  <a:lnTo>
                    <a:pt x="368" y="93"/>
                  </a:lnTo>
                  <a:lnTo>
                    <a:pt x="368" y="89"/>
                  </a:lnTo>
                  <a:lnTo>
                    <a:pt x="368" y="88"/>
                  </a:lnTo>
                  <a:lnTo>
                    <a:pt x="371" y="85"/>
                  </a:lnTo>
                  <a:lnTo>
                    <a:pt x="373" y="84"/>
                  </a:lnTo>
                  <a:lnTo>
                    <a:pt x="372" y="82"/>
                  </a:lnTo>
                  <a:lnTo>
                    <a:pt x="370" y="81"/>
                  </a:lnTo>
                  <a:lnTo>
                    <a:pt x="369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9" y="82"/>
                  </a:lnTo>
                  <a:lnTo>
                    <a:pt x="369" y="83"/>
                  </a:lnTo>
                  <a:lnTo>
                    <a:pt x="367" y="83"/>
                  </a:lnTo>
                  <a:lnTo>
                    <a:pt x="367" y="82"/>
                  </a:lnTo>
                  <a:lnTo>
                    <a:pt x="367" y="81"/>
                  </a:lnTo>
                  <a:lnTo>
                    <a:pt x="366" y="79"/>
                  </a:lnTo>
                  <a:lnTo>
                    <a:pt x="365" y="78"/>
                  </a:lnTo>
                  <a:lnTo>
                    <a:pt x="363" y="79"/>
                  </a:lnTo>
                  <a:lnTo>
                    <a:pt x="361" y="75"/>
                  </a:lnTo>
                  <a:lnTo>
                    <a:pt x="360" y="75"/>
                  </a:lnTo>
                  <a:lnTo>
                    <a:pt x="360" y="73"/>
                  </a:lnTo>
                  <a:lnTo>
                    <a:pt x="357" y="75"/>
                  </a:lnTo>
                  <a:lnTo>
                    <a:pt x="356" y="74"/>
                  </a:lnTo>
                  <a:lnTo>
                    <a:pt x="353" y="76"/>
                  </a:lnTo>
                  <a:lnTo>
                    <a:pt x="352" y="76"/>
                  </a:lnTo>
                  <a:lnTo>
                    <a:pt x="350" y="77"/>
                  </a:lnTo>
                  <a:lnTo>
                    <a:pt x="350" y="76"/>
                  </a:lnTo>
                  <a:lnTo>
                    <a:pt x="348" y="75"/>
                  </a:lnTo>
                  <a:lnTo>
                    <a:pt x="348" y="74"/>
                  </a:lnTo>
                  <a:lnTo>
                    <a:pt x="347" y="74"/>
                  </a:lnTo>
                  <a:lnTo>
                    <a:pt x="347" y="75"/>
                  </a:lnTo>
                  <a:lnTo>
                    <a:pt x="346" y="75"/>
                  </a:lnTo>
                  <a:lnTo>
                    <a:pt x="346" y="74"/>
                  </a:lnTo>
                  <a:lnTo>
                    <a:pt x="342" y="74"/>
                  </a:lnTo>
                  <a:lnTo>
                    <a:pt x="341" y="75"/>
                  </a:lnTo>
                  <a:lnTo>
                    <a:pt x="340" y="76"/>
                  </a:lnTo>
                  <a:lnTo>
                    <a:pt x="340" y="79"/>
                  </a:lnTo>
                  <a:lnTo>
                    <a:pt x="339" y="79"/>
                  </a:lnTo>
                  <a:lnTo>
                    <a:pt x="339" y="78"/>
                  </a:lnTo>
                  <a:lnTo>
                    <a:pt x="339" y="79"/>
                  </a:lnTo>
                  <a:lnTo>
                    <a:pt x="338" y="78"/>
                  </a:lnTo>
                  <a:lnTo>
                    <a:pt x="337" y="77"/>
                  </a:lnTo>
                  <a:lnTo>
                    <a:pt x="337" y="76"/>
                  </a:lnTo>
                  <a:lnTo>
                    <a:pt x="336" y="72"/>
                  </a:lnTo>
                  <a:lnTo>
                    <a:pt x="336" y="71"/>
                  </a:lnTo>
                  <a:lnTo>
                    <a:pt x="337" y="71"/>
                  </a:lnTo>
                  <a:lnTo>
                    <a:pt x="337" y="69"/>
                  </a:lnTo>
                  <a:lnTo>
                    <a:pt x="336" y="66"/>
                  </a:lnTo>
                  <a:lnTo>
                    <a:pt x="336" y="63"/>
                  </a:lnTo>
                  <a:lnTo>
                    <a:pt x="334" y="63"/>
                  </a:lnTo>
                  <a:lnTo>
                    <a:pt x="332" y="60"/>
                  </a:lnTo>
                  <a:lnTo>
                    <a:pt x="330" y="61"/>
                  </a:lnTo>
                  <a:lnTo>
                    <a:pt x="329" y="60"/>
                  </a:lnTo>
                  <a:lnTo>
                    <a:pt x="325" y="61"/>
                  </a:lnTo>
                  <a:lnTo>
                    <a:pt x="325" y="60"/>
                  </a:lnTo>
                  <a:lnTo>
                    <a:pt x="326" y="59"/>
                  </a:lnTo>
                  <a:lnTo>
                    <a:pt x="326" y="57"/>
                  </a:lnTo>
                  <a:lnTo>
                    <a:pt x="323" y="56"/>
                  </a:lnTo>
                  <a:lnTo>
                    <a:pt x="322" y="59"/>
                  </a:lnTo>
                  <a:lnTo>
                    <a:pt x="321" y="59"/>
                  </a:lnTo>
                  <a:lnTo>
                    <a:pt x="319" y="60"/>
                  </a:lnTo>
                  <a:lnTo>
                    <a:pt x="317" y="61"/>
                  </a:lnTo>
                  <a:lnTo>
                    <a:pt x="316" y="60"/>
                  </a:lnTo>
                  <a:lnTo>
                    <a:pt x="314" y="59"/>
                  </a:lnTo>
                  <a:lnTo>
                    <a:pt x="313" y="58"/>
                  </a:lnTo>
                  <a:lnTo>
                    <a:pt x="311" y="57"/>
                  </a:lnTo>
                  <a:lnTo>
                    <a:pt x="311" y="54"/>
                  </a:lnTo>
                  <a:lnTo>
                    <a:pt x="311" y="52"/>
                  </a:lnTo>
                  <a:lnTo>
                    <a:pt x="311" y="50"/>
                  </a:lnTo>
                  <a:lnTo>
                    <a:pt x="310" y="49"/>
                  </a:lnTo>
                  <a:lnTo>
                    <a:pt x="309" y="47"/>
                  </a:lnTo>
                  <a:lnTo>
                    <a:pt x="309" y="46"/>
                  </a:lnTo>
                  <a:lnTo>
                    <a:pt x="309" y="44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09" y="40"/>
                  </a:lnTo>
                  <a:lnTo>
                    <a:pt x="310" y="40"/>
                  </a:lnTo>
                  <a:lnTo>
                    <a:pt x="309" y="38"/>
                  </a:lnTo>
                  <a:lnTo>
                    <a:pt x="306" y="38"/>
                  </a:lnTo>
                  <a:lnTo>
                    <a:pt x="305" y="37"/>
                  </a:lnTo>
                  <a:lnTo>
                    <a:pt x="305" y="36"/>
                  </a:lnTo>
                  <a:lnTo>
                    <a:pt x="305" y="35"/>
                  </a:lnTo>
                  <a:lnTo>
                    <a:pt x="304" y="34"/>
                  </a:lnTo>
                  <a:lnTo>
                    <a:pt x="303" y="33"/>
                  </a:lnTo>
                  <a:lnTo>
                    <a:pt x="302" y="33"/>
                  </a:lnTo>
                  <a:lnTo>
                    <a:pt x="301" y="31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1"/>
                  </a:lnTo>
                  <a:lnTo>
                    <a:pt x="298" y="32"/>
                  </a:lnTo>
                  <a:lnTo>
                    <a:pt x="296" y="32"/>
                  </a:lnTo>
                  <a:lnTo>
                    <a:pt x="294" y="33"/>
                  </a:lnTo>
                  <a:lnTo>
                    <a:pt x="293" y="32"/>
                  </a:lnTo>
                  <a:lnTo>
                    <a:pt x="292" y="33"/>
                  </a:lnTo>
                  <a:lnTo>
                    <a:pt x="289" y="34"/>
                  </a:lnTo>
                  <a:lnTo>
                    <a:pt x="288" y="35"/>
                  </a:lnTo>
                  <a:lnTo>
                    <a:pt x="288" y="36"/>
                  </a:lnTo>
                  <a:lnTo>
                    <a:pt x="287" y="39"/>
                  </a:lnTo>
                  <a:lnTo>
                    <a:pt x="286" y="39"/>
                  </a:lnTo>
                  <a:lnTo>
                    <a:pt x="285" y="40"/>
                  </a:lnTo>
                  <a:lnTo>
                    <a:pt x="285" y="39"/>
                  </a:lnTo>
                  <a:lnTo>
                    <a:pt x="283" y="39"/>
                  </a:lnTo>
                  <a:lnTo>
                    <a:pt x="282" y="37"/>
                  </a:lnTo>
                  <a:lnTo>
                    <a:pt x="280" y="38"/>
                  </a:lnTo>
                  <a:lnTo>
                    <a:pt x="277" y="33"/>
                  </a:lnTo>
                  <a:lnTo>
                    <a:pt x="276" y="32"/>
                  </a:lnTo>
                  <a:lnTo>
                    <a:pt x="275" y="32"/>
                  </a:lnTo>
                  <a:lnTo>
                    <a:pt x="274" y="30"/>
                  </a:lnTo>
                  <a:lnTo>
                    <a:pt x="274" y="28"/>
                  </a:lnTo>
                  <a:lnTo>
                    <a:pt x="272" y="28"/>
                  </a:lnTo>
                  <a:lnTo>
                    <a:pt x="271" y="27"/>
                  </a:lnTo>
                  <a:lnTo>
                    <a:pt x="269" y="28"/>
                  </a:lnTo>
                  <a:lnTo>
                    <a:pt x="266" y="24"/>
                  </a:lnTo>
                  <a:lnTo>
                    <a:pt x="267" y="23"/>
                  </a:lnTo>
                  <a:lnTo>
                    <a:pt x="266" y="22"/>
                  </a:lnTo>
                  <a:lnTo>
                    <a:pt x="266" y="19"/>
                  </a:lnTo>
                  <a:lnTo>
                    <a:pt x="266" y="17"/>
                  </a:lnTo>
                  <a:lnTo>
                    <a:pt x="268" y="15"/>
                  </a:lnTo>
                  <a:lnTo>
                    <a:pt x="266" y="10"/>
                  </a:lnTo>
                  <a:lnTo>
                    <a:pt x="264" y="9"/>
                  </a:lnTo>
                  <a:lnTo>
                    <a:pt x="264" y="4"/>
                  </a:lnTo>
                  <a:lnTo>
                    <a:pt x="264" y="2"/>
                  </a:lnTo>
                  <a:lnTo>
                    <a:pt x="263" y="0"/>
                  </a:lnTo>
                  <a:lnTo>
                    <a:pt x="259" y="2"/>
                  </a:lnTo>
                  <a:lnTo>
                    <a:pt x="258" y="2"/>
                  </a:lnTo>
                  <a:lnTo>
                    <a:pt x="257" y="3"/>
                  </a:lnTo>
                  <a:lnTo>
                    <a:pt x="255" y="4"/>
                  </a:lnTo>
                  <a:lnTo>
                    <a:pt x="253" y="5"/>
                  </a:lnTo>
                  <a:lnTo>
                    <a:pt x="249" y="4"/>
                  </a:lnTo>
                  <a:lnTo>
                    <a:pt x="247" y="5"/>
                  </a:lnTo>
                  <a:lnTo>
                    <a:pt x="245" y="5"/>
                  </a:lnTo>
                  <a:lnTo>
                    <a:pt x="243" y="6"/>
                  </a:lnTo>
                  <a:lnTo>
                    <a:pt x="238" y="6"/>
                  </a:lnTo>
                  <a:lnTo>
                    <a:pt x="235" y="8"/>
                  </a:lnTo>
                  <a:lnTo>
                    <a:pt x="234" y="9"/>
                  </a:lnTo>
                  <a:lnTo>
                    <a:pt x="226" y="10"/>
                  </a:lnTo>
                  <a:lnTo>
                    <a:pt x="224" y="10"/>
                  </a:lnTo>
                  <a:lnTo>
                    <a:pt x="222" y="11"/>
                  </a:lnTo>
                  <a:lnTo>
                    <a:pt x="217" y="13"/>
                  </a:lnTo>
                  <a:lnTo>
                    <a:pt x="211" y="15"/>
                  </a:lnTo>
                  <a:lnTo>
                    <a:pt x="209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04" y="21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0" y="22"/>
                  </a:lnTo>
                  <a:lnTo>
                    <a:pt x="200" y="23"/>
                  </a:lnTo>
                  <a:lnTo>
                    <a:pt x="200" y="26"/>
                  </a:lnTo>
                  <a:lnTo>
                    <a:pt x="201" y="27"/>
                  </a:lnTo>
                  <a:lnTo>
                    <a:pt x="202" y="29"/>
                  </a:lnTo>
                  <a:lnTo>
                    <a:pt x="201" y="34"/>
                  </a:lnTo>
                  <a:lnTo>
                    <a:pt x="201" y="36"/>
                  </a:lnTo>
                  <a:lnTo>
                    <a:pt x="200" y="37"/>
                  </a:lnTo>
                  <a:lnTo>
                    <a:pt x="198" y="39"/>
                  </a:lnTo>
                  <a:lnTo>
                    <a:pt x="198" y="41"/>
                  </a:lnTo>
                  <a:lnTo>
                    <a:pt x="199" y="43"/>
                  </a:lnTo>
                  <a:lnTo>
                    <a:pt x="199" y="46"/>
                  </a:lnTo>
                  <a:lnTo>
                    <a:pt x="199" y="50"/>
                  </a:lnTo>
                  <a:lnTo>
                    <a:pt x="200" y="52"/>
                  </a:lnTo>
                  <a:lnTo>
                    <a:pt x="200" y="53"/>
                  </a:lnTo>
                  <a:lnTo>
                    <a:pt x="202" y="56"/>
                  </a:lnTo>
                  <a:lnTo>
                    <a:pt x="200" y="56"/>
                  </a:lnTo>
                  <a:lnTo>
                    <a:pt x="199" y="61"/>
                  </a:lnTo>
                  <a:lnTo>
                    <a:pt x="199" y="62"/>
                  </a:lnTo>
                  <a:lnTo>
                    <a:pt x="199" y="66"/>
                  </a:lnTo>
                  <a:lnTo>
                    <a:pt x="198" y="70"/>
                  </a:lnTo>
                  <a:lnTo>
                    <a:pt x="199" y="71"/>
                  </a:lnTo>
                  <a:lnTo>
                    <a:pt x="200" y="72"/>
                  </a:lnTo>
                  <a:lnTo>
                    <a:pt x="201" y="72"/>
                  </a:lnTo>
                  <a:lnTo>
                    <a:pt x="201" y="73"/>
                  </a:lnTo>
                  <a:lnTo>
                    <a:pt x="198" y="74"/>
                  </a:lnTo>
                  <a:lnTo>
                    <a:pt x="198" y="78"/>
                  </a:lnTo>
                  <a:lnTo>
                    <a:pt x="198" y="79"/>
                  </a:lnTo>
                  <a:lnTo>
                    <a:pt x="197" y="82"/>
                  </a:lnTo>
                  <a:lnTo>
                    <a:pt x="198" y="84"/>
                  </a:lnTo>
                  <a:lnTo>
                    <a:pt x="200" y="85"/>
                  </a:lnTo>
                  <a:lnTo>
                    <a:pt x="203" y="89"/>
                  </a:lnTo>
                  <a:lnTo>
                    <a:pt x="204" y="89"/>
                  </a:lnTo>
                  <a:lnTo>
                    <a:pt x="205" y="89"/>
                  </a:lnTo>
                  <a:lnTo>
                    <a:pt x="206" y="90"/>
                  </a:lnTo>
                  <a:lnTo>
                    <a:pt x="207" y="92"/>
                  </a:lnTo>
                  <a:lnTo>
                    <a:pt x="206" y="93"/>
                  </a:lnTo>
                  <a:lnTo>
                    <a:pt x="204" y="92"/>
                  </a:lnTo>
                  <a:lnTo>
                    <a:pt x="202" y="91"/>
                  </a:lnTo>
                  <a:lnTo>
                    <a:pt x="200" y="91"/>
                  </a:lnTo>
                  <a:lnTo>
                    <a:pt x="199" y="90"/>
                  </a:lnTo>
                  <a:lnTo>
                    <a:pt x="198" y="89"/>
                  </a:lnTo>
                  <a:lnTo>
                    <a:pt x="197" y="89"/>
                  </a:lnTo>
                  <a:lnTo>
                    <a:pt x="194" y="92"/>
                  </a:lnTo>
                  <a:lnTo>
                    <a:pt x="192" y="97"/>
                  </a:lnTo>
                  <a:lnTo>
                    <a:pt x="191" y="99"/>
                  </a:lnTo>
                  <a:lnTo>
                    <a:pt x="190" y="100"/>
                  </a:lnTo>
                  <a:lnTo>
                    <a:pt x="189" y="101"/>
                  </a:lnTo>
                  <a:lnTo>
                    <a:pt x="189" y="102"/>
                  </a:lnTo>
                  <a:lnTo>
                    <a:pt x="187" y="103"/>
                  </a:lnTo>
                  <a:lnTo>
                    <a:pt x="187" y="104"/>
                  </a:lnTo>
                  <a:lnTo>
                    <a:pt x="186" y="104"/>
                  </a:lnTo>
                  <a:lnTo>
                    <a:pt x="184" y="106"/>
                  </a:lnTo>
                  <a:lnTo>
                    <a:pt x="179" y="108"/>
                  </a:lnTo>
                  <a:lnTo>
                    <a:pt x="179" y="109"/>
                  </a:lnTo>
                  <a:lnTo>
                    <a:pt x="179" y="110"/>
                  </a:lnTo>
                  <a:lnTo>
                    <a:pt x="177" y="111"/>
                  </a:lnTo>
                  <a:lnTo>
                    <a:pt x="176" y="112"/>
                  </a:lnTo>
                  <a:lnTo>
                    <a:pt x="174" y="114"/>
                  </a:lnTo>
                  <a:lnTo>
                    <a:pt x="172" y="115"/>
                  </a:lnTo>
                  <a:lnTo>
                    <a:pt x="171" y="115"/>
                  </a:lnTo>
                  <a:lnTo>
                    <a:pt x="171" y="116"/>
                  </a:lnTo>
                  <a:lnTo>
                    <a:pt x="170" y="116"/>
                  </a:lnTo>
                  <a:lnTo>
                    <a:pt x="169" y="116"/>
                  </a:lnTo>
                  <a:lnTo>
                    <a:pt x="165" y="117"/>
                  </a:lnTo>
                  <a:lnTo>
                    <a:pt x="162" y="118"/>
                  </a:lnTo>
                  <a:lnTo>
                    <a:pt x="160" y="118"/>
                  </a:lnTo>
                  <a:lnTo>
                    <a:pt x="158" y="118"/>
                  </a:lnTo>
                  <a:lnTo>
                    <a:pt x="157" y="118"/>
                  </a:lnTo>
                  <a:lnTo>
                    <a:pt x="157" y="119"/>
                  </a:lnTo>
                  <a:lnTo>
                    <a:pt x="154" y="120"/>
                  </a:lnTo>
                  <a:lnTo>
                    <a:pt x="151" y="121"/>
                  </a:lnTo>
                  <a:lnTo>
                    <a:pt x="149" y="122"/>
                  </a:lnTo>
                  <a:lnTo>
                    <a:pt x="148" y="122"/>
                  </a:lnTo>
                  <a:lnTo>
                    <a:pt x="145" y="123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0" y="123"/>
                  </a:lnTo>
                  <a:lnTo>
                    <a:pt x="138" y="124"/>
                  </a:lnTo>
                  <a:lnTo>
                    <a:pt x="135" y="125"/>
                  </a:lnTo>
                  <a:lnTo>
                    <a:pt x="133" y="125"/>
                  </a:lnTo>
                  <a:lnTo>
                    <a:pt x="130" y="127"/>
                  </a:lnTo>
                  <a:lnTo>
                    <a:pt x="129" y="127"/>
                  </a:lnTo>
                  <a:lnTo>
                    <a:pt x="127" y="129"/>
                  </a:lnTo>
                  <a:lnTo>
                    <a:pt x="123" y="131"/>
                  </a:lnTo>
                  <a:lnTo>
                    <a:pt x="121" y="132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8" y="134"/>
                  </a:lnTo>
                  <a:lnTo>
                    <a:pt x="117" y="135"/>
                  </a:lnTo>
                  <a:lnTo>
                    <a:pt x="116" y="135"/>
                  </a:lnTo>
                  <a:lnTo>
                    <a:pt x="114" y="135"/>
                  </a:lnTo>
                  <a:lnTo>
                    <a:pt x="113" y="136"/>
                  </a:lnTo>
                  <a:lnTo>
                    <a:pt x="112" y="137"/>
                  </a:lnTo>
                  <a:lnTo>
                    <a:pt x="110" y="138"/>
                  </a:lnTo>
                  <a:lnTo>
                    <a:pt x="108" y="138"/>
                  </a:lnTo>
                  <a:lnTo>
                    <a:pt x="107" y="140"/>
                  </a:lnTo>
                  <a:lnTo>
                    <a:pt x="106" y="140"/>
                  </a:lnTo>
                  <a:lnTo>
                    <a:pt x="105" y="140"/>
                  </a:lnTo>
                  <a:lnTo>
                    <a:pt x="105" y="143"/>
                  </a:lnTo>
                  <a:lnTo>
                    <a:pt x="104" y="146"/>
                  </a:lnTo>
                  <a:lnTo>
                    <a:pt x="103" y="148"/>
                  </a:lnTo>
                  <a:lnTo>
                    <a:pt x="102" y="151"/>
                  </a:lnTo>
                  <a:lnTo>
                    <a:pt x="99" y="155"/>
                  </a:lnTo>
                  <a:lnTo>
                    <a:pt x="98" y="157"/>
                  </a:lnTo>
                  <a:lnTo>
                    <a:pt x="98" y="159"/>
                  </a:lnTo>
                  <a:lnTo>
                    <a:pt x="100" y="160"/>
                  </a:lnTo>
                  <a:lnTo>
                    <a:pt x="100" y="161"/>
                  </a:lnTo>
                  <a:lnTo>
                    <a:pt x="100" y="162"/>
                  </a:lnTo>
                  <a:lnTo>
                    <a:pt x="103" y="162"/>
                  </a:lnTo>
                  <a:lnTo>
                    <a:pt x="107" y="162"/>
                  </a:lnTo>
                  <a:lnTo>
                    <a:pt x="110" y="164"/>
                  </a:lnTo>
                  <a:lnTo>
                    <a:pt x="111" y="164"/>
                  </a:lnTo>
                  <a:lnTo>
                    <a:pt x="112" y="164"/>
                  </a:lnTo>
                  <a:lnTo>
                    <a:pt x="114" y="165"/>
                  </a:lnTo>
                  <a:lnTo>
                    <a:pt x="120" y="165"/>
                  </a:lnTo>
                  <a:lnTo>
                    <a:pt x="118" y="165"/>
                  </a:lnTo>
                  <a:lnTo>
                    <a:pt x="116" y="166"/>
                  </a:lnTo>
                  <a:lnTo>
                    <a:pt x="114" y="166"/>
                  </a:lnTo>
                  <a:lnTo>
                    <a:pt x="113" y="167"/>
                  </a:lnTo>
                  <a:lnTo>
                    <a:pt x="111" y="167"/>
                  </a:lnTo>
                  <a:lnTo>
                    <a:pt x="108" y="167"/>
                  </a:lnTo>
                  <a:lnTo>
                    <a:pt x="106" y="168"/>
                  </a:lnTo>
                  <a:lnTo>
                    <a:pt x="104" y="169"/>
                  </a:lnTo>
                  <a:lnTo>
                    <a:pt x="103" y="169"/>
                  </a:lnTo>
                  <a:lnTo>
                    <a:pt x="103" y="170"/>
                  </a:lnTo>
                  <a:lnTo>
                    <a:pt x="101" y="171"/>
                  </a:lnTo>
                  <a:lnTo>
                    <a:pt x="99" y="172"/>
                  </a:lnTo>
                  <a:lnTo>
                    <a:pt x="98" y="173"/>
                  </a:lnTo>
                  <a:lnTo>
                    <a:pt x="97" y="174"/>
                  </a:lnTo>
                  <a:lnTo>
                    <a:pt x="95" y="176"/>
                  </a:lnTo>
                  <a:lnTo>
                    <a:pt x="95" y="177"/>
                  </a:lnTo>
                  <a:lnTo>
                    <a:pt x="92" y="178"/>
                  </a:lnTo>
                  <a:lnTo>
                    <a:pt x="91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7" y="180"/>
                  </a:lnTo>
                  <a:lnTo>
                    <a:pt x="84" y="181"/>
                  </a:lnTo>
                  <a:lnTo>
                    <a:pt x="82" y="181"/>
                  </a:lnTo>
                  <a:lnTo>
                    <a:pt x="78" y="181"/>
                  </a:lnTo>
                  <a:lnTo>
                    <a:pt x="75" y="180"/>
                  </a:lnTo>
                  <a:lnTo>
                    <a:pt x="74" y="180"/>
                  </a:lnTo>
                  <a:lnTo>
                    <a:pt x="72" y="179"/>
                  </a:lnTo>
                  <a:lnTo>
                    <a:pt x="71" y="178"/>
                  </a:lnTo>
                  <a:lnTo>
                    <a:pt x="69" y="177"/>
                  </a:lnTo>
                  <a:lnTo>
                    <a:pt x="68" y="176"/>
                  </a:lnTo>
                  <a:lnTo>
                    <a:pt x="67" y="175"/>
                  </a:lnTo>
                  <a:lnTo>
                    <a:pt x="65" y="175"/>
                  </a:lnTo>
                  <a:lnTo>
                    <a:pt x="62" y="175"/>
                  </a:lnTo>
                  <a:lnTo>
                    <a:pt x="62" y="174"/>
                  </a:lnTo>
                  <a:lnTo>
                    <a:pt x="60" y="174"/>
                  </a:lnTo>
                  <a:lnTo>
                    <a:pt x="57" y="173"/>
                  </a:lnTo>
                  <a:lnTo>
                    <a:pt x="56" y="174"/>
                  </a:lnTo>
                  <a:lnTo>
                    <a:pt x="54" y="174"/>
                  </a:lnTo>
                  <a:lnTo>
                    <a:pt x="53" y="174"/>
                  </a:lnTo>
                  <a:lnTo>
                    <a:pt x="51" y="174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46" y="173"/>
                  </a:lnTo>
                  <a:lnTo>
                    <a:pt x="44" y="173"/>
                  </a:lnTo>
                  <a:lnTo>
                    <a:pt x="40" y="172"/>
                  </a:lnTo>
                  <a:lnTo>
                    <a:pt x="39" y="172"/>
                  </a:lnTo>
                  <a:lnTo>
                    <a:pt x="36" y="172"/>
                  </a:lnTo>
                  <a:lnTo>
                    <a:pt x="35" y="171"/>
                  </a:lnTo>
                  <a:lnTo>
                    <a:pt x="32" y="169"/>
                  </a:lnTo>
                  <a:lnTo>
                    <a:pt x="32" y="168"/>
                  </a:lnTo>
                  <a:lnTo>
                    <a:pt x="29" y="168"/>
                  </a:lnTo>
                  <a:lnTo>
                    <a:pt x="28" y="168"/>
                  </a:lnTo>
                  <a:lnTo>
                    <a:pt x="26" y="168"/>
                  </a:lnTo>
                  <a:lnTo>
                    <a:pt x="25" y="168"/>
                  </a:lnTo>
                  <a:lnTo>
                    <a:pt x="23" y="168"/>
                  </a:lnTo>
                  <a:lnTo>
                    <a:pt x="21" y="168"/>
                  </a:lnTo>
                  <a:lnTo>
                    <a:pt x="21" y="169"/>
                  </a:lnTo>
                  <a:lnTo>
                    <a:pt x="20" y="171"/>
                  </a:lnTo>
                  <a:lnTo>
                    <a:pt x="20" y="172"/>
                  </a:lnTo>
                  <a:lnTo>
                    <a:pt x="20" y="173"/>
                  </a:lnTo>
                  <a:lnTo>
                    <a:pt x="19" y="173"/>
                  </a:lnTo>
                  <a:lnTo>
                    <a:pt x="18" y="173"/>
                  </a:lnTo>
                  <a:lnTo>
                    <a:pt x="17" y="173"/>
                  </a:lnTo>
                  <a:lnTo>
                    <a:pt x="17" y="172"/>
                  </a:lnTo>
                  <a:lnTo>
                    <a:pt x="18" y="172"/>
                  </a:lnTo>
                  <a:lnTo>
                    <a:pt x="17" y="171"/>
                  </a:lnTo>
                  <a:lnTo>
                    <a:pt x="15" y="171"/>
                  </a:lnTo>
                  <a:lnTo>
                    <a:pt x="14" y="171"/>
                  </a:lnTo>
                  <a:lnTo>
                    <a:pt x="15" y="170"/>
                  </a:lnTo>
                  <a:lnTo>
                    <a:pt x="16" y="166"/>
                  </a:lnTo>
                  <a:lnTo>
                    <a:pt x="15" y="165"/>
                  </a:lnTo>
                  <a:lnTo>
                    <a:pt x="15" y="164"/>
                  </a:lnTo>
                  <a:lnTo>
                    <a:pt x="14" y="163"/>
                  </a:lnTo>
                  <a:lnTo>
                    <a:pt x="13" y="162"/>
                  </a:lnTo>
                  <a:lnTo>
                    <a:pt x="12" y="161"/>
                  </a:lnTo>
                  <a:lnTo>
                    <a:pt x="11" y="160"/>
                  </a:lnTo>
                  <a:lnTo>
                    <a:pt x="11" y="159"/>
                  </a:lnTo>
                  <a:lnTo>
                    <a:pt x="10" y="156"/>
                  </a:lnTo>
                  <a:lnTo>
                    <a:pt x="9" y="155"/>
                  </a:lnTo>
                  <a:lnTo>
                    <a:pt x="9" y="154"/>
                  </a:lnTo>
                  <a:lnTo>
                    <a:pt x="8" y="153"/>
                  </a:lnTo>
                  <a:lnTo>
                    <a:pt x="7" y="151"/>
                  </a:lnTo>
                  <a:lnTo>
                    <a:pt x="7" y="150"/>
                  </a:lnTo>
                  <a:lnTo>
                    <a:pt x="8" y="148"/>
                  </a:lnTo>
                  <a:lnTo>
                    <a:pt x="9" y="147"/>
                  </a:lnTo>
                  <a:lnTo>
                    <a:pt x="11" y="148"/>
                  </a:lnTo>
                  <a:lnTo>
                    <a:pt x="11" y="147"/>
                  </a:lnTo>
                  <a:lnTo>
                    <a:pt x="11" y="144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12" y="141"/>
                  </a:lnTo>
                  <a:lnTo>
                    <a:pt x="11" y="140"/>
                  </a:lnTo>
                  <a:lnTo>
                    <a:pt x="11" y="138"/>
                  </a:lnTo>
                  <a:lnTo>
                    <a:pt x="11" y="136"/>
                  </a:lnTo>
                  <a:lnTo>
                    <a:pt x="9" y="136"/>
                  </a:lnTo>
                  <a:lnTo>
                    <a:pt x="7" y="136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1" y="135"/>
                  </a:lnTo>
                  <a:lnTo>
                    <a:pt x="0" y="1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3" name="Freeform 33"/>
            <p:cNvSpPr>
              <a:spLocks/>
            </p:cNvSpPr>
            <p:nvPr/>
          </p:nvSpPr>
          <p:spPr bwMode="auto">
            <a:xfrm>
              <a:off x="1770" y="1507"/>
              <a:ext cx="107" cy="186"/>
            </a:xfrm>
            <a:custGeom>
              <a:avLst/>
              <a:gdLst>
                <a:gd name="T0" fmla="*/ 48 w 107"/>
                <a:gd name="T1" fmla="*/ 179 h 186"/>
                <a:gd name="T2" fmla="*/ 46 w 107"/>
                <a:gd name="T3" fmla="*/ 182 h 186"/>
                <a:gd name="T4" fmla="*/ 52 w 107"/>
                <a:gd name="T5" fmla="*/ 186 h 186"/>
                <a:gd name="T6" fmla="*/ 61 w 107"/>
                <a:gd name="T7" fmla="*/ 184 h 186"/>
                <a:gd name="T8" fmla="*/ 65 w 107"/>
                <a:gd name="T9" fmla="*/ 180 h 186"/>
                <a:gd name="T10" fmla="*/ 67 w 107"/>
                <a:gd name="T11" fmla="*/ 180 h 186"/>
                <a:gd name="T12" fmla="*/ 71 w 107"/>
                <a:gd name="T13" fmla="*/ 174 h 186"/>
                <a:gd name="T14" fmla="*/ 69 w 107"/>
                <a:gd name="T15" fmla="*/ 172 h 186"/>
                <a:gd name="T16" fmla="*/ 73 w 107"/>
                <a:gd name="T17" fmla="*/ 167 h 186"/>
                <a:gd name="T18" fmla="*/ 72 w 107"/>
                <a:gd name="T19" fmla="*/ 163 h 186"/>
                <a:gd name="T20" fmla="*/ 70 w 107"/>
                <a:gd name="T21" fmla="*/ 153 h 186"/>
                <a:gd name="T22" fmla="*/ 69 w 107"/>
                <a:gd name="T23" fmla="*/ 146 h 186"/>
                <a:gd name="T24" fmla="*/ 70 w 107"/>
                <a:gd name="T25" fmla="*/ 140 h 186"/>
                <a:gd name="T26" fmla="*/ 73 w 107"/>
                <a:gd name="T27" fmla="*/ 131 h 186"/>
                <a:gd name="T28" fmla="*/ 70 w 107"/>
                <a:gd name="T29" fmla="*/ 124 h 186"/>
                <a:gd name="T30" fmla="*/ 69 w 107"/>
                <a:gd name="T31" fmla="*/ 116 h 186"/>
                <a:gd name="T32" fmla="*/ 71 w 107"/>
                <a:gd name="T33" fmla="*/ 110 h 186"/>
                <a:gd name="T34" fmla="*/ 73 w 107"/>
                <a:gd name="T35" fmla="*/ 105 h 186"/>
                <a:gd name="T36" fmla="*/ 79 w 107"/>
                <a:gd name="T37" fmla="*/ 93 h 186"/>
                <a:gd name="T38" fmla="*/ 79 w 107"/>
                <a:gd name="T39" fmla="*/ 81 h 186"/>
                <a:gd name="T40" fmla="*/ 83 w 107"/>
                <a:gd name="T41" fmla="*/ 74 h 186"/>
                <a:gd name="T42" fmla="*/ 86 w 107"/>
                <a:gd name="T43" fmla="*/ 58 h 186"/>
                <a:gd name="T44" fmla="*/ 92 w 107"/>
                <a:gd name="T45" fmla="*/ 50 h 186"/>
                <a:gd name="T46" fmla="*/ 95 w 107"/>
                <a:gd name="T47" fmla="*/ 44 h 186"/>
                <a:gd name="T48" fmla="*/ 100 w 107"/>
                <a:gd name="T49" fmla="*/ 42 h 186"/>
                <a:gd name="T50" fmla="*/ 102 w 107"/>
                <a:gd name="T51" fmla="*/ 32 h 186"/>
                <a:gd name="T52" fmla="*/ 107 w 107"/>
                <a:gd name="T53" fmla="*/ 24 h 186"/>
                <a:gd name="T54" fmla="*/ 101 w 107"/>
                <a:gd name="T55" fmla="*/ 24 h 186"/>
                <a:gd name="T56" fmla="*/ 87 w 107"/>
                <a:gd name="T57" fmla="*/ 17 h 186"/>
                <a:gd name="T58" fmla="*/ 83 w 107"/>
                <a:gd name="T59" fmla="*/ 20 h 186"/>
                <a:gd name="T60" fmla="*/ 73 w 107"/>
                <a:gd name="T61" fmla="*/ 20 h 186"/>
                <a:gd name="T62" fmla="*/ 70 w 107"/>
                <a:gd name="T63" fmla="*/ 20 h 186"/>
                <a:gd name="T64" fmla="*/ 62 w 107"/>
                <a:gd name="T65" fmla="*/ 17 h 186"/>
                <a:gd name="T66" fmla="*/ 57 w 107"/>
                <a:gd name="T67" fmla="*/ 10 h 186"/>
                <a:gd name="T68" fmla="*/ 53 w 107"/>
                <a:gd name="T69" fmla="*/ 7 h 186"/>
                <a:gd name="T70" fmla="*/ 48 w 107"/>
                <a:gd name="T71" fmla="*/ 12 h 186"/>
                <a:gd name="T72" fmla="*/ 43 w 107"/>
                <a:gd name="T73" fmla="*/ 14 h 186"/>
                <a:gd name="T74" fmla="*/ 37 w 107"/>
                <a:gd name="T75" fmla="*/ 14 h 186"/>
                <a:gd name="T76" fmla="*/ 33 w 107"/>
                <a:gd name="T77" fmla="*/ 14 h 186"/>
                <a:gd name="T78" fmla="*/ 29 w 107"/>
                <a:gd name="T79" fmla="*/ 12 h 186"/>
                <a:gd name="T80" fmla="*/ 27 w 107"/>
                <a:gd name="T81" fmla="*/ 15 h 186"/>
                <a:gd name="T82" fmla="*/ 26 w 107"/>
                <a:gd name="T83" fmla="*/ 8 h 186"/>
                <a:gd name="T84" fmla="*/ 21 w 107"/>
                <a:gd name="T85" fmla="*/ 6 h 186"/>
                <a:gd name="T86" fmla="*/ 19 w 107"/>
                <a:gd name="T87" fmla="*/ 5 h 186"/>
                <a:gd name="T88" fmla="*/ 14 w 107"/>
                <a:gd name="T89" fmla="*/ 5 h 186"/>
                <a:gd name="T90" fmla="*/ 13 w 107"/>
                <a:gd name="T91" fmla="*/ 10 h 186"/>
                <a:gd name="T92" fmla="*/ 11 w 107"/>
                <a:gd name="T93" fmla="*/ 12 h 186"/>
                <a:gd name="T94" fmla="*/ 5 w 107"/>
                <a:gd name="T95" fmla="*/ 10 h 186"/>
                <a:gd name="T96" fmla="*/ 3 w 107"/>
                <a:gd name="T97" fmla="*/ 6 h 186"/>
                <a:gd name="T98" fmla="*/ 0 w 107"/>
                <a:gd name="T99" fmla="*/ 3 h 1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7"/>
                <a:gd name="T151" fmla="*/ 0 h 186"/>
                <a:gd name="T152" fmla="*/ 107 w 107"/>
                <a:gd name="T153" fmla="*/ 186 h 1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7" h="186">
                  <a:moveTo>
                    <a:pt x="44" y="179"/>
                  </a:moveTo>
                  <a:lnTo>
                    <a:pt x="45" y="180"/>
                  </a:lnTo>
                  <a:lnTo>
                    <a:pt x="48" y="179"/>
                  </a:lnTo>
                  <a:lnTo>
                    <a:pt x="48" y="180"/>
                  </a:lnTo>
                  <a:lnTo>
                    <a:pt x="47" y="180"/>
                  </a:lnTo>
                  <a:lnTo>
                    <a:pt x="46" y="182"/>
                  </a:lnTo>
                  <a:lnTo>
                    <a:pt x="46" y="184"/>
                  </a:lnTo>
                  <a:lnTo>
                    <a:pt x="49" y="185"/>
                  </a:lnTo>
                  <a:lnTo>
                    <a:pt x="51" y="184"/>
                  </a:lnTo>
                  <a:lnTo>
                    <a:pt x="52" y="186"/>
                  </a:lnTo>
                  <a:lnTo>
                    <a:pt x="56" y="184"/>
                  </a:lnTo>
                  <a:lnTo>
                    <a:pt x="57" y="184"/>
                  </a:lnTo>
                  <a:lnTo>
                    <a:pt x="61" y="184"/>
                  </a:lnTo>
                  <a:lnTo>
                    <a:pt x="62" y="184"/>
                  </a:lnTo>
                  <a:lnTo>
                    <a:pt x="64" y="181"/>
                  </a:lnTo>
                  <a:lnTo>
                    <a:pt x="64" y="180"/>
                  </a:lnTo>
                  <a:lnTo>
                    <a:pt x="65" y="180"/>
                  </a:lnTo>
                  <a:lnTo>
                    <a:pt x="64" y="179"/>
                  </a:lnTo>
                  <a:lnTo>
                    <a:pt x="64" y="178"/>
                  </a:lnTo>
                  <a:lnTo>
                    <a:pt x="65" y="179"/>
                  </a:lnTo>
                  <a:lnTo>
                    <a:pt x="67" y="180"/>
                  </a:lnTo>
                  <a:lnTo>
                    <a:pt x="69" y="178"/>
                  </a:lnTo>
                  <a:lnTo>
                    <a:pt x="69" y="175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0" y="173"/>
                  </a:lnTo>
                  <a:lnTo>
                    <a:pt x="68" y="174"/>
                  </a:lnTo>
                  <a:lnTo>
                    <a:pt x="68" y="172"/>
                  </a:lnTo>
                  <a:lnTo>
                    <a:pt x="69" y="172"/>
                  </a:lnTo>
                  <a:lnTo>
                    <a:pt x="72" y="171"/>
                  </a:lnTo>
                  <a:lnTo>
                    <a:pt x="73" y="169"/>
                  </a:lnTo>
                  <a:lnTo>
                    <a:pt x="73" y="167"/>
                  </a:lnTo>
                  <a:lnTo>
                    <a:pt x="74" y="166"/>
                  </a:lnTo>
                  <a:lnTo>
                    <a:pt x="73" y="164"/>
                  </a:lnTo>
                  <a:lnTo>
                    <a:pt x="72" y="163"/>
                  </a:lnTo>
                  <a:lnTo>
                    <a:pt x="69" y="161"/>
                  </a:lnTo>
                  <a:lnTo>
                    <a:pt x="68" y="156"/>
                  </a:lnTo>
                  <a:lnTo>
                    <a:pt x="69" y="155"/>
                  </a:lnTo>
                  <a:lnTo>
                    <a:pt x="70" y="153"/>
                  </a:lnTo>
                  <a:lnTo>
                    <a:pt x="69" y="152"/>
                  </a:lnTo>
                  <a:lnTo>
                    <a:pt x="69" y="150"/>
                  </a:lnTo>
                  <a:lnTo>
                    <a:pt x="69" y="149"/>
                  </a:lnTo>
                  <a:lnTo>
                    <a:pt x="69" y="146"/>
                  </a:lnTo>
                  <a:lnTo>
                    <a:pt x="69" y="145"/>
                  </a:lnTo>
                  <a:lnTo>
                    <a:pt x="70" y="143"/>
                  </a:lnTo>
                  <a:lnTo>
                    <a:pt x="70" y="141"/>
                  </a:lnTo>
                  <a:lnTo>
                    <a:pt x="70" y="140"/>
                  </a:lnTo>
                  <a:lnTo>
                    <a:pt x="71" y="136"/>
                  </a:lnTo>
                  <a:lnTo>
                    <a:pt x="71" y="134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3" y="126"/>
                  </a:lnTo>
                  <a:lnTo>
                    <a:pt x="71" y="125"/>
                  </a:lnTo>
                  <a:lnTo>
                    <a:pt x="70" y="124"/>
                  </a:lnTo>
                  <a:lnTo>
                    <a:pt x="70" y="123"/>
                  </a:lnTo>
                  <a:lnTo>
                    <a:pt x="70" y="120"/>
                  </a:lnTo>
                  <a:lnTo>
                    <a:pt x="69" y="117"/>
                  </a:lnTo>
                  <a:lnTo>
                    <a:pt x="69" y="116"/>
                  </a:lnTo>
                  <a:lnTo>
                    <a:pt x="70" y="116"/>
                  </a:lnTo>
                  <a:lnTo>
                    <a:pt x="69" y="114"/>
                  </a:lnTo>
                  <a:lnTo>
                    <a:pt x="71" y="112"/>
                  </a:lnTo>
                  <a:lnTo>
                    <a:pt x="71" y="110"/>
                  </a:lnTo>
                  <a:lnTo>
                    <a:pt x="72" y="109"/>
                  </a:lnTo>
                  <a:lnTo>
                    <a:pt x="73" y="107"/>
                  </a:lnTo>
                  <a:lnTo>
                    <a:pt x="73" y="106"/>
                  </a:lnTo>
                  <a:lnTo>
                    <a:pt x="73" y="105"/>
                  </a:lnTo>
                  <a:lnTo>
                    <a:pt x="74" y="104"/>
                  </a:lnTo>
                  <a:lnTo>
                    <a:pt x="75" y="99"/>
                  </a:lnTo>
                  <a:lnTo>
                    <a:pt x="76" y="95"/>
                  </a:lnTo>
                  <a:lnTo>
                    <a:pt x="79" y="93"/>
                  </a:lnTo>
                  <a:lnTo>
                    <a:pt x="79" y="91"/>
                  </a:lnTo>
                  <a:lnTo>
                    <a:pt x="78" y="88"/>
                  </a:lnTo>
                  <a:lnTo>
                    <a:pt x="78" y="84"/>
                  </a:lnTo>
                  <a:lnTo>
                    <a:pt x="79" y="81"/>
                  </a:lnTo>
                  <a:lnTo>
                    <a:pt x="79" y="80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3" y="74"/>
                  </a:lnTo>
                  <a:lnTo>
                    <a:pt x="81" y="66"/>
                  </a:lnTo>
                  <a:lnTo>
                    <a:pt x="83" y="60"/>
                  </a:lnTo>
                  <a:lnTo>
                    <a:pt x="86" y="58"/>
                  </a:lnTo>
                  <a:lnTo>
                    <a:pt x="87" y="57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47"/>
                  </a:lnTo>
                  <a:lnTo>
                    <a:pt x="94" y="47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9" y="42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101" y="36"/>
                  </a:lnTo>
                  <a:lnTo>
                    <a:pt x="102" y="32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1" y="24"/>
                  </a:lnTo>
                  <a:lnTo>
                    <a:pt x="98" y="23"/>
                  </a:lnTo>
                  <a:lnTo>
                    <a:pt x="96" y="23"/>
                  </a:lnTo>
                  <a:lnTo>
                    <a:pt x="88" y="18"/>
                  </a:lnTo>
                  <a:lnTo>
                    <a:pt x="87" y="17"/>
                  </a:lnTo>
                  <a:lnTo>
                    <a:pt x="86" y="19"/>
                  </a:lnTo>
                  <a:lnTo>
                    <a:pt x="84" y="19"/>
                  </a:lnTo>
                  <a:lnTo>
                    <a:pt x="83" y="18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78" y="17"/>
                  </a:lnTo>
                  <a:lnTo>
                    <a:pt x="77" y="18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67" y="19"/>
                  </a:lnTo>
                  <a:lnTo>
                    <a:pt x="66" y="17"/>
                  </a:lnTo>
                  <a:lnTo>
                    <a:pt x="64" y="16"/>
                  </a:lnTo>
                  <a:lnTo>
                    <a:pt x="62" y="17"/>
                  </a:lnTo>
                  <a:lnTo>
                    <a:pt x="59" y="14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4" y="7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0"/>
                  </a:lnTo>
                  <a:lnTo>
                    <a:pt x="5" y="9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4" name="Freeform 34"/>
            <p:cNvSpPr>
              <a:spLocks/>
            </p:cNvSpPr>
            <p:nvPr/>
          </p:nvSpPr>
          <p:spPr bwMode="auto">
            <a:xfrm>
              <a:off x="1639" y="2093"/>
              <a:ext cx="14" cy="11"/>
            </a:xfrm>
            <a:custGeom>
              <a:avLst/>
              <a:gdLst>
                <a:gd name="T0" fmla="*/ 6 w 14"/>
                <a:gd name="T1" fmla="*/ 9 h 11"/>
                <a:gd name="T2" fmla="*/ 2 w 14"/>
                <a:gd name="T3" fmla="*/ 9 h 11"/>
                <a:gd name="T4" fmla="*/ 0 w 14"/>
                <a:gd name="T5" fmla="*/ 11 h 11"/>
                <a:gd name="T6" fmla="*/ 0 w 14"/>
                <a:gd name="T7" fmla="*/ 9 h 11"/>
                <a:gd name="T8" fmla="*/ 0 w 14"/>
                <a:gd name="T9" fmla="*/ 5 h 11"/>
                <a:gd name="T10" fmla="*/ 7 w 14"/>
                <a:gd name="T11" fmla="*/ 5 h 11"/>
                <a:gd name="T12" fmla="*/ 7 w 14"/>
                <a:gd name="T13" fmla="*/ 4 h 11"/>
                <a:gd name="T14" fmla="*/ 4 w 14"/>
                <a:gd name="T15" fmla="*/ 3 h 11"/>
                <a:gd name="T16" fmla="*/ 3 w 14"/>
                <a:gd name="T17" fmla="*/ 1 h 11"/>
                <a:gd name="T18" fmla="*/ 6 w 14"/>
                <a:gd name="T19" fmla="*/ 0 h 11"/>
                <a:gd name="T20" fmla="*/ 13 w 14"/>
                <a:gd name="T21" fmla="*/ 0 h 11"/>
                <a:gd name="T22" fmla="*/ 13 w 14"/>
                <a:gd name="T23" fmla="*/ 3 h 11"/>
                <a:gd name="T24" fmla="*/ 11 w 14"/>
                <a:gd name="T25" fmla="*/ 6 h 11"/>
                <a:gd name="T26" fmla="*/ 12 w 14"/>
                <a:gd name="T27" fmla="*/ 6 h 11"/>
                <a:gd name="T28" fmla="*/ 14 w 14"/>
                <a:gd name="T29" fmla="*/ 6 h 11"/>
                <a:gd name="T30" fmla="*/ 14 w 14"/>
                <a:gd name="T31" fmla="*/ 8 h 11"/>
                <a:gd name="T32" fmla="*/ 11 w 14"/>
                <a:gd name="T33" fmla="*/ 9 h 11"/>
                <a:gd name="T34" fmla="*/ 8 w 14"/>
                <a:gd name="T35" fmla="*/ 9 h 11"/>
                <a:gd name="T36" fmla="*/ 7 w 14"/>
                <a:gd name="T37" fmla="*/ 7 h 11"/>
                <a:gd name="T38" fmla="*/ 10 w 14"/>
                <a:gd name="T39" fmla="*/ 8 h 11"/>
                <a:gd name="T40" fmla="*/ 10 w 14"/>
                <a:gd name="T41" fmla="*/ 6 h 11"/>
                <a:gd name="T42" fmla="*/ 5 w 14"/>
                <a:gd name="T43" fmla="*/ 7 h 11"/>
                <a:gd name="T44" fmla="*/ 6 w 14"/>
                <a:gd name="T45" fmla="*/ 9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11"/>
                <a:gd name="T71" fmla="*/ 14 w 1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11">
                  <a:moveTo>
                    <a:pt x="6" y="9"/>
                  </a:moveTo>
                  <a:lnTo>
                    <a:pt x="2" y="9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8" y="9"/>
                  </a:lnTo>
                  <a:lnTo>
                    <a:pt x="7" y="7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5" y="7"/>
                  </a:lnTo>
                  <a:lnTo>
                    <a:pt x="6" y="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5" name="Freeform 35"/>
            <p:cNvSpPr>
              <a:spLocks/>
            </p:cNvSpPr>
            <p:nvPr/>
          </p:nvSpPr>
          <p:spPr bwMode="auto">
            <a:xfrm>
              <a:off x="1224" y="1991"/>
              <a:ext cx="9" cy="10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2 h 10"/>
                <a:gd name="T4" fmla="*/ 2 w 9"/>
                <a:gd name="T5" fmla="*/ 0 h 10"/>
                <a:gd name="T6" fmla="*/ 3 w 9"/>
                <a:gd name="T7" fmla="*/ 1 h 10"/>
                <a:gd name="T8" fmla="*/ 7 w 9"/>
                <a:gd name="T9" fmla="*/ 3 h 10"/>
                <a:gd name="T10" fmla="*/ 9 w 9"/>
                <a:gd name="T11" fmla="*/ 5 h 10"/>
                <a:gd name="T12" fmla="*/ 7 w 9"/>
                <a:gd name="T13" fmla="*/ 7 h 10"/>
                <a:gd name="T14" fmla="*/ 6 w 9"/>
                <a:gd name="T15" fmla="*/ 8 h 10"/>
                <a:gd name="T16" fmla="*/ 2 w 9"/>
                <a:gd name="T17" fmla="*/ 10 h 10"/>
                <a:gd name="T18" fmla="*/ 1 w 9"/>
                <a:gd name="T19" fmla="*/ 10 h 10"/>
                <a:gd name="T20" fmla="*/ 0 w 9"/>
                <a:gd name="T21" fmla="*/ 5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0"/>
                <a:gd name="T35" fmla="*/ 9 w 9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0">
                  <a:moveTo>
                    <a:pt x="0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6" name="Freeform 36"/>
            <p:cNvSpPr>
              <a:spLocks/>
            </p:cNvSpPr>
            <p:nvPr/>
          </p:nvSpPr>
          <p:spPr bwMode="auto">
            <a:xfrm>
              <a:off x="1231" y="1923"/>
              <a:ext cx="5" cy="14"/>
            </a:xfrm>
            <a:custGeom>
              <a:avLst/>
              <a:gdLst>
                <a:gd name="T0" fmla="*/ 5 w 5"/>
                <a:gd name="T1" fmla="*/ 4 h 14"/>
                <a:gd name="T2" fmla="*/ 3 w 5"/>
                <a:gd name="T3" fmla="*/ 0 h 14"/>
                <a:gd name="T4" fmla="*/ 2 w 5"/>
                <a:gd name="T5" fmla="*/ 0 h 14"/>
                <a:gd name="T6" fmla="*/ 1 w 5"/>
                <a:gd name="T7" fmla="*/ 4 h 14"/>
                <a:gd name="T8" fmla="*/ 0 w 5"/>
                <a:gd name="T9" fmla="*/ 8 h 14"/>
                <a:gd name="T10" fmla="*/ 0 w 5"/>
                <a:gd name="T11" fmla="*/ 13 h 14"/>
                <a:gd name="T12" fmla="*/ 2 w 5"/>
                <a:gd name="T13" fmla="*/ 14 h 14"/>
                <a:gd name="T14" fmla="*/ 3 w 5"/>
                <a:gd name="T15" fmla="*/ 13 h 14"/>
                <a:gd name="T16" fmla="*/ 4 w 5"/>
                <a:gd name="T17" fmla="*/ 9 h 14"/>
                <a:gd name="T18" fmla="*/ 5 w 5"/>
                <a:gd name="T19" fmla="*/ 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4"/>
                <a:gd name="T32" fmla="*/ 5 w 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4">
                  <a:moveTo>
                    <a:pt x="5" y="4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4" y="9"/>
                  </a:lnTo>
                  <a:lnTo>
                    <a:pt x="5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7" name="Freeform 37"/>
            <p:cNvSpPr>
              <a:spLocks/>
            </p:cNvSpPr>
            <p:nvPr/>
          </p:nvSpPr>
          <p:spPr bwMode="auto">
            <a:xfrm>
              <a:off x="1571" y="2106"/>
              <a:ext cx="13" cy="13"/>
            </a:xfrm>
            <a:custGeom>
              <a:avLst/>
              <a:gdLst>
                <a:gd name="T0" fmla="*/ 3 w 13"/>
                <a:gd name="T1" fmla="*/ 5 h 13"/>
                <a:gd name="T2" fmla="*/ 7 w 13"/>
                <a:gd name="T3" fmla="*/ 2 h 13"/>
                <a:gd name="T4" fmla="*/ 9 w 13"/>
                <a:gd name="T5" fmla="*/ 1 h 13"/>
                <a:gd name="T6" fmla="*/ 9 w 13"/>
                <a:gd name="T7" fmla="*/ 0 h 13"/>
                <a:gd name="T8" fmla="*/ 10 w 13"/>
                <a:gd name="T9" fmla="*/ 1 h 13"/>
                <a:gd name="T10" fmla="*/ 11 w 13"/>
                <a:gd name="T11" fmla="*/ 1 h 13"/>
                <a:gd name="T12" fmla="*/ 12 w 13"/>
                <a:gd name="T13" fmla="*/ 0 h 13"/>
                <a:gd name="T14" fmla="*/ 13 w 13"/>
                <a:gd name="T15" fmla="*/ 2 h 13"/>
                <a:gd name="T16" fmla="*/ 13 w 13"/>
                <a:gd name="T17" fmla="*/ 3 h 13"/>
                <a:gd name="T18" fmla="*/ 12 w 13"/>
                <a:gd name="T19" fmla="*/ 3 h 13"/>
                <a:gd name="T20" fmla="*/ 10 w 13"/>
                <a:gd name="T21" fmla="*/ 3 h 13"/>
                <a:gd name="T22" fmla="*/ 9 w 13"/>
                <a:gd name="T23" fmla="*/ 5 h 13"/>
                <a:gd name="T24" fmla="*/ 3 w 13"/>
                <a:gd name="T25" fmla="*/ 11 h 13"/>
                <a:gd name="T26" fmla="*/ 1 w 13"/>
                <a:gd name="T27" fmla="*/ 12 h 13"/>
                <a:gd name="T28" fmla="*/ 1 w 13"/>
                <a:gd name="T29" fmla="*/ 13 h 13"/>
                <a:gd name="T30" fmla="*/ 0 w 13"/>
                <a:gd name="T31" fmla="*/ 11 h 13"/>
                <a:gd name="T32" fmla="*/ 1 w 13"/>
                <a:gd name="T33" fmla="*/ 9 h 13"/>
                <a:gd name="T34" fmla="*/ 3 w 13"/>
                <a:gd name="T35" fmla="*/ 5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3"/>
                <a:gd name="T56" fmla="*/ 13 w 13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3">
                  <a:moveTo>
                    <a:pt x="3" y="5"/>
                  </a:moveTo>
                  <a:lnTo>
                    <a:pt x="7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3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8" name="Freeform 38"/>
            <p:cNvSpPr>
              <a:spLocks/>
            </p:cNvSpPr>
            <p:nvPr/>
          </p:nvSpPr>
          <p:spPr bwMode="auto">
            <a:xfrm>
              <a:off x="1527" y="2159"/>
              <a:ext cx="7" cy="14"/>
            </a:xfrm>
            <a:custGeom>
              <a:avLst/>
              <a:gdLst>
                <a:gd name="T0" fmla="*/ 2 w 7"/>
                <a:gd name="T1" fmla="*/ 7 h 14"/>
                <a:gd name="T2" fmla="*/ 4 w 7"/>
                <a:gd name="T3" fmla="*/ 6 h 14"/>
                <a:gd name="T4" fmla="*/ 5 w 7"/>
                <a:gd name="T5" fmla="*/ 0 h 14"/>
                <a:gd name="T6" fmla="*/ 6 w 7"/>
                <a:gd name="T7" fmla="*/ 1 h 14"/>
                <a:gd name="T8" fmla="*/ 6 w 7"/>
                <a:gd name="T9" fmla="*/ 3 h 14"/>
                <a:gd name="T10" fmla="*/ 7 w 7"/>
                <a:gd name="T11" fmla="*/ 3 h 14"/>
                <a:gd name="T12" fmla="*/ 7 w 7"/>
                <a:gd name="T13" fmla="*/ 3 h 14"/>
                <a:gd name="T14" fmla="*/ 7 w 7"/>
                <a:gd name="T15" fmla="*/ 3 h 14"/>
                <a:gd name="T16" fmla="*/ 6 w 7"/>
                <a:gd name="T17" fmla="*/ 7 h 14"/>
                <a:gd name="T18" fmla="*/ 7 w 7"/>
                <a:gd name="T19" fmla="*/ 9 h 14"/>
                <a:gd name="T20" fmla="*/ 7 w 7"/>
                <a:gd name="T21" fmla="*/ 10 h 14"/>
                <a:gd name="T22" fmla="*/ 6 w 7"/>
                <a:gd name="T23" fmla="*/ 11 h 14"/>
                <a:gd name="T24" fmla="*/ 6 w 7"/>
                <a:gd name="T25" fmla="*/ 13 h 14"/>
                <a:gd name="T26" fmla="*/ 4 w 7"/>
                <a:gd name="T27" fmla="*/ 13 h 14"/>
                <a:gd name="T28" fmla="*/ 3 w 7"/>
                <a:gd name="T29" fmla="*/ 14 h 14"/>
                <a:gd name="T30" fmla="*/ 2 w 7"/>
                <a:gd name="T31" fmla="*/ 12 h 14"/>
                <a:gd name="T32" fmla="*/ 1 w 7"/>
                <a:gd name="T33" fmla="*/ 9 h 14"/>
                <a:gd name="T34" fmla="*/ 0 w 7"/>
                <a:gd name="T35" fmla="*/ 9 h 14"/>
                <a:gd name="T36" fmla="*/ 1 w 7"/>
                <a:gd name="T37" fmla="*/ 8 h 14"/>
                <a:gd name="T38" fmla="*/ 2 w 7"/>
                <a:gd name="T39" fmla="*/ 7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14"/>
                <a:gd name="T62" fmla="*/ 7 w 7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14">
                  <a:moveTo>
                    <a:pt x="2" y="7"/>
                  </a:moveTo>
                  <a:lnTo>
                    <a:pt x="4" y="6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9" name="Freeform 39"/>
            <p:cNvSpPr>
              <a:spLocks/>
            </p:cNvSpPr>
            <p:nvPr/>
          </p:nvSpPr>
          <p:spPr bwMode="auto">
            <a:xfrm>
              <a:off x="1731" y="1862"/>
              <a:ext cx="5" cy="16"/>
            </a:xfrm>
            <a:custGeom>
              <a:avLst/>
              <a:gdLst>
                <a:gd name="T0" fmla="*/ 5 w 5"/>
                <a:gd name="T1" fmla="*/ 7 h 16"/>
                <a:gd name="T2" fmla="*/ 4 w 5"/>
                <a:gd name="T3" fmla="*/ 8 h 16"/>
                <a:gd name="T4" fmla="*/ 4 w 5"/>
                <a:gd name="T5" fmla="*/ 8 h 16"/>
                <a:gd name="T6" fmla="*/ 5 w 5"/>
                <a:gd name="T7" fmla="*/ 10 h 16"/>
                <a:gd name="T8" fmla="*/ 4 w 5"/>
                <a:gd name="T9" fmla="*/ 10 h 16"/>
                <a:gd name="T10" fmla="*/ 5 w 5"/>
                <a:gd name="T11" fmla="*/ 11 h 16"/>
                <a:gd name="T12" fmla="*/ 5 w 5"/>
                <a:gd name="T13" fmla="*/ 15 h 16"/>
                <a:gd name="T14" fmla="*/ 5 w 5"/>
                <a:gd name="T15" fmla="*/ 16 h 16"/>
                <a:gd name="T16" fmla="*/ 2 w 5"/>
                <a:gd name="T17" fmla="*/ 15 h 16"/>
                <a:gd name="T18" fmla="*/ 2 w 5"/>
                <a:gd name="T19" fmla="*/ 15 h 16"/>
                <a:gd name="T20" fmla="*/ 2 w 5"/>
                <a:gd name="T21" fmla="*/ 12 h 16"/>
                <a:gd name="T22" fmla="*/ 3 w 5"/>
                <a:gd name="T23" fmla="*/ 11 h 16"/>
                <a:gd name="T24" fmla="*/ 2 w 5"/>
                <a:gd name="T25" fmla="*/ 8 h 16"/>
                <a:gd name="T26" fmla="*/ 1 w 5"/>
                <a:gd name="T27" fmla="*/ 8 h 16"/>
                <a:gd name="T28" fmla="*/ 0 w 5"/>
                <a:gd name="T29" fmla="*/ 2 h 16"/>
                <a:gd name="T30" fmla="*/ 0 w 5"/>
                <a:gd name="T31" fmla="*/ 0 h 16"/>
                <a:gd name="T32" fmla="*/ 0 w 5"/>
                <a:gd name="T33" fmla="*/ 0 h 16"/>
                <a:gd name="T34" fmla="*/ 2 w 5"/>
                <a:gd name="T35" fmla="*/ 0 h 16"/>
                <a:gd name="T36" fmla="*/ 2 w 5"/>
                <a:gd name="T37" fmla="*/ 2 h 16"/>
                <a:gd name="T38" fmla="*/ 3 w 5"/>
                <a:gd name="T39" fmla="*/ 4 h 16"/>
                <a:gd name="T40" fmla="*/ 5 w 5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16"/>
                <a:gd name="T65" fmla="*/ 5 w 5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16">
                  <a:moveTo>
                    <a:pt x="5" y="7"/>
                  </a:moveTo>
                  <a:lnTo>
                    <a:pt x="4" y="8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0" name="Freeform 40"/>
            <p:cNvSpPr>
              <a:spLocks/>
            </p:cNvSpPr>
            <p:nvPr/>
          </p:nvSpPr>
          <p:spPr bwMode="auto">
            <a:xfrm>
              <a:off x="1599" y="2090"/>
              <a:ext cx="13" cy="7"/>
            </a:xfrm>
            <a:custGeom>
              <a:avLst/>
              <a:gdLst>
                <a:gd name="T0" fmla="*/ 13 w 13"/>
                <a:gd name="T1" fmla="*/ 2 h 7"/>
                <a:gd name="T2" fmla="*/ 13 w 13"/>
                <a:gd name="T3" fmla="*/ 3 h 7"/>
                <a:gd name="T4" fmla="*/ 11 w 13"/>
                <a:gd name="T5" fmla="*/ 3 h 7"/>
                <a:gd name="T6" fmla="*/ 9 w 13"/>
                <a:gd name="T7" fmla="*/ 4 h 7"/>
                <a:gd name="T8" fmla="*/ 5 w 13"/>
                <a:gd name="T9" fmla="*/ 6 h 7"/>
                <a:gd name="T10" fmla="*/ 4 w 13"/>
                <a:gd name="T11" fmla="*/ 6 h 7"/>
                <a:gd name="T12" fmla="*/ 1 w 13"/>
                <a:gd name="T13" fmla="*/ 7 h 7"/>
                <a:gd name="T14" fmla="*/ 0 w 13"/>
                <a:gd name="T15" fmla="*/ 7 h 7"/>
                <a:gd name="T16" fmla="*/ 0 w 13"/>
                <a:gd name="T17" fmla="*/ 6 h 7"/>
                <a:gd name="T18" fmla="*/ 1 w 13"/>
                <a:gd name="T19" fmla="*/ 6 h 7"/>
                <a:gd name="T20" fmla="*/ 1 w 13"/>
                <a:gd name="T21" fmla="*/ 6 h 7"/>
                <a:gd name="T22" fmla="*/ 2 w 13"/>
                <a:gd name="T23" fmla="*/ 6 h 7"/>
                <a:gd name="T24" fmla="*/ 4 w 13"/>
                <a:gd name="T25" fmla="*/ 4 h 7"/>
                <a:gd name="T26" fmla="*/ 5 w 13"/>
                <a:gd name="T27" fmla="*/ 3 h 7"/>
                <a:gd name="T28" fmla="*/ 7 w 13"/>
                <a:gd name="T29" fmla="*/ 2 h 7"/>
                <a:gd name="T30" fmla="*/ 12 w 13"/>
                <a:gd name="T31" fmla="*/ 0 h 7"/>
                <a:gd name="T32" fmla="*/ 12 w 13"/>
                <a:gd name="T33" fmla="*/ 0 h 7"/>
                <a:gd name="T34" fmla="*/ 12 w 13"/>
                <a:gd name="T35" fmla="*/ 0 h 7"/>
                <a:gd name="T36" fmla="*/ 13 w 13"/>
                <a:gd name="T37" fmla="*/ 0 h 7"/>
                <a:gd name="T38" fmla="*/ 13 w 13"/>
                <a:gd name="T39" fmla="*/ 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7"/>
                <a:gd name="T62" fmla="*/ 13 w 13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7">
                  <a:moveTo>
                    <a:pt x="13" y="2"/>
                  </a:moveTo>
                  <a:lnTo>
                    <a:pt x="13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3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1" name="Freeform 41"/>
            <p:cNvSpPr>
              <a:spLocks/>
            </p:cNvSpPr>
            <p:nvPr/>
          </p:nvSpPr>
          <p:spPr bwMode="auto">
            <a:xfrm>
              <a:off x="1528" y="2137"/>
              <a:ext cx="6" cy="12"/>
            </a:xfrm>
            <a:custGeom>
              <a:avLst/>
              <a:gdLst>
                <a:gd name="T0" fmla="*/ 4 w 6"/>
                <a:gd name="T1" fmla="*/ 11 h 12"/>
                <a:gd name="T2" fmla="*/ 4 w 6"/>
                <a:gd name="T3" fmla="*/ 11 h 12"/>
                <a:gd name="T4" fmla="*/ 5 w 6"/>
                <a:gd name="T5" fmla="*/ 12 h 12"/>
                <a:gd name="T6" fmla="*/ 6 w 6"/>
                <a:gd name="T7" fmla="*/ 11 h 12"/>
                <a:gd name="T8" fmla="*/ 6 w 6"/>
                <a:gd name="T9" fmla="*/ 9 h 12"/>
                <a:gd name="T10" fmla="*/ 5 w 6"/>
                <a:gd name="T11" fmla="*/ 8 h 12"/>
                <a:gd name="T12" fmla="*/ 5 w 6"/>
                <a:gd name="T13" fmla="*/ 4 h 12"/>
                <a:gd name="T14" fmla="*/ 4 w 6"/>
                <a:gd name="T15" fmla="*/ 2 h 12"/>
                <a:gd name="T16" fmla="*/ 5 w 6"/>
                <a:gd name="T17" fmla="*/ 1 h 12"/>
                <a:gd name="T18" fmla="*/ 3 w 6"/>
                <a:gd name="T19" fmla="*/ 0 h 12"/>
                <a:gd name="T20" fmla="*/ 2 w 6"/>
                <a:gd name="T21" fmla="*/ 1 h 12"/>
                <a:gd name="T22" fmla="*/ 2 w 6"/>
                <a:gd name="T23" fmla="*/ 3 h 12"/>
                <a:gd name="T24" fmla="*/ 1 w 6"/>
                <a:gd name="T25" fmla="*/ 4 h 12"/>
                <a:gd name="T26" fmla="*/ 2 w 6"/>
                <a:gd name="T27" fmla="*/ 5 h 12"/>
                <a:gd name="T28" fmla="*/ 2 w 6"/>
                <a:gd name="T29" fmla="*/ 6 h 12"/>
                <a:gd name="T30" fmla="*/ 0 w 6"/>
                <a:gd name="T31" fmla="*/ 7 h 12"/>
                <a:gd name="T32" fmla="*/ 0 w 6"/>
                <a:gd name="T33" fmla="*/ 9 h 12"/>
                <a:gd name="T34" fmla="*/ 1 w 6"/>
                <a:gd name="T35" fmla="*/ 9 h 12"/>
                <a:gd name="T36" fmla="*/ 1 w 6"/>
                <a:gd name="T37" fmla="*/ 10 h 12"/>
                <a:gd name="T38" fmla="*/ 4 w 6"/>
                <a:gd name="T39" fmla="*/ 11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12"/>
                <a:gd name="T62" fmla="*/ 6 w 6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12">
                  <a:moveTo>
                    <a:pt x="4" y="11"/>
                  </a:moveTo>
                  <a:lnTo>
                    <a:pt x="4" y="11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4" y="1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2" name="Freeform 42"/>
            <p:cNvSpPr>
              <a:spLocks/>
            </p:cNvSpPr>
            <p:nvPr/>
          </p:nvSpPr>
          <p:spPr bwMode="auto">
            <a:xfrm>
              <a:off x="1223" y="2006"/>
              <a:ext cx="7" cy="8"/>
            </a:xfrm>
            <a:custGeom>
              <a:avLst/>
              <a:gdLst>
                <a:gd name="T0" fmla="*/ 7 w 7"/>
                <a:gd name="T1" fmla="*/ 4 h 8"/>
                <a:gd name="T2" fmla="*/ 4 w 7"/>
                <a:gd name="T3" fmla="*/ 3 h 8"/>
                <a:gd name="T4" fmla="*/ 3 w 7"/>
                <a:gd name="T5" fmla="*/ 2 h 8"/>
                <a:gd name="T6" fmla="*/ 2 w 7"/>
                <a:gd name="T7" fmla="*/ 0 h 8"/>
                <a:gd name="T8" fmla="*/ 2 w 7"/>
                <a:gd name="T9" fmla="*/ 0 h 8"/>
                <a:gd name="T10" fmla="*/ 1 w 7"/>
                <a:gd name="T11" fmla="*/ 1 h 8"/>
                <a:gd name="T12" fmla="*/ 0 w 7"/>
                <a:gd name="T13" fmla="*/ 4 h 8"/>
                <a:gd name="T14" fmla="*/ 1 w 7"/>
                <a:gd name="T15" fmla="*/ 7 h 8"/>
                <a:gd name="T16" fmla="*/ 1 w 7"/>
                <a:gd name="T17" fmla="*/ 8 h 8"/>
                <a:gd name="T18" fmla="*/ 2 w 7"/>
                <a:gd name="T19" fmla="*/ 7 h 8"/>
                <a:gd name="T20" fmla="*/ 2 w 7"/>
                <a:gd name="T21" fmla="*/ 6 h 8"/>
                <a:gd name="T22" fmla="*/ 6 w 7"/>
                <a:gd name="T23" fmla="*/ 5 h 8"/>
                <a:gd name="T24" fmla="*/ 7 w 7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8"/>
                <a:gd name="T41" fmla="*/ 7 w 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8">
                  <a:moveTo>
                    <a:pt x="7" y="4"/>
                  </a:moveTo>
                  <a:lnTo>
                    <a:pt x="4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6" y="5"/>
                  </a:lnTo>
                  <a:lnTo>
                    <a:pt x="7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3" name="Freeform 43"/>
            <p:cNvSpPr>
              <a:spLocks/>
            </p:cNvSpPr>
            <p:nvPr/>
          </p:nvSpPr>
          <p:spPr bwMode="auto">
            <a:xfrm>
              <a:off x="1751" y="1851"/>
              <a:ext cx="8" cy="11"/>
            </a:xfrm>
            <a:custGeom>
              <a:avLst/>
              <a:gdLst>
                <a:gd name="T0" fmla="*/ 8 w 8"/>
                <a:gd name="T1" fmla="*/ 11 h 11"/>
                <a:gd name="T2" fmla="*/ 8 w 8"/>
                <a:gd name="T3" fmla="*/ 11 h 11"/>
                <a:gd name="T4" fmla="*/ 7 w 8"/>
                <a:gd name="T5" fmla="*/ 9 h 11"/>
                <a:gd name="T6" fmla="*/ 7 w 8"/>
                <a:gd name="T7" fmla="*/ 8 h 11"/>
                <a:gd name="T8" fmla="*/ 5 w 8"/>
                <a:gd name="T9" fmla="*/ 8 h 11"/>
                <a:gd name="T10" fmla="*/ 5 w 8"/>
                <a:gd name="T11" fmla="*/ 6 h 11"/>
                <a:gd name="T12" fmla="*/ 3 w 8"/>
                <a:gd name="T13" fmla="*/ 6 h 11"/>
                <a:gd name="T14" fmla="*/ 2 w 8"/>
                <a:gd name="T15" fmla="*/ 5 h 11"/>
                <a:gd name="T16" fmla="*/ 1 w 8"/>
                <a:gd name="T17" fmla="*/ 2 h 11"/>
                <a:gd name="T18" fmla="*/ 1 w 8"/>
                <a:gd name="T19" fmla="*/ 2 h 11"/>
                <a:gd name="T20" fmla="*/ 0 w 8"/>
                <a:gd name="T21" fmla="*/ 1 h 11"/>
                <a:gd name="T22" fmla="*/ 1 w 8"/>
                <a:gd name="T23" fmla="*/ 1 h 11"/>
                <a:gd name="T24" fmla="*/ 3 w 8"/>
                <a:gd name="T25" fmla="*/ 0 h 11"/>
                <a:gd name="T26" fmla="*/ 3 w 8"/>
                <a:gd name="T27" fmla="*/ 1 h 11"/>
                <a:gd name="T28" fmla="*/ 5 w 8"/>
                <a:gd name="T29" fmla="*/ 3 h 11"/>
                <a:gd name="T30" fmla="*/ 5 w 8"/>
                <a:gd name="T31" fmla="*/ 5 h 11"/>
                <a:gd name="T32" fmla="*/ 5 w 8"/>
                <a:gd name="T33" fmla="*/ 6 h 11"/>
                <a:gd name="T34" fmla="*/ 7 w 8"/>
                <a:gd name="T35" fmla="*/ 6 h 11"/>
                <a:gd name="T36" fmla="*/ 8 w 8"/>
                <a:gd name="T37" fmla="*/ 8 h 11"/>
                <a:gd name="T38" fmla="*/ 8 w 8"/>
                <a:gd name="T39" fmla="*/ 11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11"/>
                <a:gd name="T62" fmla="*/ 8 w 8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11">
                  <a:moveTo>
                    <a:pt x="8" y="11"/>
                  </a:moveTo>
                  <a:lnTo>
                    <a:pt x="8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1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4" name="Freeform 44"/>
            <p:cNvSpPr>
              <a:spLocks/>
            </p:cNvSpPr>
            <p:nvPr/>
          </p:nvSpPr>
          <p:spPr bwMode="auto">
            <a:xfrm>
              <a:off x="1623" y="2099"/>
              <a:ext cx="5" cy="5"/>
            </a:xfrm>
            <a:custGeom>
              <a:avLst/>
              <a:gdLst>
                <a:gd name="T0" fmla="*/ 5 w 5"/>
                <a:gd name="T1" fmla="*/ 1 h 5"/>
                <a:gd name="T2" fmla="*/ 5 w 5"/>
                <a:gd name="T3" fmla="*/ 0 h 5"/>
                <a:gd name="T4" fmla="*/ 2 w 5"/>
                <a:gd name="T5" fmla="*/ 1 h 5"/>
                <a:gd name="T6" fmla="*/ 1 w 5"/>
                <a:gd name="T7" fmla="*/ 2 h 5"/>
                <a:gd name="T8" fmla="*/ 0 w 5"/>
                <a:gd name="T9" fmla="*/ 4 h 5"/>
                <a:gd name="T10" fmla="*/ 5 w 5"/>
                <a:gd name="T11" fmla="*/ 5 h 5"/>
                <a:gd name="T12" fmla="*/ 5 w 5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1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5" name="Freeform 45"/>
            <p:cNvSpPr>
              <a:spLocks/>
            </p:cNvSpPr>
            <p:nvPr/>
          </p:nvSpPr>
          <p:spPr bwMode="auto">
            <a:xfrm>
              <a:off x="1656" y="2109"/>
              <a:ext cx="5" cy="5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2 h 5"/>
                <a:gd name="T4" fmla="*/ 4 w 5"/>
                <a:gd name="T5" fmla="*/ 1 h 5"/>
                <a:gd name="T6" fmla="*/ 3 w 5"/>
                <a:gd name="T7" fmla="*/ 0 h 5"/>
                <a:gd name="T8" fmla="*/ 0 w 5"/>
                <a:gd name="T9" fmla="*/ 2 h 5"/>
                <a:gd name="T10" fmla="*/ 0 w 5"/>
                <a:gd name="T11" fmla="*/ 3 h 5"/>
                <a:gd name="T12" fmla="*/ 1 w 5"/>
                <a:gd name="T13" fmla="*/ 5 h 5"/>
                <a:gd name="T14" fmla="*/ 2 w 5"/>
                <a:gd name="T15" fmla="*/ 5 h 5"/>
                <a:gd name="T16" fmla="*/ 5 w 5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5" y="3"/>
                  </a:move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6" name="Freeform 46"/>
            <p:cNvSpPr>
              <a:spLocks/>
            </p:cNvSpPr>
            <p:nvPr/>
          </p:nvSpPr>
          <p:spPr bwMode="auto">
            <a:xfrm>
              <a:off x="1231" y="1944"/>
              <a:ext cx="3" cy="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1 h 6"/>
                <a:gd name="T4" fmla="*/ 2 w 3"/>
                <a:gd name="T5" fmla="*/ 0 h 6"/>
                <a:gd name="T6" fmla="*/ 2 w 3"/>
                <a:gd name="T7" fmla="*/ 0 h 6"/>
                <a:gd name="T8" fmla="*/ 0 w 3"/>
                <a:gd name="T9" fmla="*/ 1 h 6"/>
                <a:gd name="T10" fmla="*/ 1 w 3"/>
                <a:gd name="T11" fmla="*/ 5 h 6"/>
                <a:gd name="T12" fmla="*/ 2 w 3"/>
                <a:gd name="T13" fmla="*/ 6 h 6"/>
                <a:gd name="T14" fmla="*/ 3 w 3"/>
                <a:gd name="T15" fmla="*/ 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7" name="Freeform 47"/>
            <p:cNvSpPr>
              <a:spLocks/>
            </p:cNvSpPr>
            <p:nvPr/>
          </p:nvSpPr>
          <p:spPr bwMode="auto">
            <a:xfrm>
              <a:off x="1453" y="2204"/>
              <a:ext cx="5" cy="5"/>
            </a:xfrm>
            <a:custGeom>
              <a:avLst/>
              <a:gdLst>
                <a:gd name="T0" fmla="*/ 5 w 5"/>
                <a:gd name="T1" fmla="*/ 5 h 5"/>
                <a:gd name="T2" fmla="*/ 4 w 5"/>
                <a:gd name="T3" fmla="*/ 3 h 5"/>
                <a:gd name="T4" fmla="*/ 3 w 5"/>
                <a:gd name="T5" fmla="*/ 2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5 w 5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5" y="5"/>
                  </a:move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8" name="Freeform 48"/>
            <p:cNvSpPr>
              <a:spLocks/>
            </p:cNvSpPr>
            <p:nvPr/>
          </p:nvSpPr>
          <p:spPr bwMode="auto">
            <a:xfrm>
              <a:off x="1647" y="2104"/>
              <a:ext cx="6" cy="4"/>
            </a:xfrm>
            <a:custGeom>
              <a:avLst/>
              <a:gdLst>
                <a:gd name="T0" fmla="*/ 6 w 6"/>
                <a:gd name="T1" fmla="*/ 4 h 4"/>
                <a:gd name="T2" fmla="*/ 5 w 6"/>
                <a:gd name="T3" fmla="*/ 2 h 4"/>
                <a:gd name="T4" fmla="*/ 5 w 6"/>
                <a:gd name="T5" fmla="*/ 1 h 4"/>
                <a:gd name="T6" fmla="*/ 0 w 6"/>
                <a:gd name="T7" fmla="*/ 0 h 4"/>
                <a:gd name="T8" fmla="*/ 0 w 6"/>
                <a:gd name="T9" fmla="*/ 0 h 4"/>
                <a:gd name="T10" fmla="*/ 2 w 6"/>
                <a:gd name="T11" fmla="*/ 1 h 4"/>
                <a:gd name="T12" fmla="*/ 3 w 6"/>
                <a:gd name="T13" fmla="*/ 4 h 4"/>
                <a:gd name="T14" fmla="*/ 4 w 6"/>
                <a:gd name="T15" fmla="*/ 4 h 4"/>
                <a:gd name="T16" fmla="*/ 6 w 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6" y="4"/>
                  </a:moveTo>
                  <a:lnTo>
                    <a:pt x="5" y="2"/>
                  </a:lnTo>
                  <a:lnTo>
                    <a:pt x="5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9" name="Freeform 49"/>
            <p:cNvSpPr>
              <a:spLocks/>
            </p:cNvSpPr>
            <p:nvPr/>
          </p:nvSpPr>
          <p:spPr bwMode="auto">
            <a:xfrm>
              <a:off x="1532" y="2184"/>
              <a:ext cx="2" cy="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0 h 2"/>
                <a:gd name="T12" fmla="*/ 2 w 2"/>
                <a:gd name="T13" fmla="*/ 0 h 2"/>
                <a:gd name="T14" fmla="*/ 2 w 2"/>
                <a:gd name="T15" fmla="*/ 1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1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0" name="Freeform 51"/>
            <p:cNvSpPr>
              <a:spLocks/>
            </p:cNvSpPr>
            <p:nvPr/>
          </p:nvSpPr>
          <p:spPr bwMode="auto">
            <a:xfrm>
              <a:off x="1216" y="1836"/>
              <a:ext cx="15" cy="26"/>
            </a:xfrm>
            <a:custGeom>
              <a:avLst/>
              <a:gdLst>
                <a:gd name="T0" fmla="*/ 14 w 15"/>
                <a:gd name="T1" fmla="*/ 23 h 26"/>
                <a:gd name="T2" fmla="*/ 14 w 15"/>
                <a:gd name="T3" fmla="*/ 25 h 26"/>
                <a:gd name="T4" fmla="*/ 12 w 15"/>
                <a:gd name="T5" fmla="*/ 25 h 26"/>
                <a:gd name="T6" fmla="*/ 11 w 15"/>
                <a:gd name="T7" fmla="*/ 26 h 26"/>
                <a:gd name="T8" fmla="*/ 10 w 15"/>
                <a:gd name="T9" fmla="*/ 26 h 26"/>
                <a:gd name="T10" fmla="*/ 10 w 15"/>
                <a:gd name="T11" fmla="*/ 22 h 26"/>
                <a:gd name="T12" fmla="*/ 9 w 15"/>
                <a:gd name="T13" fmla="*/ 19 h 26"/>
                <a:gd name="T14" fmla="*/ 9 w 15"/>
                <a:gd name="T15" fmla="*/ 17 h 26"/>
                <a:gd name="T16" fmla="*/ 9 w 15"/>
                <a:gd name="T17" fmla="*/ 17 h 26"/>
                <a:gd name="T18" fmla="*/ 8 w 15"/>
                <a:gd name="T19" fmla="*/ 17 h 26"/>
                <a:gd name="T20" fmla="*/ 7 w 15"/>
                <a:gd name="T21" fmla="*/ 16 h 26"/>
                <a:gd name="T22" fmla="*/ 3 w 15"/>
                <a:gd name="T23" fmla="*/ 12 h 26"/>
                <a:gd name="T24" fmla="*/ 2 w 15"/>
                <a:gd name="T25" fmla="*/ 11 h 26"/>
                <a:gd name="T26" fmla="*/ 1 w 15"/>
                <a:gd name="T27" fmla="*/ 10 h 26"/>
                <a:gd name="T28" fmla="*/ 1 w 15"/>
                <a:gd name="T29" fmla="*/ 8 h 26"/>
                <a:gd name="T30" fmla="*/ 0 w 15"/>
                <a:gd name="T31" fmla="*/ 8 h 26"/>
                <a:gd name="T32" fmla="*/ 1 w 15"/>
                <a:gd name="T33" fmla="*/ 7 h 26"/>
                <a:gd name="T34" fmla="*/ 1 w 15"/>
                <a:gd name="T35" fmla="*/ 6 h 26"/>
                <a:gd name="T36" fmla="*/ 0 w 15"/>
                <a:gd name="T37" fmla="*/ 3 h 26"/>
                <a:gd name="T38" fmla="*/ 0 w 15"/>
                <a:gd name="T39" fmla="*/ 0 h 26"/>
                <a:gd name="T40" fmla="*/ 2 w 15"/>
                <a:gd name="T41" fmla="*/ 0 h 26"/>
                <a:gd name="T42" fmla="*/ 3 w 15"/>
                <a:gd name="T43" fmla="*/ 2 h 26"/>
                <a:gd name="T44" fmla="*/ 4 w 15"/>
                <a:gd name="T45" fmla="*/ 3 h 26"/>
                <a:gd name="T46" fmla="*/ 6 w 15"/>
                <a:gd name="T47" fmla="*/ 4 h 26"/>
                <a:gd name="T48" fmla="*/ 7 w 15"/>
                <a:gd name="T49" fmla="*/ 6 h 26"/>
                <a:gd name="T50" fmla="*/ 7 w 15"/>
                <a:gd name="T51" fmla="*/ 6 h 26"/>
                <a:gd name="T52" fmla="*/ 7 w 15"/>
                <a:gd name="T53" fmla="*/ 7 h 26"/>
                <a:gd name="T54" fmla="*/ 8 w 15"/>
                <a:gd name="T55" fmla="*/ 7 h 26"/>
                <a:gd name="T56" fmla="*/ 11 w 15"/>
                <a:gd name="T57" fmla="*/ 8 h 26"/>
                <a:gd name="T58" fmla="*/ 12 w 15"/>
                <a:gd name="T59" fmla="*/ 8 h 26"/>
                <a:gd name="T60" fmla="*/ 12 w 15"/>
                <a:gd name="T61" fmla="*/ 9 h 26"/>
                <a:gd name="T62" fmla="*/ 12 w 15"/>
                <a:gd name="T63" fmla="*/ 12 h 26"/>
                <a:gd name="T64" fmla="*/ 13 w 15"/>
                <a:gd name="T65" fmla="*/ 12 h 26"/>
                <a:gd name="T66" fmla="*/ 13 w 15"/>
                <a:gd name="T67" fmla="*/ 13 h 26"/>
                <a:gd name="T68" fmla="*/ 13 w 15"/>
                <a:gd name="T69" fmla="*/ 14 h 26"/>
                <a:gd name="T70" fmla="*/ 13 w 15"/>
                <a:gd name="T71" fmla="*/ 16 h 26"/>
                <a:gd name="T72" fmla="*/ 14 w 15"/>
                <a:gd name="T73" fmla="*/ 17 h 26"/>
                <a:gd name="T74" fmla="*/ 15 w 15"/>
                <a:gd name="T75" fmla="*/ 17 h 26"/>
                <a:gd name="T76" fmla="*/ 14 w 15"/>
                <a:gd name="T77" fmla="*/ 20 h 26"/>
                <a:gd name="T78" fmla="*/ 13 w 15"/>
                <a:gd name="T79" fmla="*/ 20 h 26"/>
                <a:gd name="T80" fmla="*/ 14 w 15"/>
                <a:gd name="T81" fmla="*/ 23 h 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"/>
                <a:gd name="T124" fmla="*/ 0 h 26"/>
                <a:gd name="T125" fmla="*/ 15 w 15"/>
                <a:gd name="T126" fmla="*/ 26 h 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" h="26">
                  <a:moveTo>
                    <a:pt x="14" y="23"/>
                  </a:moveTo>
                  <a:lnTo>
                    <a:pt x="14" y="25"/>
                  </a:lnTo>
                  <a:lnTo>
                    <a:pt x="12" y="25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7" y="16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1" name="Freeform 52"/>
            <p:cNvSpPr>
              <a:spLocks/>
            </p:cNvSpPr>
            <p:nvPr/>
          </p:nvSpPr>
          <p:spPr bwMode="auto">
            <a:xfrm>
              <a:off x="1206" y="1815"/>
              <a:ext cx="21" cy="12"/>
            </a:xfrm>
            <a:custGeom>
              <a:avLst/>
              <a:gdLst>
                <a:gd name="T0" fmla="*/ 7 w 21"/>
                <a:gd name="T1" fmla="*/ 2 h 12"/>
                <a:gd name="T2" fmla="*/ 6 w 21"/>
                <a:gd name="T3" fmla="*/ 3 h 12"/>
                <a:gd name="T4" fmla="*/ 4 w 21"/>
                <a:gd name="T5" fmla="*/ 3 h 12"/>
                <a:gd name="T6" fmla="*/ 4 w 21"/>
                <a:gd name="T7" fmla="*/ 4 h 12"/>
                <a:gd name="T8" fmla="*/ 6 w 21"/>
                <a:gd name="T9" fmla="*/ 5 h 12"/>
                <a:gd name="T10" fmla="*/ 8 w 21"/>
                <a:gd name="T11" fmla="*/ 3 h 12"/>
                <a:gd name="T12" fmla="*/ 8 w 21"/>
                <a:gd name="T13" fmla="*/ 3 h 12"/>
                <a:gd name="T14" fmla="*/ 11 w 21"/>
                <a:gd name="T15" fmla="*/ 3 h 12"/>
                <a:gd name="T16" fmla="*/ 10 w 21"/>
                <a:gd name="T17" fmla="*/ 4 h 12"/>
                <a:gd name="T18" fmla="*/ 10 w 21"/>
                <a:gd name="T19" fmla="*/ 5 h 12"/>
                <a:gd name="T20" fmla="*/ 10 w 21"/>
                <a:gd name="T21" fmla="*/ 5 h 12"/>
                <a:gd name="T22" fmla="*/ 12 w 21"/>
                <a:gd name="T23" fmla="*/ 6 h 12"/>
                <a:gd name="T24" fmla="*/ 16 w 21"/>
                <a:gd name="T25" fmla="*/ 6 h 12"/>
                <a:gd name="T26" fmla="*/ 16 w 21"/>
                <a:gd name="T27" fmla="*/ 7 h 12"/>
                <a:gd name="T28" fmla="*/ 17 w 21"/>
                <a:gd name="T29" fmla="*/ 8 h 12"/>
                <a:gd name="T30" fmla="*/ 18 w 21"/>
                <a:gd name="T31" fmla="*/ 8 h 12"/>
                <a:gd name="T32" fmla="*/ 19 w 21"/>
                <a:gd name="T33" fmla="*/ 8 h 12"/>
                <a:gd name="T34" fmla="*/ 19 w 21"/>
                <a:gd name="T35" fmla="*/ 9 h 12"/>
                <a:gd name="T36" fmla="*/ 19 w 21"/>
                <a:gd name="T37" fmla="*/ 10 h 12"/>
                <a:gd name="T38" fmla="*/ 20 w 21"/>
                <a:gd name="T39" fmla="*/ 10 h 12"/>
                <a:gd name="T40" fmla="*/ 21 w 21"/>
                <a:gd name="T41" fmla="*/ 10 h 12"/>
                <a:gd name="T42" fmla="*/ 21 w 21"/>
                <a:gd name="T43" fmla="*/ 11 h 12"/>
                <a:gd name="T44" fmla="*/ 19 w 21"/>
                <a:gd name="T45" fmla="*/ 12 h 12"/>
                <a:gd name="T46" fmla="*/ 19 w 21"/>
                <a:gd name="T47" fmla="*/ 12 h 12"/>
                <a:gd name="T48" fmla="*/ 18 w 21"/>
                <a:gd name="T49" fmla="*/ 12 h 12"/>
                <a:gd name="T50" fmla="*/ 15 w 21"/>
                <a:gd name="T51" fmla="*/ 10 h 12"/>
                <a:gd name="T52" fmla="*/ 14 w 21"/>
                <a:gd name="T53" fmla="*/ 10 h 12"/>
                <a:gd name="T54" fmla="*/ 10 w 21"/>
                <a:gd name="T55" fmla="*/ 8 h 12"/>
                <a:gd name="T56" fmla="*/ 7 w 21"/>
                <a:gd name="T57" fmla="*/ 6 h 12"/>
                <a:gd name="T58" fmla="*/ 4 w 21"/>
                <a:gd name="T59" fmla="*/ 7 h 12"/>
                <a:gd name="T60" fmla="*/ 1 w 21"/>
                <a:gd name="T61" fmla="*/ 5 h 12"/>
                <a:gd name="T62" fmla="*/ 1 w 21"/>
                <a:gd name="T63" fmla="*/ 4 h 12"/>
                <a:gd name="T64" fmla="*/ 0 w 21"/>
                <a:gd name="T65" fmla="*/ 2 h 12"/>
                <a:gd name="T66" fmla="*/ 0 w 21"/>
                <a:gd name="T67" fmla="*/ 1 h 12"/>
                <a:gd name="T68" fmla="*/ 2 w 21"/>
                <a:gd name="T69" fmla="*/ 1 h 12"/>
                <a:gd name="T70" fmla="*/ 3 w 21"/>
                <a:gd name="T71" fmla="*/ 1 h 12"/>
                <a:gd name="T72" fmla="*/ 4 w 21"/>
                <a:gd name="T73" fmla="*/ 0 h 12"/>
                <a:gd name="T74" fmla="*/ 6 w 21"/>
                <a:gd name="T75" fmla="*/ 1 h 12"/>
                <a:gd name="T76" fmla="*/ 7 w 21"/>
                <a:gd name="T77" fmla="*/ 2 h 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"/>
                <a:gd name="T118" fmla="*/ 0 h 12"/>
                <a:gd name="T119" fmla="*/ 21 w 21"/>
                <a:gd name="T120" fmla="*/ 12 h 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" h="12">
                  <a:moveTo>
                    <a:pt x="7" y="2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0" y="8"/>
                  </a:lnTo>
                  <a:lnTo>
                    <a:pt x="7" y="6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2" name="Freeform 53"/>
            <p:cNvSpPr>
              <a:spLocks/>
            </p:cNvSpPr>
            <p:nvPr/>
          </p:nvSpPr>
          <p:spPr bwMode="auto">
            <a:xfrm>
              <a:off x="1094" y="1694"/>
              <a:ext cx="14" cy="11"/>
            </a:xfrm>
            <a:custGeom>
              <a:avLst/>
              <a:gdLst>
                <a:gd name="T0" fmla="*/ 14 w 14"/>
                <a:gd name="T1" fmla="*/ 9 h 11"/>
                <a:gd name="T2" fmla="*/ 13 w 14"/>
                <a:gd name="T3" fmla="*/ 10 h 11"/>
                <a:gd name="T4" fmla="*/ 12 w 14"/>
                <a:gd name="T5" fmla="*/ 11 h 11"/>
                <a:gd name="T6" fmla="*/ 8 w 14"/>
                <a:gd name="T7" fmla="*/ 10 h 11"/>
                <a:gd name="T8" fmla="*/ 2 w 14"/>
                <a:gd name="T9" fmla="*/ 9 h 11"/>
                <a:gd name="T10" fmla="*/ 2 w 14"/>
                <a:gd name="T11" fmla="*/ 5 h 11"/>
                <a:gd name="T12" fmla="*/ 0 w 14"/>
                <a:gd name="T13" fmla="*/ 2 h 11"/>
                <a:gd name="T14" fmla="*/ 2 w 14"/>
                <a:gd name="T15" fmla="*/ 0 h 11"/>
                <a:gd name="T16" fmla="*/ 5 w 14"/>
                <a:gd name="T17" fmla="*/ 2 h 11"/>
                <a:gd name="T18" fmla="*/ 5 w 14"/>
                <a:gd name="T19" fmla="*/ 2 h 11"/>
                <a:gd name="T20" fmla="*/ 8 w 14"/>
                <a:gd name="T21" fmla="*/ 2 h 11"/>
                <a:gd name="T22" fmla="*/ 9 w 14"/>
                <a:gd name="T23" fmla="*/ 5 h 11"/>
                <a:gd name="T24" fmla="*/ 10 w 14"/>
                <a:gd name="T25" fmla="*/ 7 h 11"/>
                <a:gd name="T26" fmla="*/ 14 w 14"/>
                <a:gd name="T27" fmla="*/ 9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1"/>
                <a:gd name="T44" fmla="*/ 14 w 1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1">
                  <a:moveTo>
                    <a:pt x="14" y="9"/>
                  </a:moveTo>
                  <a:lnTo>
                    <a:pt x="13" y="10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7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3" name="Freeform 54"/>
            <p:cNvSpPr>
              <a:spLocks/>
            </p:cNvSpPr>
            <p:nvPr/>
          </p:nvSpPr>
          <p:spPr bwMode="auto">
            <a:xfrm>
              <a:off x="1159" y="1734"/>
              <a:ext cx="10" cy="14"/>
            </a:xfrm>
            <a:custGeom>
              <a:avLst/>
              <a:gdLst>
                <a:gd name="T0" fmla="*/ 10 w 10"/>
                <a:gd name="T1" fmla="*/ 9 h 14"/>
                <a:gd name="T2" fmla="*/ 10 w 10"/>
                <a:gd name="T3" fmla="*/ 14 h 14"/>
                <a:gd name="T4" fmla="*/ 9 w 10"/>
                <a:gd name="T5" fmla="*/ 14 h 14"/>
                <a:gd name="T6" fmla="*/ 9 w 10"/>
                <a:gd name="T7" fmla="*/ 10 h 14"/>
                <a:gd name="T8" fmla="*/ 7 w 10"/>
                <a:gd name="T9" fmla="*/ 8 h 14"/>
                <a:gd name="T10" fmla="*/ 5 w 10"/>
                <a:gd name="T11" fmla="*/ 7 h 14"/>
                <a:gd name="T12" fmla="*/ 4 w 10"/>
                <a:gd name="T13" fmla="*/ 7 h 14"/>
                <a:gd name="T14" fmla="*/ 2 w 10"/>
                <a:gd name="T15" fmla="*/ 8 h 14"/>
                <a:gd name="T16" fmla="*/ 2 w 10"/>
                <a:gd name="T17" fmla="*/ 7 h 14"/>
                <a:gd name="T18" fmla="*/ 0 w 10"/>
                <a:gd name="T19" fmla="*/ 4 h 14"/>
                <a:gd name="T20" fmla="*/ 0 w 10"/>
                <a:gd name="T21" fmla="*/ 3 h 14"/>
                <a:gd name="T22" fmla="*/ 0 w 10"/>
                <a:gd name="T23" fmla="*/ 2 h 14"/>
                <a:gd name="T24" fmla="*/ 0 w 10"/>
                <a:gd name="T25" fmla="*/ 0 h 14"/>
                <a:gd name="T26" fmla="*/ 4 w 10"/>
                <a:gd name="T27" fmla="*/ 0 h 14"/>
                <a:gd name="T28" fmla="*/ 6 w 10"/>
                <a:gd name="T29" fmla="*/ 2 h 14"/>
                <a:gd name="T30" fmla="*/ 6 w 10"/>
                <a:gd name="T31" fmla="*/ 4 h 14"/>
                <a:gd name="T32" fmla="*/ 5 w 10"/>
                <a:gd name="T33" fmla="*/ 4 h 14"/>
                <a:gd name="T34" fmla="*/ 5 w 10"/>
                <a:gd name="T35" fmla="*/ 6 h 14"/>
                <a:gd name="T36" fmla="*/ 8 w 10"/>
                <a:gd name="T37" fmla="*/ 8 h 14"/>
                <a:gd name="T38" fmla="*/ 10 w 10"/>
                <a:gd name="T39" fmla="*/ 8 h 14"/>
                <a:gd name="T40" fmla="*/ 10 w 10"/>
                <a:gd name="T41" fmla="*/ 9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4"/>
                <a:gd name="T65" fmla="*/ 10 w 10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4">
                  <a:moveTo>
                    <a:pt x="10" y="9"/>
                  </a:moveTo>
                  <a:lnTo>
                    <a:pt x="10" y="14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7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4" name="Freeform 55"/>
            <p:cNvSpPr>
              <a:spLocks/>
            </p:cNvSpPr>
            <p:nvPr/>
          </p:nvSpPr>
          <p:spPr bwMode="auto">
            <a:xfrm>
              <a:off x="1150" y="1763"/>
              <a:ext cx="9" cy="6"/>
            </a:xfrm>
            <a:custGeom>
              <a:avLst/>
              <a:gdLst>
                <a:gd name="T0" fmla="*/ 9 w 9"/>
                <a:gd name="T1" fmla="*/ 5 h 6"/>
                <a:gd name="T2" fmla="*/ 8 w 9"/>
                <a:gd name="T3" fmla="*/ 6 h 6"/>
                <a:gd name="T4" fmla="*/ 7 w 9"/>
                <a:gd name="T5" fmla="*/ 5 h 6"/>
                <a:gd name="T6" fmla="*/ 5 w 9"/>
                <a:gd name="T7" fmla="*/ 6 h 6"/>
                <a:gd name="T8" fmla="*/ 1 w 9"/>
                <a:gd name="T9" fmla="*/ 4 h 6"/>
                <a:gd name="T10" fmla="*/ 0 w 9"/>
                <a:gd name="T11" fmla="*/ 1 h 6"/>
                <a:gd name="T12" fmla="*/ 2 w 9"/>
                <a:gd name="T13" fmla="*/ 0 h 6"/>
                <a:gd name="T14" fmla="*/ 3 w 9"/>
                <a:gd name="T15" fmla="*/ 1 h 6"/>
                <a:gd name="T16" fmla="*/ 5 w 9"/>
                <a:gd name="T17" fmla="*/ 2 h 6"/>
                <a:gd name="T18" fmla="*/ 6 w 9"/>
                <a:gd name="T19" fmla="*/ 2 h 6"/>
                <a:gd name="T20" fmla="*/ 9 w 9"/>
                <a:gd name="T21" fmla="*/ 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5"/>
                  </a:moveTo>
                  <a:lnTo>
                    <a:pt x="8" y="6"/>
                  </a:lnTo>
                  <a:lnTo>
                    <a:pt x="7" y="5"/>
                  </a:lnTo>
                  <a:lnTo>
                    <a:pt x="5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5" name="Freeform 56"/>
            <p:cNvSpPr>
              <a:spLocks/>
            </p:cNvSpPr>
            <p:nvPr/>
          </p:nvSpPr>
          <p:spPr bwMode="auto">
            <a:xfrm>
              <a:off x="975" y="1573"/>
              <a:ext cx="7" cy="3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2 h 3"/>
                <a:gd name="T4" fmla="*/ 6 w 7"/>
                <a:gd name="T5" fmla="*/ 1 h 3"/>
                <a:gd name="T6" fmla="*/ 6 w 7"/>
                <a:gd name="T7" fmla="*/ 1 h 3"/>
                <a:gd name="T8" fmla="*/ 6 w 7"/>
                <a:gd name="T9" fmla="*/ 0 h 3"/>
                <a:gd name="T10" fmla="*/ 6 w 7"/>
                <a:gd name="T11" fmla="*/ 0 h 3"/>
                <a:gd name="T12" fmla="*/ 5 w 7"/>
                <a:gd name="T13" fmla="*/ 0 h 3"/>
                <a:gd name="T14" fmla="*/ 0 w 7"/>
                <a:gd name="T15" fmla="*/ 2 h 3"/>
                <a:gd name="T16" fmla="*/ 1 w 7"/>
                <a:gd name="T17" fmla="*/ 2 h 3"/>
                <a:gd name="T18" fmla="*/ 3 w 7"/>
                <a:gd name="T19" fmla="*/ 2 h 3"/>
                <a:gd name="T20" fmla="*/ 4 w 7"/>
                <a:gd name="T21" fmla="*/ 2 h 3"/>
                <a:gd name="T22" fmla="*/ 2 w 7"/>
                <a:gd name="T23" fmla="*/ 3 h 3"/>
                <a:gd name="T24" fmla="*/ 2 w 7"/>
                <a:gd name="T25" fmla="*/ 3 h 3"/>
                <a:gd name="T26" fmla="*/ 3 w 7"/>
                <a:gd name="T27" fmla="*/ 3 h 3"/>
                <a:gd name="T28" fmla="*/ 6 w 7"/>
                <a:gd name="T29" fmla="*/ 2 h 3"/>
                <a:gd name="T30" fmla="*/ 7 w 7"/>
                <a:gd name="T31" fmla="*/ 2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3"/>
                <a:gd name="T50" fmla="*/ 7 w 7"/>
                <a:gd name="T51" fmla="*/ 3 h 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3">
                  <a:moveTo>
                    <a:pt x="7" y="2"/>
                  </a:move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6" name="Freeform 57"/>
            <p:cNvSpPr>
              <a:spLocks/>
            </p:cNvSpPr>
            <p:nvPr/>
          </p:nvSpPr>
          <p:spPr bwMode="auto">
            <a:xfrm>
              <a:off x="1768" y="2142"/>
              <a:ext cx="7" cy="5"/>
            </a:xfrm>
            <a:custGeom>
              <a:avLst/>
              <a:gdLst>
                <a:gd name="T0" fmla="*/ 7 w 7"/>
                <a:gd name="T1" fmla="*/ 3 h 5"/>
                <a:gd name="T2" fmla="*/ 3 w 7"/>
                <a:gd name="T3" fmla="*/ 5 h 5"/>
                <a:gd name="T4" fmla="*/ 0 w 7"/>
                <a:gd name="T5" fmla="*/ 3 h 5"/>
                <a:gd name="T6" fmla="*/ 0 w 7"/>
                <a:gd name="T7" fmla="*/ 3 h 5"/>
                <a:gd name="T8" fmla="*/ 1 w 7"/>
                <a:gd name="T9" fmla="*/ 2 h 5"/>
                <a:gd name="T10" fmla="*/ 3 w 7"/>
                <a:gd name="T11" fmla="*/ 3 h 5"/>
                <a:gd name="T12" fmla="*/ 6 w 7"/>
                <a:gd name="T13" fmla="*/ 0 h 5"/>
                <a:gd name="T14" fmla="*/ 7 w 7"/>
                <a:gd name="T15" fmla="*/ 1 h 5"/>
                <a:gd name="T16" fmla="*/ 7 w 7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7" y="3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3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7" name="Freeform 58"/>
            <p:cNvSpPr>
              <a:spLocks/>
            </p:cNvSpPr>
            <p:nvPr/>
          </p:nvSpPr>
          <p:spPr bwMode="auto">
            <a:xfrm>
              <a:off x="1079" y="1666"/>
              <a:ext cx="6" cy="3"/>
            </a:xfrm>
            <a:custGeom>
              <a:avLst/>
              <a:gdLst>
                <a:gd name="T0" fmla="*/ 6 w 6"/>
                <a:gd name="T1" fmla="*/ 3 h 3"/>
                <a:gd name="T2" fmla="*/ 6 w 6"/>
                <a:gd name="T3" fmla="*/ 2 h 3"/>
                <a:gd name="T4" fmla="*/ 3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2 w 6"/>
                <a:gd name="T11" fmla="*/ 2 h 3"/>
                <a:gd name="T12" fmla="*/ 4 w 6"/>
                <a:gd name="T13" fmla="*/ 3 h 3"/>
                <a:gd name="T14" fmla="*/ 5 w 6"/>
                <a:gd name="T15" fmla="*/ 3 h 3"/>
                <a:gd name="T16" fmla="*/ 6 w 6"/>
                <a:gd name="T17" fmla="*/ 3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"/>
                <a:gd name="T29" fmla="*/ 6 w 6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">
                  <a:moveTo>
                    <a:pt x="6" y="3"/>
                  </a:moveTo>
                  <a:lnTo>
                    <a:pt x="6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8" name="Freeform 59"/>
            <p:cNvSpPr>
              <a:spLocks/>
            </p:cNvSpPr>
            <p:nvPr/>
          </p:nvSpPr>
          <p:spPr bwMode="auto">
            <a:xfrm>
              <a:off x="1788" y="2139"/>
              <a:ext cx="6" cy="5"/>
            </a:xfrm>
            <a:custGeom>
              <a:avLst/>
              <a:gdLst>
                <a:gd name="T0" fmla="*/ 4 w 6"/>
                <a:gd name="T1" fmla="*/ 1 h 5"/>
                <a:gd name="T2" fmla="*/ 6 w 6"/>
                <a:gd name="T3" fmla="*/ 1 h 5"/>
                <a:gd name="T4" fmla="*/ 6 w 6"/>
                <a:gd name="T5" fmla="*/ 0 h 5"/>
                <a:gd name="T6" fmla="*/ 3 w 6"/>
                <a:gd name="T7" fmla="*/ 0 h 5"/>
                <a:gd name="T8" fmla="*/ 2 w 6"/>
                <a:gd name="T9" fmla="*/ 2 h 5"/>
                <a:gd name="T10" fmla="*/ 0 w 6"/>
                <a:gd name="T11" fmla="*/ 3 h 5"/>
                <a:gd name="T12" fmla="*/ 0 w 6"/>
                <a:gd name="T13" fmla="*/ 5 h 5"/>
                <a:gd name="T14" fmla="*/ 1 w 6"/>
                <a:gd name="T15" fmla="*/ 5 h 5"/>
                <a:gd name="T16" fmla="*/ 3 w 6"/>
                <a:gd name="T17" fmla="*/ 4 h 5"/>
                <a:gd name="T18" fmla="*/ 4 w 6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4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89" name="Freeform 60"/>
            <p:cNvSpPr>
              <a:spLocks/>
            </p:cNvSpPr>
            <p:nvPr/>
          </p:nvSpPr>
          <p:spPr bwMode="auto">
            <a:xfrm>
              <a:off x="1784" y="2143"/>
              <a:ext cx="3" cy="3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3 w 3"/>
                <a:gd name="T5" fmla="*/ 0 h 3"/>
                <a:gd name="T6" fmla="*/ 1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2 w 3"/>
                <a:gd name="T13" fmla="*/ 3 h 3"/>
                <a:gd name="T14" fmla="*/ 3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0" name="Freeform 61"/>
            <p:cNvSpPr>
              <a:spLocks/>
            </p:cNvSpPr>
            <p:nvPr/>
          </p:nvSpPr>
          <p:spPr bwMode="auto">
            <a:xfrm>
              <a:off x="1052" y="1550"/>
              <a:ext cx="4" cy="3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3 h 3"/>
                <a:gd name="T4" fmla="*/ 0 w 4"/>
                <a:gd name="T5" fmla="*/ 2 h 3"/>
                <a:gd name="T6" fmla="*/ 0 w 4"/>
                <a:gd name="T7" fmla="*/ 1 h 3"/>
                <a:gd name="T8" fmla="*/ 2 w 4"/>
                <a:gd name="T9" fmla="*/ 0 h 3"/>
                <a:gd name="T10" fmla="*/ 4 w 4"/>
                <a:gd name="T11" fmla="*/ 1 h 3"/>
                <a:gd name="T12" fmla="*/ 4 w 4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2"/>
                  </a:moveTo>
                  <a:lnTo>
                    <a:pt x="4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1" name="Freeform 62"/>
            <p:cNvSpPr>
              <a:spLocks/>
            </p:cNvSpPr>
            <p:nvPr/>
          </p:nvSpPr>
          <p:spPr bwMode="auto">
            <a:xfrm>
              <a:off x="1113" y="1694"/>
              <a:ext cx="4" cy="2"/>
            </a:xfrm>
            <a:custGeom>
              <a:avLst/>
              <a:gdLst>
                <a:gd name="T0" fmla="*/ 4 w 4"/>
                <a:gd name="T1" fmla="*/ 2 h 2"/>
                <a:gd name="T2" fmla="*/ 3 w 4"/>
                <a:gd name="T3" fmla="*/ 2 h 2"/>
                <a:gd name="T4" fmla="*/ 2 w 4"/>
                <a:gd name="T5" fmla="*/ 2 h 2"/>
                <a:gd name="T6" fmla="*/ 0 w 4"/>
                <a:gd name="T7" fmla="*/ 1 h 2"/>
                <a:gd name="T8" fmla="*/ 0 w 4"/>
                <a:gd name="T9" fmla="*/ 0 h 2"/>
                <a:gd name="T10" fmla="*/ 2 w 4"/>
                <a:gd name="T11" fmla="*/ 0 h 2"/>
                <a:gd name="T12" fmla="*/ 3 w 4"/>
                <a:gd name="T13" fmla="*/ 1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"/>
                <a:gd name="T35" fmla="*/ 4 w 4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">
                  <a:moveTo>
                    <a:pt x="4" y="2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2" name="Freeform 64"/>
            <p:cNvSpPr>
              <a:spLocks/>
            </p:cNvSpPr>
            <p:nvPr/>
          </p:nvSpPr>
          <p:spPr bwMode="auto">
            <a:xfrm>
              <a:off x="1702" y="2119"/>
              <a:ext cx="2" cy="3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0 h 3"/>
                <a:gd name="T4" fmla="*/ 2 w 2"/>
                <a:gd name="T5" fmla="*/ 0 h 3"/>
                <a:gd name="T6" fmla="*/ 1 w 2"/>
                <a:gd name="T7" fmla="*/ 1 h 3"/>
                <a:gd name="T8" fmla="*/ 1 w 2"/>
                <a:gd name="T9" fmla="*/ 2 h 3"/>
                <a:gd name="T10" fmla="*/ 0 w 2"/>
                <a:gd name="T11" fmla="*/ 2 h 3"/>
                <a:gd name="T12" fmla="*/ 0 w 2"/>
                <a:gd name="T13" fmla="*/ 3 h 3"/>
                <a:gd name="T14" fmla="*/ 1 w 2"/>
                <a:gd name="T15" fmla="*/ 2 h 3"/>
                <a:gd name="T16" fmla="*/ 2 w 2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"/>
                <a:gd name="T29" fmla="*/ 2 w 2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3" name="Freeform 66"/>
            <p:cNvSpPr>
              <a:spLocks/>
            </p:cNvSpPr>
            <p:nvPr/>
          </p:nvSpPr>
          <p:spPr bwMode="auto">
            <a:xfrm>
              <a:off x="1232" y="1840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4" name="Freeform 67"/>
            <p:cNvSpPr>
              <a:spLocks/>
            </p:cNvSpPr>
            <p:nvPr/>
          </p:nvSpPr>
          <p:spPr bwMode="auto">
            <a:xfrm>
              <a:off x="1123" y="1674"/>
              <a:ext cx="3" cy="3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0 h 3"/>
                <a:gd name="T4" fmla="*/ 0 w 3"/>
                <a:gd name="T5" fmla="*/ 3 h 3"/>
                <a:gd name="T6" fmla="*/ 1 w 3"/>
                <a:gd name="T7" fmla="*/ 3 h 3"/>
                <a:gd name="T8" fmla="*/ 3 w 3"/>
                <a:gd name="T9" fmla="*/ 1 h 3"/>
                <a:gd name="T10" fmla="*/ 3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5" name="Freeform 68"/>
            <p:cNvSpPr>
              <a:spLocks/>
            </p:cNvSpPr>
            <p:nvPr/>
          </p:nvSpPr>
          <p:spPr bwMode="auto">
            <a:xfrm>
              <a:off x="1127" y="1674"/>
              <a:ext cx="2" cy="2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0 h 2"/>
                <a:gd name="T6" fmla="*/ 2 w 2"/>
                <a:gd name="T7" fmla="*/ 0 h 2"/>
                <a:gd name="T8" fmla="*/ 2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6" name="Freeform 70"/>
            <p:cNvSpPr>
              <a:spLocks/>
            </p:cNvSpPr>
            <p:nvPr/>
          </p:nvSpPr>
          <p:spPr bwMode="auto">
            <a:xfrm>
              <a:off x="1830" y="2089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3 w 3"/>
                <a:gd name="T9" fmla="*/ 0 h 1"/>
                <a:gd name="T10" fmla="*/ 3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7" name="Freeform 72"/>
            <p:cNvSpPr>
              <a:spLocks/>
            </p:cNvSpPr>
            <p:nvPr/>
          </p:nvSpPr>
          <p:spPr bwMode="auto">
            <a:xfrm>
              <a:off x="1121" y="1699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8" name="Freeform 73"/>
            <p:cNvSpPr>
              <a:spLocks/>
            </p:cNvSpPr>
            <p:nvPr/>
          </p:nvSpPr>
          <p:spPr bwMode="auto">
            <a:xfrm>
              <a:off x="1708" y="2130"/>
              <a:ext cx="3" cy="1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3 w 3"/>
                <a:gd name="T9" fmla="*/ 1 h 1"/>
                <a:gd name="T10" fmla="*/ 3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9" name="Freeform 74"/>
            <p:cNvSpPr>
              <a:spLocks/>
            </p:cNvSpPr>
            <p:nvPr/>
          </p:nvSpPr>
          <p:spPr bwMode="auto">
            <a:xfrm>
              <a:off x="1046" y="165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0" name="Freeform 75"/>
            <p:cNvSpPr>
              <a:spLocks/>
            </p:cNvSpPr>
            <p:nvPr/>
          </p:nvSpPr>
          <p:spPr bwMode="auto">
            <a:xfrm>
              <a:off x="993" y="1586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1" name="Freeform 76"/>
            <p:cNvSpPr>
              <a:spLocks/>
            </p:cNvSpPr>
            <p:nvPr/>
          </p:nvSpPr>
          <p:spPr bwMode="auto">
            <a:xfrm>
              <a:off x="1652" y="2114"/>
              <a:ext cx="3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0 w 3"/>
                <a:gd name="T5" fmla="*/ 0 h 1"/>
                <a:gd name="T6" fmla="*/ 2 w 3"/>
                <a:gd name="T7" fmla="*/ 0 h 1"/>
                <a:gd name="T8" fmla="*/ 3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2" name="Freeform 77"/>
            <p:cNvSpPr>
              <a:spLocks/>
            </p:cNvSpPr>
            <p:nvPr/>
          </p:nvSpPr>
          <p:spPr bwMode="auto">
            <a:xfrm>
              <a:off x="1235" y="184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3" name="Rectangle 79"/>
            <p:cNvSpPr>
              <a:spLocks noChangeArrowheads="1"/>
            </p:cNvSpPr>
            <p:nvPr/>
          </p:nvSpPr>
          <p:spPr bwMode="auto">
            <a:xfrm>
              <a:off x="991" y="1584"/>
              <a:ext cx="1" cy="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Freeform 80"/>
            <p:cNvSpPr>
              <a:spLocks/>
            </p:cNvSpPr>
            <p:nvPr/>
          </p:nvSpPr>
          <p:spPr bwMode="auto">
            <a:xfrm>
              <a:off x="1739" y="2139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5" name="Freeform 81"/>
            <p:cNvSpPr>
              <a:spLocks/>
            </p:cNvSpPr>
            <p:nvPr/>
          </p:nvSpPr>
          <p:spPr bwMode="auto">
            <a:xfrm>
              <a:off x="990" y="161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6" name="Freeform 82"/>
            <p:cNvSpPr>
              <a:spLocks/>
            </p:cNvSpPr>
            <p:nvPr/>
          </p:nvSpPr>
          <p:spPr bwMode="auto">
            <a:xfrm>
              <a:off x="1049" y="165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7" name="Freeform 83"/>
            <p:cNvSpPr>
              <a:spLocks/>
            </p:cNvSpPr>
            <p:nvPr/>
          </p:nvSpPr>
          <p:spPr bwMode="auto">
            <a:xfrm>
              <a:off x="1783" y="2142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8" name="Rectangle 84"/>
            <p:cNvSpPr>
              <a:spLocks noChangeArrowheads="1"/>
            </p:cNvSpPr>
            <p:nvPr/>
          </p:nvSpPr>
          <p:spPr bwMode="auto">
            <a:xfrm>
              <a:off x="987" y="1581"/>
              <a:ext cx="1" cy="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85"/>
            <p:cNvSpPr>
              <a:spLocks/>
            </p:cNvSpPr>
            <p:nvPr/>
          </p:nvSpPr>
          <p:spPr bwMode="auto">
            <a:xfrm>
              <a:off x="1083" y="1549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0" name="Freeform 86"/>
            <p:cNvSpPr>
              <a:spLocks/>
            </p:cNvSpPr>
            <p:nvPr/>
          </p:nvSpPr>
          <p:spPr bwMode="auto">
            <a:xfrm>
              <a:off x="1707" y="2128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1" name="Freeform 87"/>
            <p:cNvSpPr>
              <a:spLocks/>
            </p:cNvSpPr>
            <p:nvPr/>
          </p:nvSpPr>
          <p:spPr bwMode="auto">
            <a:xfrm>
              <a:off x="1046" y="165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2" name="Freeform 88"/>
            <p:cNvSpPr>
              <a:spLocks/>
            </p:cNvSpPr>
            <p:nvPr/>
          </p:nvSpPr>
          <p:spPr bwMode="auto">
            <a:xfrm>
              <a:off x="1831" y="2090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3" name="Freeform 89"/>
            <p:cNvSpPr>
              <a:spLocks/>
            </p:cNvSpPr>
            <p:nvPr/>
          </p:nvSpPr>
          <p:spPr bwMode="auto">
            <a:xfrm>
              <a:off x="1727" y="2130"/>
              <a:ext cx="1" cy="2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4" name="Freeform 91"/>
            <p:cNvSpPr>
              <a:spLocks/>
            </p:cNvSpPr>
            <p:nvPr/>
          </p:nvSpPr>
          <p:spPr bwMode="auto">
            <a:xfrm>
              <a:off x="1709" y="212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5" name="Rectangle 92"/>
            <p:cNvSpPr>
              <a:spLocks noChangeArrowheads="1"/>
            </p:cNvSpPr>
            <p:nvPr/>
          </p:nvSpPr>
          <p:spPr bwMode="auto">
            <a:xfrm>
              <a:off x="1122" y="1547"/>
              <a:ext cx="1" cy="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" name="Freeform 93"/>
            <p:cNvSpPr>
              <a:spLocks/>
            </p:cNvSpPr>
            <p:nvPr/>
          </p:nvSpPr>
          <p:spPr bwMode="auto">
            <a:xfrm>
              <a:off x="1123" y="154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7" name="Freeform 94"/>
            <p:cNvSpPr>
              <a:spLocks/>
            </p:cNvSpPr>
            <p:nvPr/>
          </p:nvSpPr>
          <p:spPr bwMode="auto">
            <a:xfrm>
              <a:off x="1767" y="214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8" name="Freeform 96"/>
            <p:cNvSpPr>
              <a:spLocks/>
            </p:cNvSpPr>
            <p:nvPr/>
          </p:nvSpPr>
          <p:spPr bwMode="auto">
            <a:xfrm>
              <a:off x="1579" y="1816"/>
              <a:ext cx="62" cy="37"/>
            </a:xfrm>
            <a:custGeom>
              <a:avLst/>
              <a:gdLst>
                <a:gd name="T0" fmla="*/ 0 w 62"/>
                <a:gd name="T1" fmla="*/ 36 h 37"/>
                <a:gd name="T2" fmla="*/ 0 w 62"/>
                <a:gd name="T3" fmla="*/ 34 h 37"/>
                <a:gd name="T4" fmla="*/ 3 w 62"/>
                <a:gd name="T5" fmla="*/ 35 h 37"/>
                <a:gd name="T6" fmla="*/ 4 w 62"/>
                <a:gd name="T7" fmla="*/ 33 h 37"/>
                <a:gd name="T8" fmla="*/ 6 w 62"/>
                <a:gd name="T9" fmla="*/ 34 h 37"/>
                <a:gd name="T10" fmla="*/ 8 w 62"/>
                <a:gd name="T11" fmla="*/ 32 h 37"/>
                <a:gd name="T12" fmla="*/ 9 w 62"/>
                <a:gd name="T13" fmla="*/ 31 h 37"/>
                <a:gd name="T14" fmla="*/ 9 w 62"/>
                <a:gd name="T15" fmla="*/ 30 h 37"/>
                <a:gd name="T16" fmla="*/ 8 w 62"/>
                <a:gd name="T17" fmla="*/ 27 h 37"/>
                <a:gd name="T18" fmla="*/ 8 w 62"/>
                <a:gd name="T19" fmla="*/ 26 h 37"/>
                <a:gd name="T20" fmla="*/ 6 w 62"/>
                <a:gd name="T21" fmla="*/ 19 h 37"/>
                <a:gd name="T22" fmla="*/ 7 w 62"/>
                <a:gd name="T23" fmla="*/ 14 h 37"/>
                <a:gd name="T24" fmla="*/ 6 w 62"/>
                <a:gd name="T25" fmla="*/ 9 h 37"/>
                <a:gd name="T26" fmla="*/ 5 w 62"/>
                <a:gd name="T27" fmla="*/ 7 h 37"/>
                <a:gd name="T28" fmla="*/ 7 w 62"/>
                <a:gd name="T29" fmla="*/ 5 h 37"/>
                <a:gd name="T30" fmla="*/ 11 w 62"/>
                <a:gd name="T31" fmla="*/ 4 h 37"/>
                <a:gd name="T32" fmla="*/ 13 w 62"/>
                <a:gd name="T33" fmla="*/ 2 h 37"/>
                <a:gd name="T34" fmla="*/ 14 w 62"/>
                <a:gd name="T35" fmla="*/ 4 h 37"/>
                <a:gd name="T36" fmla="*/ 13 w 62"/>
                <a:gd name="T37" fmla="*/ 7 h 37"/>
                <a:gd name="T38" fmla="*/ 14 w 62"/>
                <a:gd name="T39" fmla="*/ 9 h 37"/>
                <a:gd name="T40" fmla="*/ 16 w 62"/>
                <a:gd name="T41" fmla="*/ 9 h 37"/>
                <a:gd name="T42" fmla="*/ 19 w 62"/>
                <a:gd name="T43" fmla="*/ 10 h 37"/>
                <a:gd name="T44" fmla="*/ 23 w 62"/>
                <a:gd name="T45" fmla="*/ 13 h 37"/>
                <a:gd name="T46" fmla="*/ 25 w 62"/>
                <a:gd name="T47" fmla="*/ 11 h 37"/>
                <a:gd name="T48" fmla="*/ 29 w 62"/>
                <a:gd name="T49" fmla="*/ 10 h 37"/>
                <a:gd name="T50" fmla="*/ 30 w 62"/>
                <a:gd name="T51" fmla="*/ 12 h 37"/>
                <a:gd name="T52" fmla="*/ 34 w 62"/>
                <a:gd name="T53" fmla="*/ 12 h 37"/>
                <a:gd name="T54" fmla="*/ 34 w 62"/>
                <a:gd name="T55" fmla="*/ 11 h 37"/>
                <a:gd name="T56" fmla="*/ 37 w 62"/>
                <a:gd name="T57" fmla="*/ 11 h 37"/>
                <a:gd name="T58" fmla="*/ 37 w 62"/>
                <a:gd name="T59" fmla="*/ 12 h 37"/>
                <a:gd name="T60" fmla="*/ 39 w 62"/>
                <a:gd name="T61" fmla="*/ 11 h 37"/>
                <a:gd name="T62" fmla="*/ 40 w 62"/>
                <a:gd name="T63" fmla="*/ 12 h 37"/>
                <a:gd name="T64" fmla="*/ 39 w 62"/>
                <a:gd name="T65" fmla="*/ 14 h 37"/>
                <a:gd name="T66" fmla="*/ 41 w 62"/>
                <a:gd name="T67" fmla="*/ 13 h 37"/>
                <a:gd name="T68" fmla="*/ 44 w 62"/>
                <a:gd name="T69" fmla="*/ 11 h 37"/>
                <a:gd name="T70" fmla="*/ 46 w 62"/>
                <a:gd name="T71" fmla="*/ 11 h 37"/>
                <a:gd name="T72" fmla="*/ 46 w 62"/>
                <a:gd name="T73" fmla="*/ 9 h 37"/>
                <a:gd name="T74" fmla="*/ 48 w 62"/>
                <a:gd name="T75" fmla="*/ 8 h 37"/>
                <a:gd name="T76" fmla="*/ 49 w 62"/>
                <a:gd name="T77" fmla="*/ 5 h 37"/>
                <a:gd name="T78" fmla="*/ 49 w 62"/>
                <a:gd name="T79" fmla="*/ 1 h 37"/>
                <a:gd name="T80" fmla="*/ 50 w 62"/>
                <a:gd name="T81" fmla="*/ 0 h 37"/>
                <a:gd name="T82" fmla="*/ 53 w 62"/>
                <a:gd name="T83" fmla="*/ 0 h 37"/>
                <a:gd name="T84" fmla="*/ 57 w 62"/>
                <a:gd name="T85" fmla="*/ 2 h 37"/>
                <a:gd name="T86" fmla="*/ 60 w 62"/>
                <a:gd name="T87" fmla="*/ 0 h 37"/>
                <a:gd name="T88" fmla="*/ 61 w 62"/>
                <a:gd name="T89" fmla="*/ 1 h 37"/>
                <a:gd name="T90" fmla="*/ 62 w 62"/>
                <a:gd name="T91" fmla="*/ 2 h 37"/>
                <a:gd name="T92" fmla="*/ 0 w 62"/>
                <a:gd name="T93" fmla="*/ 37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37"/>
                <a:gd name="T143" fmla="*/ 62 w 62"/>
                <a:gd name="T144" fmla="*/ 37 h 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37">
                  <a:moveTo>
                    <a:pt x="0" y="37"/>
                  </a:moveTo>
                  <a:lnTo>
                    <a:pt x="0" y="36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9" y="21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6" y="12"/>
                  </a:lnTo>
                  <a:lnTo>
                    <a:pt x="6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20" y="14"/>
                  </a:lnTo>
                  <a:lnTo>
                    <a:pt x="23" y="13"/>
                  </a:lnTo>
                  <a:lnTo>
                    <a:pt x="24" y="12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1"/>
                  </a:lnTo>
                  <a:lnTo>
                    <a:pt x="62" y="2"/>
                  </a:lnTo>
                  <a:lnTo>
                    <a:pt x="62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19" name="Freeform 97"/>
            <p:cNvSpPr>
              <a:spLocks/>
            </p:cNvSpPr>
            <p:nvPr/>
          </p:nvSpPr>
          <p:spPr bwMode="auto">
            <a:xfrm>
              <a:off x="1579" y="1853"/>
              <a:ext cx="62" cy="60"/>
            </a:xfrm>
            <a:custGeom>
              <a:avLst/>
              <a:gdLst>
                <a:gd name="T0" fmla="*/ 49 w 62"/>
                <a:gd name="T1" fmla="*/ 60 h 60"/>
                <a:gd name="T2" fmla="*/ 45 w 62"/>
                <a:gd name="T3" fmla="*/ 57 h 60"/>
                <a:gd name="T4" fmla="*/ 42 w 62"/>
                <a:gd name="T5" fmla="*/ 56 h 60"/>
                <a:gd name="T6" fmla="*/ 40 w 62"/>
                <a:gd name="T7" fmla="*/ 56 h 60"/>
                <a:gd name="T8" fmla="*/ 39 w 62"/>
                <a:gd name="T9" fmla="*/ 55 h 60"/>
                <a:gd name="T10" fmla="*/ 36 w 62"/>
                <a:gd name="T11" fmla="*/ 55 h 60"/>
                <a:gd name="T12" fmla="*/ 33 w 62"/>
                <a:gd name="T13" fmla="*/ 56 h 60"/>
                <a:gd name="T14" fmla="*/ 34 w 62"/>
                <a:gd name="T15" fmla="*/ 57 h 60"/>
                <a:gd name="T16" fmla="*/ 30 w 62"/>
                <a:gd name="T17" fmla="*/ 59 h 60"/>
                <a:gd name="T18" fmla="*/ 29 w 62"/>
                <a:gd name="T19" fmla="*/ 58 h 60"/>
                <a:gd name="T20" fmla="*/ 27 w 62"/>
                <a:gd name="T21" fmla="*/ 60 h 60"/>
                <a:gd name="T22" fmla="*/ 26 w 62"/>
                <a:gd name="T23" fmla="*/ 59 h 60"/>
                <a:gd name="T24" fmla="*/ 25 w 62"/>
                <a:gd name="T25" fmla="*/ 60 h 60"/>
                <a:gd name="T26" fmla="*/ 23 w 62"/>
                <a:gd name="T27" fmla="*/ 59 h 60"/>
                <a:gd name="T28" fmla="*/ 21 w 62"/>
                <a:gd name="T29" fmla="*/ 57 h 60"/>
                <a:gd name="T30" fmla="*/ 20 w 62"/>
                <a:gd name="T31" fmla="*/ 57 h 60"/>
                <a:gd name="T32" fmla="*/ 19 w 62"/>
                <a:gd name="T33" fmla="*/ 57 h 60"/>
                <a:gd name="T34" fmla="*/ 17 w 62"/>
                <a:gd name="T35" fmla="*/ 59 h 60"/>
                <a:gd name="T36" fmla="*/ 17 w 62"/>
                <a:gd name="T37" fmla="*/ 60 h 60"/>
                <a:gd name="T38" fmla="*/ 15 w 62"/>
                <a:gd name="T39" fmla="*/ 59 h 60"/>
                <a:gd name="T40" fmla="*/ 15 w 62"/>
                <a:gd name="T41" fmla="*/ 54 h 60"/>
                <a:gd name="T42" fmla="*/ 20 w 62"/>
                <a:gd name="T43" fmla="*/ 51 h 60"/>
                <a:gd name="T44" fmla="*/ 20 w 62"/>
                <a:gd name="T45" fmla="*/ 50 h 60"/>
                <a:gd name="T46" fmla="*/ 21 w 62"/>
                <a:gd name="T47" fmla="*/ 47 h 60"/>
                <a:gd name="T48" fmla="*/ 21 w 62"/>
                <a:gd name="T49" fmla="*/ 46 h 60"/>
                <a:gd name="T50" fmla="*/ 21 w 62"/>
                <a:gd name="T51" fmla="*/ 44 h 60"/>
                <a:gd name="T52" fmla="*/ 19 w 62"/>
                <a:gd name="T53" fmla="*/ 43 h 60"/>
                <a:gd name="T54" fmla="*/ 19 w 62"/>
                <a:gd name="T55" fmla="*/ 38 h 60"/>
                <a:gd name="T56" fmla="*/ 18 w 62"/>
                <a:gd name="T57" fmla="*/ 36 h 60"/>
                <a:gd name="T58" fmla="*/ 15 w 62"/>
                <a:gd name="T59" fmla="*/ 34 h 60"/>
                <a:gd name="T60" fmla="*/ 13 w 62"/>
                <a:gd name="T61" fmla="*/ 34 h 60"/>
                <a:gd name="T62" fmla="*/ 12 w 62"/>
                <a:gd name="T63" fmla="*/ 33 h 60"/>
                <a:gd name="T64" fmla="*/ 11 w 62"/>
                <a:gd name="T65" fmla="*/ 32 h 60"/>
                <a:gd name="T66" fmla="*/ 10 w 62"/>
                <a:gd name="T67" fmla="*/ 30 h 60"/>
                <a:gd name="T68" fmla="*/ 7 w 62"/>
                <a:gd name="T69" fmla="*/ 28 h 60"/>
                <a:gd name="T70" fmla="*/ 6 w 62"/>
                <a:gd name="T71" fmla="*/ 25 h 60"/>
                <a:gd name="T72" fmla="*/ 6 w 62"/>
                <a:gd name="T73" fmla="*/ 24 h 60"/>
                <a:gd name="T74" fmla="*/ 6 w 62"/>
                <a:gd name="T75" fmla="*/ 22 h 60"/>
                <a:gd name="T76" fmla="*/ 5 w 62"/>
                <a:gd name="T77" fmla="*/ 20 h 60"/>
                <a:gd name="T78" fmla="*/ 3 w 62"/>
                <a:gd name="T79" fmla="*/ 20 h 60"/>
                <a:gd name="T80" fmla="*/ 3 w 62"/>
                <a:gd name="T81" fmla="*/ 19 h 60"/>
                <a:gd name="T82" fmla="*/ 3 w 62"/>
                <a:gd name="T83" fmla="*/ 17 h 60"/>
                <a:gd name="T84" fmla="*/ 1 w 62"/>
                <a:gd name="T85" fmla="*/ 16 h 60"/>
                <a:gd name="T86" fmla="*/ 1 w 62"/>
                <a:gd name="T87" fmla="*/ 14 h 60"/>
                <a:gd name="T88" fmla="*/ 2 w 62"/>
                <a:gd name="T89" fmla="*/ 14 h 60"/>
                <a:gd name="T90" fmla="*/ 2 w 62"/>
                <a:gd name="T91" fmla="*/ 9 h 60"/>
                <a:gd name="T92" fmla="*/ 2 w 62"/>
                <a:gd name="T93" fmla="*/ 8 h 60"/>
                <a:gd name="T94" fmla="*/ 3 w 62"/>
                <a:gd name="T95" fmla="*/ 6 h 60"/>
                <a:gd name="T96" fmla="*/ 3 w 62"/>
                <a:gd name="T97" fmla="*/ 4 h 60"/>
                <a:gd name="T98" fmla="*/ 2 w 62"/>
                <a:gd name="T99" fmla="*/ 2 h 60"/>
                <a:gd name="T100" fmla="*/ 0 w 62"/>
                <a:gd name="T101" fmla="*/ 0 h 60"/>
                <a:gd name="T102" fmla="*/ 62 w 62"/>
                <a:gd name="T103" fmla="*/ 0 h 60"/>
                <a:gd name="T104" fmla="*/ 49 w 62"/>
                <a:gd name="T105" fmla="*/ 60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60"/>
                <a:gd name="T161" fmla="*/ 62 w 62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60">
                  <a:moveTo>
                    <a:pt x="49" y="60"/>
                  </a:moveTo>
                  <a:lnTo>
                    <a:pt x="49" y="60"/>
                  </a:lnTo>
                  <a:lnTo>
                    <a:pt x="47" y="57"/>
                  </a:lnTo>
                  <a:lnTo>
                    <a:pt x="45" y="57"/>
                  </a:lnTo>
                  <a:lnTo>
                    <a:pt x="42" y="58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9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4" y="57"/>
                  </a:lnTo>
                  <a:lnTo>
                    <a:pt x="31" y="57"/>
                  </a:lnTo>
                  <a:lnTo>
                    <a:pt x="30" y="59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7" y="59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2" y="59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8" y="58"/>
                  </a:lnTo>
                  <a:lnTo>
                    <a:pt x="17" y="59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9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19" y="43"/>
                  </a:lnTo>
                  <a:lnTo>
                    <a:pt x="19" y="39"/>
                  </a:lnTo>
                  <a:lnTo>
                    <a:pt x="19" y="38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0"/>
                  </a:lnTo>
                  <a:lnTo>
                    <a:pt x="49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0" name="Freeform 98"/>
            <p:cNvSpPr>
              <a:spLocks/>
            </p:cNvSpPr>
            <p:nvPr/>
          </p:nvSpPr>
          <p:spPr bwMode="auto">
            <a:xfrm>
              <a:off x="1641" y="1792"/>
              <a:ext cx="63" cy="61"/>
            </a:xfrm>
            <a:custGeom>
              <a:avLst/>
              <a:gdLst>
                <a:gd name="T0" fmla="*/ 18 w 63"/>
                <a:gd name="T1" fmla="*/ 61 h 61"/>
                <a:gd name="T2" fmla="*/ 15 w 63"/>
                <a:gd name="T3" fmla="*/ 31 h 61"/>
                <a:gd name="T4" fmla="*/ 15 w 63"/>
                <a:gd name="T5" fmla="*/ 30 h 61"/>
                <a:gd name="T6" fmla="*/ 16 w 63"/>
                <a:gd name="T7" fmla="*/ 26 h 61"/>
                <a:gd name="T8" fmla="*/ 17 w 63"/>
                <a:gd name="T9" fmla="*/ 23 h 61"/>
                <a:gd name="T10" fmla="*/ 18 w 63"/>
                <a:gd name="T11" fmla="*/ 20 h 61"/>
                <a:gd name="T12" fmla="*/ 19 w 63"/>
                <a:gd name="T13" fmla="*/ 18 h 61"/>
                <a:gd name="T14" fmla="*/ 19 w 63"/>
                <a:gd name="T15" fmla="*/ 15 h 61"/>
                <a:gd name="T16" fmla="*/ 20 w 63"/>
                <a:gd name="T17" fmla="*/ 15 h 61"/>
                <a:gd name="T18" fmla="*/ 21 w 63"/>
                <a:gd name="T19" fmla="*/ 12 h 61"/>
                <a:gd name="T20" fmla="*/ 22 w 63"/>
                <a:gd name="T21" fmla="*/ 10 h 61"/>
                <a:gd name="T22" fmla="*/ 22 w 63"/>
                <a:gd name="T23" fmla="*/ 8 h 61"/>
                <a:gd name="T24" fmla="*/ 23 w 63"/>
                <a:gd name="T25" fmla="*/ 6 h 61"/>
                <a:gd name="T26" fmla="*/ 23 w 63"/>
                <a:gd name="T27" fmla="*/ 4 h 61"/>
                <a:gd name="T28" fmla="*/ 24 w 63"/>
                <a:gd name="T29" fmla="*/ 2 h 61"/>
                <a:gd name="T30" fmla="*/ 24 w 63"/>
                <a:gd name="T31" fmla="*/ 0 h 61"/>
                <a:gd name="T32" fmla="*/ 24 w 63"/>
                <a:gd name="T33" fmla="*/ 1 h 61"/>
                <a:gd name="T34" fmla="*/ 27 w 63"/>
                <a:gd name="T35" fmla="*/ 0 h 61"/>
                <a:gd name="T36" fmla="*/ 30 w 63"/>
                <a:gd name="T37" fmla="*/ 2 h 61"/>
                <a:gd name="T38" fmla="*/ 34 w 63"/>
                <a:gd name="T39" fmla="*/ 3 h 61"/>
                <a:gd name="T40" fmla="*/ 36 w 63"/>
                <a:gd name="T41" fmla="*/ 2 h 61"/>
                <a:gd name="T42" fmla="*/ 38 w 63"/>
                <a:gd name="T43" fmla="*/ 2 h 61"/>
                <a:gd name="T44" fmla="*/ 40 w 63"/>
                <a:gd name="T45" fmla="*/ 1 h 61"/>
                <a:gd name="T46" fmla="*/ 43 w 63"/>
                <a:gd name="T47" fmla="*/ 1 h 61"/>
                <a:gd name="T48" fmla="*/ 43 w 63"/>
                <a:gd name="T49" fmla="*/ 5 h 61"/>
                <a:gd name="T50" fmla="*/ 45 w 63"/>
                <a:gd name="T51" fmla="*/ 6 h 61"/>
                <a:gd name="T52" fmla="*/ 48 w 63"/>
                <a:gd name="T53" fmla="*/ 6 h 61"/>
                <a:gd name="T54" fmla="*/ 51 w 63"/>
                <a:gd name="T55" fmla="*/ 6 h 61"/>
                <a:gd name="T56" fmla="*/ 51 w 63"/>
                <a:gd name="T57" fmla="*/ 9 h 61"/>
                <a:gd name="T58" fmla="*/ 50 w 63"/>
                <a:gd name="T59" fmla="*/ 10 h 61"/>
                <a:gd name="T60" fmla="*/ 51 w 63"/>
                <a:gd name="T61" fmla="*/ 10 h 61"/>
                <a:gd name="T62" fmla="*/ 54 w 63"/>
                <a:gd name="T63" fmla="*/ 12 h 61"/>
                <a:gd name="T64" fmla="*/ 55 w 63"/>
                <a:gd name="T65" fmla="*/ 15 h 61"/>
                <a:gd name="T66" fmla="*/ 55 w 63"/>
                <a:gd name="T67" fmla="*/ 16 h 61"/>
                <a:gd name="T68" fmla="*/ 58 w 63"/>
                <a:gd name="T69" fmla="*/ 18 h 61"/>
                <a:gd name="T70" fmla="*/ 58 w 63"/>
                <a:gd name="T71" fmla="*/ 20 h 61"/>
                <a:gd name="T72" fmla="*/ 59 w 63"/>
                <a:gd name="T73" fmla="*/ 16 h 61"/>
                <a:gd name="T74" fmla="*/ 60 w 63"/>
                <a:gd name="T75" fmla="*/ 19 h 61"/>
                <a:gd name="T76" fmla="*/ 62 w 63"/>
                <a:gd name="T77" fmla="*/ 19 h 61"/>
                <a:gd name="T78" fmla="*/ 62 w 63"/>
                <a:gd name="T79" fmla="*/ 24 h 61"/>
                <a:gd name="T80" fmla="*/ 63 w 63"/>
                <a:gd name="T81" fmla="*/ 24 h 61"/>
                <a:gd name="T82" fmla="*/ 0 w 63"/>
                <a:gd name="T83" fmla="*/ 61 h 61"/>
                <a:gd name="T84" fmla="*/ 0 w 63"/>
                <a:gd name="T85" fmla="*/ 26 h 61"/>
                <a:gd name="T86" fmla="*/ 3 w 63"/>
                <a:gd name="T87" fmla="*/ 24 h 61"/>
                <a:gd name="T88" fmla="*/ 4 w 63"/>
                <a:gd name="T89" fmla="*/ 23 h 61"/>
                <a:gd name="T90" fmla="*/ 6 w 63"/>
                <a:gd name="T91" fmla="*/ 23 h 61"/>
                <a:gd name="T92" fmla="*/ 8 w 63"/>
                <a:gd name="T93" fmla="*/ 24 h 61"/>
                <a:gd name="T94" fmla="*/ 9 w 63"/>
                <a:gd name="T95" fmla="*/ 25 h 61"/>
                <a:gd name="T96" fmla="*/ 7 w 63"/>
                <a:gd name="T97" fmla="*/ 26 h 61"/>
                <a:gd name="T98" fmla="*/ 9 w 63"/>
                <a:gd name="T99" fmla="*/ 28 h 61"/>
                <a:gd name="T100" fmla="*/ 10 w 63"/>
                <a:gd name="T101" fmla="*/ 29 h 61"/>
                <a:gd name="T102" fmla="*/ 11 w 63"/>
                <a:gd name="T103" fmla="*/ 30 h 61"/>
                <a:gd name="T104" fmla="*/ 10 w 63"/>
                <a:gd name="T105" fmla="*/ 32 h 61"/>
                <a:gd name="T106" fmla="*/ 10 w 63"/>
                <a:gd name="T107" fmla="*/ 34 h 61"/>
                <a:gd name="T108" fmla="*/ 13 w 63"/>
                <a:gd name="T109" fmla="*/ 35 h 61"/>
                <a:gd name="T110" fmla="*/ 14 w 63"/>
                <a:gd name="T111" fmla="*/ 35 h 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"/>
                <a:gd name="T169" fmla="*/ 0 h 61"/>
                <a:gd name="T170" fmla="*/ 63 w 63"/>
                <a:gd name="T171" fmla="*/ 61 h 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" h="61">
                  <a:moveTo>
                    <a:pt x="15" y="33"/>
                  </a:moveTo>
                  <a:lnTo>
                    <a:pt x="18" y="61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1" y="9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5" y="16"/>
                  </a:lnTo>
                  <a:lnTo>
                    <a:pt x="58" y="17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59" y="16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4"/>
                  </a:lnTo>
                  <a:lnTo>
                    <a:pt x="63" y="24"/>
                  </a:lnTo>
                  <a:lnTo>
                    <a:pt x="63" y="61"/>
                  </a:lnTo>
                  <a:lnTo>
                    <a:pt x="0" y="61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1" name="Freeform 99"/>
            <p:cNvSpPr>
              <a:spLocks/>
            </p:cNvSpPr>
            <p:nvPr/>
          </p:nvSpPr>
          <p:spPr bwMode="auto">
            <a:xfrm>
              <a:off x="1641" y="1853"/>
              <a:ext cx="63" cy="60"/>
            </a:xfrm>
            <a:custGeom>
              <a:avLst/>
              <a:gdLst>
                <a:gd name="T0" fmla="*/ 18 w 63"/>
                <a:gd name="T1" fmla="*/ 0 h 60"/>
                <a:gd name="T2" fmla="*/ 24 w 63"/>
                <a:gd name="T3" fmla="*/ 60 h 60"/>
                <a:gd name="T4" fmla="*/ 18 w 63"/>
                <a:gd name="T5" fmla="*/ 0 h 60"/>
                <a:gd name="T6" fmla="*/ 63 w 63"/>
                <a:gd name="T7" fmla="*/ 0 h 60"/>
                <a:gd name="T8" fmla="*/ 63 w 63"/>
                <a:gd name="T9" fmla="*/ 60 h 60"/>
                <a:gd name="T10" fmla="*/ 0 w 63"/>
                <a:gd name="T11" fmla="*/ 60 h 60"/>
                <a:gd name="T12" fmla="*/ 0 w 63"/>
                <a:gd name="T13" fmla="*/ 0 h 60"/>
                <a:gd name="T14" fmla="*/ 18 w 63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0"/>
                <a:gd name="T26" fmla="*/ 63 w 63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0">
                  <a:moveTo>
                    <a:pt x="18" y="0"/>
                  </a:moveTo>
                  <a:lnTo>
                    <a:pt x="24" y="60"/>
                  </a:lnTo>
                  <a:lnTo>
                    <a:pt x="18" y="0"/>
                  </a:lnTo>
                  <a:lnTo>
                    <a:pt x="63" y="0"/>
                  </a:lnTo>
                  <a:lnTo>
                    <a:pt x="63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2" name="Freeform 100"/>
            <p:cNvSpPr>
              <a:spLocks/>
            </p:cNvSpPr>
            <p:nvPr/>
          </p:nvSpPr>
          <p:spPr bwMode="auto">
            <a:xfrm>
              <a:off x="1592" y="1913"/>
              <a:ext cx="112" cy="113"/>
            </a:xfrm>
            <a:custGeom>
              <a:avLst/>
              <a:gdLst>
                <a:gd name="T0" fmla="*/ 85 w 112"/>
                <a:gd name="T1" fmla="*/ 93 h 113"/>
                <a:gd name="T2" fmla="*/ 86 w 112"/>
                <a:gd name="T3" fmla="*/ 95 h 113"/>
                <a:gd name="T4" fmla="*/ 87 w 112"/>
                <a:gd name="T5" fmla="*/ 97 h 113"/>
                <a:gd name="T6" fmla="*/ 84 w 112"/>
                <a:gd name="T7" fmla="*/ 103 h 113"/>
                <a:gd name="T8" fmla="*/ 77 w 112"/>
                <a:gd name="T9" fmla="*/ 104 h 113"/>
                <a:gd name="T10" fmla="*/ 77 w 112"/>
                <a:gd name="T11" fmla="*/ 97 h 113"/>
                <a:gd name="T12" fmla="*/ 82 w 112"/>
                <a:gd name="T13" fmla="*/ 92 h 113"/>
                <a:gd name="T14" fmla="*/ 112 w 112"/>
                <a:gd name="T15" fmla="*/ 112 h 113"/>
                <a:gd name="T16" fmla="*/ 108 w 112"/>
                <a:gd name="T17" fmla="*/ 113 h 113"/>
                <a:gd name="T18" fmla="*/ 102 w 112"/>
                <a:gd name="T19" fmla="*/ 113 h 113"/>
                <a:gd name="T20" fmla="*/ 97 w 112"/>
                <a:gd name="T21" fmla="*/ 107 h 113"/>
                <a:gd name="T22" fmla="*/ 97 w 112"/>
                <a:gd name="T23" fmla="*/ 102 h 113"/>
                <a:gd name="T24" fmla="*/ 91 w 112"/>
                <a:gd name="T25" fmla="*/ 106 h 113"/>
                <a:gd name="T26" fmla="*/ 87 w 112"/>
                <a:gd name="T27" fmla="*/ 105 h 113"/>
                <a:gd name="T28" fmla="*/ 78 w 112"/>
                <a:gd name="T29" fmla="*/ 108 h 113"/>
                <a:gd name="T30" fmla="*/ 73 w 112"/>
                <a:gd name="T31" fmla="*/ 112 h 113"/>
                <a:gd name="T32" fmla="*/ 71 w 112"/>
                <a:gd name="T33" fmla="*/ 106 h 113"/>
                <a:gd name="T34" fmla="*/ 64 w 112"/>
                <a:gd name="T35" fmla="*/ 103 h 113"/>
                <a:gd name="T36" fmla="*/ 60 w 112"/>
                <a:gd name="T37" fmla="*/ 106 h 113"/>
                <a:gd name="T38" fmla="*/ 56 w 112"/>
                <a:gd name="T39" fmla="*/ 106 h 113"/>
                <a:gd name="T40" fmla="*/ 52 w 112"/>
                <a:gd name="T41" fmla="*/ 103 h 113"/>
                <a:gd name="T42" fmla="*/ 45 w 112"/>
                <a:gd name="T43" fmla="*/ 101 h 113"/>
                <a:gd name="T44" fmla="*/ 45 w 112"/>
                <a:gd name="T45" fmla="*/ 107 h 113"/>
                <a:gd name="T46" fmla="*/ 40 w 112"/>
                <a:gd name="T47" fmla="*/ 101 h 113"/>
                <a:gd name="T48" fmla="*/ 35 w 112"/>
                <a:gd name="T49" fmla="*/ 104 h 113"/>
                <a:gd name="T50" fmla="*/ 31 w 112"/>
                <a:gd name="T51" fmla="*/ 109 h 113"/>
                <a:gd name="T52" fmla="*/ 25 w 112"/>
                <a:gd name="T53" fmla="*/ 105 h 113"/>
                <a:gd name="T54" fmla="*/ 20 w 112"/>
                <a:gd name="T55" fmla="*/ 103 h 113"/>
                <a:gd name="T56" fmla="*/ 16 w 112"/>
                <a:gd name="T57" fmla="*/ 105 h 113"/>
                <a:gd name="T58" fmla="*/ 16 w 112"/>
                <a:gd name="T59" fmla="*/ 102 h 113"/>
                <a:gd name="T60" fmla="*/ 15 w 112"/>
                <a:gd name="T61" fmla="*/ 97 h 113"/>
                <a:gd name="T62" fmla="*/ 15 w 112"/>
                <a:gd name="T63" fmla="*/ 93 h 113"/>
                <a:gd name="T64" fmla="*/ 10 w 112"/>
                <a:gd name="T65" fmla="*/ 88 h 113"/>
                <a:gd name="T66" fmla="*/ 8 w 112"/>
                <a:gd name="T67" fmla="*/ 80 h 113"/>
                <a:gd name="T68" fmla="*/ 4 w 112"/>
                <a:gd name="T69" fmla="*/ 75 h 113"/>
                <a:gd name="T70" fmla="*/ 3 w 112"/>
                <a:gd name="T71" fmla="*/ 70 h 113"/>
                <a:gd name="T72" fmla="*/ 1 w 112"/>
                <a:gd name="T73" fmla="*/ 65 h 113"/>
                <a:gd name="T74" fmla="*/ 3 w 112"/>
                <a:gd name="T75" fmla="*/ 60 h 113"/>
                <a:gd name="T76" fmla="*/ 6 w 112"/>
                <a:gd name="T77" fmla="*/ 56 h 113"/>
                <a:gd name="T78" fmla="*/ 9 w 112"/>
                <a:gd name="T79" fmla="*/ 54 h 113"/>
                <a:gd name="T80" fmla="*/ 11 w 112"/>
                <a:gd name="T81" fmla="*/ 53 h 113"/>
                <a:gd name="T82" fmla="*/ 14 w 112"/>
                <a:gd name="T83" fmla="*/ 48 h 113"/>
                <a:gd name="T84" fmla="*/ 22 w 112"/>
                <a:gd name="T85" fmla="*/ 48 h 113"/>
                <a:gd name="T86" fmla="*/ 26 w 112"/>
                <a:gd name="T87" fmla="*/ 42 h 113"/>
                <a:gd name="T88" fmla="*/ 32 w 112"/>
                <a:gd name="T89" fmla="*/ 38 h 113"/>
                <a:gd name="T90" fmla="*/ 32 w 112"/>
                <a:gd name="T91" fmla="*/ 35 h 113"/>
                <a:gd name="T92" fmla="*/ 37 w 112"/>
                <a:gd name="T93" fmla="*/ 31 h 113"/>
                <a:gd name="T94" fmla="*/ 36 w 112"/>
                <a:gd name="T95" fmla="*/ 24 h 113"/>
                <a:gd name="T96" fmla="*/ 38 w 112"/>
                <a:gd name="T97" fmla="*/ 23 h 113"/>
                <a:gd name="T98" fmla="*/ 40 w 112"/>
                <a:gd name="T99" fmla="*/ 21 h 113"/>
                <a:gd name="T100" fmla="*/ 42 w 112"/>
                <a:gd name="T101" fmla="*/ 18 h 113"/>
                <a:gd name="T102" fmla="*/ 45 w 112"/>
                <a:gd name="T103" fmla="*/ 13 h 113"/>
                <a:gd name="T104" fmla="*/ 43 w 112"/>
                <a:gd name="T105" fmla="*/ 9 h 113"/>
                <a:gd name="T106" fmla="*/ 40 w 112"/>
                <a:gd name="T107" fmla="*/ 6 h 113"/>
                <a:gd name="T108" fmla="*/ 36 w 112"/>
                <a:gd name="T109" fmla="*/ 4 h 113"/>
                <a:gd name="T110" fmla="*/ 16 w 112"/>
                <a:gd name="T111" fmla="*/ 0 h 113"/>
                <a:gd name="T112" fmla="*/ 11 w 112"/>
                <a:gd name="T113" fmla="*/ 0 h 113"/>
                <a:gd name="T114" fmla="*/ 10 w 112"/>
                <a:gd name="T115" fmla="*/ 0 h 113"/>
                <a:gd name="T116" fmla="*/ 2 w 112"/>
                <a:gd name="T117" fmla="*/ 1 h 1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2"/>
                <a:gd name="T178" fmla="*/ 0 h 113"/>
                <a:gd name="T179" fmla="*/ 112 w 112"/>
                <a:gd name="T180" fmla="*/ 113 h 1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2" h="113">
                  <a:moveTo>
                    <a:pt x="73" y="0"/>
                  </a:moveTo>
                  <a:lnTo>
                    <a:pt x="83" y="91"/>
                  </a:lnTo>
                  <a:lnTo>
                    <a:pt x="84" y="91"/>
                  </a:lnTo>
                  <a:lnTo>
                    <a:pt x="85" y="93"/>
                  </a:lnTo>
                  <a:lnTo>
                    <a:pt x="86" y="92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6" y="95"/>
                  </a:lnTo>
                  <a:lnTo>
                    <a:pt x="88" y="96"/>
                  </a:lnTo>
                  <a:lnTo>
                    <a:pt x="90" y="96"/>
                  </a:lnTo>
                  <a:lnTo>
                    <a:pt x="90" y="97"/>
                  </a:lnTo>
                  <a:lnTo>
                    <a:pt x="87" y="97"/>
                  </a:lnTo>
                  <a:lnTo>
                    <a:pt x="87" y="99"/>
                  </a:lnTo>
                  <a:lnTo>
                    <a:pt x="86" y="101"/>
                  </a:lnTo>
                  <a:lnTo>
                    <a:pt x="86" y="102"/>
                  </a:lnTo>
                  <a:lnTo>
                    <a:pt x="84" y="103"/>
                  </a:lnTo>
                  <a:lnTo>
                    <a:pt x="84" y="105"/>
                  </a:lnTo>
                  <a:lnTo>
                    <a:pt x="79" y="104"/>
                  </a:lnTo>
                  <a:lnTo>
                    <a:pt x="78" y="104"/>
                  </a:lnTo>
                  <a:lnTo>
                    <a:pt x="77" y="104"/>
                  </a:lnTo>
                  <a:lnTo>
                    <a:pt x="76" y="102"/>
                  </a:lnTo>
                  <a:lnTo>
                    <a:pt x="77" y="101"/>
                  </a:lnTo>
                  <a:lnTo>
                    <a:pt x="76" y="100"/>
                  </a:lnTo>
                  <a:lnTo>
                    <a:pt x="77" y="97"/>
                  </a:lnTo>
                  <a:lnTo>
                    <a:pt x="78" y="97"/>
                  </a:lnTo>
                  <a:lnTo>
                    <a:pt x="79" y="93"/>
                  </a:lnTo>
                  <a:lnTo>
                    <a:pt x="82" y="92"/>
                  </a:lnTo>
                  <a:lnTo>
                    <a:pt x="83" y="91"/>
                  </a:lnTo>
                  <a:lnTo>
                    <a:pt x="73" y="0"/>
                  </a:lnTo>
                  <a:lnTo>
                    <a:pt x="112" y="0"/>
                  </a:lnTo>
                  <a:lnTo>
                    <a:pt x="112" y="112"/>
                  </a:lnTo>
                  <a:lnTo>
                    <a:pt x="111" y="112"/>
                  </a:lnTo>
                  <a:lnTo>
                    <a:pt x="110" y="113"/>
                  </a:lnTo>
                  <a:lnTo>
                    <a:pt x="109" y="113"/>
                  </a:lnTo>
                  <a:lnTo>
                    <a:pt x="108" y="113"/>
                  </a:lnTo>
                  <a:lnTo>
                    <a:pt x="106" y="111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102" y="113"/>
                  </a:lnTo>
                  <a:lnTo>
                    <a:pt x="97" y="111"/>
                  </a:lnTo>
                  <a:lnTo>
                    <a:pt x="96" y="110"/>
                  </a:lnTo>
                  <a:lnTo>
                    <a:pt x="97" y="109"/>
                  </a:lnTo>
                  <a:lnTo>
                    <a:pt x="97" y="107"/>
                  </a:lnTo>
                  <a:lnTo>
                    <a:pt x="96" y="106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3" y="106"/>
                  </a:lnTo>
                  <a:lnTo>
                    <a:pt x="92" y="106"/>
                  </a:lnTo>
                  <a:lnTo>
                    <a:pt x="91" y="106"/>
                  </a:lnTo>
                  <a:lnTo>
                    <a:pt x="90" y="104"/>
                  </a:lnTo>
                  <a:lnTo>
                    <a:pt x="87" y="105"/>
                  </a:lnTo>
                  <a:lnTo>
                    <a:pt x="84" y="106"/>
                  </a:lnTo>
                  <a:lnTo>
                    <a:pt x="83" y="106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5" y="109"/>
                  </a:lnTo>
                  <a:lnTo>
                    <a:pt x="74" y="110"/>
                  </a:lnTo>
                  <a:lnTo>
                    <a:pt x="73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1" y="108"/>
                  </a:lnTo>
                  <a:lnTo>
                    <a:pt x="71" y="106"/>
                  </a:lnTo>
                  <a:lnTo>
                    <a:pt x="71" y="105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4" y="103"/>
                  </a:lnTo>
                  <a:lnTo>
                    <a:pt x="62" y="103"/>
                  </a:lnTo>
                  <a:lnTo>
                    <a:pt x="59" y="102"/>
                  </a:lnTo>
                  <a:lnTo>
                    <a:pt x="60" y="106"/>
                  </a:lnTo>
                  <a:lnTo>
                    <a:pt x="59" y="107"/>
                  </a:lnTo>
                  <a:lnTo>
                    <a:pt x="58" y="106"/>
                  </a:lnTo>
                  <a:lnTo>
                    <a:pt x="57" y="107"/>
                  </a:lnTo>
                  <a:lnTo>
                    <a:pt x="56" y="106"/>
                  </a:lnTo>
                  <a:lnTo>
                    <a:pt x="55" y="106"/>
                  </a:lnTo>
                  <a:lnTo>
                    <a:pt x="54" y="105"/>
                  </a:lnTo>
                  <a:lnTo>
                    <a:pt x="53" y="106"/>
                  </a:lnTo>
                  <a:lnTo>
                    <a:pt x="52" y="103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5" y="101"/>
                  </a:lnTo>
                  <a:lnTo>
                    <a:pt x="45" y="102"/>
                  </a:lnTo>
                  <a:lnTo>
                    <a:pt x="45" y="106"/>
                  </a:lnTo>
                  <a:lnTo>
                    <a:pt x="45" y="107"/>
                  </a:lnTo>
                  <a:lnTo>
                    <a:pt x="41" y="106"/>
                  </a:lnTo>
                  <a:lnTo>
                    <a:pt x="41" y="103"/>
                  </a:lnTo>
                  <a:lnTo>
                    <a:pt x="40" y="101"/>
                  </a:lnTo>
                  <a:lnTo>
                    <a:pt x="39" y="102"/>
                  </a:lnTo>
                  <a:lnTo>
                    <a:pt x="36" y="102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6"/>
                  </a:lnTo>
                  <a:lnTo>
                    <a:pt x="31" y="109"/>
                  </a:lnTo>
                  <a:lnTo>
                    <a:pt x="29" y="108"/>
                  </a:lnTo>
                  <a:lnTo>
                    <a:pt x="27" y="106"/>
                  </a:lnTo>
                  <a:lnTo>
                    <a:pt x="26" y="106"/>
                  </a:lnTo>
                  <a:lnTo>
                    <a:pt x="25" y="105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0" y="103"/>
                  </a:lnTo>
                  <a:lnTo>
                    <a:pt x="19" y="103"/>
                  </a:lnTo>
                  <a:lnTo>
                    <a:pt x="18" y="103"/>
                  </a:lnTo>
                  <a:lnTo>
                    <a:pt x="17" y="103"/>
                  </a:lnTo>
                  <a:lnTo>
                    <a:pt x="16" y="105"/>
                  </a:lnTo>
                  <a:lnTo>
                    <a:pt x="15" y="103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7" y="96"/>
                  </a:lnTo>
                  <a:lnTo>
                    <a:pt x="15" y="94"/>
                  </a:lnTo>
                  <a:lnTo>
                    <a:pt x="15" y="93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1" y="90"/>
                  </a:lnTo>
                  <a:lnTo>
                    <a:pt x="10" y="88"/>
                  </a:lnTo>
                  <a:lnTo>
                    <a:pt x="10" y="85"/>
                  </a:lnTo>
                  <a:lnTo>
                    <a:pt x="9" y="84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2" y="67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6" y="56"/>
                  </a:lnTo>
                  <a:lnTo>
                    <a:pt x="7" y="54"/>
                  </a:lnTo>
                  <a:lnTo>
                    <a:pt x="8" y="52"/>
                  </a:lnTo>
                  <a:lnTo>
                    <a:pt x="9" y="54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9" y="47"/>
                  </a:lnTo>
                  <a:lnTo>
                    <a:pt x="22" y="48"/>
                  </a:lnTo>
                  <a:lnTo>
                    <a:pt x="23" y="47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9" y="39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6" y="23"/>
                  </a:lnTo>
                  <a:lnTo>
                    <a:pt x="37" y="24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7" y="22"/>
                  </a:lnTo>
                  <a:lnTo>
                    <a:pt x="36" y="20"/>
                  </a:lnTo>
                  <a:lnTo>
                    <a:pt x="39" y="20"/>
                  </a:lnTo>
                  <a:lnTo>
                    <a:pt x="40" y="21"/>
                  </a:lnTo>
                  <a:lnTo>
                    <a:pt x="41" y="23"/>
                  </a:lnTo>
                  <a:lnTo>
                    <a:pt x="43" y="23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6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3" name="Freeform 101"/>
            <p:cNvSpPr>
              <a:spLocks/>
            </p:cNvSpPr>
            <p:nvPr/>
          </p:nvSpPr>
          <p:spPr bwMode="auto">
            <a:xfrm>
              <a:off x="1704" y="1798"/>
              <a:ext cx="126" cy="115"/>
            </a:xfrm>
            <a:custGeom>
              <a:avLst/>
              <a:gdLst>
                <a:gd name="T0" fmla="*/ 5 w 126"/>
                <a:gd name="T1" fmla="*/ 18 h 115"/>
                <a:gd name="T2" fmla="*/ 8 w 126"/>
                <a:gd name="T3" fmla="*/ 16 h 115"/>
                <a:gd name="T4" fmla="*/ 10 w 126"/>
                <a:gd name="T5" fmla="*/ 11 h 115"/>
                <a:gd name="T6" fmla="*/ 12 w 126"/>
                <a:gd name="T7" fmla="*/ 11 h 115"/>
                <a:gd name="T8" fmla="*/ 15 w 126"/>
                <a:gd name="T9" fmla="*/ 13 h 115"/>
                <a:gd name="T10" fmla="*/ 18 w 126"/>
                <a:gd name="T11" fmla="*/ 18 h 115"/>
                <a:gd name="T12" fmla="*/ 25 w 126"/>
                <a:gd name="T13" fmla="*/ 18 h 115"/>
                <a:gd name="T14" fmla="*/ 27 w 126"/>
                <a:gd name="T15" fmla="*/ 18 h 115"/>
                <a:gd name="T16" fmla="*/ 33 w 126"/>
                <a:gd name="T17" fmla="*/ 13 h 115"/>
                <a:gd name="T18" fmla="*/ 39 w 126"/>
                <a:gd name="T19" fmla="*/ 4 h 115"/>
                <a:gd name="T20" fmla="*/ 47 w 126"/>
                <a:gd name="T21" fmla="*/ 5 h 115"/>
                <a:gd name="T22" fmla="*/ 46 w 126"/>
                <a:gd name="T23" fmla="*/ 9 h 115"/>
                <a:gd name="T24" fmla="*/ 44 w 126"/>
                <a:gd name="T25" fmla="*/ 15 h 115"/>
                <a:gd name="T26" fmla="*/ 43 w 126"/>
                <a:gd name="T27" fmla="*/ 19 h 115"/>
                <a:gd name="T28" fmla="*/ 39 w 126"/>
                <a:gd name="T29" fmla="*/ 20 h 115"/>
                <a:gd name="T30" fmla="*/ 35 w 126"/>
                <a:gd name="T31" fmla="*/ 24 h 115"/>
                <a:gd name="T32" fmla="*/ 36 w 126"/>
                <a:gd name="T33" fmla="*/ 28 h 115"/>
                <a:gd name="T34" fmla="*/ 35 w 126"/>
                <a:gd name="T35" fmla="*/ 31 h 115"/>
                <a:gd name="T36" fmla="*/ 41 w 126"/>
                <a:gd name="T37" fmla="*/ 29 h 115"/>
                <a:gd name="T38" fmla="*/ 46 w 126"/>
                <a:gd name="T39" fmla="*/ 29 h 115"/>
                <a:gd name="T40" fmla="*/ 50 w 126"/>
                <a:gd name="T41" fmla="*/ 27 h 115"/>
                <a:gd name="T42" fmla="*/ 52 w 126"/>
                <a:gd name="T43" fmla="*/ 24 h 115"/>
                <a:gd name="T44" fmla="*/ 57 w 126"/>
                <a:gd name="T45" fmla="*/ 20 h 115"/>
                <a:gd name="T46" fmla="*/ 58 w 126"/>
                <a:gd name="T47" fmla="*/ 17 h 115"/>
                <a:gd name="T48" fmla="*/ 55 w 126"/>
                <a:gd name="T49" fmla="*/ 14 h 115"/>
                <a:gd name="T50" fmla="*/ 57 w 126"/>
                <a:gd name="T51" fmla="*/ 7 h 115"/>
                <a:gd name="T52" fmla="*/ 61 w 126"/>
                <a:gd name="T53" fmla="*/ 6 h 115"/>
                <a:gd name="T54" fmla="*/ 65 w 126"/>
                <a:gd name="T55" fmla="*/ 8 h 115"/>
                <a:gd name="T56" fmla="*/ 70 w 126"/>
                <a:gd name="T57" fmla="*/ 4 h 115"/>
                <a:gd name="T58" fmla="*/ 76 w 126"/>
                <a:gd name="T59" fmla="*/ 2 h 115"/>
                <a:gd name="T60" fmla="*/ 82 w 126"/>
                <a:gd name="T61" fmla="*/ 1 h 115"/>
                <a:gd name="T62" fmla="*/ 93 w 126"/>
                <a:gd name="T63" fmla="*/ 1 h 115"/>
                <a:gd name="T64" fmla="*/ 91 w 126"/>
                <a:gd name="T65" fmla="*/ 5 h 115"/>
                <a:gd name="T66" fmla="*/ 93 w 126"/>
                <a:gd name="T67" fmla="*/ 9 h 115"/>
                <a:gd name="T68" fmla="*/ 98 w 126"/>
                <a:gd name="T69" fmla="*/ 13 h 115"/>
                <a:gd name="T70" fmla="*/ 94 w 126"/>
                <a:gd name="T71" fmla="*/ 21 h 115"/>
                <a:gd name="T72" fmla="*/ 95 w 126"/>
                <a:gd name="T73" fmla="*/ 27 h 115"/>
                <a:gd name="T74" fmla="*/ 101 w 126"/>
                <a:gd name="T75" fmla="*/ 31 h 115"/>
                <a:gd name="T76" fmla="*/ 102 w 126"/>
                <a:gd name="T77" fmla="*/ 35 h 115"/>
                <a:gd name="T78" fmla="*/ 108 w 126"/>
                <a:gd name="T79" fmla="*/ 38 h 115"/>
                <a:gd name="T80" fmla="*/ 110 w 126"/>
                <a:gd name="T81" fmla="*/ 43 h 115"/>
                <a:gd name="T82" fmla="*/ 110 w 126"/>
                <a:gd name="T83" fmla="*/ 50 h 115"/>
                <a:gd name="T84" fmla="*/ 102 w 126"/>
                <a:gd name="T85" fmla="*/ 56 h 115"/>
                <a:gd name="T86" fmla="*/ 99 w 126"/>
                <a:gd name="T87" fmla="*/ 56 h 115"/>
                <a:gd name="T88" fmla="*/ 96 w 126"/>
                <a:gd name="T89" fmla="*/ 64 h 115"/>
                <a:gd name="T90" fmla="*/ 99 w 126"/>
                <a:gd name="T91" fmla="*/ 71 h 115"/>
                <a:gd name="T92" fmla="*/ 104 w 126"/>
                <a:gd name="T93" fmla="*/ 74 h 115"/>
                <a:gd name="T94" fmla="*/ 109 w 126"/>
                <a:gd name="T95" fmla="*/ 75 h 115"/>
                <a:gd name="T96" fmla="*/ 111 w 126"/>
                <a:gd name="T97" fmla="*/ 83 h 115"/>
                <a:gd name="T98" fmla="*/ 114 w 126"/>
                <a:gd name="T99" fmla="*/ 91 h 115"/>
                <a:gd name="T100" fmla="*/ 116 w 126"/>
                <a:gd name="T101" fmla="*/ 93 h 115"/>
                <a:gd name="T102" fmla="*/ 124 w 126"/>
                <a:gd name="T103" fmla="*/ 98 h 115"/>
                <a:gd name="T104" fmla="*/ 123 w 126"/>
                <a:gd name="T105" fmla="*/ 105 h 115"/>
                <a:gd name="T106" fmla="*/ 123 w 126"/>
                <a:gd name="T107" fmla="*/ 112 h 115"/>
                <a:gd name="T108" fmla="*/ 0 w 126"/>
                <a:gd name="T109" fmla="*/ 18 h 1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6"/>
                <a:gd name="T166" fmla="*/ 0 h 115"/>
                <a:gd name="T167" fmla="*/ 126 w 126"/>
                <a:gd name="T168" fmla="*/ 115 h 11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6" h="115">
                  <a:moveTo>
                    <a:pt x="0" y="18"/>
                  </a:moveTo>
                  <a:lnTo>
                    <a:pt x="1" y="18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2" y="12"/>
                  </a:lnTo>
                  <a:lnTo>
                    <a:pt x="33" y="13"/>
                  </a:lnTo>
                  <a:lnTo>
                    <a:pt x="35" y="9"/>
                  </a:lnTo>
                  <a:lnTo>
                    <a:pt x="36" y="7"/>
                  </a:lnTo>
                  <a:lnTo>
                    <a:pt x="37" y="6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5" y="17"/>
                  </a:lnTo>
                  <a:lnTo>
                    <a:pt x="46" y="18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6" y="27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5" y="29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8" y="28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3" y="22"/>
                  </a:lnTo>
                  <a:lnTo>
                    <a:pt x="54" y="22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58" y="20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6" y="18"/>
                  </a:lnTo>
                  <a:lnTo>
                    <a:pt x="54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6" y="8"/>
                  </a:lnTo>
                  <a:lnTo>
                    <a:pt x="57" y="7"/>
                  </a:lnTo>
                  <a:lnTo>
                    <a:pt x="59" y="6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4" y="9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70" y="4"/>
                  </a:lnTo>
                  <a:lnTo>
                    <a:pt x="71" y="2"/>
                  </a:lnTo>
                  <a:lnTo>
                    <a:pt x="73" y="1"/>
                  </a:lnTo>
                  <a:lnTo>
                    <a:pt x="75" y="2"/>
                  </a:lnTo>
                  <a:lnTo>
                    <a:pt x="76" y="2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3" y="1"/>
                  </a:lnTo>
                  <a:lnTo>
                    <a:pt x="93" y="3"/>
                  </a:lnTo>
                  <a:lnTo>
                    <a:pt x="92" y="4"/>
                  </a:lnTo>
                  <a:lnTo>
                    <a:pt x="91" y="5"/>
                  </a:lnTo>
                  <a:lnTo>
                    <a:pt x="91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5" y="18"/>
                  </a:lnTo>
                  <a:lnTo>
                    <a:pt x="94" y="21"/>
                  </a:lnTo>
                  <a:lnTo>
                    <a:pt x="94" y="23"/>
                  </a:lnTo>
                  <a:lnTo>
                    <a:pt x="93" y="26"/>
                  </a:lnTo>
                  <a:lnTo>
                    <a:pt x="94" y="27"/>
                  </a:lnTo>
                  <a:lnTo>
                    <a:pt x="95" y="27"/>
                  </a:lnTo>
                  <a:lnTo>
                    <a:pt x="97" y="27"/>
                  </a:lnTo>
                  <a:lnTo>
                    <a:pt x="98" y="28"/>
                  </a:lnTo>
                  <a:lnTo>
                    <a:pt x="101" y="28"/>
                  </a:lnTo>
                  <a:lnTo>
                    <a:pt x="101" y="31"/>
                  </a:lnTo>
                  <a:lnTo>
                    <a:pt x="101" y="32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35"/>
                  </a:lnTo>
                  <a:lnTo>
                    <a:pt x="103" y="34"/>
                  </a:lnTo>
                  <a:lnTo>
                    <a:pt x="104" y="34"/>
                  </a:lnTo>
                  <a:lnTo>
                    <a:pt x="106" y="37"/>
                  </a:lnTo>
                  <a:lnTo>
                    <a:pt x="108" y="38"/>
                  </a:lnTo>
                  <a:lnTo>
                    <a:pt x="108" y="40"/>
                  </a:lnTo>
                  <a:lnTo>
                    <a:pt x="110" y="40"/>
                  </a:lnTo>
                  <a:lnTo>
                    <a:pt x="111" y="43"/>
                  </a:lnTo>
                  <a:lnTo>
                    <a:pt x="110" y="43"/>
                  </a:lnTo>
                  <a:lnTo>
                    <a:pt x="111" y="44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0" y="50"/>
                  </a:lnTo>
                  <a:lnTo>
                    <a:pt x="110" y="54"/>
                  </a:lnTo>
                  <a:lnTo>
                    <a:pt x="106" y="55"/>
                  </a:lnTo>
                  <a:lnTo>
                    <a:pt x="106" y="56"/>
                  </a:lnTo>
                  <a:lnTo>
                    <a:pt x="102" y="56"/>
                  </a:lnTo>
                  <a:lnTo>
                    <a:pt x="101" y="58"/>
                  </a:lnTo>
                  <a:lnTo>
                    <a:pt x="99" y="56"/>
                  </a:lnTo>
                  <a:lnTo>
                    <a:pt x="97" y="57"/>
                  </a:lnTo>
                  <a:lnTo>
                    <a:pt x="96" y="60"/>
                  </a:lnTo>
                  <a:lnTo>
                    <a:pt x="97" y="60"/>
                  </a:lnTo>
                  <a:lnTo>
                    <a:pt x="96" y="64"/>
                  </a:lnTo>
                  <a:lnTo>
                    <a:pt x="97" y="66"/>
                  </a:lnTo>
                  <a:lnTo>
                    <a:pt x="98" y="67"/>
                  </a:lnTo>
                  <a:lnTo>
                    <a:pt x="97" y="69"/>
                  </a:lnTo>
                  <a:lnTo>
                    <a:pt x="99" y="71"/>
                  </a:lnTo>
                  <a:lnTo>
                    <a:pt x="100" y="72"/>
                  </a:lnTo>
                  <a:lnTo>
                    <a:pt x="103" y="74"/>
                  </a:lnTo>
                  <a:lnTo>
                    <a:pt x="104" y="73"/>
                  </a:lnTo>
                  <a:lnTo>
                    <a:pt x="104" y="74"/>
                  </a:lnTo>
                  <a:lnTo>
                    <a:pt x="105" y="76"/>
                  </a:lnTo>
                  <a:lnTo>
                    <a:pt x="107" y="76"/>
                  </a:lnTo>
                  <a:lnTo>
                    <a:pt x="109" y="75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12" y="89"/>
                  </a:lnTo>
                  <a:lnTo>
                    <a:pt x="112" y="91"/>
                  </a:lnTo>
                  <a:lnTo>
                    <a:pt x="114" y="91"/>
                  </a:lnTo>
                  <a:lnTo>
                    <a:pt x="116" y="92"/>
                  </a:lnTo>
                  <a:lnTo>
                    <a:pt x="117" y="92"/>
                  </a:lnTo>
                  <a:lnTo>
                    <a:pt x="116" y="92"/>
                  </a:lnTo>
                  <a:lnTo>
                    <a:pt x="116" y="93"/>
                  </a:lnTo>
                  <a:lnTo>
                    <a:pt x="120" y="93"/>
                  </a:lnTo>
                  <a:lnTo>
                    <a:pt x="120" y="94"/>
                  </a:lnTo>
                  <a:lnTo>
                    <a:pt x="121" y="97"/>
                  </a:lnTo>
                  <a:lnTo>
                    <a:pt x="124" y="98"/>
                  </a:lnTo>
                  <a:lnTo>
                    <a:pt x="126" y="100"/>
                  </a:lnTo>
                  <a:lnTo>
                    <a:pt x="125" y="101"/>
                  </a:lnTo>
                  <a:lnTo>
                    <a:pt x="125" y="104"/>
                  </a:lnTo>
                  <a:lnTo>
                    <a:pt x="123" y="105"/>
                  </a:lnTo>
                  <a:lnTo>
                    <a:pt x="123" y="107"/>
                  </a:lnTo>
                  <a:lnTo>
                    <a:pt x="121" y="108"/>
                  </a:lnTo>
                  <a:lnTo>
                    <a:pt x="121" y="110"/>
                  </a:lnTo>
                  <a:lnTo>
                    <a:pt x="123" y="112"/>
                  </a:lnTo>
                  <a:lnTo>
                    <a:pt x="123" y="115"/>
                  </a:lnTo>
                  <a:lnTo>
                    <a:pt x="0" y="1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4" name="Freeform 102"/>
            <p:cNvSpPr>
              <a:spLocks/>
            </p:cNvSpPr>
            <p:nvPr/>
          </p:nvSpPr>
          <p:spPr bwMode="auto">
            <a:xfrm>
              <a:off x="1704" y="1913"/>
              <a:ext cx="123" cy="122"/>
            </a:xfrm>
            <a:custGeom>
              <a:avLst/>
              <a:gdLst>
                <a:gd name="T0" fmla="*/ 119 w 123"/>
                <a:gd name="T1" fmla="*/ 5 h 122"/>
                <a:gd name="T2" fmla="*/ 111 w 123"/>
                <a:gd name="T3" fmla="*/ 5 h 122"/>
                <a:gd name="T4" fmla="*/ 106 w 123"/>
                <a:gd name="T5" fmla="*/ 10 h 122"/>
                <a:gd name="T6" fmla="*/ 100 w 123"/>
                <a:gd name="T7" fmla="*/ 12 h 122"/>
                <a:gd name="T8" fmla="*/ 91 w 123"/>
                <a:gd name="T9" fmla="*/ 14 h 122"/>
                <a:gd name="T10" fmla="*/ 83 w 123"/>
                <a:gd name="T11" fmla="*/ 16 h 122"/>
                <a:gd name="T12" fmla="*/ 79 w 123"/>
                <a:gd name="T13" fmla="*/ 17 h 122"/>
                <a:gd name="T14" fmla="*/ 74 w 123"/>
                <a:gd name="T15" fmla="*/ 23 h 122"/>
                <a:gd name="T16" fmla="*/ 69 w 123"/>
                <a:gd name="T17" fmla="*/ 21 h 122"/>
                <a:gd name="T18" fmla="*/ 63 w 123"/>
                <a:gd name="T19" fmla="*/ 17 h 122"/>
                <a:gd name="T20" fmla="*/ 59 w 123"/>
                <a:gd name="T21" fmla="*/ 22 h 122"/>
                <a:gd name="T22" fmla="*/ 57 w 123"/>
                <a:gd name="T23" fmla="*/ 28 h 122"/>
                <a:gd name="T24" fmla="*/ 66 w 123"/>
                <a:gd name="T25" fmla="*/ 32 h 122"/>
                <a:gd name="T26" fmla="*/ 69 w 123"/>
                <a:gd name="T27" fmla="*/ 40 h 122"/>
                <a:gd name="T28" fmla="*/ 63 w 123"/>
                <a:gd name="T29" fmla="*/ 42 h 122"/>
                <a:gd name="T30" fmla="*/ 56 w 123"/>
                <a:gd name="T31" fmla="*/ 44 h 122"/>
                <a:gd name="T32" fmla="*/ 47 w 123"/>
                <a:gd name="T33" fmla="*/ 49 h 122"/>
                <a:gd name="T34" fmla="*/ 45 w 123"/>
                <a:gd name="T35" fmla="*/ 47 h 122"/>
                <a:gd name="T36" fmla="*/ 42 w 123"/>
                <a:gd name="T37" fmla="*/ 51 h 122"/>
                <a:gd name="T38" fmla="*/ 38 w 123"/>
                <a:gd name="T39" fmla="*/ 55 h 122"/>
                <a:gd name="T40" fmla="*/ 31 w 123"/>
                <a:gd name="T41" fmla="*/ 55 h 122"/>
                <a:gd name="T42" fmla="*/ 32 w 123"/>
                <a:gd name="T43" fmla="*/ 61 h 122"/>
                <a:gd name="T44" fmla="*/ 29 w 123"/>
                <a:gd name="T45" fmla="*/ 66 h 122"/>
                <a:gd name="T46" fmla="*/ 22 w 123"/>
                <a:gd name="T47" fmla="*/ 67 h 122"/>
                <a:gd name="T48" fmla="*/ 18 w 123"/>
                <a:gd name="T49" fmla="*/ 72 h 122"/>
                <a:gd name="T50" fmla="*/ 16 w 123"/>
                <a:gd name="T51" fmla="*/ 76 h 122"/>
                <a:gd name="T52" fmla="*/ 19 w 123"/>
                <a:gd name="T53" fmla="*/ 79 h 122"/>
                <a:gd name="T54" fmla="*/ 18 w 123"/>
                <a:gd name="T55" fmla="*/ 82 h 122"/>
                <a:gd name="T56" fmla="*/ 14 w 123"/>
                <a:gd name="T57" fmla="*/ 85 h 122"/>
                <a:gd name="T58" fmla="*/ 8 w 123"/>
                <a:gd name="T59" fmla="*/ 83 h 122"/>
                <a:gd name="T60" fmla="*/ 6 w 123"/>
                <a:gd name="T61" fmla="*/ 84 h 122"/>
                <a:gd name="T62" fmla="*/ 8 w 123"/>
                <a:gd name="T63" fmla="*/ 88 h 122"/>
                <a:gd name="T64" fmla="*/ 8 w 123"/>
                <a:gd name="T65" fmla="*/ 90 h 122"/>
                <a:gd name="T66" fmla="*/ 5 w 123"/>
                <a:gd name="T67" fmla="*/ 92 h 122"/>
                <a:gd name="T68" fmla="*/ 6 w 123"/>
                <a:gd name="T69" fmla="*/ 97 h 122"/>
                <a:gd name="T70" fmla="*/ 9 w 123"/>
                <a:gd name="T71" fmla="*/ 98 h 122"/>
                <a:gd name="T72" fmla="*/ 15 w 123"/>
                <a:gd name="T73" fmla="*/ 99 h 122"/>
                <a:gd name="T74" fmla="*/ 19 w 123"/>
                <a:gd name="T75" fmla="*/ 99 h 122"/>
                <a:gd name="T76" fmla="*/ 19 w 123"/>
                <a:gd name="T77" fmla="*/ 104 h 122"/>
                <a:gd name="T78" fmla="*/ 24 w 123"/>
                <a:gd name="T79" fmla="*/ 106 h 122"/>
                <a:gd name="T80" fmla="*/ 23 w 123"/>
                <a:gd name="T81" fmla="*/ 111 h 122"/>
                <a:gd name="T82" fmla="*/ 24 w 123"/>
                <a:gd name="T83" fmla="*/ 116 h 122"/>
                <a:gd name="T84" fmla="*/ 20 w 123"/>
                <a:gd name="T85" fmla="*/ 115 h 122"/>
                <a:gd name="T86" fmla="*/ 16 w 123"/>
                <a:gd name="T87" fmla="*/ 114 h 122"/>
                <a:gd name="T88" fmla="*/ 14 w 123"/>
                <a:gd name="T89" fmla="*/ 118 h 122"/>
                <a:gd name="T90" fmla="*/ 7 w 123"/>
                <a:gd name="T91" fmla="*/ 121 h 122"/>
                <a:gd name="T92" fmla="*/ 4 w 123"/>
                <a:gd name="T93" fmla="*/ 118 h 122"/>
                <a:gd name="T94" fmla="*/ 1 w 123"/>
                <a:gd name="T95" fmla="*/ 113 h 122"/>
                <a:gd name="T96" fmla="*/ 0 w 123"/>
                <a:gd name="T97" fmla="*/ 0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22"/>
                <a:gd name="T149" fmla="*/ 123 w 123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22">
                  <a:moveTo>
                    <a:pt x="123" y="0"/>
                  </a:moveTo>
                  <a:lnTo>
                    <a:pt x="122" y="1"/>
                  </a:lnTo>
                  <a:lnTo>
                    <a:pt x="121" y="1"/>
                  </a:lnTo>
                  <a:lnTo>
                    <a:pt x="119" y="5"/>
                  </a:lnTo>
                  <a:lnTo>
                    <a:pt x="117" y="4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1" y="9"/>
                  </a:lnTo>
                  <a:lnTo>
                    <a:pt x="110" y="9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7" y="13"/>
                  </a:lnTo>
                  <a:lnTo>
                    <a:pt x="104" y="14"/>
                  </a:lnTo>
                  <a:lnTo>
                    <a:pt x="100" y="12"/>
                  </a:lnTo>
                  <a:lnTo>
                    <a:pt x="97" y="11"/>
                  </a:lnTo>
                  <a:lnTo>
                    <a:pt x="95" y="14"/>
                  </a:lnTo>
                  <a:lnTo>
                    <a:pt x="93" y="13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87" y="16"/>
                  </a:lnTo>
                  <a:lnTo>
                    <a:pt x="83" y="16"/>
                  </a:lnTo>
                  <a:lnTo>
                    <a:pt x="83" y="17"/>
                  </a:lnTo>
                  <a:lnTo>
                    <a:pt x="81" y="18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4" y="23"/>
                  </a:lnTo>
                  <a:lnTo>
                    <a:pt x="74" y="22"/>
                  </a:lnTo>
                  <a:lnTo>
                    <a:pt x="71" y="23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8" y="18"/>
                  </a:lnTo>
                  <a:lnTo>
                    <a:pt x="66" y="17"/>
                  </a:lnTo>
                  <a:lnTo>
                    <a:pt x="63" y="18"/>
                  </a:lnTo>
                  <a:lnTo>
                    <a:pt x="63" y="17"/>
                  </a:lnTo>
                  <a:lnTo>
                    <a:pt x="61" y="16"/>
                  </a:lnTo>
                  <a:lnTo>
                    <a:pt x="60" y="17"/>
                  </a:lnTo>
                  <a:lnTo>
                    <a:pt x="59" y="19"/>
                  </a:lnTo>
                  <a:lnTo>
                    <a:pt x="59" y="22"/>
                  </a:lnTo>
                  <a:lnTo>
                    <a:pt x="58" y="23"/>
                  </a:lnTo>
                  <a:lnTo>
                    <a:pt x="57" y="28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65" y="32"/>
                  </a:lnTo>
                  <a:lnTo>
                    <a:pt x="66" y="32"/>
                  </a:lnTo>
                  <a:lnTo>
                    <a:pt x="66" y="34"/>
                  </a:lnTo>
                  <a:lnTo>
                    <a:pt x="69" y="35"/>
                  </a:lnTo>
                  <a:lnTo>
                    <a:pt x="69" y="38"/>
                  </a:lnTo>
                  <a:lnTo>
                    <a:pt x="69" y="40"/>
                  </a:lnTo>
                  <a:lnTo>
                    <a:pt x="69" y="43"/>
                  </a:lnTo>
                  <a:lnTo>
                    <a:pt x="68" y="44"/>
                  </a:lnTo>
                  <a:lnTo>
                    <a:pt x="65" y="42"/>
                  </a:lnTo>
                  <a:lnTo>
                    <a:pt x="63" y="42"/>
                  </a:lnTo>
                  <a:lnTo>
                    <a:pt x="62" y="44"/>
                  </a:lnTo>
                  <a:lnTo>
                    <a:pt x="60" y="44"/>
                  </a:lnTo>
                  <a:lnTo>
                    <a:pt x="58" y="43"/>
                  </a:lnTo>
                  <a:lnTo>
                    <a:pt x="56" y="44"/>
                  </a:lnTo>
                  <a:lnTo>
                    <a:pt x="53" y="43"/>
                  </a:lnTo>
                  <a:lnTo>
                    <a:pt x="52" y="45"/>
                  </a:lnTo>
                  <a:lnTo>
                    <a:pt x="51" y="46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0" y="51"/>
                  </a:lnTo>
                  <a:lnTo>
                    <a:pt x="42" y="51"/>
                  </a:lnTo>
                  <a:lnTo>
                    <a:pt x="42" y="52"/>
                  </a:lnTo>
                  <a:lnTo>
                    <a:pt x="40" y="53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6" y="56"/>
                  </a:lnTo>
                  <a:lnTo>
                    <a:pt x="31" y="55"/>
                  </a:lnTo>
                  <a:lnTo>
                    <a:pt x="32" y="57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2"/>
                  </a:lnTo>
                  <a:lnTo>
                    <a:pt x="30" y="63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7" y="66"/>
                  </a:lnTo>
                  <a:lnTo>
                    <a:pt x="27" y="65"/>
                  </a:lnTo>
                  <a:lnTo>
                    <a:pt x="26" y="68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8" y="72"/>
                  </a:lnTo>
                  <a:lnTo>
                    <a:pt x="18" y="73"/>
                  </a:lnTo>
                  <a:lnTo>
                    <a:pt x="16" y="76"/>
                  </a:lnTo>
                  <a:lnTo>
                    <a:pt x="16" y="78"/>
                  </a:lnTo>
                  <a:lnTo>
                    <a:pt x="17" y="79"/>
                  </a:lnTo>
                  <a:lnTo>
                    <a:pt x="18" y="79"/>
                  </a:lnTo>
                  <a:lnTo>
                    <a:pt x="19" y="79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8" y="82"/>
                  </a:lnTo>
                  <a:lnTo>
                    <a:pt x="18" y="83"/>
                  </a:lnTo>
                  <a:lnTo>
                    <a:pt x="17" y="86"/>
                  </a:lnTo>
                  <a:lnTo>
                    <a:pt x="15" y="85"/>
                  </a:lnTo>
                  <a:lnTo>
                    <a:pt x="14" y="85"/>
                  </a:lnTo>
                  <a:lnTo>
                    <a:pt x="13" y="85"/>
                  </a:lnTo>
                  <a:lnTo>
                    <a:pt x="12" y="84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7" y="83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7" y="86"/>
                  </a:lnTo>
                  <a:lnTo>
                    <a:pt x="6" y="86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8" y="90"/>
                  </a:lnTo>
                  <a:lnTo>
                    <a:pt x="5" y="89"/>
                  </a:lnTo>
                  <a:lnTo>
                    <a:pt x="3" y="90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5" y="95"/>
                  </a:lnTo>
                  <a:lnTo>
                    <a:pt x="5" y="96"/>
                  </a:lnTo>
                  <a:lnTo>
                    <a:pt x="5" y="97"/>
                  </a:lnTo>
                  <a:lnTo>
                    <a:pt x="6" y="97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8"/>
                  </a:lnTo>
                  <a:lnTo>
                    <a:pt x="11" y="97"/>
                  </a:lnTo>
                  <a:lnTo>
                    <a:pt x="12" y="98"/>
                  </a:lnTo>
                  <a:lnTo>
                    <a:pt x="12" y="99"/>
                  </a:lnTo>
                  <a:lnTo>
                    <a:pt x="15" y="99"/>
                  </a:lnTo>
                  <a:lnTo>
                    <a:pt x="16" y="99"/>
                  </a:lnTo>
                  <a:lnTo>
                    <a:pt x="18" y="98"/>
                  </a:lnTo>
                  <a:lnTo>
                    <a:pt x="19" y="99"/>
                  </a:lnTo>
                  <a:lnTo>
                    <a:pt x="18" y="102"/>
                  </a:lnTo>
                  <a:lnTo>
                    <a:pt x="19" y="102"/>
                  </a:lnTo>
                  <a:lnTo>
                    <a:pt x="20" y="103"/>
                  </a:lnTo>
                  <a:lnTo>
                    <a:pt x="19" y="104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3" y="105"/>
                  </a:lnTo>
                  <a:lnTo>
                    <a:pt x="24" y="106"/>
                  </a:lnTo>
                  <a:lnTo>
                    <a:pt x="23" y="107"/>
                  </a:lnTo>
                  <a:lnTo>
                    <a:pt x="23" y="108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3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4" y="116"/>
                  </a:lnTo>
                  <a:lnTo>
                    <a:pt x="24" y="117"/>
                  </a:lnTo>
                  <a:lnTo>
                    <a:pt x="21" y="117"/>
                  </a:lnTo>
                  <a:lnTo>
                    <a:pt x="20" y="117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8" y="114"/>
                  </a:lnTo>
                  <a:lnTo>
                    <a:pt x="16" y="114"/>
                  </a:lnTo>
                  <a:lnTo>
                    <a:pt x="15" y="115"/>
                  </a:lnTo>
                  <a:lnTo>
                    <a:pt x="17" y="116"/>
                  </a:lnTo>
                  <a:lnTo>
                    <a:pt x="16" y="118"/>
                  </a:lnTo>
                  <a:lnTo>
                    <a:pt x="14" y="118"/>
                  </a:lnTo>
                  <a:lnTo>
                    <a:pt x="14" y="119"/>
                  </a:lnTo>
                  <a:lnTo>
                    <a:pt x="12" y="120"/>
                  </a:lnTo>
                  <a:lnTo>
                    <a:pt x="10" y="122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6" y="119"/>
                  </a:lnTo>
                  <a:lnTo>
                    <a:pt x="6" y="118"/>
                  </a:lnTo>
                  <a:lnTo>
                    <a:pt x="4" y="118"/>
                  </a:lnTo>
                  <a:lnTo>
                    <a:pt x="2" y="117"/>
                  </a:lnTo>
                  <a:lnTo>
                    <a:pt x="2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5" name="Freeform 103"/>
            <p:cNvSpPr>
              <a:spLocks/>
            </p:cNvSpPr>
            <p:nvPr/>
          </p:nvSpPr>
          <p:spPr bwMode="auto">
            <a:xfrm>
              <a:off x="1579" y="1815"/>
              <a:ext cx="240" cy="220"/>
            </a:xfrm>
            <a:custGeom>
              <a:avLst/>
              <a:gdLst>
                <a:gd name="T0" fmla="*/ 229 w 240"/>
                <a:gd name="T1" fmla="*/ 112 h 220"/>
                <a:gd name="T2" fmla="*/ 208 w 240"/>
                <a:gd name="T3" fmla="*/ 114 h 220"/>
                <a:gd name="T4" fmla="*/ 194 w 240"/>
                <a:gd name="T5" fmla="*/ 120 h 220"/>
                <a:gd name="T6" fmla="*/ 184 w 240"/>
                <a:gd name="T7" fmla="*/ 120 h 220"/>
                <a:gd name="T8" fmla="*/ 195 w 240"/>
                <a:gd name="T9" fmla="*/ 136 h 220"/>
                <a:gd name="T10" fmla="*/ 179 w 240"/>
                <a:gd name="T11" fmla="*/ 141 h 220"/>
                <a:gd name="T12" fmla="*/ 165 w 240"/>
                <a:gd name="T13" fmla="*/ 149 h 220"/>
                <a:gd name="T14" fmla="*/ 157 w 240"/>
                <a:gd name="T15" fmla="*/ 155 h 220"/>
                <a:gd name="T16" fmla="*/ 151 w 240"/>
                <a:gd name="T17" fmla="*/ 166 h 220"/>
                <a:gd name="T18" fmla="*/ 141 w 240"/>
                <a:gd name="T19" fmla="*/ 176 h 220"/>
                <a:gd name="T20" fmla="*/ 140 w 240"/>
                <a:gd name="T21" fmla="*/ 183 h 220"/>
                <a:gd name="T22" fmla="*/ 132 w 240"/>
                <a:gd name="T23" fmla="*/ 184 h 220"/>
                <a:gd name="T24" fmla="*/ 129 w 240"/>
                <a:gd name="T25" fmla="*/ 189 h 220"/>
                <a:gd name="T26" fmla="*/ 136 w 240"/>
                <a:gd name="T27" fmla="*/ 195 h 220"/>
                <a:gd name="T28" fmla="*/ 145 w 240"/>
                <a:gd name="T29" fmla="*/ 201 h 220"/>
                <a:gd name="T30" fmla="*/ 149 w 240"/>
                <a:gd name="T31" fmla="*/ 212 h 220"/>
                <a:gd name="T32" fmla="*/ 143 w 240"/>
                <a:gd name="T33" fmla="*/ 212 h 220"/>
                <a:gd name="T34" fmla="*/ 132 w 240"/>
                <a:gd name="T35" fmla="*/ 217 h 220"/>
                <a:gd name="T36" fmla="*/ 124 w 240"/>
                <a:gd name="T37" fmla="*/ 210 h 220"/>
                <a:gd name="T38" fmla="*/ 110 w 240"/>
                <a:gd name="T39" fmla="*/ 207 h 220"/>
                <a:gd name="T40" fmla="*/ 103 w 240"/>
                <a:gd name="T41" fmla="*/ 202 h 220"/>
                <a:gd name="T42" fmla="*/ 88 w 240"/>
                <a:gd name="T43" fmla="*/ 208 h 220"/>
                <a:gd name="T44" fmla="*/ 75 w 240"/>
                <a:gd name="T45" fmla="*/ 201 h 220"/>
                <a:gd name="T46" fmla="*/ 67 w 240"/>
                <a:gd name="T47" fmla="*/ 204 h 220"/>
                <a:gd name="T48" fmla="*/ 55 w 240"/>
                <a:gd name="T49" fmla="*/ 204 h 220"/>
                <a:gd name="T50" fmla="*/ 44 w 240"/>
                <a:gd name="T51" fmla="*/ 207 h 220"/>
                <a:gd name="T52" fmla="*/ 32 w 240"/>
                <a:gd name="T53" fmla="*/ 201 h 220"/>
                <a:gd name="T54" fmla="*/ 28 w 240"/>
                <a:gd name="T55" fmla="*/ 195 h 220"/>
                <a:gd name="T56" fmla="*/ 23 w 240"/>
                <a:gd name="T57" fmla="*/ 183 h 220"/>
                <a:gd name="T58" fmla="*/ 16 w 240"/>
                <a:gd name="T59" fmla="*/ 170 h 220"/>
                <a:gd name="T60" fmla="*/ 18 w 240"/>
                <a:gd name="T61" fmla="*/ 158 h 220"/>
                <a:gd name="T62" fmla="*/ 23 w 240"/>
                <a:gd name="T63" fmla="*/ 150 h 220"/>
                <a:gd name="T64" fmla="*/ 37 w 240"/>
                <a:gd name="T65" fmla="*/ 145 h 220"/>
                <a:gd name="T66" fmla="*/ 46 w 240"/>
                <a:gd name="T67" fmla="*/ 134 h 220"/>
                <a:gd name="T68" fmla="*/ 49 w 240"/>
                <a:gd name="T69" fmla="*/ 121 h 220"/>
                <a:gd name="T70" fmla="*/ 55 w 240"/>
                <a:gd name="T71" fmla="*/ 118 h 220"/>
                <a:gd name="T72" fmla="*/ 56 w 240"/>
                <a:gd name="T73" fmla="*/ 106 h 220"/>
                <a:gd name="T74" fmla="*/ 49 w 240"/>
                <a:gd name="T75" fmla="*/ 98 h 220"/>
                <a:gd name="T76" fmla="*/ 36 w 240"/>
                <a:gd name="T77" fmla="*/ 93 h 220"/>
                <a:gd name="T78" fmla="*/ 28 w 240"/>
                <a:gd name="T79" fmla="*/ 99 h 220"/>
                <a:gd name="T80" fmla="*/ 21 w 240"/>
                <a:gd name="T81" fmla="*/ 95 h 220"/>
                <a:gd name="T82" fmla="*/ 15 w 240"/>
                <a:gd name="T83" fmla="*/ 97 h 220"/>
                <a:gd name="T84" fmla="*/ 21 w 240"/>
                <a:gd name="T85" fmla="*/ 84 h 220"/>
                <a:gd name="T86" fmla="*/ 15 w 240"/>
                <a:gd name="T87" fmla="*/ 73 h 220"/>
                <a:gd name="T88" fmla="*/ 7 w 240"/>
                <a:gd name="T89" fmla="*/ 66 h 220"/>
                <a:gd name="T90" fmla="*/ 3 w 240"/>
                <a:gd name="T91" fmla="*/ 58 h 220"/>
                <a:gd name="T92" fmla="*/ 2 w 240"/>
                <a:gd name="T93" fmla="*/ 52 h 220"/>
                <a:gd name="T94" fmla="*/ 2 w 240"/>
                <a:gd name="T95" fmla="*/ 40 h 220"/>
                <a:gd name="T96" fmla="*/ 5 w 240"/>
                <a:gd name="T97" fmla="*/ 34 h 220"/>
                <a:gd name="T98" fmla="*/ 8 w 240"/>
                <a:gd name="T99" fmla="*/ 28 h 220"/>
                <a:gd name="T100" fmla="*/ 7 w 240"/>
                <a:gd name="T101" fmla="*/ 8 h 220"/>
                <a:gd name="T102" fmla="*/ 13 w 240"/>
                <a:gd name="T103" fmla="*/ 10 h 220"/>
                <a:gd name="T104" fmla="*/ 27 w 240"/>
                <a:gd name="T105" fmla="*/ 12 h 220"/>
                <a:gd name="T106" fmla="*/ 37 w 240"/>
                <a:gd name="T107" fmla="*/ 13 h 220"/>
                <a:gd name="T108" fmla="*/ 43 w 240"/>
                <a:gd name="T109" fmla="*/ 14 h 220"/>
                <a:gd name="T110" fmla="*/ 49 w 240"/>
                <a:gd name="T111" fmla="*/ 4 h 220"/>
                <a:gd name="T112" fmla="*/ 61 w 240"/>
                <a:gd name="T113" fmla="*/ 1 h 220"/>
                <a:gd name="T114" fmla="*/ 70 w 240"/>
                <a:gd name="T115" fmla="*/ 1 h 220"/>
                <a:gd name="T116" fmla="*/ 73 w 240"/>
                <a:gd name="T117" fmla="*/ 7 h 2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0"/>
                <a:gd name="T178" fmla="*/ 0 h 220"/>
                <a:gd name="T179" fmla="*/ 240 w 240"/>
                <a:gd name="T180" fmla="*/ 220 h 2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0" h="220">
                  <a:moveTo>
                    <a:pt x="240" y="103"/>
                  </a:moveTo>
                  <a:lnTo>
                    <a:pt x="239" y="103"/>
                  </a:lnTo>
                  <a:lnTo>
                    <a:pt x="236" y="103"/>
                  </a:lnTo>
                  <a:lnTo>
                    <a:pt x="236" y="104"/>
                  </a:lnTo>
                  <a:lnTo>
                    <a:pt x="236" y="107"/>
                  </a:lnTo>
                  <a:lnTo>
                    <a:pt x="235" y="107"/>
                  </a:lnTo>
                  <a:lnTo>
                    <a:pt x="231" y="108"/>
                  </a:lnTo>
                  <a:lnTo>
                    <a:pt x="231" y="110"/>
                  </a:lnTo>
                  <a:lnTo>
                    <a:pt x="232" y="111"/>
                  </a:lnTo>
                  <a:lnTo>
                    <a:pt x="229" y="112"/>
                  </a:lnTo>
                  <a:lnTo>
                    <a:pt x="225" y="110"/>
                  </a:lnTo>
                  <a:lnTo>
                    <a:pt x="223" y="109"/>
                  </a:lnTo>
                  <a:lnTo>
                    <a:pt x="220" y="112"/>
                  </a:lnTo>
                  <a:lnTo>
                    <a:pt x="218" y="111"/>
                  </a:lnTo>
                  <a:lnTo>
                    <a:pt x="216" y="112"/>
                  </a:lnTo>
                  <a:lnTo>
                    <a:pt x="216" y="113"/>
                  </a:lnTo>
                  <a:lnTo>
                    <a:pt x="213" y="114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208" y="115"/>
                  </a:lnTo>
                  <a:lnTo>
                    <a:pt x="206" y="116"/>
                  </a:lnTo>
                  <a:lnTo>
                    <a:pt x="204" y="115"/>
                  </a:lnTo>
                  <a:lnTo>
                    <a:pt x="202" y="117"/>
                  </a:lnTo>
                  <a:lnTo>
                    <a:pt x="203" y="121"/>
                  </a:lnTo>
                  <a:lnTo>
                    <a:pt x="200" y="121"/>
                  </a:lnTo>
                  <a:lnTo>
                    <a:pt x="199" y="121"/>
                  </a:lnTo>
                  <a:lnTo>
                    <a:pt x="196" y="121"/>
                  </a:lnTo>
                  <a:lnTo>
                    <a:pt x="194" y="120"/>
                  </a:lnTo>
                  <a:lnTo>
                    <a:pt x="195" y="119"/>
                  </a:lnTo>
                  <a:lnTo>
                    <a:pt x="194" y="116"/>
                  </a:lnTo>
                  <a:lnTo>
                    <a:pt x="191" y="115"/>
                  </a:lnTo>
                  <a:lnTo>
                    <a:pt x="189" y="116"/>
                  </a:lnTo>
                  <a:lnTo>
                    <a:pt x="188" y="116"/>
                  </a:lnTo>
                  <a:lnTo>
                    <a:pt x="186" y="114"/>
                  </a:lnTo>
                  <a:lnTo>
                    <a:pt x="186" y="115"/>
                  </a:lnTo>
                  <a:lnTo>
                    <a:pt x="184" y="117"/>
                  </a:lnTo>
                  <a:lnTo>
                    <a:pt x="185" y="120"/>
                  </a:lnTo>
                  <a:lnTo>
                    <a:pt x="184" y="120"/>
                  </a:lnTo>
                  <a:lnTo>
                    <a:pt x="183" y="121"/>
                  </a:lnTo>
                  <a:lnTo>
                    <a:pt x="183" y="126"/>
                  </a:lnTo>
                  <a:lnTo>
                    <a:pt x="187" y="128"/>
                  </a:lnTo>
                  <a:lnTo>
                    <a:pt x="191" y="127"/>
                  </a:lnTo>
                  <a:lnTo>
                    <a:pt x="191" y="130"/>
                  </a:lnTo>
                  <a:lnTo>
                    <a:pt x="192" y="130"/>
                  </a:lnTo>
                  <a:lnTo>
                    <a:pt x="191" y="132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4" y="138"/>
                  </a:lnTo>
                  <a:lnTo>
                    <a:pt x="195" y="141"/>
                  </a:lnTo>
                  <a:lnTo>
                    <a:pt x="193" y="142"/>
                  </a:lnTo>
                  <a:lnTo>
                    <a:pt x="191" y="140"/>
                  </a:lnTo>
                  <a:lnTo>
                    <a:pt x="189" y="140"/>
                  </a:lnTo>
                  <a:lnTo>
                    <a:pt x="187" y="142"/>
                  </a:lnTo>
                  <a:lnTo>
                    <a:pt x="185" y="142"/>
                  </a:lnTo>
                  <a:lnTo>
                    <a:pt x="183" y="141"/>
                  </a:lnTo>
                  <a:lnTo>
                    <a:pt x="181" y="142"/>
                  </a:lnTo>
                  <a:lnTo>
                    <a:pt x="179" y="141"/>
                  </a:lnTo>
                  <a:lnTo>
                    <a:pt x="177" y="143"/>
                  </a:lnTo>
                  <a:lnTo>
                    <a:pt x="176" y="144"/>
                  </a:lnTo>
                  <a:lnTo>
                    <a:pt x="173" y="147"/>
                  </a:lnTo>
                  <a:lnTo>
                    <a:pt x="172" y="147"/>
                  </a:lnTo>
                  <a:lnTo>
                    <a:pt x="172" y="145"/>
                  </a:lnTo>
                  <a:lnTo>
                    <a:pt x="171" y="145"/>
                  </a:lnTo>
                  <a:lnTo>
                    <a:pt x="170" y="145"/>
                  </a:lnTo>
                  <a:lnTo>
                    <a:pt x="169" y="147"/>
                  </a:lnTo>
                  <a:lnTo>
                    <a:pt x="168" y="147"/>
                  </a:lnTo>
                  <a:lnTo>
                    <a:pt x="165" y="149"/>
                  </a:lnTo>
                  <a:lnTo>
                    <a:pt x="168" y="149"/>
                  </a:lnTo>
                  <a:lnTo>
                    <a:pt x="168" y="150"/>
                  </a:lnTo>
                  <a:lnTo>
                    <a:pt x="165" y="151"/>
                  </a:lnTo>
                  <a:lnTo>
                    <a:pt x="165" y="153"/>
                  </a:lnTo>
                  <a:lnTo>
                    <a:pt x="163" y="154"/>
                  </a:lnTo>
                  <a:lnTo>
                    <a:pt x="162" y="153"/>
                  </a:lnTo>
                  <a:lnTo>
                    <a:pt x="161" y="154"/>
                  </a:lnTo>
                  <a:lnTo>
                    <a:pt x="157" y="153"/>
                  </a:lnTo>
                  <a:lnTo>
                    <a:pt x="157" y="155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7" y="159"/>
                  </a:lnTo>
                  <a:lnTo>
                    <a:pt x="157" y="160"/>
                  </a:lnTo>
                  <a:lnTo>
                    <a:pt x="156" y="161"/>
                  </a:lnTo>
                  <a:lnTo>
                    <a:pt x="155" y="162"/>
                  </a:lnTo>
                  <a:lnTo>
                    <a:pt x="154" y="164"/>
                  </a:lnTo>
                  <a:lnTo>
                    <a:pt x="153" y="164"/>
                  </a:lnTo>
                  <a:lnTo>
                    <a:pt x="152" y="164"/>
                  </a:lnTo>
                  <a:lnTo>
                    <a:pt x="151" y="166"/>
                  </a:lnTo>
                  <a:lnTo>
                    <a:pt x="147" y="165"/>
                  </a:lnTo>
                  <a:lnTo>
                    <a:pt x="144" y="165"/>
                  </a:lnTo>
                  <a:lnTo>
                    <a:pt x="143" y="165"/>
                  </a:lnTo>
                  <a:lnTo>
                    <a:pt x="144" y="168"/>
                  </a:lnTo>
                  <a:lnTo>
                    <a:pt x="143" y="170"/>
                  </a:lnTo>
                  <a:lnTo>
                    <a:pt x="143" y="171"/>
                  </a:lnTo>
                  <a:lnTo>
                    <a:pt x="142" y="174"/>
                  </a:lnTo>
                  <a:lnTo>
                    <a:pt x="141" y="176"/>
                  </a:lnTo>
                  <a:lnTo>
                    <a:pt x="143" y="177"/>
                  </a:lnTo>
                  <a:lnTo>
                    <a:pt x="145" y="177"/>
                  </a:lnTo>
                  <a:lnTo>
                    <a:pt x="146" y="180"/>
                  </a:lnTo>
                  <a:lnTo>
                    <a:pt x="145" y="180"/>
                  </a:lnTo>
                  <a:lnTo>
                    <a:pt x="144" y="180"/>
                  </a:lnTo>
                  <a:lnTo>
                    <a:pt x="143" y="180"/>
                  </a:lnTo>
                  <a:lnTo>
                    <a:pt x="143" y="181"/>
                  </a:lnTo>
                  <a:lnTo>
                    <a:pt x="142" y="184"/>
                  </a:lnTo>
                  <a:lnTo>
                    <a:pt x="140" y="183"/>
                  </a:lnTo>
                  <a:lnTo>
                    <a:pt x="139" y="183"/>
                  </a:lnTo>
                  <a:lnTo>
                    <a:pt x="137" y="182"/>
                  </a:lnTo>
                  <a:lnTo>
                    <a:pt x="134" y="181"/>
                  </a:lnTo>
                  <a:lnTo>
                    <a:pt x="133" y="181"/>
                  </a:lnTo>
                  <a:lnTo>
                    <a:pt x="132" y="181"/>
                  </a:lnTo>
                  <a:lnTo>
                    <a:pt x="131" y="181"/>
                  </a:lnTo>
                  <a:lnTo>
                    <a:pt x="131" y="182"/>
                  </a:lnTo>
                  <a:lnTo>
                    <a:pt x="132" y="184"/>
                  </a:lnTo>
                  <a:lnTo>
                    <a:pt x="132" y="186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3" y="188"/>
                  </a:lnTo>
                  <a:lnTo>
                    <a:pt x="130" y="187"/>
                  </a:lnTo>
                  <a:lnTo>
                    <a:pt x="128" y="188"/>
                  </a:lnTo>
                  <a:lnTo>
                    <a:pt x="129" y="189"/>
                  </a:lnTo>
                  <a:lnTo>
                    <a:pt x="130" y="190"/>
                  </a:lnTo>
                  <a:lnTo>
                    <a:pt x="131" y="193"/>
                  </a:lnTo>
                  <a:lnTo>
                    <a:pt x="130" y="194"/>
                  </a:lnTo>
                  <a:lnTo>
                    <a:pt x="130" y="195"/>
                  </a:lnTo>
                  <a:lnTo>
                    <a:pt x="131" y="195"/>
                  </a:lnTo>
                  <a:lnTo>
                    <a:pt x="132" y="194"/>
                  </a:lnTo>
                  <a:lnTo>
                    <a:pt x="133" y="195"/>
                  </a:lnTo>
                  <a:lnTo>
                    <a:pt x="134" y="196"/>
                  </a:lnTo>
                  <a:lnTo>
                    <a:pt x="136" y="195"/>
                  </a:lnTo>
                  <a:lnTo>
                    <a:pt x="138" y="196"/>
                  </a:lnTo>
                  <a:lnTo>
                    <a:pt x="138" y="197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2" y="197"/>
                  </a:lnTo>
                  <a:lnTo>
                    <a:pt x="144" y="196"/>
                  </a:lnTo>
                  <a:lnTo>
                    <a:pt x="144" y="197"/>
                  </a:lnTo>
                  <a:lnTo>
                    <a:pt x="143" y="200"/>
                  </a:lnTo>
                  <a:lnTo>
                    <a:pt x="145" y="200"/>
                  </a:lnTo>
                  <a:lnTo>
                    <a:pt x="145" y="201"/>
                  </a:lnTo>
                  <a:lnTo>
                    <a:pt x="145" y="202"/>
                  </a:lnTo>
                  <a:lnTo>
                    <a:pt x="145" y="203"/>
                  </a:lnTo>
                  <a:lnTo>
                    <a:pt x="146" y="204"/>
                  </a:lnTo>
                  <a:lnTo>
                    <a:pt x="148" y="203"/>
                  </a:lnTo>
                  <a:lnTo>
                    <a:pt x="149" y="204"/>
                  </a:lnTo>
                  <a:lnTo>
                    <a:pt x="148" y="205"/>
                  </a:lnTo>
                  <a:lnTo>
                    <a:pt x="148" y="206"/>
                  </a:lnTo>
                  <a:lnTo>
                    <a:pt x="149" y="207"/>
                  </a:lnTo>
                  <a:lnTo>
                    <a:pt x="148" y="209"/>
                  </a:lnTo>
                  <a:lnTo>
                    <a:pt x="149" y="212"/>
                  </a:lnTo>
                  <a:lnTo>
                    <a:pt x="147" y="212"/>
                  </a:lnTo>
                  <a:lnTo>
                    <a:pt x="147" y="213"/>
                  </a:lnTo>
                  <a:lnTo>
                    <a:pt x="149" y="214"/>
                  </a:lnTo>
                  <a:lnTo>
                    <a:pt x="149" y="215"/>
                  </a:lnTo>
                  <a:lnTo>
                    <a:pt x="146" y="215"/>
                  </a:lnTo>
                  <a:lnTo>
                    <a:pt x="145" y="215"/>
                  </a:lnTo>
                  <a:lnTo>
                    <a:pt x="145" y="213"/>
                  </a:lnTo>
                  <a:lnTo>
                    <a:pt x="144" y="213"/>
                  </a:lnTo>
                  <a:lnTo>
                    <a:pt x="143" y="212"/>
                  </a:lnTo>
                  <a:lnTo>
                    <a:pt x="141" y="212"/>
                  </a:lnTo>
                  <a:lnTo>
                    <a:pt x="141" y="213"/>
                  </a:lnTo>
                  <a:lnTo>
                    <a:pt x="142" y="214"/>
                  </a:lnTo>
                  <a:lnTo>
                    <a:pt x="141" y="216"/>
                  </a:lnTo>
                  <a:lnTo>
                    <a:pt x="139" y="216"/>
                  </a:lnTo>
                  <a:lnTo>
                    <a:pt x="139" y="217"/>
                  </a:lnTo>
                  <a:lnTo>
                    <a:pt x="137" y="218"/>
                  </a:lnTo>
                  <a:lnTo>
                    <a:pt x="135" y="220"/>
                  </a:lnTo>
                  <a:lnTo>
                    <a:pt x="133" y="219"/>
                  </a:lnTo>
                  <a:lnTo>
                    <a:pt x="132" y="217"/>
                  </a:lnTo>
                  <a:lnTo>
                    <a:pt x="131" y="217"/>
                  </a:lnTo>
                  <a:lnTo>
                    <a:pt x="131" y="216"/>
                  </a:lnTo>
                  <a:lnTo>
                    <a:pt x="129" y="216"/>
                  </a:lnTo>
                  <a:lnTo>
                    <a:pt x="127" y="215"/>
                  </a:lnTo>
                  <a:lnTo>
                    <a:pt x="127" y="212"/>
                  </a:lnTo>
                  <a:lnTo>
                    <a:pt x="127" y="211"/>
                  </a:lnTo>
                  <a:lnTo>
                    <a:pt x="126" y="211"/>
                  </a:lnTo>
                  <a:lnTo>
                    <a:pt x="125" y="210"/>
                  </a:lnTo>
                  <a:lnTo>
                    <a:pt x="124" y="210"/>
                  </a:lnTo>
                  <a:lnTo>
                    <a:pt x="123" y="211"/>
                  </a:lnTo>
                  <a:lnTo>
                    <a:pt x="121" y="211"/>
                  </a:lnTo>
                  <a:lnTo>
                    <a:pt x="119" y="209"/>
                  </a:lnTo>
                  <a:lnTo>
                    <a:pt x="117" y="209"/>
                  </a:lnTo>
                  <a:lnTo>
                    <a:pt x="116" y="209"/>
                  </a:lnTo>
                  <a:lnTo>
                    <a:pt x="116" y="211"/>
                  </a:lnTo>
                  <a:lnTo>
                    <a:pt x="111" y="209"/>
                  </a:lnTo>
                  <a:lnTo>
                    <a:pt x="109" y="208"/>
                  </a:lnTo>
                  <a:lnTo>
                    <a:pt x="110" y="207"/>
                  </a:lnTo>
                  <a:lnTo>
                    <a:pt x="110" y="205"/>
                  </a:lnTo>
                  <a:lnTo>
                    <a:pt x="109" y="204"/>
                  </a:lnTo>
                  <a:lnTo>
                    <a:pt x="111" y="202"/>
                  </a:lnTo>
                  <a:lnTo>
                    <a:pt x="111" y="200"/>
                  </a:lnTo>
                  <a:lnTo>
                    <a:pt x="110" y="200"/>
                  </a:lnTo>
                  <a:lnTo>
                    <a:pt x="106" y="204"/>
                  </a:lnTo>
                  <a:lnTo>
                    <a:pt x="105" y="204"/>
                  </a:lnTo>
                  <a:lnTo>
                    <a:pt x="104" y="204"/>
                  </a:lnTo>
                  <a:lnTo>
                    <a:pt x="103" y="202"/>
                  </a:lnTo>
                  <a:lnTo>
                    <a:pt x="101" y="203"/>
                  </a:lnTo>
                  <a:lnTo>
                    <a:pt x="100" y="203"/>
                  </a:lnTo>
                  <a:lnTo>
                    <a:pt x="97" y="204"/>
                  </a:lnTo>
                  <a:lnTo>
                    <a:pt x="96" y="204"/>
                  </a:lnTo>
                  <a:lnTo>
                    <a:pt x="93" y="206"/>
                  </a:lnTo>
                  <a:lnTo>
                    <a:pt x="91" y="206"/>
                  </a:lnTo>
                  <a:lnTo>
                    <a:pt x="90" y="206"/>
                  </a:lnTo>
                  <a:lnTo>
                    <a:pt x="88" y="207"/>
                  </a:lnTo>
                  <a:lnTo>
                    <a:pt x="88" y="208"/>
                  </a:lnTo>
                  <a:lnTo>
                    <a:pt x="86" y="210"/>
                  </a:lnTo>
                  <a:lnTo>
                    <a:pt x="85" y="209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4" y="203"/>
                  </a:lnTo>
                  <a:lnTo>
                    <a:pt x="81" y="200"/>
                  </a:lnTo>
                  <a:lnTo>
                    <a:pt x="77" y="200"/>
                  </a:lnTo>
                  <a:lnTo>
                    <a:pt x="77" y="201"/>
                  </a:lnTo>
                  <a:lnTo>
                    <a:pt x="75" y="201"/>
                  </a:lnTo>
                  <a:lnTo>
                    <a:pt x="72" y="200"/>
                  </a:lnTo>
                  <a:lnTo>
                    <a:pt x="73" y="204"/>
                  </a:lnTo>
                  <a:lnTo>
                    <a:pt x="73" y="205"/>
                  </a:lnTo>
                  <a:lnTo>
                    <a:pt x="71" y="204"/>
                  </a:lnTo>
                  <a:lnTo>
                    <a:pt x="70" y="205"/>
                  </a:lnTo>
                  <a:lnTo>
                    <a:pt x="69" y="204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7" y="204"/>
                  </a:lnTo>
                  <a:lnTo>
                    <a:pt x="65" y="201"/>
                  </a:lnTo>
                  <a:lnTo>
                    <a:pt x="62" y="200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8" y="200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5" y="204"/>
                  </a:lnTo>
                  <a:lnTo>
                    <a:pt x="54" y="204"/>
                  </a:lnTo>
                  <a:lnTo>
                    <a:pt x="54" y="201"/>
                  </a:lnTo>
                  <a:lnTo>
                    <a:pt x="54" y="199"/>
                  </a:lnTo>
                  <a:lnTo>
                    <a:pt x="53" y="199"/>
                  </a:lnTo>
                  <a:lnTo>
                    <a:pt x="52" y="200"/>
                  </a:lnTo>
                  <a:lnTo>
                    <a:pt x="49" y="200"/>
                  </a:lnTo>
                  <a:lnTo>
                    <a:pt x="48" y="202"/>
                  </a:lnTo>
                  <a:lnTo>
                    <a:pt x="46" y="203"/>
                  </a:lnTo>
                  <a:lnTo>
                    <a:pt x="46" y="204"/>
                  </a:lnTo>
                  <a:lnTo>
                    <a:pt x="44" y="207"/>
                  </a:lnTo>
                  <a:lnTo>
                    <a:pt x="42" y="206"/>
                  </a:lnTo>
                  <a:lnTo>
                    <a:pt x="41" y="204"/>
                  </a:lnTo>
                  <a:lnTo>
                    <a:pt x="39" y="204"/>
                  </a:lnTo>
                  <a:lnTo>
                    <a:pt x="38" y="203"/>
                  </a:lnTo>
                  <a:lnTo>
                    <a:pt x="35" y="203"/>
                  </a:lnTo>
                  <a:lnTo>
                    <a:pt x="35" y="201"/>
                  </a:lnTo>
                  <a:lnTo>
                    <a:pt x="34" y="200"/>
                  </a:lnTo>
                  <a:lnTo>
                    <a:pt x="33" y="201"/>
                  </a:lnTo>
                  <a:lnTo>
                    <a:pt x="32" y="201"/>
                  </a:lnTo>
                  <a:lnTo>
                    <a:pt x="30" y="201"/>
                  </a:lnTo>
                  <a:lnTo>
                    <a:pt x="29" y="203"/>
                  </a:lnTo>
                  <a:lnTo>
                    <a:pt x="28" y="201"/>
                  </a:lnTo>
                  <a:lnTo>
                    <a:pt x="29" y="200"/>
                  </a:lnTo>
                  <a:lnTo>
                    <a:pt x="29" y="198"/>
                  </a:lnTo>
                  <a:lnTo>
                    <a:pt x="29" y="196"/>
                  </a:lnTo>
                  <a:lnTo>
                    <a:pt x="28" y="195"/>
                  </a:lnTo>
                  <a:lnTo>
                    <a:pt x="29" y="195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8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4" y="188"/>
                  </a:lnTo>
                  <a:lnTo>
                    <a:pt x="23" y="186"/>
                  </a:lnTo>
                  <a:lnTo>
                    <a:pt x="23" y="183"/>
                  </a:lnTo>
                  <a:lnTo>
                    <a:pt x="23" y="182"/>
                  </a:lnTo>
                  <a:lnTo>
                    <a:pt x="21" y="180"/>
                  </a:lnTo>
                  <a:lnTo>
                    <a:pt x="21" y="178"/>
                  </a:lnTo>
                  <a:lnTo>
                    <a:pt x="21" y="177"/>
                  </a:lnTo>
                  <a:lnTo>
                    <a:pt x="19" y="177"/>
                  </a:lnTo>
                  <a:lnTo>
                    <a:pt x="18" y="175"/>
                  </a:lnTo>
                  <a:lnTo>
                    <a:pt x="17" y="173"/>
                  </a:lnTo>
                  <a:lnTo>
                    <a:pt x="16" y="172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5" y="166"/>
                  </a:lnTo>
                  <a:lnTo>
                    <a:pt x="16" y="165"/>
                  </a:lnTo>
                  <a:lnTo>
                    <a:pt x="14" y="164"/>
                  </a:lnTo>
                  <a:lnTo>
                    <a:pt x="14" y="163"/>
                  </a:lnTo>
                  <a:lnTo>
                    <a:pt x="14" y="159"/>
                  </a:lnTo>
                  <a:lnTo>
                    <a:pt x="15" y="158"/>
                  </a:lnTo>
                  <a:lnTo>
                    <a:pt x="16" y="158"/>
                  </a:lnTo>
                  <a:lnTo>
                    <a:pt x="18" y="158"/>
                  </a:lnTo>
                  <a:lnTo>
                    <a:pt x="18" y="157"/>
                  </a:lnTo>
                  <a:lnTo>
                    <a:pt x="18" y="156"/>
                  </a:lnTo>
                  <a:lnTo>
                    <a:pt x="19" y="155"/>
                  </a:lnTo>
                  <a:lnTo>
                    <a:pt x="20" y="152"/>
                  </a:lnTo>
                  <a:lnTo>
                    <a:pt x="21" y="150"/>
                  </a:lnTo>
                  <a:lnTo>
                    <a:pt x="22" y="152"/>
                  </a:lnTo>
                  <a:lnTo>
                    <a:pt x="23" y="151"/>
                  </a:lnTo>
                  <a:lnTo>
                    <a:pt x="23" y="150"/>
                  </a:lnTo>
                  <a:lnTo>
                    <a:pt x="24" y="151"/>
                  </a:lnTo>
                  <a:lnTo>
                    <a:pt x="26" y="150"/>
                  </a:lnTo>
                  <a:lnTo>
                    <a:pt x="25" y="149"/>
                  </a:lnTo>
                  <a:lnTo>
                    <a:pt x="26" y="147"/>
                  </a:lnTo>
                  <a:lnTo>
                    <a:pt x="27" y="146"/>
                  </a:lnTo>
                  <a:lnTo>
                    <a:pt x="30" y="147"/>
                  </a:lnTo>
                  <a:lnTo>
                    <a:pt x="32" y="145"/>
                  </a:lnTo>
                  <a:lnTo>
                    <a:pt x="35" y="146"/>
                  </a:lnTo>
                  <a:lnTo>
                    <a:pt x="37" y="145"/>
                  </a:lnTo>
                  <a:lnTo>
                    <a:pt x="38" y="141"/>
                  </a:lnTo>
                  <a:lnTo>
                    <a:pt x="40" y="140"/>
                  </a:lnTo>
                  <a:lnTo>
                    <a:pt x="40" y="137"/>
                  </a:lnTo>
                  <a:lnTo>
                    <a:pt x="40" y="136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6" y="136"/>
                  </a:lnTo>
                  <a:lnTo>
                    <a:pt x="46" y="135"/>
                  </a:lnTo>
                  <a:lnTo>
                    <a:pt x="46" y="134"/>
                  </a:lnTo>
                  <a:lnTo>
                    <a:pt x="45" y="133"/>
                  </a:lnTo>
                  <a:lnTo>
                    <a:pt x="45" y="130"/>
                  </a:lnTo>
                  <a:lnTo>
                    <a:pt x="46" y="130"/>
                  </a:lnTo>
                  <a:lnTo>
                    <a:pt x="49" y="130"/>
                  </a:lnTo>
                  <a:lnTo>
                    <a:pt x="50" y="129"/>
                  </a:lnTo>
                  <a:lnTo>
                    <a:pt x="50" y="127"/>
                  </a:lnTo>
                  <a:lnTo>
                    <a:pt x="49" y="127"/>
                  </a:lnTo>
                  <a:lnTo>
                    <a:pt x="49" y="125"/>
                  </a:lnTo>
                  <a:lnTo>
                    <a:pt x="49" y="122"/>
                  </a:lnTo>
                  <a:lnTo>
                    <a:pt x="49" y="121"/>
                  </a:lnTo>
                  <a:lnTo>
                    <a:pt x="51" y="122"/>
                  </a:lnTo>
                  <a:lnTo>
                    <a:pt x="52" y="121"/>
                  </a:lnTo>
                  <a:lnTo>
                    <a:pt x="50" y="120"/>
                  </a:lnTo>
                  <a:lnTo>
                    <a:pt x="50" y="118"/>
                  </a:lnTo>
                  <a:lnTo>
                    <a:pt x="52" y="119"/>
                  </a:lnTo>
                  <a:lnTo>
                    <a:pt x="53" y="119"/>
                  </a:lnTo>
                  <a:lnTo>
                    <a:pt x="55" y="121"/>
                  </a:lnTo>
                  <a:lnTo>
                    <a:pt x="56" y="121"/>
                  </a:lnTo>
                  <a:lnTo>
                    <a:pt x="55" y="118"/>
                  </a:lnTo>
                  <a:lnTo>
                    <a:pt x="56" y="116"/>
                  </a:lnTo>
                  <a:lnTo>
                    <a:pt x="57" y="114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6" y="107"/>
                  </a:lnTo>
                  <a:lnTo>
                    <a:pt x="56" y="106"/>
                  </a:lnTo>
                  <a:lnTo>
                    <a:pt x="55" y="106"/>
                  </a:lnTo>
                  <a:lnTo>
                    <a:pt x="54" y="104"/>
                  </a:lnTo>
                  <a:lnTo>
                    <a:pt x="53" y="104"/>
                  </a:lnTo>
                  <a:lnTo>
                    <a:pt x="49" y="106"/>
                  </a:lnTo>
                  <a:lnTo>
                    <a:pt x="48" y="104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7" y="100"/>
                  </a:lnTo>
                  <a:lnTo>
                    <a:pt x="49" y="98"/>
                  </a:lnTo>
                  <a:lnTo>
                    <a:pt x="47" y="95"/>
                  </a:lnTo>
                  <a:lnTo>
                    <a:pt x="45" y="95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0" y="94"/>
                  </a:lnTo>
                  <a:lnTo>
                    <a:pt x="39" y="93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4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1" y="95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29" y="96"/>
                  </a:lnTo>
                  <a:lnTo>
                    <a:pt x="29" y="98"/>
                  </a:lnTo>
                  <a:lnTo>
                    <a:pt x="28" y="99"/>
                  </a:lnTo>
                  <a:lnTo>
                    <a:pt x="27" y="97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5" y="98"/>
                  </a:lnTo>
                  <a:lnTo>
                    <a:pt x="24" y="99"/>
                  </a:lnTo>
                  <a:lnTo>
                    <a:pt x="23" y="99"/>
                  </a:lnTo>
                  <a:lnTo>
                    <a:pt x="23" y="97"/>
                  </a:lnTo>
                  <a:lnTo>
                    <a:pt x="22" y="97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8" y="96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6" y="100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6" y="91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1" y="87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6" y="74"/>
                  </a:lnTo>
                  <a:lnTo>
                    <a:pt x="15" y="73"/>
                  </a:lnTo>
                  <a:lnTo>
                    <a:pt x="14" y="72"/>
                  </a:lnTo>
                  <a:lnTo>
                    <a:pt x="13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1" y="70"/>
                  </a:lnTo>
                  <a:lnTo>
                    <a:pt x="10" y="69"/>
                  </a:lnTo>
                  <a:lnTo>
                    <a:pt x="9" y="66"/>
                  </a:lnTo>
                  <a:lnTo>
                    <a:pt x="7" y="66"/>
                  </a:lnTo>
                  <a:lnTo>
                    <a:pt x="7" y="64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6" y="60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2" y="57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9" y="22"/>
                  </a:lnTo>
                  <a:lnTo>
                    <a:pt x="7" y="20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9" y="11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4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8" y="1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1" y="2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9" y="5"/>
                  </a:lnTo>
                  <a:lnTo>
                    <a:pt x="71" y="5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3" y="9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7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6" name="Freeform 104"/>
            <p:cNvSpPr>
              <a:spLocks/>
            </p:cNvSpPr>
            <p:nvPr/>
          </p:nvSpPr>
          <p:spPr bwMode="auto">
            <a:xfrm>
              <a:off x="1656" y="1792"/>
              <a:ext cx="174" cy="126"/>
            </a:xfrm>
            <a:custGeom>
              <a:avLst/>
              <a:gdLst>
                <a:gd name="T0" fmla="*/ 1 w 174"/>
                <a:gd name="T1" fmla="*/ 27 h 126"/>
                <a:gd name="T2" fmla="*/ 4 w 174"/>
                <a:gd name="T3" fmla="*/ 20 h 126"/>
                <a:gd name="T4" fmla="*/ 5 w 174"/>
                <a:gd name="T5" fmla="*/ 15 h 126"/>
                <a:gd name="T6" fmla="*/ 7 w 174"/>
                <a:gd name="T7" fmla="*/ 10 h 126"/>
                <a:gd name="T8" fmla="*/ 8 w 174"/>
                <a:gd name="T9" fmla="*/ 4 h 126"/>
                <a:gd name="T10" fmla="*/ 9 w 174"/>
                <a:gd name="T11" fmla="*/ 0 h 126"/>
                <a:gd name="T12" fmla="*/ 14 w 174"/>
                <a:gd name="T13" fmla="*/ 1 h 126"/>
                <a:gd name="T14" fmla="*/ 21 w 174"/>
                <a:gd name="T15" fmla="*/ 2 h 126"/>
                <a:gd name="T16" fmla="*/ 26 w 174"/>
                <a:gd name="T17" fmla="*/ 0 h 126"/>
                <a:gd name="T18" fmla="*/ 30 w 174"/>
                <a:gd name="T19" fmla="*/ 6 h 126"/>
                <a:gd name="T20" fmla="*/ 37 w 174"/>
                <a:gd name="T21" fmla="*/ 8 h 126"/>
                <a:gd name="T22" fmla="*/ 36 w 174"/>
                <a:gd name="T23" fmla="*/ 10 h 126"/>
                <a:gd name="T24" fmla="*/ 41 w 174"/>
                <a:gd name="T25" fmla="*/ 15 h 126"/>
                <a:gd name="T26" fmla="*/ 43 w 174"/>
                <a:gd name="T27" fmla="*/ 20 h 126"/>
                <a:gd name="T28" fmla="*/ 47 w 174"/>
                <a:gd name="T29" fmla="*/ 19 h 126"/>
                <a:gd name="T30" fmla="*/ 50 w 174"/>
                <a:gd name="T31" fmla="*/ 24 h 126"/>
                <a:gd name="T32" fmla="*/ 55 w 174"/>
                <a:gd name="T33" fmla="*/ 22 h 126"/>
                <a:gd name="T34" fmla="*/ 59 w 174"/>
                <a:gd name="T35" fmla="*/ 17 h 126"/>
                <a:gd name="T36" fmla="*/ 60 w 174"/>
                <a:gd name="T37" fmla="*/ 18 h 126"/>
                <a:gd name="T38" fmla="*/ 66 w 174"/>
                <a:gd name="T39" fmla="*/ 22 h 126"/>
                <a:gd name="T40" fmla="*/ 72 w 174"/>
                <a:gd name="T41" fmla="*/ 24 h 126"/>
                <a:gd name="T42" fmla="*/ 75 w 174"/>
                <a:gd name="T43" fmla="*/ 24 h 126"/>
                <a:gd name="T44" fmla="*/ 83 w 174"/>
                <a:gd name="T45" fmla="*/ 15 h 126"/>
                <a:gd name="T46" fmla="*/ 89 w 174"/>
                <a:gd name="T47" fmla="*/ 7 h 126"/>
                <a:gd name="T48" fmla="*/ 95 w 174"/>
                <a:gd name="T49" fmla="*/ 15 h 126"/>
                <a:gd name="T50" fmla="*/ 93 w 174"/>
                <a:gd name="T51" fmla="*/ 21 h 126"/>
                <a:gd name="T52" fmla="*/ 90 w 174"/>
                <a:gd name="T53" fmla="*/ 25 h 126"/>
                <a:gd name="T54" fmla="*/ 85 w 174"/>
                <a:gd name="T55" fmla="*/ 28 h 126"/>
                <a:gd name="T56" fmla="*/ 84 w 174"/>
                <a:gd name="T57" fmla="*/ 33 h 126"/>
                <a:gd name="T58" fmla="*/ 83 w 174"/>
                <a:gd name="T59" fmla="*/ 37 h 126"/>
                <a:gd name="T60" fmla="*/ 89 w 174"/>
                <a:gd name="T61" fmla="*/ 34 h 126"/>
                <a:gd name="T62" fmla="*/ 96 w 174"/>
                <a:gd name="T63" fmla="*/ 34 h 126"/>
                <a:gd name="T64" fmla="*/ 99 w 174"/>
                <a:gd name="T65" fmla="*/ 31 h 126"/>
                <a:gd name="T66" fmla="*/ 105 w 174"/>
                <a:gd name="T67" fmla="*/ 26 h 126"/>
                <a:gd name="T68" fmla="*/ 106 w 174"/>
                <a:gd name="T69" fmla="*/ 23 h 126"/>
                <a:gd name="T70" fmla="*/ 103 w 174"/>
                <a:gd name="T71" fmla="*/ 15 h 126"/>
                <a:gd name="T72" fmla="*/ 109 w 174"/>
                <a:gd name="T73" fmla="*/ 12 h 126"/>
                <a:gd name="T74" fmla="*/ 113 w 174"/>
                <a:gd name="T75" fmla="*/ 14 h 126"/>
                <a:gd name="T76" fmla="*/ 119 w 174"/>
                <a:gd name="T77" fmla="*/ 8 h 126"/>
                <a:gd name="T78" fmla="*/ 127 w 174"/>
                <a:gd name="T79" fmla="*/ 7 h 126"/>
                <a:gd name="T80" fmla="*/ 138 w 174"/>
                <a:gd name="T81" fmla="*/ 6 h 126"/>
                <a:gd name="T82" fmla="*/ 139 w 174"/>
                <a:gd name="T83" fmla="*/ 10 h 126"/>
                <a:gd name="T84" fmla="*/ 143 w 174"/>
                <a:gd name="T85" fmla="*/ 15 h 126"/>
                <a:gd name="T86" fmla="*/ 144 w 174"/>
                <a:gd name="T87" fmla="*/ 22 h 126"/>
                <a:gd name="T88" fmla="*/ 142 w 174"/>
                <a:gd name="T89" fmla="*/ 33 h 126"/>
                <a:gd name="T90" fmla="*/ 149 w 174"/>
                <a:gd name="T91" fmla="*/ 37 h 126"/>
                <a:gd name="T92" fmla="*/ 151 w 174"/>
                <a:gd name="T93" fmla="*/ 40 h 126"/>
                <a:gd name="T94" fmla="*/ 158 w 174"/>
                <a:gd name="T95" fmla="*/ 46 h 126"/>
                <a:gd name="T96" fmla="*/ 160 w 174"/>
                <a:gd name="T97" fmla="*/ 54 h 126"/>
                <a:gd name="T98" fmla="*/ 150 w 174"/>
                <a:gd name="T99" fmla="*/ 62 h 126"/>
                <a:gd name="T100" fmla="*/ 145 w 174"/>
                <a:gd name="T101" fmla="*/ 63 h 126"/>
                <a:gd name="T102" fmla="*/ 146 w 174"/>
                <a:gd name="T103" fmla="*/ 73 h 126"/>
                <a:gd name="T104" fmla="*/ 152 w 174"/>
                <a:gd name="T105" fmla="*/ 79 h 126"/>
                <a:gd name="T106" fmla="*/ 157 w 174"/>
                <a:gd name="T107" fmla="*/ 81 h 126"/>
                <a:gd name="T108" fmla="*/ 159 w 174"/>
                <a:gd name="T109" fmla="*/ 94 h 126"/>
                <a:gd name="T110" fmla="*/ 165 w 174"/>
                <a:gd name="T111" fmla="*/ 98 h 126"/>
                <a:gd name="T112" fmla="*/ 169 w 174"/>
                <a:gd name="T113" fmla="*/ 103 h 126"/>
                <a:gd name="T114" fmla="*/ 171 w 174"/>
                <a:gd name="T115" fmla="*/ 111 h 126"/>
                <a:gd name="T116" fmla="*/ 171 w 174"/>
                <a:gd name="T117" fmla="*/ 121 h 126"/>
                <a:gd name="T118" fmla="*/ 163 w 174"/>
                <a:gd name="T119" fmla="*/ 126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4"/>
                <a:gd name="T181" fmla="*/ 0 h 126"/>
                <a:gd name="T182" fmla="*/ 174 w 174"/>
                <a:gd name="T183" fmla="*/ 126 h 1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4" h="126">
                  <a:moveTo>
                    <a:pt x="0" y="33"/>
                  </a:moveTo>
                  <a:lnTo>
                    <a:pt x="0" y="31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0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4" y="23"/>
                  </a:lnTo>
                  <a:lnTo>
                    <a:pt x="54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9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5" y="23"/>
                  </a:lnTo>
                  <a:lnTo>
                    <a:pt x="66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5" y="24"/>
                  </a:lnTo>
                  <a:lnTo>
                    <a:pt x="77" y="22"/>
                  </a:lnTo>
                  <a:lnTo>
                    <a:pt x="78" y="22"/>
                  </a:lnTo>
                  <a:lnTo>
                    <a:pt x="80" y="18"/>
                  </a:lnTo>
                  <a:lnTo>
                    <a:pt x="81" y="19"/>
                  </a:lnTo>
                  <a:lnTo>
                    <a:pt x="83" y="15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7" y="10"/>
                  </a:lnTo>
                  <a:lnTo>
                    <a:pt x="88" y="8"/>
                  </a:lnTo>
                  <a:lnTo>
                    <a:pt x="89" y="7"/>
                  </a:lnTo>
                  <a:lnTo>
                    <a:pt x="92" y="8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5" y="15"/>
                  </a:lnTo>
                  <a:lnTo>
                    <a:pt x="94" y="15"/>
                  </a:lnTo>
                  <a:lnTo>
                    <a:pt x="94" y="17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3" y="21"/>
                  </a:lnTo>
                  <a:lnTo>
                    <a:pt x="93" y="23"/>
                  </a:lnTo>
                  <a:lnTo>
                    <a:pt x="94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5" y="28"/>
                  </a:lnTo>
                  <a:lnTo>
                    <a:pt x="83" y="28"/>
                  </a:lnTo>
                  <a:lnTo>
                    <a:pt x="83" y="30"/>
                  </a:lnTo>
                  <a:lnTo>
                    <a:pt x="84" y="31"/>
                  </a:lnTo>
                  <a:lnTo>
                    <a:pt x="85" y="32"/>
                  </a:lnTo>
                  <a:lnTo>
                    <a:pt x="84" y="33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4" y="36"/>
                  </a:lnTo>
                  <a:lnTo>
                    <a:pt x="83" y="37"/>
                  </a:lnTo>
                  <a:lnTo>
                    <a:pt x="84" y="36"/>
                  </a:lnTo>
                  <a:lnTo>
                    <a:pt x="84" y="35"/>
                  </a:lnTo>
                  <a:lnTo>
                    <a:pt x="88" y="36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5" y="35"/>
                  </a:lnTo>
                  <a:lnTo>
                    <a:pt x="96" y="34"/>
                  </a:lnTo>
                  <a:lnTo>
                    <a:pt x="98" y="33"/>
                  </a:lnTo>
                  <a:lnTo>
                    <a:pt x="99" y="33"/>
                  </a:lnTo>
                  <a:lnTo>
                    <a:pt x="99" y="32"/>
                  </a:lnTo>
                  <a:lnTo>
                    <a:pt x="99" y="31"/>
                  </a:lnTo>
                  <a:lnTo>
                    <a:pt x="100" y="30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4" y="27"/>
                  </a:lnTo>
                  <a:lnTo>
                    <a:pt x="105" y="26"/>
                  </a:lnTo>
                  <a:lnTo>
                    <a:pt x="106" y="26"/>
                  </a:lnTo>
                  <a:lnTo>
                    <a:pt x="107" y="24"/>
                  </a:lnTo>
                  <a:lnTo>
                    <a:pt x="106" y="23"/>
                  </a:lnTo>
                  <a:lnTo>
                    <a:pt x="104" y="24"/>
                  </a:lnTo>
                  <a:lnTo>
                    <a:pt x="102" y="21"/>
                  </a:lnTo>
                  <a:lnTo>
                    <a:pt x="103" y="20"/>
                  </a:lnTo>
                  <a:lnTo>
                    <a:pt x="103" y="18"/>
                  </a:lnTo>
                  <a:lnTo>
                    <a:pt x="103" y="15"/>
                  </a:lnTo>
                  <a:lnTo>
                    <a:pt x="104" y="14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10" y="14"/>
                  </a:lnTo>
                  <a:lnTo>
                    <a:pt x="112" y="15"/>
                  </a:lnTo>
                  <a:lnTo>
                    <a:pt x="113" y="14"/>
                  </a:lnTo>
                  <a:lnTo>
                    <a:pt x="113" y="12"/>
                  </a:lnTo>
                  <a:lnTo>
                    <a:pt x="116" y="12"/>
                  </a:lnTo>
                  <a:lnTo>
                    <a:pt x="118" y="10"/>
                  </a:lnTo>
                  <a:lnTo>
                    <a:pt x="119" y="8"/>
                  </a:lnTo>
                  <a:lnTo>
                    <a:pt x="121" y="7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6" y="7"/>
                  </a:lnTo>
                  <a:lnTo>
                    <a:pt x="127" y="7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41" y="7"/>
                  </a:lnTo>
                  <a:lnTo>
                    <a:pt x="141" y="9"/>
                  </a:lnTo>
                  <a:lnTo>
                    <a:pt x="141" y="10"/>
                  </a:lnTo>
                  <a:lnTo>
                    <a:pt x="139" y="10"/>
                  </a:lnTo>
                  <a:lnTo>
                    <a:pt x="139" y="12"/>
                  </a:lnTo>
                  <a:lnTo>
                    <a:pt x="140" y="12"/>
                  </a:lnTo>
                  <a:lnTo>
                    <a:pt x="141" y="14"/>
                  </a:lnTo>
                  <a:lnTo>
                    <a:pt x="141" y="15"/>
                  </a:lnTo>
                  <a:lnTo>
                    <a:pt x="143" y="15"/>
                  </a:lnTo>
                  <a:lnTo>
                    <a:pt x="144" y="17"/>
                  </a:lnTo>
                  <a:lnTo>
                    <a:pt x="145" y="17"/>
                  </a:lnTo>
                  <a:lnTo>
                    <a:pt x="146" y="19"/>
                  </a:lnTo>
                  <a:lnTo>
                    <a:pt x="145" y="22"/>
                  </a:lnTo>
                  <a:lnTo>
                    <a:pt x="144" y="22"/>
                  </a:lnTo>
                  <a:lnTo>
                    <a:pt x="143" y="24"/>
                  </a:lnTo>
                  <a:lnTo>
                    <a:pt x="142" y="27"/>
                  </a:lnTo>
                  <a:lnTo>
                    <a:pt x="142" y="29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49" y="37"/>
                  </a:lnTo>
                  <a:lnTo>
                    <a:pt x="150" y="38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0" y="41"/>
                  </a:lnTo>
                  <a:lnTo>
                    <a:pt x="151" y="40"/>
                  </a:lnTo>
                  <a:lnTo>
                    <a:pt x="152" y="40"/>
                  </a:lnTo>
                  <a:lnTo>
                    <a:pt x="154" y="43"/>
                  </a:lnTo>
                  <a:lnTo>
                    <a:pt x="156" y="44"/>
                  </a:lnTo>
                  <a:lnTo>
                    <a:pt x="156" y="46"/>
                  </a:lnTo>
                  <a:lnTo>
                    <a:pt x="158" y="46"/>
                  </a:lnTo>
                  <a:lnTo>
                    <a:pt x="159" y="49"/>
                  </a:lnTo>
                  <a:lnTo>
                    <a:pt x="158" y="49"/>
                  </a:lnTo>
                  <a:lnTo>
                    <a:pt x="159" y="50"/>
                  </a:lnTo>
                  <a:lnTo>
                    <a:pt x="160" y="51"/>
                  </a:lnTo>
                  <a:lnTo>
                    <a:pt x="160" y="54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54" y="61"/>
                  </a:lnTo>
                  <a:lnTo>
                    <a:pt x="154" y="62"/>
                  </a:lnTo>
                  <a:lnTo>
                    <a:pt x="150" y="62"/>
                  </a:lnTo>
                  <a:lnTo>
                    <a:pt x="149" y="64"/>
                  </a:lnTo>
                  <a:lnTo>
                    <a:pt x="147" y="62"/>
                  </a:lnTo>
                  <a:lnTo>
                    <a:pt x="145" y="63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4" y="70"/>
                  </a:lnTo>
                  <a:lnTo>
                    <a:pt x="145" y="72"/>
                  </a:lnTo>
                  <a:lnTo>
                    <a:pt x="146" y="73"/>
                  </a:lnTo>
                  <a:lnTo>
                    <a:pt x="145" y="75"/>
                  </a:lnTo>
                  <a:lnTo>
                    <a:pt x="147" y="78"/>
                  </a:lnTo>
                  <a:lnTo>
                    <a:pt x="148" y="78"/>
                  </a:lnTo>
                  <a:lnTo>
                    <a:pt x="151" y="80"/>
                  </a:lnTo>
                  <a:lnTo>
                    <a:pt x="152" y="79"/>
                  </a:lnTo>
                  <a:lnTo>
                    <a:pt x="152" y="80"/>
                  </a:lnTo>
                  <a:lnTo>
                    <a:pt x="153" y="82"/>
                  </a:lnTo>
                  <a:lnTo>
                    <a:pt x="155" y="82"/>
                  </a:lnTo>
                  <a:lnTo>
                    <a:pt x="157" y="81"/>
                  </a:lnTo>
                  <a:lnTo>
                    <a:pt x="159" y="83"/>
                  </a:lnTo>
                  <a:lnTo>
                    <a:pt x="159" y="85"/>
                  </a:lnTo>
                  <a:lnTo>
                    <a:pt x="159" y="89"/>
                  </a:lnTo>
                  <a:lnTo>
                    <a:pt x="159" y="94"/>
                  </a:lnTo>
                  <a:lnTo>
                    <a:pt x="160" y="95"/>
                  </a:lnTo>
                  <a:lnTo>
                    <a:pt x="160" y="97"/>
                  </a:lnTo>
                  <a:lnTo>
                    <a:pt x="162" y="98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4" y="99"/>
                  </a:lnTo>
                  <a:lnTo>
                    <a:pt x="168" y="100"/>
                  </a:lnTo>
                  <a:lnTo>
                    <a:pt x="168" y="101"/>
                  </a:lnTo>
                  <a:lnTo>
                    <a:pt x="169" y="103"/>
                  </a:lnTo>
                  <a:lnTo>
                    <a:pt x="172" y="104"/>
                  </a:lnTo>
                  <a:lnTo>
                    <a:pt x="174" y="106"/>
                  </a:lnTo>
                  <a:lnTo>
                    <a:pt x="173" y="107"/>
                  </a:lnTo>
                  <a:lnTo>
                    <a:pt x="173" y="110"/>
                  </a:lnTo>
                  <a:lnTo>
                    <a:pt x="171" y="111"/>
                  </a:lnTo>
                  <a:lnTo>
                    <a:pt x="171" y="113"/>
                  </a:lnTo>
                  <a:lnTo>
                    <a:pt x="169" y="114"/>
                  </a:lnTo>
                  <a:lnTo>
                    <a:pt x="169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0" y="122"/>
                  </a:lnTo>
                  <a:lnTo>
                    <a:pt x="169" y="122"/>
                  </a:lnTo>
                  <a:lnTo>
                    <a:pt x="168" y="126"/>
                  </a:lnTo>
                  <a:lnTo>
                    <a:pt x="165" y="125"/>
                  </a:lnTo>
                  <a:lnTo>
                    <a:pt x="163" y="12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7" name="Freeform 105"/>
            <p:cNvSpPr>
              <a:spLocks/>
            </p:cNvSpPr>
            <p:nvPr/>
          </p:nvSpPr>
          <p:spPr bwMode="auto">
            <a:xfrm>
              <a:off x="1668" y="2004"/>
              <a:ext cx="14" cy="14"/>
            </a:xfrm>
            <a:custGeom>
              <a:avLst/>
              <a:gdLst>
                <a:gd name="T0" fmla="*/ 7 w 14"/>
                <a:gd name="T1" fmla="*/ 0 h 14"/>
                <a:gd name="T2" fmla="*/ 8 w 14"/>
                <a:gd name="T3" fmla="*/ 0 h 14"/>
                <a:gd name="T4" fmla="*/ 9 w 14"/>
                <a:gd name="T5" fmla="*/ 2 h 14"/>
                <a:gd name="T6" fmla="*/ 10 w 14"/>
                <a:gd name="T7" fmla="*/ 1 h 14"/>
                <a:gd name="T8" fmla="*/ 11 w 14"/>
                <a:gd name="T9" fmla="*/ 2 h 14"/>
                <a:gd name="T10" fmla="*/ 10 w 14"/>
                <a:gd name="T11" fmla="*/ 3 h 14"/>
                <a:gd name="T12" fmla="*/ 10 w 14"/>
                <a:gd name="T13" fmla="*/ 4 h 14"/>
                <a:gd name="T14" fmla="*/ 12 w 14"/>
                <a:gd name="T15" fmla="*/ 5 h 14"/>
                <a:gd name="T16" fmla="*/ 14 w 14"/>
                <a:gd name="T17" fmla="*/ 5 h 14"/>
                <a:gd name="T18" fmla="*/ 14 w 14"/>
                <a:gd name="T19" fmla="*/ 6 h 14"/>
                <a:gd name="T20" fmla="*/ 11 w 14"/>
                <a:gd name="T21" fmla="*/ 7 h 14"/>
                <a:gd name="T22" fmla="*/ 11 w 14"/>
                <a:gd name="T23" fmla="*/ 8 h 14"/>
                <a:gd name="T24" fmla="*/ 10 w 14"/>
                <a:gd name="T25" fmla="*/ 10 h 14"/>
                <a:gd name="T26" fmla="*/ 10 w 14"/>
                <a:gd name="T27" fmla="*/ 11 h 14"/>
                <a:gd name="T28" fmla="*/ 9 w 14"/>
                <a:gd name="T29" fmla="*/ 12 h 14"/>
                <a:gd name="T30" fmla="*/ 8 w 14"/>
                <a:gd name="T31" fmla="*/ 14 h 14"/>
                <a:gd name="T32" fmla="*/ 4 w 14"/>
                <a:gd name="T33" fmla="*/ 13 h 14"/>
                <a:gd name="T34" fmla="*/ 3 w 14"/>
                <a:gd name="T35" fmla="*/ 13 h 14"/>
                <a:gd name="T36" fmla="*/ 1 w 14"/>
                <a:gd name="T37" fmla="*/ 13 h 14"/>
                <a:gd name="T38" fmla="*/ 0 w 14"/>
                <a:gd name="T39" fmla="*/ 11 h 14"/>
                <a:gd name="T40" fmla="*/ 2 w 14"/>
                <a:gd name="T41" fmla="*/ 10 h 14"/>
                <a:gd name="T42" fmla="*/ 0 w 14"/>
                <a:gd name="T43" fmla="*/ 9 h 14"/>
                <a:gd name="T44" fmla="*/ 1 w 14"/>
                <a:gd name="T45" fmla="*/ 7 h 14"/>
                <a:gd name="T46" fmla="*/ 2 w 14"/>
                <a:gd name="T47" fmla="*/ 6 h 14"/>
                <a:gd name="T48" fmla="*/ 3 w 14"/>
                <a:gd name="T49" fmla="*/ 3 h 14"/>
                <a:gd name="T50" fmla="*/ 6 w 14"/>
                <a:gd name="T51" fmla="*/ 1 h 14"/>
                <a:gd name="T52" fmla="*/ 6 w 14"/>
                <a:gd name="T53" fmla="*/ 1 h 14"/>
                <a:gd name="T54" fmla="*/ 7 w 14"/>
                <a:gd name="T55" fmla="*/ 0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"/>
                <a:gd name="T85" fmla="*/ 0 h 14"/>
                <a:gd name="T86" fmla="*/ 14 w 14"/>
                <a:gd name="T87" fmla="*/ 14 h 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" h="14">
                  <a:moveTo>
                    <a:pt x="7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8" name="Freeform 106"/>
            <p:cNvSpPr>
              <a:spLocks/>
            </p:cNvSpPr>
            <p:nvPr/>
          </p:nvSpPr>
          <p:spPr bwMode="auto">
            <a:xfrm>
              <a:off x="1478" y="1766"/>
              <a:ext cx="72" cy="111"/>
            </a:xfrm>
            <a:custGeom>
              <a:avLst/>
              <a:gdLst>
                <a:gd name="T0" fmla="*/ 42 w 72"/>
                <a:gd name="T1" fmla="*/ 4 h 111"/>
                <a:gd name="T2" fmla="*/ 44 w 72"/>
                <a:gd name="T3" fmla="*/ 2 h 111"/>
                <a:gd name="T4" fmla="*/ 47 w 72"/>
                <a:gd name="T5" fmla="*/ 2 h 111"/>
                <a:gd name="T6" fmla="*/ 53 w 72"/>
                <a:gd name="T7" fmla="*/ 4 h 111"/>
                <a:gd name="T8" fmla="*/ 59 w 72"/>
                <a:gd name="T9" fmla="*/ 8 h 111"/>
                <a:gd name="T10" fmla="*/ 63 w 72"/>
                <a:gd name="T11" fmla="*/ 13 h 111"/>
                <a:gd name="T12" fmla="*/ 66 w 72"/>
                <a:gd name="T13" fmla="*/ 13 h 111"/>
                <a:gd name="T14" fmla="*/ 69 w 72"/>
                <a:gd name="T15" fmla="*/ 9 h 111"/>
                <a:gd name="T16" fmla="*/ 71 w 72"/>
                <a:gd name="T17" fmla="*/ 10 h 111"/>
                <a:gd name="T18" fmla="*/ 17 w 72"/>
                <a:gd name="T19" fmla="*/ 111 h 111"/>
                <a:gd name="T20" fmla="*/ 15 w 72"/>
                <a:gd name="T21" fmla="*/ 108 h 111"/>
                <a:gd name="T22" fmla="*/ 10 w 72"/>
                <a:gd name="T23" fmla="*/ 103 h 111"/>
                <a:gd name="T24" fmla="*/ 9 w 72"/>
                <a:gd name="T25" fmla="*/ 98 h 111"/>
                <a:gd name="T26" fmla="*/ 11 w 72"/>
                <a:gd name="T27" fmla="*/ 97 h 111"/>
                <a:gd name="T28" fmla="*/ 13 w 72"/>
                <a:gd name="T29" fmla="*/ 95 h 111"/>
                <a:gd name="T30" fmla="*/ 19 w 72"/>
                <a:gd name="T31" fmla="*/ 91 h 111"/>
                <a:gd name="T32" fmla="*/ 19 w 72"/>
                <a:gd name="T33" fmla="*/ 87 h 111"/>
                <a:gd name="T34" fmla="*/ 23 w 72"/>
                <a:gd name="T35" fmla="*/ 85 h 111"/>
                <a:gd name="T36" fmla="*/ 23 w 72"/>
                <a:gd name="T37" fmla="*/ 80 h 111"/>
                <a:gd name="T38" fmla="*/ 19 w 72"/>
                <a:gd name="T39" fmla="*/ 72 h 111"/>
                <a:gd name="T40" fmla="*/ 20 w 72"/>
                <a:gd name="T41" fmla="*/ 68 h 111"/>
                <a:gd name="T42" fmla="*/ 18 w 72"/>
                <a:gd name="T43" fmla="*/ 63 h 111"/>
                <a:gd name="T44" fmla="*/ 17 w 72"/>
                <a:gd name="T45" fmla="*/ 58 h 111"/>
                <a:gd name="T46" fmla="*/ 14 w 72"/>
                <a:gd name="T47" fmla="*/ 53 h 111"/>
                <a:gd name="T48" fmla="*/ 10 w 72"/>
                <a:gd name="T49" fmla="*/ 52 h 111"/>
                <a:gd name="T50" fmla="*/ 8 w 72"/>
                <a:gd name="T51" fmla="*/ 48 h 111"/>
                <a:gd name="T52" fmla="*/ 6 w 72"/>
                <a:gd name="T53" fmla="*/ 50 h 111"/>
                <a:gd name="T54" fmla="*/ 2 w 72"/>
                <a:gd name="T55" fmla="*/ 47 h 111"/>
                <a:gd name="T56" fmla="*/ 4 w 72"/>
                <a:gd name="T57" fmla="*/ 44 h 111"/>
                <a:gd name="T58" fmla="*/ 1 w 72"/>
                <a:gd name="T59" fmla="*/ 43 h 111"/>
                <a:gd name="T60" fmla="*/ 0 w 72"/>
                <a:gd name="T61" fmla="*/ 39 h 111"/>
                <a:gd name="T62" fmla="*/ 3 w 72"/>
                <a:gd name="T63" fmla="*/ 32 h 111"/>
                <a:gd name="T64" fmla="*/ 7 w 72"/>
                <a:gd name="T65" fmla="*/ 30 h 111"/>
                <a:gd name="T66" fmla="*/ 15 w 72"/>
                <a:gd name="T67" fmla="*/ 28 h 111"/>
                <a:gd name="T68" fmla="*/ 17 w 72"/>
                <a:gd name="T69" fmla="*/ 28 h 111"/>
                <a:gd name="T70" fmla="*/ 19 w 72"/>
                <a:gd name="T71" fmla="*/ 29 h 111"/>
                <a:gd name="T72" fmla="*/ 23 w 72"/>
                <a:gd name="T73" fmla="*/ 23 h 111"/>
                <a:gd name="T74" fmla="*/ 20 w 72"/>
                <a:gd name="T75" fmla="*/ 20 h 111"/>
                <a:gd name="T76" fmla="*/ 20 w 72"/>
                <a:gd name="T77" fmla="*/ 15 h 111"/>
                <a:gd name="T78" fmla="*/ 23 w 72"/>
                <a:gd name="T79" fmla="*/ 14 h 111"/>
                <a:gd name="T80" fmla="*/ 24 w 72"/>
                <a:gd name="T81" fmla="*/ 13 h 111"/>
                <a:gd name="T82" fmla="*/ 28 w 72"/>
                <a:gd name="T83" fmla="*/ 10 h 111"/>
                <a:gd name="T84" fmla="*/ 29 w 72"/>
                <a:gd name="T85" fmla="*/ 9 h 111"/>
                <a:gd name="T86" fmla="*/ 34 w 72"/>
                <a:gd name="T87" fmla="*/ 9 h 111"/>
                <a:gd name="T88" fmla="*/ 38 w 72"/>
                <a:gd name="T89" fmla="*/ 7 h 111"/>
                <a:gd name="T90" fmla="*/ 40 w 72"/>
                <a:gd name="T91" fmla="*/ 6 h 11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111"/>
                <a:gd name="T140" fmla="*/ 72 w 72"/>
                <a:gd name="T141" fmla="*/ 111 h 11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111">
                  <a:moveTo>
                    <a:pt x="40" y="6"/>
                  </a:moveTo>
                  <a:lnTo>
                    <a:pt x="42" y="4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52" y="1"/>
                  </a:lnTo>
                  <a:lnTo>
                    <a:pt x="53" y="4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1"/>
                  </a:lnTo>
                  <a:lnTo>
                    <a:pt x="68" y="10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11"/>
                  </a:lnTo>
                  <a:lnTo>
                    <a:pt x="17" y="111"/>
                  </a:lnTo>
                  <a:lnTo>
                    <a:pt x="15" y="108"/>
                  </a:lnTo>
                  <a:lnTo>
                    <a:pt x="13" y="106"/>
                  </a:lnTo>
                  <a:lnTo>
                    <a:pt x="10" y="106"/>
                  </a:lnTo>
                  <a:lnTo>
                    <a:pt x="10" y="103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2" y="97"/>
                  </a:lnTo>
                  <a:lnTo>
                    <a:pt x="11" y="96"/>
                  </a:lnTo>
                  <a:lnTo>
                    <a:pt x="13" y="95"/>
                  </a:lnTo>
                  <a:lnTo>
                    <a:pt x="15" y="96"/>
                  </a:lnTo>
                  <a:lnTo>
                    <a:pt x="16" y="94"/>
                  </a:lnTo>
                  <a:lnTo>
                    <a:pt x="19" y="91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20" y="87"/>
                  </a:lnTo>
                  <a:lnTo>
                    <a:pt x="20" y="86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2" y="82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58"/>
                  </a:lnTo>
                  <a:lnTo>
                    <a:pt x="15" y="57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11" y="29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7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2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4" y="15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8" y="7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9" name="Freeform 107"/>
            <p:cNvSpPr>
              <a:spLocks/>
            </p:cNvSpPr>
            <p:nvPr/>
          </p:nvSpPr>
          <p:spPr bwMode="auto">
            <a:xfrm>
              <a:off x="1462" y="1877"/>
              <a:ext cx="88" cy="111"/>
            </a:xfrm>
            <a:custGeom>
              <a:avLst/>
              <a:gdLst>
                <a:gd name="T0" fmla="*/ 87 w 88"/>
                <a:gd name="T1" fmla="*/ 78 h 111"/>
                <a:gd name="T2" fmla="*/ 84 w 88"/>
                <a:gd name="T3" fmla="*/ 81 h 111"/>
                <a:gd name="T4" fmla="*/ 81 w 88"/>
                <a:gd name="T5" fmla="*/ 86 h 111"/>
                <a:gd name="T6" fmla="*/ 77 w 88"/>
                <a:gd name="T7" fmla="*/ 82 h 111"/>
                <a:gd name="T8" fmla="*/ 75 w 88"/>
                <a:gd name="T9" fmla="*/ 87 h 111"/>
                <a:gd name="T10" fmla="*/ 73 w 88"/>
                <a:gd name="T11" fmla="*/ 90 h 111"/>
                <a:gd name="T12" fmla="*/ 72 w 88"/>
                <a:gd name="T13" fmla="*/ 96 h 111"/>
                <a:gd name="T14" fmla="*/ 69 w 88"/>
                <a:gd name="T15" fmla="*/ 101 h 111"/>
                <a:gd name="T16" fmla="*/ 65 w 88"/>
                <a:gd name="T17" fmla="*/ 107 h 111"/>
                <a:gd name="T18" fmla="*/ 63 w 88"/>
                <a:gd name="T19" fmla="*/ 101 h 111"/>
                <a:gd name="T20" fmla="*/ 62 w 88"/>
                <a:gd name="T21" fmla="*/ 96 h 111"/>
                <a:gd name="T22" fmla="*/ 61 w 88"/>
                <a:gd name="T23" fmla="*/ 95 h 111"/>
                <a:gd name="T24" fmla="*/ 58 w 88"/>
                <a:gd name="T25" fmla="*/ 85 h 111"/>
                <a:gd name="T26" fmla="*/ 52 w 88"/>
                <a:gd name="T27" fmla="*/ 84 h 111"/>
                <a:gd name="T28" fmla="*/ 48 w 88"/>
                <a:gd name="T29" fmla="*/ 80 h 111"/>
                <a:gd name="T30" fmla="*/ 44 w 88"/>
                <a:gd name="T31" fmla="*/ 82 h 111"/>
                <a:gd name="T32" fmla="*/ 40 w 88"/>
                <a:gd name="T33" fmla="*/ 89 h 111"/>
                <a:gd name="T34" fmla="*/ 36 w 88"/>
                <a:gd name="T35" fmla="*/ 95 h 111"/>
                <a:gd name="T36" fmla="*/ 35 w 88"/>
                <a:gd name="T37" fmla="*/ 100 h 111"/>
                <a:gd name="T38" fmla="*/ 31 w 88"/>
                <a:gd name="T39" fmla="*/ 107 h 111"/>
                <a:gd name="T40" fmla="*/ 29 w 88"/>
                <a:gd name="T41" fmla="*/ 108 h 111"/>
                <a:gd name="T42" fmla="*/ 25 w 88"/>
                <a:gd name="T43" fmla="*/ 108 h 111"/>
                <a:gd name="T44" fmla="*/ 20 w 88"/>
                <a:gd name="T45" fmla="*/ 108 h 111"/>
                <a:gd name="T46" fmla="*/ 16 w 88"/>
                <a:gd name="T47" fmla="*/ 106 h 111"/>
                <a:gd name="T48" fmla="*/ 11 w 88"/>
                <a:gd name="T49" fmla="*/ 111 h 111"/>
                <a:gd name="T50" fmla="*/ 8 w 88"/>
                <a:gd name="T51" fmla="*/ 107 h 111"/>
                <a:gd name="T52" fmla="*/ 5 w 88"/>
                <a:gd name="T53" fmla="*/ 103 h 111"/>
                <a:gd name="T54" fmla="*/ 7 w 88"/>
                <a:gd name="T55" fmla="*/ 96 h 111"/>
                <a:gd name="T56" fmla="*/ 7 w 88"/>
                <a:gd name="T57" fmla="*/ 93 h 111"/>
                <a:gd name="T58" fmla="*/ 5 w 88"/>
                <a:gd name="T59" fmla="*/ 88 h 111"/>
                <a:gd name="T60" fmla="*/ 4 w 88"/>
                <a:gd name="T61" fmla="*/ 81 h 111"/>
                <a:gd name="T62" fmla="*/ 2 w 88"/>
                <a:gd name="T63" fmla="*/ 74 h 111"/>
                <a:gd name="T64" fmla="*/ 4 w 88"/>
                <a:gd name="T65" fmla="*/ 68 h 111"/>
                <a:gd name="T66" fmla="*/ 6 w 88"/>
                <a:gd name="T67" fmla="*/ 64 h 111"/>
                <a:gd name="T68" fmla="*/ 11 w 88"/>
                <a:gd name="T69" fmla="*/ 56 h 111"/>
                <a:gd name="T70" fmla="*/ 10 w 88"/>
                <a:gd name="T71" fmla="*/ 53 h 111"/>
                <a:gd name="T72" fmla="*/ 12 w 88"/>
                <a:gd name="T73" fmla="*/ 49 h 111"/>
                <a:gd name="T74" fmla="*/ 15 w 88"/>
                <a:gd name="T75" fmla="*/ 43 h 111"/>
                <a:gd name="T76" fmla="*/ 19 w 88"/>
                <a:gd name="T77" fmla="*/ 40 h 111"/>
                <a:gd name="T78" fmla="*/ 21 w 88"/>
                <a:gd name="T79" fmla="*/ 37 h 111"/>
                <a:gd name="T80" fmla="*/ 22 w 88"/>
                <a:gd name="T81" fmla="*/ 32 h 111"/>
                <a:gd name="T82" fmla="*/ 25 w 88"/>
                <a:gd name="T83" fmla="*/ 32 h 111"/>
                <a:gd name="T84" fmla="*/ 29 w 88"/>
                <a:gd name="T85" fmla="*/ 35 h 111"/>
                <a:gd name="T86" fmla="*/ 34 w 88"/>
                <a:gd name="T87" fmla="*/ 32 h 111"/>
                <a:gd name="T88" fmla="*/ 32 w 88"/>
                <a:gd name="T89" fmla="*/ 25 h 111"/>
                <a:gd name="T90" fmla="*/ 33 w 88"/>
                <a:gd name="T91" fmla="*/ 20 h 111"/>
                <a:gd name="T92" fmla="*/ 31 w 88"/>
                <a:gd name="T93" fmla="*/ 16 h 111"/>
                <a:gd name="T94" fmla="*/ 33 w 88"/>
                <a:gd name="T95" fmla="*/ 7 h 111"/>
                <a:gd name="T96" fmla="*/ 34 w 88"/>
                <a:gd name="T97" fmla="*/ 3 h 111"/>
                <a:gd name="T98" fmla="*/ 33 w 88"/>
                <a:gd name="T99" fmla="*/ 0 h 1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"/>
                <a:gd name="T151" fmla="*/ 0 h 111"/>
                <a:gd name="T152" fmla="*/ 88 w 88"/>
                <a:gd name="T153" fmla="*/ 111 h 1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" h="111">
                  <a:moveTo>
                    <a:pt x="88" y="0"/>
                  </a:moveTo>
                  <a:lnTo>
                    <a:pt x="88" y="79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6" y="78"/>
                  </a:lnTo>
                  <a:lnTo>
                    <a:pt x="85" y="78"/>
                  </a:lnTo>
                  <a:lnTo>
                    <a:pt x="86" y="80"/>
                  </a:lnTo>
                  <a:lnTo>
                    <a:pt x="84" y="81"/>
                  </a:lnTo>
                  <a:lnTo>
                    <a:pt x="85" y="83"/>
                  </a:lnTo>
                  <a:lnTo>
                    <a:pt x="84" y="84"/>
                  </a:lnTo>
                  <a:lnTo>
                    <a:pt x="81" y="86"/>
                  </a:lnTo>
                  <a:lnTo>
                    <a:pt x="80" y="84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5" y="84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90"/>
                  </a:lnTo>
                  <a:lnTo>
                    <a:pt x="72" y="90"/>
                  </a:lnTo>
                  <a:lnTo>
                    <a:pt x="71" y="93"/>
                  </a:lnTo>
                  <a:lnTo>
                    <a:pt x="72" y="95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0" y="99"/>
                  </a:lnTo>
                  <a:lnTo>
                    <a:pt x="71" y="101"/>
                  </a:lnTo>
                  <a:lnTo>
                    <a:pt x="69" y="101"/>
                  </a:lnTo>
                  <a:lnTo>
                    <a:pt x="67" y="106"/>
                  </a:lnTo>
                  <a:lnTo>
                    <a:pt x="66" y="108"/>
                  </a:lnTo>
                  <a:lnTo>
                    <a:pt x="65" y="107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3" y="101"/>
                  </a:lnTo>
                  <a:lnTo>
                    <a:pt x="62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2" y="94"/>
                  </a:lnTo>
                  <a:lnTo>
                    <a:pt x="61" y="95"/>
                  </a:lnTo>
                  <a:lnTo>
                    <a:pt x="60" y="93"/>
                  </a:lnTo>
                  <a:lnTo>
                    <a:pt x="59" y="93"/>
                  </a:lnTo>
                  <a:lnTo>
                    <a:pt x="58" y="86"/>
                  </a:lnTo>
                  <a:lnTo>
                    <a:pt x="58" y="85"/>
                  </a:lnTo>
                  <a:lnTo>
                    <a:pt x="53" y="86"/>
                  </a:lnTo>
                  <a:lnTo>
                    <a:pt x="52" y="87"/>
                  </a:lnTo>
                  <a:lnTo>
                    <a:pt x="51" y="87"/>
                  </a:lnTo>
                  <a:lnTo>
                    <a:pt x="52" y="84"/>
                  </a:lnTo>
                  <a:lnTo>
                    <a:pt x="52" y="81"/>
                  </a:lnTo>
                  <a:lnTo>
                    <a:pt x="49" y="78"/>
                  </a:lnTo>
                  <a:lnTo>
                    <a:pt x="48" y="80"/>
                  </a:lnTo>
                  <a:lnTo>
                    <a:pt x="47" y="79"/>
                  </a:lnTo>
                  <a:lnTo>
                    <a:pt x="46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3" y="86"/>
                  </a:lnTo>
                  <a:lnTo>
                    <a:pt x="42" y="86"/>
                  </a:lnTo>
                  <a:lnTo>
                    <a:pt x="39" y="87"/>
                  </a:lnTo>
                  <a:lnTo>
                    <a:pt x="40" y="89"/>
                  </a:lnTo>
                  <a:lnTo>
                    <a:pt x="39" y="90"/>
                  </a:lnTo>
                  <a:lnTo>
                    <a:pt x="39" y="94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5" y="97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4" y="103"/>
                  </a:lnTo>
                  <a:lnTo>
                    <a:pt x="32" y="104"/>
                  </a:lnTo>
                  <a:lnTo>
                    <a:pt x="31" y="107"/>
                  </a:lnTo>
                  <a:lnTo>
                    <a:pt x="30" y="107"/>
                  </a:lnTo>
                  <a:lnTo>
                    <a:pt x="29" y="107"/>
                  </a:lnTo>
                  <a:lnTo>
                    <a:pt x="29" y="108"/>
                  </a:lnTo>
                  <a:lnTo>
                    <a:pt x="28" y="108"/>
                  </a:lnTo>
                  <a:lnTo>
                    <a:pt x="27" y="109"/>
                  </a:lnTo>
                  <a:lnTo>
                    <a:pt x="25" y="108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2" y="108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19" y="106"/>
                  </a:lnTo>
                  <a:lnTo>
                    <a:pt x="16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1" y="108"/>
                  </a:lnTo>
                  <a:lnTo>
                    <a:pt x="11" y="111"/>
                  </a:lnTo>
                  <a:lnTo>
                    <a:pt x="10" y="111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8" y="107"/>
                  </a:lnTo>
                  <a:lnTo>
                    <a:pt x="8" y="105"/>
                  </a:lnTo>
                  <a:lnTo>
                    <a:pt x="7" y="103"/>
                  </a:lnTo>
                  <a:lnTo>
                    <a:pt x="6" y="104"/>
                  </a:lnTo>
                  <a:lnTo>
                    <a:pt x="5" y="103"/>
                  </a:lnTo>
                  <a:lnTo>
                    <a:pt x="5" y="102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6"/>
                  </a:lnTo>
                  <a:lnTo>
                    <a:pt x="8" y="95"/>
                  </a:lnTo>
                  <a:lnTo>
                    <a:pt x="8" y="94"/>
                  </a:lnTo>
                  <a:lnTo>
                    <a:pt x="7" y="93"/>
                  </a:lnTo>
                  <a:lnTo>
                    <a:pt x="7" y="91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2" y="85"/>
                  </a:lnTo>
                  <a:lnTo>
                    <a:pt x="2" y="82"/>
                  </a:lnTo>
                  <a:lnTo>
                    <a:pt x="4" y="81"/>
                  </a:lnTo>
                  <a:lnTo>
                    <a:pt x="1" y="78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5" y="69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0"/>
                  </a:lnTo>
                  <a:lnTo>
                    <a:pt x="32" y="19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0" name="Freeform 108"/>
            <p:cNvSpPr>
              <a:spLocks/>
            </p:cNvSpPr>
            <p:nvPr/>
          </p:nvSpPr>
          <p:spPr bwMode="auto">
            <a:xfrm>
              <a:off x="1549" y="1770"/>
              <a:ext cx="51" cy="107"/>
            </a:xfrm>
            <a:custGeom>
              <a:avLst/>
              <a:gdLst>
                <a:gd name="T0" fmla="*/ 4 w 51"/>
                <a:gd name="T1" fmla="*/ 8 h 107"/>
                <a:gd name="T2" fmla="*/ 10 w 51"/>
                <a:gd name="T3" fmla="*/ 7 h 107"/>
                <a:gd name="T4" fmla="*/ 12 w 51"/>
                <a:gd name="T5" fmla="*/ 11 h 107"/>
                <a:gd name="T6" fmla="*/ 16 w 51"/>
                <a:gd name="T7" fmla="*/ 8 h 107"/>
                <a:gd name="T8" fmla="*/ 18 w 51"/>
                <a:gd name="T9" fmla="*/ 8 h 107"/>
                <a:gd name="T10" fmla="*/ 21 w 51"/>
                <a:gd name="T11" fmla="*/ 4 h 107"/>
                <a:gd name="T12" fmla="*/ 21 w 51"/>
                <a:gd name="T13" fmla="*/ 0 h 107"/>
                <a:gd name="T14" fmla="*/ 23 w 51"/>
                <a:gd name="T15" fmla="*/ 0 h 107"/>
                <a:gd name="T16" fmla="*/ 23 w 51"/>
                <a:gd name="T17" fmla="*/ 2 h 107"/>
                <a:gd name="T18" fmla="*/ 25 w 51"/>
                <a:gd name="T19" fmla="*/ 7 h 107"/>
                <a:gd name="T20" fmla="*/ 28 w 51"/>
                <a:gd name="T21" fmla="*/ 9 h 107"/>
                <a:gd name="T22" fmla="*/ 29 w 51"/>
                <a:gd name="T23" fmla="*/ 12 h 107"/>
                <a:gd name="T24" fmla="*/ 30 w 51"/>
                <a:gd name="T25" fmla="*/ 14 h 107"/>
                <a:gd name="T26" fmla="*/ 31 w 51"/>
                <a:gd name="T27" fmla="*/ 16 h 107"/>
                <a:gd name="T28" fmla="*/ 32 w 51"/>
                <a:gd name="T29" fmla="*/ 20 h 107"/>
                <a:gd name="T30" fmla="*/ 34 w 51"/>
                <a:gd name="T31" fmla="*/ 23 h 107"/>
                <a:gd name="T32" fmla="*/ 37 w 51"/>
                <a:gd name="T33" fmla="*/ 24 h 107"/>
                <a:gd name="T34" fmla="*/ 40 w 51"/>
                <a:gd name="T35" fmla="*/ 25 h 107"/>
                <a:gd name="T36" fmla="*/ 42 w 51"/>
                <a:gd name="T37" fmla="*/ 28 h 107"/>
                <a:gd name="T38" fmla="*/ 47 w 51"/>
                <a:gd name="T39" fmla="*/ 27 h 107"/>
                <a:gd name="T40" fmla="*/ 48 w 51"/>
                <a:gd name="T41" fmla="*/ 28 h 107"/>
                <a:gd name="T42" fmla="*/ 50 w 51"/>
                <a:gd name="T43" fmla="*/ 30 h 107"/>
                <a:gd name="T44" fmla="*/ 50 w 51"/>
                <a:gd name="T45" fmla="*/ 32 h 107"/>
                <a:gd name="T46" fmla="*/ 49 w 51"/>
                <a:gd name="T47" fmla="*/ 37 h 107"/>
                <a:gd name="T48" fmla="*/ 50 w 51"/>
                <a:gd name="T49" fmla="*/ 38 h 107"/>
                <a:gd name="T50" fmla="*/ 51 w 51"/>
                <a:gd name="T51" fmla="*/ 43 h 107"/>
                <a:gd name="T52" fmla="*/ 47 w 51"/>
                <a:gd name="T53" fmla="*/ 44 h 107"/>
                <a:gd name="T54" fmla="*/ 46 w 51"/>
                <a:gd name="T55" fmla="*/ 46 h 107"/>
                <a:gd name="T56" fmla="*/ 42 w 51"/>
                <a:gd name="T57" fmla="*/ 49 h 107"/>
                <a:gd name="T58" fmla="*/ 37 w 51"/>
                <a:gd name="T59" fmla="*/ 51 h 107"/>
                <a:gd name="T60" fmla="*/ 34 w 51"/>
                <a:gd name="T61" fmla="*/ 54 h 107"/>
                <a:gd name="T62" fmla="*/ 37 w 51"/>
                <a:gd name="T63" fmla="*/ 60 h 107"/>
                <a:gd name="T64" fmla="*/ 39 w 51"/>
                <a:gd name="T65" fmla="*/ 67 h 107"/>
                <a:gd name="T66" fmla="*/ 38 w 51"/>
                <a:gd name="T67" fmla="*/ 73 h 107"/>
                <a:gd name="T68" fmla="*/ 39 w 51"/>
                <a:gd name="T69" fmla="*/ 76 h 107"/>
                <a:gd name="T70" fmla="*/ 38 w 51"/>
                <a:gd name="T71" fmla="*/ 78 h 107"/>
                <a:gd name="T72" fmla="*/ 35 w 51"/>
                <a:gd name="T73" fmla="*/ 79 h 107"/>
                <a:gd name="T74" fmla="*/ 33 w 51"/>
                <a:gd name="T75" fmla="*/ 80 h 107"/>
                <a:gd name="T76" fmla="*/ 30 w 51"/>
                <a:gd name="T77" fmla="*/ 81 h 107"/>
                <a:gd name="T78" fmla="*/ 30 w 51"/>
                <a:gd name="T79" fmla="*/ 84 h 107"/>
                <a:gd name="T80" fmla="*/ 33 w 51"/>
                <a:gd name="T81" fmla="*/ 87 h 107"/>
                <a:gd name="T82" fmla="*/ 32 w 51"/>
                <a:gd name="T83" fmla="*/ 90 h 107"/>
                <a:gd name="T84" fmla="*/ 32 w 51"/>
                <a:gd name="T85" fmla="*/ 92 h 107"/>
                <a:gd name="T86" fmla="*/ 31 w 51"/>
                <a:gd name="T87" fmla="*/ 97 h 107"/>
                <a:gd name="T88" fmla="*/ 31 w 51"/>
                <a:gd name="T89" fmla="*/ 99 h 107"/>
                <a:gd name="T90" fmla="*/ 33 w 51"/>
                <a:gd name="T91" fmla="*/ 101 h 107"/>
                <a:gd name="T92" fmla="*/ 33 w 51"/>
                <a:gd name="T93" fmla="*/ 103 h 107"/>
                <a:gd name="T94" fmla="*/ 35 w 51"/>
                <a:gd name="T95" fmla="*/ 105 h 107"/>
                <a:gd name="T96" fmla="*/ 36 w 51"/>
                <a:gd name="T97" fmla="*/ 107 h 107"/>
                <a:gd name="T98" fmla="*/ 0 w 51"/>
                <a:gd name="T99" fmla="*/ 5 h 1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"/>
                <a:gd name="T151" fmla="*/ 0 h 107"/>
                <a:gd name="T152" fmla="*/ 51 w 51"/>
                <a:gd name="T153" fmla="*/ 107 h 1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" h="107">
                  <a:moveTo>
                    <a:pt x="0" y="5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7" y="24"/>
                  </a:lnTo>
                  <a:lnTo>
                    <a:pt x="39" y="23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4" y="26"/>
                  </a:lnTo>
                  <a:lnTo>
                    <a:pt x="47" y="27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0" y="30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49" y="34"/>
                  </a:lnTo>
                  <a:lnTo>
                    <a:pt x="49" y="37"/>
                  </a:lnTo>
                  <a:lnTo>
                    <a:pt x="50" y="37"/>
                  </a:lnTo>
                  <a:lnTo>
                    <a:pt x="50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49" y="45"/>
                  </a:lnTo>
                  <a:lnTo>
                    <a:pt x="47" y="44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3" y="47"/>
                  </a:lnTo>
                  <a:lnTo>
                    <a:pt x="43" y="48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37" y="51"/>
                  </a:lnTo>
                  <a:lnTo>
                    <a:pt x="37" y="53"/>
                  </a:lnTo>
                  <a:lnTo>
                    <a:pt x="35" y="53"/>
                  </a:lnTo>
                  <a:lnTo>
                    <a:pt x="34" y="54"/>
                  </a:lnTo>
                  <a:lnTo>
                    <a:pt x="36" y="55"/>
                  </a:lnTo>
                  <a:lnTo>
                    <a:pt x="36" y="58"/>
                  </a:lnTo>
                  <a:lnTo>
                    <a:pt x="37" y="60"/>
                  </a:lnTo>
                  <a:lnTo>
                    <a:pt x="36" y="61"/>
                  </a:lnTo>
                  <a:lnTo>
                    <a:pt x="36" y="65"/>
                  </a:lnTo>
                  <a:lnTo>
                    <a:pt x="39" y="67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9" y="75"/>
                  </a:lnTo>
                  <a:lnTo>
                    <a:pt x="39" y="76"/>
                  </a:lnTo>
                  <a:lnTo>
                    <a:pt x="39" y="78"/>
                  </a:lnTo>
                  <a:lnTo>
                    <a:pt x="38" y="78"/>
                  </a:lnTo>
                  <a:lnTo>
                    <a:pt x="37" y="78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1"/>
                  </a:lnTo>
                  <a:lnTo>
                    <a:pt x="30" y="82"/>
                  </a:lnTo>
                  <a:lnTo>
                    <a:pt x="30" y="83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2" y="85"/>
                  </a:lnTo>
                  <a:lnTo>
                    <a:pt x="33" y="87"/>
                  </a:lnTo>
                  <a:lnTo>
                    <a:pt x="34" y="88"/>
                  </a:lnTo>
                  <a:lnTo>
                    <a:pt x="33" y="89"/>
                  </a:lnTo>
                  <a:lnTo>
                    <a:pt x="32" y="90"/>
                  </a:lnTo>
                  <a:lnTo>
                    <a:pt x="32" y="91"/>
                  </a:lnTo>
                  <a:lnTo>
                    <a:pt x="32" y="92"/>
                  </a:lnTo>
                  <a:lnTo>
                    <a:pt x="32" y="94"/>
                  </a:lnTo>
                  <a:lnTo>
                    <a:pt x="32" y="97"/>
                  </a:lnTo>
                  <a:lnTo>
                    <a:pt x="31" y="97"/>
                  </a:lnTo>
                  <a:lnTo>
                    <a:pt x="30" y="98"/>
                  </a:lnTo>
                  <a:lnTo>
                    <a:pt x="31" y="99"/>
                  </a:lnTo>
                  <a:lnTo>
                    <a:pt x="32" y="99"/>
                  </a:lnTo>
                  <a:lnTo>
                    <a:pt x="32" y="100"/>
                  </a:lnTo>
                  <a:lnTo>
                    <a:pt x="33" y="101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4" y="102"/>
                  </a:lnTo>
                  <a:lnTo>
                    <a:pt x="34" y="103"/>
                  </a:lnTo>
                  <a:lnTo>
                    <a:pt x="35" y="105"/>
                  </a:lnTo>
                  <a:lnTo>
                    <a:pt x="36" y="105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0" y="10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1" name="Freeform 109"/>
            <p:cNvSpPr>
              <a:spLocks/>
            </p:cNvSpPr>
            <p:nvPr/>
          </p:nvSpPr>
          <p:spPr bwMode="auto">
            <a:xfrm>
              <a:off x="1549" y="1877"/>
              <a:ext cx="88" cy="97"/>
            </a:xfrm>
            <a:custGeom>
              <a:avLst/>
              <a:gdLst>
                <a:gd name="T0" fmla="*/ 36 w 88"/>
                <a:gd name="T1" fmla="*/ 2 h 97"/>
                <a:gd name="T2" fmla="*/ 40 w 88"/>
                <a:gd name="T3" fmla="*/ 7 h 97"/>
                <a:gd name="T4" fmla="*/ 42 w 88"/>
                <a:gd name="T5" fmla="*/ 9 h 97"/>
                <a:gd name="T6" fmla="*/ 46 w 88"/>
                <a:gd name="T7" fmla="*/ 12 h 97"/>
                <a:gd name="T8" fmla="*/ 49 w 88"/>
                <a:gd name="T9" fmla="*/ 16 h 97"/>
                <a:gd name="T10" fmla="*/ 51 w 88"/>
                <a:gd name="T11" fmla="*/ 21 h 97"/>
                <a:gd name="T12" fmla="*/ 51 w 88"/>
                <a:gd name="T13" fmla="*/ 26 h 97"/>
                <a:gd name="T14" fmla="*/ 46 w 88"/>
                <a:gd name="T15" fmla="*/ 29 h 97"/>
                <a:gd name="T16" fmla="*/ 45 w 88"/>
                <a:gd name="T17" fmla="*/ 37 h 97"/>
                <a:gd name="T18" fmla="*/ 46 w 88"/>
                <a:gd name="T19" fmla="*/ 35 h 97"/>
                <a:gd name="T20" fmla="*/ 50 w 88"/>
                <a:gd name="T21" fmla="*/ 33 h 97"/>
                <a:gd name="T22" fmla="*/ 52 w 88"/>
                <a:gd name="T23" fmla="*/ 35 h 97"/>
                <a:gd name="T24" fmla="*/ 54 w 88"/>
                <a:gd name="T25" fmla="*/ 36 h 97"/>
                <a:gd name="T26" fmla="*/ 58 w 88"/>
                <a:gd name="T27" fmla="*/ 36 h 97"/>
                <a:gd name="T28" fmla="*/ 60 w 88"/>
                <a:gd name="T29" fmla="*/ 33 h 97"/>
                <a:gd name="T30" fmla="*/ 64 w 88"/>
                <a:gd name="T31" fmla="*/ 32 h 97"/>
                <a:gd name="T32" fmla="*/ 70 w 88"/>
                <a:gd name="T33" fmla="*/ 32 h 97"/>
                <a:gd name="T34" fmla="*/ 72 w 88"/>
                <a:gd name="T35" fmla="*/ 34 h 97"/>
                <a:gd name="T36" fmla="*/ 79 w 88"/>
                <a:gd name="T37" fmla="*/ 36 h 97"/>
                <a:gd name="T38" fmla="*/ 78 w 88"/>
                <a:gd name="T39" fmla="*/ 42 h 97"/>
                <a:gd name="T40" fmla="*/ 85 w 88"/>
                <a:gd name="T41" fmla="*/ 44 h 97"/>
                <a:gd name="T42" fmla="*/ 88 w 88"/>
                <a:gd name="T43" fmla="*/ 47 h 97"/>
                <a:gd name="T44" fmla="*/ 88 w 88"/>
                <a:gd name="T45" fmla="*/ 51 h 97"/>
                <a:gd name="T46" fmla="*/ 86 w 88"/>
                <a:gd name="T47" fmla="*/ 59 h 97"/>
                <a:gd name="T48" fmla="*/ 79 w 88"/>
                <a:gd name="T49" fmla="*/ 56 h 97"/>
                <a:gd name="T50" fmla="*/ 80 w 88"/>
                <a:gd name="T51" fmla="*/ 60 h 97"/>
                <a:gd name="T52" fmla="*/ 79 w 88"/>
                <a:gd name="T53" fmla="*/ 65 h 97"/>
                <a:gd name="T54" fmla="*/ 76 w 88"/>
                <a:gd name="T55" fmla="*/ 68 h 97"/>
                <a:gd name="T56" fmla="*/ 76 w 88"/>
                <a:gd name="T57" fmla="*/ 73 h 97"/>
                <a:gd name="T58" fmla="*/ 70 w 88"/>
                <a:gd name="T59" fmla="*/ 74 h 97"/>
                <a:gd name="T60" fmla="*/ 67 w 88"/>
                <a:gd name="T61" fmla="*/ 80 h 97"/>
                <a:gd name="T62" fmla="*/ 60 w 88"/>
                <a:gd name="T63" fmla="*/ 85 h 97"/>
                <a:gd name="T64" fmla="*/ 55 w 88"/>
                <a:gd name="T65" fmla="*/ 87 h 97"/>
                <a:gd name="T66" fmla="*/ 52 w 88"/>
                <a:gd name="T67" fmla="*/ 88 h 97"/>
                <a:gd name="T68" fmla="*/ 51 w 88"/>
                <a:gd name="T69" fmla="*/ 88 h 97"/>
                <a:gd name="T70" fmla="*/ 48 w 88"/>
                <a:gd name="T71" fmla="*/ 95 h 97"/>
                <a:gd name="T72" fmla="*/ 43 w 88"/>
                <a:gd name="T73" fmla="*/ 97 h 97"/>
                <a:gd name="T74" fmla="*/ 42 w 88"/>
                <a:gd name="T75" fmla="*/ 95 h 97"/>
                <a:gd name="T76" fmla="*/ 36 w 88"/>
                <a:gd name="T77" fmla="*/ 92 h 97"/>
                <a:gd name="T78" fmla="*/ 29 w 88"/>
                <a:gd name="T79" fmla="*/ 88 h 97"/>
                <a:gd name="T80" fmla="*/ 26 w 88"/>
                <a:gd name="T81" fmla="*/ 84 h 97"/>
                <a:gd name="T82" fmla="*/ 23 w 88"/>
                <a:gd name="T83" fmla="*/ 89 h 97"/>
                <a:gd name="T84" fmla="*/ 18 w 88"/>
                <a:gd name="T85" fmla="*/ 90 h 97"/>
                <a:gd name="T86" fmla="*/ 13 w 88"/>
                <a:gd name="T87" fmla="*/ 85 h 97"/>
                <a:gd name="T88" fmla="*/ 11 w 88"/>
                <a:gd name="T89" fmla="*/ 78 h 97"/>
                <a:gd name="T90" fmla="*/ 8 w 88"/>
                <a:gd name="T91" fmla="*/ 75 h 97"/>
                <a:gd name="T92" fmla="*/ 2 w 88"/>
                <a:gd name="T93" fmla="*/ 79 h 97"/>
                <a:gd name="T94" fmla="*/ 36 w 88"/>
                <a:gd name="T95" fmla="*/ 0 h 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97"/>
                <a:gd name="T146" fmla="*/ 88 w 88"/>
                <a:gd name="T147" fmla="*/ 97 h 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97">
                  <a:moveTo>
                    <a:pt x="36" y="0"/>
                  </a:moveTo>
                  <a:lnTo>
                    <a:pt x="36" y="0"/>
                  </a:lnTo>
                  <a:lnTo>
                    <a:pt x="36" y="2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1" y="8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6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4" y="32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6" y="35"/>
                  </a:lnTo>
                  <a:lnTo>
                    <a:pt x="48" y="34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54" y="37"/>
                  </a:lnTo>
                  <a:lnTo>
                    <a:pt x="54" y="36"/>
                  </a:lnTo>
                  <a:lnTo>
                    <a:pt x="55" y="35"/>
                  </a:lnTo>
                  <a:lnTo>
                    <a:pt x="57" y="36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4" y="33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5" y="32"/>
                  </a:lnTo>
                  <a:lnTo>
                    <a:pt x="67" y="32"/>
                  </a:lnTo>
                  <a:lnTo>
                    <a:pt x="69" y="32"/>
                  </a:lnTo>
                  <a:lnTo>
                    <a:pt x="70" y="32"/>
                  </a:lnTo>
                  <a:lnTo>
                    <a:pt x="70" y="33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5" y="33"/>
                  </a:lnTo>
                  <a:lnTo>
                    <a:pt x="77" y="33"/>
                  </a:lnTo>
                  <a:lnTo>
                    <a:pt x="79" y="36"/>
                  </a:lnTo>
                  <a:lnTo>
                    <a:pt x="77" y="38"/>
                  </a:lnTo>
                  <a:lnTo>
                    <a:pt x="79" y="40"/>
                  </a:lnTo>
                  <a:lnTo>
                    <a:pt x="79" y="41"/>
                  </a:lnTo>
                  <a:lnTo>
                    <a:pt x="78" y="42"/>
                  </a:lnTo>
                  <a:lnTo>
                    <a:pt x="79" y="44"/>
                  </a:lnTo>
                  <a:lnTo>
                    <a:pt x="83" y="42"/>
                  </a:lnTo>
                  <a:lnTo>
                    <a:pt x="84" y="42"/>
                  </a:lnTo>
                  <a:lnTo>
                    <a:pt x="85" y="44"/>
                  </a:lnTo>
                  <a:lnTo>
                    <a:pt x="86" y="45"/>
                  </a:lnTo>
                  <a:lnTo>
                    <a:pt x="88" y="46"/>
                  </a:lnTo>
                  <a:lnTo>
                    <a:pt x="88" y="47"/>
                  </a:lnTo>
                  <a:lnTo>
                    <a:pt x="88" y="49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87" y="53"/>
                  </a:lnTo>
                  <a:lnTo>
                    <a:pt x="85" y="54"/>
                  </a:lnTo>
                  <a:lnTo>
                    <a:pt x="85" y="56"/>
                  </a:lnTo>
                  <a:lnTo>
                    <a:pt x="86" y="59"/>
                  </a:lnTo>
                  <a:lnTo>
                    <a:pt x="84" y="59"/>
                  </a:lnTo>
                  <a:lnTo>
                    <a:pt x="83" y="57"/>
                  </a:lnTo>
                  <a:lnTo>
                    <a:pt x="82" y="57"/>
                  </a:lnTo>
                  <a:lnTo>
                    <a:pt x="79" y="56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9" y="59"/>
                  </a:lnTo>
                  <a:lnTo>
                    <a:pt x="79" y="60"/>
                  </a:lnTo>
                  <a:lnTo>
                    <a:pt x="78" y="63"/>
                  </a:lnTo>
                  <a:lnTo>
                    <a:pt x="79" y="65"/>
                  </a:lnTo>
                  <a:lnTo>
                    <a:pt x="80" y="65"/>
                  </a:lnTo>
                  <a:lnTo>
                    <a:pt x="80" y="67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75" y="71"/>
                  </a:lnTo>
                  <a:lnTo>
                    <a:pt x="76" y="72"/>
                  </a:lnTo>
                  <a:lnTo>
                    <a:pt x="76" y="73"/>
                  </a:lnTo>
                  <a:lnTo>
                    <a:pt x="75" y="74"/>
                  </a:lnTo>
                  <a:lnTo>
                    <a:pt x="72" y="75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69" y="78"/>
                  </a:lnTo>
                  <a:lnTo>
                    <a:pt x="68" y="80"/>
                  </a:lnTo>
                  <a:lnTo>
                    <a:pt x="67" y="80"/>
                  </a:lnTo>
                  <a:lnTo>
                    <a:pt x="66" y="83"/>
                  </a:lnTo>
                  <a:lnTo>
                    <a:pt x="65" y="84"/>
                  </a:lnTo>
                  <a:lnTo>
                    <a:pt x="62" y="83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7" y="84"/>
                  </a:lnTo>
                  <a:lnTo>
                    <a:pt x="55" y="85"/>
                  </a:lnTo>
                  <a:lnTo>
                    <a:pt x="55" y="87"/>
                  </a:lnTo>
                  <a:lnTo>
                    <a:pt x="55" y="88"/>
                  </a:lnTo>
                  <a:lnTo>
                    <a:pt x="54" y="89"/>
                  </a:lnTo>
                  <a:lnTo>
                    <a:pt x="53" y="88"/>
                  </a:lnTo>
                  <a:lnTo>
                    <a:pt x="52" y="88"/>
                  </a:lnTo>
                  <a:lnTo>
                    <a:pt x="53" y="89"/>
                  </a:lnTo>
                  <a:lnTo>
                    <a:pt x="52" y="90"/>
                  </a:lnTo>
                  <a:lnTo>
                    <a:pt x="51" y="88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3" y="97"/>
                  </a:lnTo>
                  <a:lnTo>
                    <a:pt x="41" y="97"/>
                  </a:lnTo>
                  <a:lnTo>
                    <a:pt x="41" y="96"/>
                  </a:lnTo>
                  <a:lnTo>
                    <a:pt x="42" y="95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9" y="93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4" y="88"/>
                  </a:lnTo>
                  <a:lnTo>
                    <a:pt x="29" y="89"/>
                  </a:lnTo>
                  <a:lnTo>
                    <a:pt x="29" y="88"/>
                  </a:lnTo>
                  <a:lnTo>
                    <a:pt x="30" y="87"/>
                  </a:lnTo>
                  <a:lnTo>
                    <a:pt x="28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2" y="88"/>
                  </a:lnTo>
                  <a:lnTo>
                    <a:pt x="22" y="89"/>
                  </a:lnTo>
                  <a:lnTo>
                    <a:pt x="18" y="90"/>
                  </a:lnTo>
                  <a:lnTo>
                    <a:pt x="16" y="92"/>
                  </a:lnTo>
                  <a:lnTo>
                    <a:pt x="15" y="92"/>
                  </a:lnTo>
                  <a:lnTo>
                    <a:pt x="13" y="87"/>
                  </a:lnTo>
                  <a:lnTo>
                    <a:pt x="13" y="85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1" y="77"/>
                  </a:lnTo>
                  <a:lnTo>
                    <a:pt x="10" y="77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7" y="75"/>
                  </a:lnTo>
                  <a:lnTo>
                    <a:pt x="6" y="77"/>
                  </a:lnTo>
                  <a:lnTo>
                    <a:pt x="5" y="77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2" name="Freeform 110"/>
            <p:cNvSpPr>
              <a:spLocks/>
            </p:cNvSpPr>
            <p:nvPr/>
          </p:nvSpPr>
          <p:spPr bwMode="auto">
            <a:xfrm>
              <a:off x="1462" y="1771"/>
              <a:ext cx="175" cy="217"/>
            </a:xfrm>
            <a:custGeom>
              <a:avLst/>
              <a:gdLst>
                <a:gd name="T0" fmla="*/ 121 w 175"/>
                <a:gd name="T1" fmla="*/ 22 h 217"/>
                <a:gd name="T2" fmla="*/ 131 w 175"/>
                <a:gd name="T3" fmla="*/ 25 h 217"/>
                <a:gd name="T4" fmla="*/ 137 w 175"/>
                <a:gd name="T5" fmla="*/ 31 h 217"/>
                <a:gd name="T6" fmla="*/ 138 w 175"/>
                <a:gd name="T7" fmla="*/ 43 h 217"/>
                <a:gd name="T8" fmla="*/ 128 w 175"/>
                <a:gd name="T9" fmla="*/ 49 h 217"/>
                <a:gd name="T10" fmla="*/ 126 w 175"/>
                <a:gd name="T11" fmla="*/ 66 h 217"/>
                <a:gd name="T12" fmla="*/ 124 w 175"/>
                <a:gd name="T13" fmla="*/ 77 h 217"/>
                <a:gd name="T14" fmla="*/ 117 w 175"/>
                <a:gd name="T15" fmla="*/ 82 h 217"/>
                <a:gd name="T16" fmla="*/ 119 w 175"/>
                <a:gd name="T17" fmla="*/ 91 h 217"/>
                <a:gd name="T18" fmla="*/ 119 w 175"/>
                <a:gd name="T19" fmla="*/ 101 h 217"/>
                <a:gd name="T20" fmla="*/ 123 w 175"/>
                <a:gd name="T21" fmla="*/ 107 h 217"/>
                <a:gd name="T22" fmla="*/ 130 w 175"/>
                <a:gd name="T23" fmla="*/ 115 h 217"/>
                <a:gd name="T24" fmla="*/ 137 w 175"/>
                <a:gd name="T25" fmla="*/ 126 h 217"/>
                <a:gd name="T26" fmla="*/ 132 w 175"/>
                <a:gd name="T27" fmla="*/ 136 h 217"/>
                <a:gd name="T28" fmla="*/ 136 w 175"/>
                <a:gd name="T29" fmla="*/ 139 h 217"/>
                <a:gd name="T30" fmla="*/ 142 w 175"/>
                <a:gd name="T31" fmla="*/ 141 h 217"/>
                <a:gd name="T32" fmla="*/ 150 w 175"/>
                <a:gd name="T33" fmla="*/ 138 h 217"/>
                <a:gd name="T34" fmla="*/ 162 w 175"/>
                <a:gd name="T35" fmla="*/ 139 h 217"/>
                <a:gd name="T36" fmla="*/ 171 w 175"/>
                <a:gd name="T37" fmla="*/ 148 h 217"/>
                <a:gd name="T38" fmla="*/ 174 w 175"/>
                <a:gd name="T39" fmla="*/ 158 h 217"/>
                <a:gd name="T40" fmla="*/ 168 w 175"/>
                <a:gd name="T41" fmla="*/ 165 h 217"/>
                <a:gd name="T42" fmla="*/ 162 w 175"/>
                <a:gd name="T43" fmla="*/ 174 h 217"/>
                <a:gd name="T44" fmla="*/ 155 w 175"/>
                <a:gd name="T45" fmla="*/ 185 h 217"/>
                <a:gd name="T46" fmla="*/ 142 w 175"/>
                <a:gd name="T47" fmla="*/ 194 h 217"/>
                <a:gd name="T48" fmla="*/ 135 w 175"/>
                <a:gd name="T49" fmla="*/ 200 h 217"/>
                <a:gd name="T50" fmla="*/ 128 w 175"/>
                <a:gd name="T51" fmla="*/ 201 h 217"/>
                <a:gd name="T52" fmla="*/ 115 w 175"/>
                <a:gd name="T53" fmla="*/ 190 h 217"/>
                <a:gd name="T54" fmla="*/ 103 w 175"/>
                <a:gd name="T55" fmla="*/ 197 h 217"/>
                <a:gd name="T56" fmla="*/ 96 w 175"/>
                <a:gd name="T57" fmla="*/ 183 h 217"/>
                <a:gd name="T58" fmla="*/ 86 w 175"/>
                <a:gd name="T59" fmla="*/ 186 h 217"/>
                <a:gd name="T60" fmla="*/ 75 w 175"/>
                <a:gd name="T61" fmla="*/ 190 h 217"/>
                <a:gd name="T62" fmla="*/ 72 w 175"/>
                <a:gd name="T63" fmla="*/ 201 h 217"/>
                <a:gd name="T64" fmla="*/ 65 w 175"/>
                <a:gd name="T65" fmla="*/ 213 h 217"/>
                <a:gd name="T66" fmla="*/ 62 w 175"/>
                <a:gd name="T67" fmla="*/ 200 h 217"/>
                <a:gd name="T68" fmla="*/ 52 w 175"/>
                <a:gd name="T69" fmla="*/ 187 h 217"/>
                <a:gd name="T70" fmla="*/ 39 w 175"/>
                <a:gd name="T71" fmla="*/ 193 h 217"/>
                <a:gd name="T72" fmla="*/ 35 w 175"/>
                <a:gd name="T73" fmla="*/ 208 h 217"/>
                <a:gd name="T74" fmla="*/ 25 w 175"/>
                <a:gd name="T75" fmla="*/ 214 h 217"/>
                <a:gd name="T76" fmla="*/ 14 w 175"/>
                <a:gd name="T77" fmla="*/ 213 h 217"/>
                <a:gd name="T78" fmla="*/ 6 w 175"/>
                <a:gd name="T79" fmla="*/ 210 h 217"/>
                <a:gd name="T80" fmla="*/ 7 w 175"/>
                <a:gd name="T81" fmla="*/ 197 h 217"/>
                <a:gd name="T82" fmla="*/ 0 w 175"/>
                <a:gd name="T83" fmla="*/ 181 h 217"/>
                <a:gd name="T84" fmla="*/ 8 w 175"/>
                <a:gd name="T85" fmla="*/ 170 h 217"/>
                <a:gd name="T86" fmla="*/ 10 w 175"/>
                <a:gd name="T87" fmla="*/ 155 h 217"/>
                <a:gd name="T88" fmla="*/ 19 w 175"/>
                <a:gd name="T89" fmla="*/ 145 h 217"/>
                <a:gd name="T90" fmla="*/ 24 w 175"/>
                <a:gd name="T91" fmla="*/ 137 h 217"/>
                <a:gd name="T92" fmla="*/ 31 w 175"/>
                <a:gd name="T93" fmla="*/ 136 h 217"/>
                <a:gd name="T94" fmla="*/ 33 w 175"/>
                <a:gd name="T95" fmla="*/ 122 h 217"/>
                <a:gd name="T96" fmla="*/ 34 w 175"/>
                <a:gd name="T97" fmla="*/ 108 h 217"/>
                <a:gd name="T98" fmla="*/ 25 w 175"/>
                <a:gd name="T99" fmla="*/ 93 h 217"/>
                <a:gd name="T100" fmla="*/ 35 w 175"/>
                <a:gd name="T101" fmla="*/ 85 h 217"/>
                <a:gd name="T102" fmla="*/ 37 w 175"/>
                <a:gd name="T103" fmla="*/ 73 h 217"/>
                <a:gd name="T104" fmla="*/ 33 w 175"/>
                <a:gd name="T105" fmla="*/ 53 h 217"/>
                <a:gd name="T106" fmla="*/ 24 w 175"/>
                <a:gd name="T107" fmla="*/ 43 h 217"/>
                <a:gd name="T108" fmla="*/ 18 w 175"/>
                <a:gd name="T109" fmla="*/ 38 h 217"/>
                <a:gd name="T110" fmla="*/ 22 w 175"/>
                <a:gd name="T111" fmla="*/ 24 h 217"/>
                <a:gd name="T112" fmla="*/ 36 w 175"/>
                <a:gd name="T113" fmla="*/ 22 h 217"/>
                <a:gd name="T114" fmla="*/ 39 w 175"/>
                <a:gd name="T115" fmla="*/ 8 h 217"/>
                <a:gd name="T116" fmla="*/ 45 w 175"/>
                <a:gd name="T117" fmla="*/ 3 h 2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5"/>
                <a:gd name="T178" fmla="*/ 0 h 217"/>
                <a:gd name="T179" fmla="*/ 175 w 175"/>
                <a:gd name="T180" fmla="*/ 217 h 2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5" h="217">
                  <a:moveTo>
                    <a:pt x="116" y="14"/>
                  </a:moveTo>
                  <a:lnTo>
                    <a:pt x="117" y="15"/>
                  </a:lnTo>
                  <a:lnTo>
                    <a:pt x="118" y="15"/>
                  </a:lnTo>
                  <a:lnTo>
                    <a:pt x="119" y="17"/>
                  </a:lnTo>
                  <a:lnTo>
                    <a:pt x="119" y="18"/>
                  </a:lnTo>
                  <a:lnTo>
                    <a:pt x="119" y="19"/>
                  </a:lnTo>
                  <a:lnTo>
                    <a:pt x="118" y="21"/>
                  </a:lnTo>
                  <a:lnTo>
                    <a:pt x="121" y="21"/>
                  </a:lnTo>
                  <a:lnTo>
                    <a:pt x="121" y="22"/>
                  </a:lnTo>
                  <a:lnTo>
                    <a:pt x="123" y="23"/>
                  </a:lnTo>
                  <a:lnTo>
                    <a:pt x="124" y="23"/>
                  </a:lnTo>
                  <a:lnTo>
                    <a:pt x="126" y="22"/>
                  </a:lnTo>
                  <a:lnTo>
                    <a:pt x="127" y="23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29" y="27"/>
                  </a:lnTo>
                  <a:lnTo>
                    <a:pt x="131" y="25"/>
                  </a:lnTo>
                  <a:lnTo>
                    <a:pt x="134" y="26"/>
                  </a:lnTo>
                  <a:lnTo>
                    <a:pt x="134" y="27"/>
                  </a:lnTo>
                  <a:lnTo>
                    <a:pt x="135" y="27"/>
                  </a:lnTo>
                  <a:lnTo>
                    <a:pt x="136" y="27"/>
                  </a:lnTo>
                  <a:lnTo>
                    <a:pt x="137" y="29"/>
                  </a:lnTo>
                  <a:lnTo>
                    <a:pt x="138" y="30"/>
                  </a:lnTo>
                  <a:lnTo>
                    <a:pt x="138" y="31"/>
                  </a:lnTo>
                  <a:lnTo>
                    <a:pt x="137" y="31"/>
                  </a:lnTo>
                  <a:lnTo>
                    <a:pt x="137" y="32"/>
                  </a:lnTo>
                  <a:lnTo>
                    <a:pt x="136" y="33"/>
                  </a:lnTo>
                  <a:lnTo>
                    <a:pt x="136" y="35"/>
                  </a:lnTo>
                  <a:lnTo>
                    <a:pt x="137" y="36"/>
                  </a:lnTo>
                  <a:lnTo>
                    <a:pt x="137" y="37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8" y="42"/>
                  </a:lnTo>
                  <a:lnTo>
                    <a:pt x="138" y="43"/>
                  </a:lnTo>
                  <a:lnTo>
                    <a:pt x="136" y="44"/>
                  </a:lnTo>
                  <a:lnTo>
                    <a:pt x="134" y="43"/>
                  </a:lnTo>
                  <a:lnTo>
                    <a:pt x="134" y="45"/>
                  </a:lnTo>
                  <a:lnTo>
                    <a:pt x="133" y="45"/>
                  </a:lnTo>
                  <a:lnTo>
                    <a:pt x="129" y="46"/>
                  </a:lnTo>
                  <a:lnTo>
                    <a:pt x="130" y="47"/>
                  </a:lnTo>
                  <a:lnTo>
                    <a:pt x="129" y="47"/>
                  </a:lnTo>
                  <a:lnTo>
                    <a:pt x="128" y="49"/>
                  </a:lnTo>
                  <a:lnTo>
                    <a:pt x="124" y="50"/>
                  </a:lnTo>
                  <a:lnTo>
                    <a:pt x="124" y="52"/>
                  </a:lnTo>
                  <a:lnTo>
                    <a:pt x="122" y="51"/>
                  </a:lnTo>
                  <a:lnTo>
                    <a:pt x="121" y="53"/>
                  </a:lnTo>
                  <a:lnTo>
                    <a:pt x="123" y="54"/>
                  </a:lnTo>
                  <a:lnTo>
                    <a:pt x="123" y="57"/>
                  </a:lnTo>
                  <a:lnTo>
                    <a:pt x="124" y="59"/>
                  </a:lnTo>
                  <a:lnTo>
                    <a:pt x="123" y="60"/>
                  </a:lnTo>
                  <a:lnTo>
                    <a:pt x="123" y="64"/>
                  </a:lnTo>
                  <a:lnTo>
                    <a:pt x="126" y="66"/>
                  </a:lnTo>
                  <a:lnTo>
                    <a:pt x="125" y="70"/>
                  </a:lnTo>
                  <a:lnTo>
                    <a:pt x="125" y="72"/>
                  </a:lnTo>
                  <a:lnTo>
                    <a:pt x="125" y="73"/>
                  </a:lnTo>
                  <a:lnTo>
                    <a:pt x="126" y="74"/>
                  </a:lnTo>
                  <a:lnTo>
                    <a:pt x="126" y="75"/>
                  </a:lnTo>
                  <a:lnTo>
                    <a:pt x="126" y="77"/>
                  </a:lnTo>
                  <a:lnTo>
                    <a:pt x="125" y="77"/>
                  </a:lnTo>
                  <a:lnTo>
                    <a:pt x="124" y="77"/>
                  </a:lnTo>
                  <a:lnTo>
                    <a:pt x="123" y="79"/>
                  </a:lnTo>
                  <a:lnTo>
                    <a:pt x="122" y="78"/>
                  </a:lnTo>
                  <a:lnTo>
                    <a:pt x="121" y="78"/>
                  </a:lnTo>
                  <a:lnTo>
                    <a:pt x="121" y="79"/>
                  </a:lnTo>
                  <a:lnTo>
                    <a:pt x="120" y="79"/>
                  </a:lnTo>
                  <a:lnTo>
                    <a:pt x="118" y="79"/>
                  </a:lnTo>
                  <a:lnTo>
                    <a:pt x="117" y="79"/>
                  </a:lnTo>
                  <a:lnTo>
                    <a:pt x="117" y="80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7" y="83"/>
                  </a:lnTo>
                  <a:lnTo>
                    <a:pt x="118" y="83"/>
                  </a:lnTo>
                  <a:lnTo>
                    <a:pt x="119" y="84"/>
                  </a:lnTo>
                  <a:lnTo>
                    <a:pt x="120" y="86"/>
                  </a:lnTo>
                  <a:lnTo>
                    <a:pt x="121" y="87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9" y="90"/>
                  </a:lnTo>
                  <a:lnTo>
                    <a:pt x="119" y="91"/>
                  </a:lnTo>
                  <a:lnTo>
                    <a:pt x="119" y="93"/>
                  </a:lnTo>
                  <a:lnTo>
                    <a:pt x="119" y="96"/>
                  </a:lnTo>
                  <a:lnTo>
                    <a:pt x="118" y="96"/>
                  </a:lnTo>
                  <a:lnTo>
                    <a:pt x="117" y="97"/>
                  </a:lnTo>
                  <a:lnTo>
                    <a:pt x="118" y="98"/>
                  </a:lnTo>
                  <a:lnTo>
                    <a:pt x="119" y="98"/>
                  </a:lnTo>
                  <a:lnTo>
                    <a:pt x="119" y="99"/>
                  </a:lnTo>
                  <a:lnTo>
                    <a:pt x="120" y="100"/>
                  </a:lnTo>
                  <a:lnTo>
                    <a:pt x="119" y="101"/>
                  </a:lnTo>
                  <a:lnTo>
                    <a:pt x="120" y="102"/>
                  </a:lnTo>
                  <a:lnTo>
                    <a:pt x="121" y="101"/>
                  </a:lnTo>
                  <a:lnTo>
                    <a:pt x="121" y="102"/>
                  </a:lnTo>
                  <a:lnTo>
                    <a:pt x="122" y="104"/>
                  </a:lnTo>
                  <a:lnTo>
                    <a:pt x="123" y="104"/>
                  </a:lnTo>
                  <a:lnTo>
                    <a:pt x="123" y="105"/>
                  </a:lnTo>
                  <a:lnTo>
                    <a:pt x="123" y="106"/>
                  </a:lnTo>
                  <a:lnTo>
                    <a:pt x="123" y="107"/>
                  </a:lnTo>
                  <a:lnTo>
                    <a:pt x="123" y="108"/>
                  </a:lnTo>
                  <a:lnTo>
                    <a:pt x="124" y="109"/>
                  </a:lnTo>
                  <a:lnTo>
                    <a:pt x="125" y="110"/>
                  </a:lnTo>
                  <a:lnTo>
                    <a:pt x="126" y="112"/>
                  </a:lnTo>
                  <a:lnTo>
                    <a:pt x="127" y="113"/>
                  </a:lnTo>
                  <a:lnTo>
                    <a:pt x="128" y="113"/>
                  </a:lnTo>
                  <a:lnTo>
                    <a:pt x="128" y="114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1" y="116"/>
                  </a:lnTo>
                  <a:lnTo>
                    <a:pt x="132" y="116"/>
                  </a:lnTo>
                  <a:lnTo>
                    <a:pt x="133" y="118"/>
                  </a:lnTo>
                  <a:lnTo>
                    <a:pt x="134" y="118"/>
                  </a:lnTo>
                  <a:lnTo>
                    <a:pt x="135" y="119"/>
                  </a:lnTo>
                  <a:lnTo>
                    <a:pt x="136" y="120"/>
                  </a:lnTo>
                  <a:lnTo>
                    <a:pt x="136" y="121"/>
                  </a:lnTo>
                  <a:lnTo>
                    <a:pt x="136" y="125"/>
                  </a:lnTo>
                  <a:lnTo>
                    <a:pt x="137" y="126"/>
                  </a:lnTo>
                  <a:lnTo>
                    <a:pt x="138" y="127"/>
                  </a:lnTo>
                  <a:lnTo>
                    <a:pt x="138" y="128"/>
                  </a:lnTo>
                  <a:lnTo>
                    <a:pt x="137" y="128"/>
                  </a:lnTo>
                  <a:lnTo>
                    <a:pt x="137" y="129"/>
                  </a:lnTo>
                  <a:lnTo>
                    <a:pt x="138" y="131"/>
                  </a:lnTo>
                  <a:lnTo>
                    <a:pt x="137" y="132"/>
                  </a:lnTo>
                  <a:lnTo>
                    <a:pt x="137" y="133"/>
                  </a:lnTo>
                  <a:lnTo>
                    <a:pt x="133" y="134"/>
                  </a:lnTo>
                  <a:lnTo>
                    <a:pt x="132" y="136"/>
                  </a:lnTo>
                  <a:lnTo>
                    <a:pt x="132" y="138"/>
                  </a:lnTo>
                  <a:lnTo>
                    <a:pt x="132" y="141"/>
                  </a:lnTo>
                  <a:lnTo>
                    <a:pt x="132" y="143"/>
                  </a:lnTo>
                  <a:lnTo>
                    <a:pt x="133" y="143"/>
                  </a:lnTo>
                  <a:lnTo>
                    <a:pt x="134" y="142"/>
                  </a:lnTo>
                  <a:lnTo>
                    <a:pt x="133" y="141"/>
                  </a:lnTo>
                  <a:lnTo>
                    <a:pt x="135" y="140"/>
                  </a:lnTo>
                  <a:lnTo>
                    <a:pt x="136" y="139"/>
                  </a:lnTo>
                  <a:lnTo>
                    <a:pt x="137" y="139"/>
                  </a:lnTo>
                  <a:lnTo>
                    <a:pt x="138" y="139"/>
                  </a:lnTo>
                  <a:lnTo>
                    <a:pt x="139" y="141"/>
                  </a:lnTo>
                  <a:lnTo>
                    <a:pt x="140" y="143"/>
                  </a:lnTo>
                  <a:lnTo>
                    <a:pt x="141" y="143"/>
                  </a:lnTo>
                  <a:lnTo>
                    <a:pt x="141" y="142"/>
                  </a:lnTo>
                  <a:lnTo>
                    <a:pt x="141" y="141"/>
                  </a:lnTo>
                  <a:lnTo>
                    <a:pt x="142" y="141"/>
                  </a:lnTo>
                  <a:lnTo>
                    <a:pt x="144" y="141"/>
                  </a:lnTo>
                  <a:lnTo>
                    <a:pt x="145" y="143"/>
                  </a:lnTo>
                  <a:lnTo>
                    <a:pt x="146" y="142"/>
                  </a:lnTo>
                  <a:lnTo>
                    <a:pt x="146" y="140"/>
                  </a:lnTo>
                  <a:lnTo>
                    <a:pt x="147" y="140"/>
                  </a:lnTo>
                  <a:lnTo>
                    <a:pt x="147" y="139"/>
                  </a:lnTo>
                  <a:lnTo>
                    <a:pt x="151" y="139"/>
                  </a:lnTo>
                  <a:lnTo>
                    <a:pt x="150" y="138"/>
                  </a:lnTo>
                  <a:lnTo>
                    <a:pt x="151" y="138"/>
                  </a:lnTo>
                  <a:lnTo>
                    <a:pt x="152" y="137"/>
                  </a:lnTo>
                  <a:lnTo>
                    <a:pt x="154" y="138"/>
                  </a:lnTo>
                  <a:lnTo>
                    <a:pt x="156" y="137"/>
                  </a:lnTo>
                  <a:lnTo>
                    <a:pt x="157" y="138"/>
                  </a:lnTo>
                  <a:lnTo>
                    <a:pt x="159" y="138"/>
                  </a:lnTo>
                  <a:lnTo>
                    <a:pt x="159" y="140"/>
                  </a:lnTo>
                  <a:lnTo>
                    <a:pt x="162" y="139"/>
                  </a:lnTo>
                  <a:lnTo>
                    <a:pt x="164" y="139"/>
                  </a:lnTo>
                  <a:lnTo>
                    <a:pt x="166" y="142"/>
                  </a:lnTo>
                  <a:lnTo>
                    <a:pt x="164" y="144"/>
                  </a:lnTo>
                  <a:lnTo>
                    <a:pt x="166" y="146"/>
                  </a:lnTo>
                  <a:lnTo>
                    <a:pt x="166" y="147"/>
                  </a:lnTo>
                  <a:lnTo>
                    <a:pt x="165" y="148"/>
                  </a:lnTo>
                  <a:lnTo>
                    <a:pt x="166" y="150"/>
                  </a:lnTo>
                  <a:lnTo>
                    <a:pt x="170" y="148"/>
                  </a:lnTo>
                  <a:lnTo>
                    <a:pt x="171" y="148"/>
                  </a:lnTo>
                  <a:lnTo>
                    <a:pt x="172" y="150"/>
                  </a:lnTo>
                  <a:lnTo>
                    <a:pt x="173" y="151"/>
                  </a:lnTo>
                  <a:lnTo>
                    <a:pt x="175" y="152"/>
                  </a:lnTo>
                  <a:lnTo>
                    <a:pt x="175" y="153"/>
                  </a:lnTo>
                  <a:lnTo>
                    <a:pt x="175" y="154"/>
                  </a:lnTo>
                  <a:lnTo>
                    <a:pt x="175" y="155"/>
                  </a:lnTo>
                  <a:lnTo>
                    <a:pt x="175" y="156"/>
                  </a:lnTo>
                  <a:lnTo>
                    <a:pt x="175" y="157"/>
                  </a:lnTo>
                  <a:lnTo>
                    <a:pt x="174" y="158"/>
                  </a:lnTo>
                  <a:lnTo>
                    <a:pt x="172" y="160"/>
                  </a:lnTo>
                  <a:lnTo>
                    <a:pt x="172" y="162"/>
                  </a:lnTo>
                  <a:lnTo>
                    <a:pt x="173" y="165"/>
                  </a:lnTo>
                  <a:lnTo>
                    <a:pt x="171" y="165"/>
                  </a:lnTo>
                  <a:lnTo>
                    <a:pt x="170" y="163"/>
                  </a:lnTo>
                  <a:lnTo>
                    <a:pt x="169" y="162"/>
                  </a:lnTo>
                  <a:lnTo>
                    <a:pt x="166" y="162"/>
                  </a:lnTo>
                  <a:lnTo>
                    <a:pt x="167" y="164"/>
                  </a:lnTo>
                  <a:lnTo>
                    <a:pt x="168" y="165"/>
                  </a:lnTo>
                  <a:lnTo>
                    <a:pt x="167" y="166"/>
                  </a:lnTo>
                  <a:lnTo>
                    <a:pt x="166" y="165"/>
                  </a:lnTo>
                  <a:lnTo>
                    <a:pt x="166" y="166"/>
                  </a:lnTo>
                  <a:lnTo>
                    <a:pt x="165" y="169"/>
                  </a:lnTo>
                  <a:lnTo>
                    <a:pt x="166" y="171"/>
                  </a:lnTo>
                  <a:lnTo>
                    <a:pt x="167" y="171"/>
                  </a:lnTo>
                  <a:lnTo>
                    <a:pt x="167" y="173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62" y="174"/>
                  </a:lnTo>
                  <a:lnTo>
                    <a:pt x="162" y="177"/>
                  </a:lnTo>
                  <a:lnTo>
                    <a:pt x="163" y="178"/>
                  </a:lnTo>
                  <a:lnTo>
                    <a:pt x="163" y="179"/>
                  </a:lnTo>
                  <a:lnTo>
                    <a:pt x="162" y="180"/>
                  </a:lnTo>
                  <a:lnTo>
                    <a:pt x="159" y="181"/>
                  </a:lnTo>
                  <a:lnTo>
                    <a:pt x="157" y="180"/>
                  </a:lnTo>
                  <a:lnTo>
                    <a:pt x="157" y="181"/>
                  </a:lnTo>
                  <a:lnTo>
                    <a:pt x="156" y="184"/>
                  </a:lnTo>
                  <a:lnTo>
                    <a:pt x="155" y="185"/>
                  </a:lnTo>
                  <a:lnTo>
                    <a:pt x="153" y="189"/>
                  </a:lnTo>
                  <a:lnTo>
                    <a:pt x="152" y="190"/>
                  </a:lnTo>
                  <a:lnTo>
                    <a:pt x="149" y="189"/>
                  </a:lnTo>
                  <a:lnTo>
                    <a:pt x="147" y="190"/>
                  </a:lnTo>
                  <a:lnTo>
                    <a:pt x="146" y="190"/>
                  </a:lnTo>
                  <a:lnTo>
                    <a:pt x="144" y="190"/>
                  </a:lnTo>
                  <a:lnTo>
                    <a:pt x="142" y="191"/>
                  </a:lnTo>
                  <a:lnTo>
                    <a:pt x="142" y="193"/>
                  </a:lnTo>
                  <a:lnTo>
                    <a:pt x="142" y="194"/>
                  </a:lnTo>
                  <a:lnTo>
                    <a:pt x="141" y="194"/>
                  </a:lnTo>
                  <a:lnTo>
                    <a:pt x="140" y="194"/>
                  </a:lnTo>
                  <a:lnTo>
                    <a:pt x="139" y="194"/>
                  </a:lnTo>
                  <a:lnTo>
                    <a:pt x="140" y="195"/>
                  </a:lnTo>
                  <a:lnTo>
                    <a:pt x="139" y="196"/>
                  </a:lnTo>
                  <a:lnTo>
                    <a:pt x="138" y="194"/>
                  </a:lnTo>
                  <a:lnTo>
                    <a:pt x="137" y="195"/>
                  </a:lnTo>
                  <a:lnTo>
                    <a:pt x="136" y="198"/>
                  </a:lnTo>
                  <a:lnTo>
                    <a:pt x="135" y="200"/>
                  </a:lnTo>
                  <a:lnTo>
                    <a:pt x="135" y="201"/>
                  </a:lnTo>
                  <a:lnTo>
                    <a:pt x="134" y="201"/>
                  </a:lnTo>
                  <a:lnTo>
                    <a:pt x="133" y="202"/>
                  </a:lnTo>
                  <a:lnTo>
                    <a:pt x="132" y="202"/>
                  </a:lnTo>
                  <a:lnTo>
                    <a:pt x="130" y="203"/>
                  </a:lnTo>
                  <a:lnTo>
                    <a:pt x="128" y="203"/>
                  </a:lnTo>
                  <a:lnTo>
                    <a:pt x="128" y="202"/>
                  </a:lnTo>
                  <a:lnTo>
                    <a:pt x="129" y="201"/>
                  </a:lnTo>
                  <a:lnTo>
                    <a:pt x="128" y="201"/>
                  </a:lnTo>
                  <a:lnTo>
                    <a:pt x="127" y="201"/>
                  </a:lnTo>
                  <a:lnTo>
                    <a:pt x="126" y="199"/>
                  </a:lnTo>
                  <a:lnTo>
                    <a:pt x="123" y="198"/>
                  </a:lnTo>
                  <a:lnTo>
                    <a:pt x="123" y="196"/>
                  </a:lnTo>
                  <a:lnTo>
                    <a:pt x="121" y="194"/>
                  </a:lnTo>
                  <a:lnTo>
                    <a:pt x="116" y="194"/>
                  </a:lnTo>
                  <a:lnTo>
                    <a:pt x="117" y="193"/>
                  </a:lnTo>
                  <a:lnTo>
                    <a:pt x="117" y="192"/>
                  </a:lnTo>
                  <a:lnTo>
                    <a:pt x="115" y="190"/>
                  </a:lnTo>
                  <a:lnTo>
                    <a:pt x="114" y="190"/>
                  </a:lnTo>
                  <a:lnTo>
                    <a:pt x="112" y="190"/>
                  </a:lnTo>
                  <a:lnTo>
                    <a:pt x="111" y="190"/>
                  </a:lnTo>
                  <a:lnTo>
                    <a:pt x="110" y="195"/>
                  </a:lnTo>
                  <a:lnTo>
                    <a:pt x="110" y="194"/>
                  </a:lnTo>
                  <a:lnTo>
                    <a:pt x="109" y="194"/>
                  </a:lnTo>
                  <a:lnTo>
                    <a:pt x="109" y="195"/>
                  </a:lnTo>
                  <a:lnTo>
                    <a:pt x="105" y="195"/>
                  </a:lnTo>
                  <a:lnTo>
                    <a:pt x="103" y="197"/>
                  </a:lnTo>
                  <a:lnTo>
                    <a:pt x="102" y="197"/>
                  </a:lnTo>
                  <a:lnTo>
                    <a:pt x="100" y="193"/>
                  </a:lnTo>
                  <a:lnTo>
                    <a:pt x="100" y="190"/>
                  </a:lnTo>
                  <a:lnTo>
                    <a:pt x="98" y="186"/>
                  </a:lnTo>
                  <a:lnTo>
                    <a:pt x="98" y="184"/>
                  </a:lnTo>
                  <a:lnTo>
                    <a:pt x="98" y="183"/>
                  </a:lnTo>
                  <a:lnTo>
                    <a:pt x="97" y="183"/>
                  </a:lnTo>
                  <a:lnTo>
                    <a:pt x="96" y="183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89" y="185"/>
                  </a:lnTo>
                  <a:lnTo>
                    <a:pt x="88" y="185"/>
                  </a:lnTo>
                  <a:lnTo>
                    <a:pt x="87" y="184"/>
                  </a:lnTo>
                  <a:lnTo>
                    <a:pt x="85" y="184"/>
                  </a:lnTo>
                  <a:lnTo>
                    <a:pt x="86" y="186"/>
                  </a:lnTo>
                  <a:lnTo>
                    <a:pt x="84" y="187"/>
                  </a:lnTo>
                  <a:lnTo>
                    <a:pt x="85" y="189"/>
                  </a:lnTo>
                  <a:lnTo>
                    <a:pt x="85" y="190"/>
                  </a:lnTo>
                  <a:lnTo>
                    <a:pt x="84" y="190"/>
                  </a:lnTo>
                  <a:lnTo>
                    <a:pt x="82" y="192"/>
                  </a:lnTo>
                  <a:lnTo>
                    <a:pt x="80" y="190"/>
                  </a:lnTo>
                  <a:lnTo>
                    <a:pt x="79" y="189"/>
                  </a:lnTo>
                  <a:lnTo>
                    <a:pt x="79" y="188"/>
                  </a:lnTo>
                  <a:lnTo>
                    <a:pt x="77" y="188"/>
                  </a:lnTo>
                  <a:lnTo>
                    <a:pt x="75" y="190"/>
                  </a:lnTo>
                  <a:lnTo>
                    <a:pt x="76" y="192"/>
                  </a:lnTo>
                  <a:lnTo>
                    <a:pt x="75" y="193"/>
                  </a:lnTo>
                  <a:lnTo>
                    <a:pt x="75" y="195"/>
                  </a:lnTo>
                  <a:lnTo>
                    <a:pt x="73" y="195"/>
                  </a:lnTo>
                  <a:lnTo>
                    <a:pt x="73" y="196"/>
                  </a:lnTo>
                  <a:lnTo>
                    <a:pt x="72" y="196"/>
                  </a:lnTo>
                  <a:lnTo>
                    <a:pt x="72" y="199"/>
                  </a:lnTo>
                  <a:lnTo>
                    <a:pt x="72" y="201"/>
                  </a:lnTo>
                  <a:lnTo>
                    <a:pt x="72" y="202"/>
                  </a:lnTo>
                  <a:lnTo>
                    <a:pt x="70" y="205"/>
                  </a:lnTo>
                  <a:lnTo>
                    <a:pt x="71" y="207"/>
                  </a:lnTo>
                  <a:lnTo>
                    <a:pt x="70" y="207"/>
                  </a:lnTo>
                  <a:lnTo>
                    <a:pt x="67" y="212"/>
                  </a:lnTo>
                  <a:lnTo>
                    <a:pt x="67" y="214"/>
                  </a:lnTo>
                  <a:lnTo>
                    <a:pt x="66" y="214"/>
                  </a:lnTo>
                  <a:lnTo>
                    <a:pt x="65" y="213"/>
                  </a:lnTo>
                  <a:lnTo>
                    <a:pt x="64" y="211"/>
                  </a:lnTo>
                  <a:lnTo>
                    <a:pt x="63" y="211"/>
                  </a:lnTo>
                  <a:lnTo>
                    <a:pt x="63" y="207"/>
                  </a:lnTo>
                  <a:lnTo>
                    <a:pt x="62" y="205"/>
                  </a:lnTo>
                  <a:lnTo>
                    <a:pt x="63" y="204"/>
                  </a:lnTo>
                  <a:lnTo>
                    <a:pt x="62" y="202"/>
                  </a:lnTo>
                  <a:lnTo>
                    <a:pt x="63" y="202"/>
                  </a:lnTo>
                  <a:lnTo>
                    <a:pt x="63" y="201"/>
                  </a:lnTo>
                  <a:lnTo>
                    <a:pt x="62" y="200"/>
                  </a:lnTo>
                  <a:lnTo>
                    <a:pt x="61" y="201"/>
                  </a:lnTo>
                  <a:lnTo>
                    <a:pt x="60" y="199"/>
                  </a:lnTo>
                  <a:lnTo>
                    <a:pt x="59" y="199"/>
                  </a:lnTo>
                  <a:lnTo>
                    <a:pt x="58" y="191"/>
                  </a:lnTo>
                  <a:lnTo>
                    <a:pt x="53" y="192"/>
                  </a:lnTo>
                  <a:lnTo>
                    <a:pt x="53" y="193"/>
                  </a:lnTo>
                  <a:lnTo>
                    <a:pt x="52" y="193"/>
                  </a:lnTo>
                  <a:lnTo>
                    <a:pt x="52" y="190"/>
                  </a:lnTo>
                  <a:lnTo>
                    <a:pt x="52" y="187"/>
                  </a:lnTo>
                  <a:lnTo>
                    <a:pt x="49" y="184"/>
                  </a:lnTo>
                  <a:lnTo>
                    <a:pt x="48" y="185"/>
                  </a:lnTo>
                  <a:lnTo>
                    <a:pt x="46" y="188"/>
                  </a:lnTo>
                  <a:lnTo>
                    <a:pt x="45" y="188"/>
                  </a:lnTo>
                  <a:lnTo>
                    <a:pt x="44" y="188"/>
                  </a:lnTo>
                  <a:lnTo>
                    <a:pt x="43" y="192"/>
                  </a:lnTo>
                  <a:lnTo>
                    <a:pt x="42" y="191"/>
                  </a:lnTo>
                  <a:lnTo>
                    <a:pt x="39" y="193"/>
                  </a:lnTo>
                  <a:lnTo>
                    <a:pt x="40" y="195"/>
                  </a:lnTo>
                  <a:lnTo>
                    <a:pt x="39" y="196"/>
                  </a:lnTo>
                  <a:lnTo>
                    <a:pt x="39" y="200"/>
                  </a:lnTo>
                  <a:lnTo>
                    <a:pt x="38" y="201"/>
                  </a:lnTo>
                  <a:lnTo>
                    <a:pt x="36" y="201"/>
                  </a:lnTo>
                  <a:lnTo>
                    <a:pt x="35" y="203"/>
                  </a:lnTo>
                  <a:lnTo>
                    <a:pt x="35" y="204"/>
                  </a:lnTo>
                  <a:lnTo>
                    <a:pt x="36" y="205"/>
                  </a:lnTo>
                  <a:lnTo>
                    <a:pt x="35" y="206"/>
                  </a:lnTo>
                  <a:lnTo>
                    <a:pt x="35" y="208"/>
                  </a:lnTo>
                  <a:lnTo>
                    <a:pt x="34" y="209"/>
                  </a:lnTo>
                  <a:lnTo>
                    <a:pt x="32" y="210"/>
                  </a:lnTo>
                  <a:lnTo>
                    <a:pt x="31" y="213"/>
                  </a:lnTo>
                  <a:lnTo>
                    <a:pt x="30" y="213"/>
                  </a:lnTo>
                  <a:lnTo>
                    <a:pt x="29" y="214"/>
                  </a:lnTo>
                  <a:lnTo>
                    <a:pt x="28" y="214"/>
                  </a:lnTo>
                  <a:lnTo>
                    <a:pt x="27" y="215"/>
                  </a:lnTo>
                  <a:lnTo>
                    <a:pt x="25" y="214"/>
                  </a:lnTo>
                  <a:lnTo>
                    <a:pt x="24" y="214"/>
                  </a:lnTo>
                  <a:lnTo>
                    <a:pt x="24" y="213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20" y="212"/>
                  </a:lnTo>
                  <a:lnTo>
                    <a:pt x="19" y="212"/>
                  </a:lnTo>
                  <a:lnTo>
                    <a:pt x="16" y="212"/>
                  </a:lnTo>
                  <a:lnTo>
                    <a:pt x="14" y="213"/>
                  </a:lnTo>
                  <a:lnTo>
                    <a:pt x="13" y="213"/>
                  </a:lnTo>
                  <a:lnTo>
                    <a:pt x="11" y="214"/>
                  </a:lnTo>
                  <a:lnTo>
                    <a:pt x="11" y="217"/>
                  </a:lnTo>
                  <a:lnTo>
                    <a:pt x="10" y="217"/>
                  </a:lnTo>
                  <a:lnTo>
                    <a:pt x="9" y="215"/>
                  </a:lnTo>
                  <a:lnTo>
                    <a:pt x="7" y="215"/>
                  </a:lnTo>
                  <a:lnTo>
                    <a:pt x="8" y="212"/>
                  </a:lnTo>
                  <a:lnTo>
                    <a:pt x="8" y="211"/>
                  </a:lnTo>
                  <a:lnTo>
                    <a:pt x="7" y="209"/>
                  </a:lnTo>
                  <a:lnTo>
                    <a:pt x="6" y="210"/>
                  </a:lnTo>
                  <a:lnTo>
                    <a:pt x="5" y="209"/>
                  </a:lnTo>
                  <a:lnTo>
                    <a:pt x="5" y="208"/>
                  </a:lnTo>
                  <a:lnTo>
                    <a:pt x="7" y="207"/>
                  </a:lnTo>
                  <a:lnTo>
                    <a:pt x="7" y="203"/>
                  </a:lnTo>
                  <a:lnTo>
                    <a:pt x="7" y="202"/>
                  </a:lnTo>
                  <a:lnTo>
                    <a:pt x="8" y="201"/>
                  </a:lnTo>
                  <a:lnTo>
                    <a:pt x="8" y="200"/>
                  </a:lnTo>
                  <a:lnTo>
                    <a:pt x="7" y="199"/>
                  </a:lnTo>
                  <a:lnTo>
                    <a:pt x="7" y="197"/>
                  </a:lnTo>
                  <a:lnTo>
                    <a:pt x="7" y="196"/>
                  </a:lnTo>
                  <a:lnTo>
                    <a:pt x="6" y="196"/>
                  </a:lnTo>
                  <a:lnTo>
                    <a:pt x="5" y="194"/>
                  </a:lnTo>
                  <a:lnTo>
                    <a:pt x="5" y="193"/>
                  </a:lnTo>
                  <a:lnTo>
                    <a:pt x="2" y="191"/>
                  </a:lnTo>
                  <a:lnTo>
                    <a:pt x="2" y="188"/>
                  </a:lnTo>
                  <a:lnTo>
                    <a:pt x="4" y="187"/>
                  </a:lnTo>
                  <a:lnTo>
                    <a:pt x="1" y="184"/>
                  </a:lnTo>
                  <a:lnTo>
                    <a:pt x="0" y="181"/>
                  </a:lnTo>
                  <a:lnTo>
                    <a:pt x="2" y="180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5" y="175"/>
                  </a:lnTo>
                  <a:lnTo>
                    <a:pt x="4" y="174"/>
                  </a:lnTo>
                  <a:lnTo>
                    <a:pt x="3" y="173"/>
                  </a:lnTo>
                  <a:lnTo>
                    <a:pt x="3" y="172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5"/>
                  </a:lnTo>
                  <a:lnTo>
                    <a:pt x="11" y="164"/>
                  </a:lnTo>
                  <a:lnTo>
                    <a:pt x="11" y="162"/>
                  </a:lnTo>
                  <a:lnTo>
                    <a:pt x="12" y="162"/>
                  </a:lnTo>
                  <a:lnTo>
                    <a:pt x="12" y="161"/>
                  </a:lnTo>
                  <a:lnTo>
                    <a:pt x="11" y="161"/>
                  </a:lnTo>
                  <a:lnTo>
                    <a:pt x="10" y="159"/>
                  </a:lnTo>
                  <a:lnTo>
                    <a:pt x="10" y="156"/>
                  </a:lnTo>
                  <a:lnTo>
                    <a:pt x="10" y="155"/>
                  </a:lnTo>
                  <a:lnTo>
                    <a:pt x="12" y="154"/>
                  </a:lnTo>
                  <a:lnTo>
                    <a:pt x="13" y="151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5" y="148"/>
                  </a:lnTo>
                  <a:lnTo>
                    <a:pt x="16" y="149"/>
                  </a:lnTo>
                  <a:lnTo>
                    <a:pt x="17" y="147"/>
                  </a:lnTo>
                  <a:lnTo>
                    <a:pt x="19" y="146"/>
                  </a:lnTo>
                  <a:lnTo>
                    <a:pt x="19" y="145"/>
                  </a:lnTo>
                  <a:lnTo>
                    <a:pt x="20" y="145"/>
                  </a:lnTo>
                  <a:lnTo>
                    <a:pt x="21" y="144"/>
                  </a:lnTo>
                  <a:lnTo>
                    <a:pt x="21" y="143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8"/>
                  </a:lnTo>
                  <a:lnTo>
                    <a:pt x="21" y="136"/>
                  </a:lnTo>
                  <a:lnTo>
                    <a:pt x="22" y="136"/>
                  </a:lnTo>
                  <a:lnTo>
                    <a:pt x="24" y="137"/>
                  </a:lnTo>
                  <a:lnTo>
                    <a:pt x="25" y="138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9" y="140"/>
                  </a:lnTo>
                  <a:lnTo>
                    <a:pt x="30" y="141"/>
                  </a:lnTo>
                  <a:lnTo>
                    <a:pt x="31" y="140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1" y="136"/>
                  </a:lnTo>
                  <a:lnTo>
                    <a:pt x="31" y="134"/>
                  </a:lnTo>
                  <a:lnTo>
                    <a:pt x="31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8"/>
                  </a:lnTo>
                  <a:lnTo>
                    <a:pt x="32" y="128"/>
                  </a:lnTo>
                  <a:lnTo>
                    <a:pt x="33" y="125"/>
                  </a:lnTo>
                  <a:lnTo>
                    <a:pt x="32" y="125"/>
                  </a:lnTo>
                  <a:lnTo>
                    <a:pt x="33" y="123"/>
                  </a:lnTo>
                  <a:lnTo>
                    <a:pt x="33" y="122"/>
                  </a:lnTo>
                  <a:lnTo>
                    <a:pt x="31" y="121"/>
                  </a:lnTo>
                  <a:lnTo>
                    <a:pt x="29" y="117"/>
                  </a:lnTo>
                  <a:lnTo>
                    <a:pt x="30" y="117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4" y="111"/>
                  </a:lnTo>
                  <a:lnTo>
                    <a:pt x="33" y="110"/>
                  </a:lnTo>
                  <a:lnTo>
                    <a:pt x="34" y="109"/>
                  </a:lnTo>
                  <a:lnTo>
                    <a:pt x="34" y="108"/>
                  </a:lnTo>
                  <a:lnTo>
                    <a:pt x="33" y="108"/>
                  </a:lnTo>
                  <a:lnTo>
                    <a:pt x="33" y="106"/>
                  </a:lnTo>
                  <a:lnTo>
                    <a:pt x="31" y="103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6" y="98"/>
                  </a:lnTo>
                  <a:lnTo>
                    <a:pt x="24" y="94"/>
                  </a:lnTo>
                  <a:lnTo>
                    <a:pt x="25" y="93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8" y="92"/>
                  </a:lnTo>
                  <a:lnTo>
                    <a:pt x="27" y="91"/>
                  </a:lnTo>
                  <a:lnTo>
                    <a:pt x="29" y="90"/>
                  </a:lnTo>
                  <a:lnTo>
                    <a:pt x="31" y="91"/>
                  </a:lnTo>
                  <a:lnTo>
                    <a:pt x="32" y="89"/>
                  </a:lnTo>
                  <a:lnTo>
                    <a:pt x="35" y="86"/>
                  </a:lnTo>
                  <a:lnTo>
                    <a:pt x="35" y="85"/>
                  </a:lnTo>
                  <a:lnTo>
                    <a:pt x="35" y="82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8" y="77"/>
                  </a:lnTo>
                  <a:lnTo>
                    <a:pt x="39" y="74"/>
                  </a:lnTo>
                  <a:lnTo>
                    <a:pt x="39" y="73"/>
                  </a:lnTo>
                  <a:lnTo>
                    <a:pt x="37" y="73"/>
                  </a:lnTo>
                  <a:lnTo>
                    <a:pt x="35" y="67"/>
                  </a:lnTo>
                  <a:lnTo>
                    <a:pt x="35" y="64"/>
                  </a:lnTo>
                  <a:lnTo>
                    <a:pt x="36" y="63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3" y="53"/>
                  </a:lnTo>
                  <a:lnTo>
                    <a:pt x="31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27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4" y="43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4"/>
                  </a:lnTo>
                  <a:lnTo>
                    <a:pt x="20" y="44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7" y="38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7" y="28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7" y="24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6" y="22"/>
                  </a:lnTo>
                  <a:lnTo>
                    <a:pt x="40" y="20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7" y="17"/>
                  </a:lnTo>
                  <a:lnTo>
                    <a:pt x="36" y="15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3" name="Freeform 111"/>
            <p:cNvSpPr>
              <a:spLocks/>
            </p:cNvSpPr>
            <p:nvPr/>
          </p:nvSpPr>
          <p:spPr bwMode="auto">
            <a:xfrm>
              <a:off x="1518" y="1766"/>
              <a:ext cx="62" cy="19"/>
            </a:xfrm>
            <a:custGeom>
              <a:avLst/>
              <a:gdLst>
                <a:gd name="T0" fmla="*/ 2 w 62"/>
                <a:gd name="T1" fmla="*/ 4 h 19"/>
                <a:gd name="T2" fmla="*/ 3 w 62"/>
                <a:gd name="T3" fmla="*/ 3 h 19"/>
                <a:gd name="T4" fmla="*/ 4 w 62"/>
                <a:gd name="T5" fmla="*/ 2 h 19"/>
                <a:gd name="T6" fmla="*/ 6 w 62"/>
                <a:gd name="T7" fmla="*/ 1 h 19"/>
                <a:gd name="T8" fmla="*/ 7 w 62"/>
                <a:gd name="T9" fmla="*/ 0 h 19"/>
                <a:gd name="T10" fmla="*/ 13 w 62"/>
                <a:gd name="T11" fmla="*/ 4 h 19"/>
                <a:gd name="T12" fmla="*/ 17 w 62"/>
                <a:gd name="T13" fmla="*/ 7 h 19"/>
                <a:gd name="T14" fmla="*/ 21 w 62"/>
                <a:gd name="T15" fmla="*/ 10 h 19"/>
                <a:gd name="T16" fmla="*/ 24 w 62"/>
                <a:gd name="T17" fmla="*/ 12 h 19"/>
                <a:gd name="T18" fmla="*/ 25 w 62"/>
                <a:gd name="T19" fmla="*/ 13 h 19"/>
                <a:gd name="T20" fmla="*/ 27 w 62"/>
                <a:gd name="T21" fmla="*/ 11 h 19"/>
                <a:gd name="T22" fmla="*/ 29 w 62"/>
                <a:gd name="T23" fmla="*/ 9 h 19"/>
                <a:gd name="T24" fmla="*/ 30 w 62"/>
                <a:gd name="T25" fmla="*/ 9 h 19"/>
                <a:gd name="T26" fmla="*/ 33 w 62"/>
                <a:gd name="T27" fmla="*/ 12 h 19"/>
                <a:gd name="T28" fmla="*/ 38 w 62"/>
                <a:gd name="T29" fmla="*/ 9 h 19"/>
                <a:gd name="T30" fmla="*/ 41 w 62"/>
                <a:gd name="T31" fmla="*/ 11 h 19"/>
                <a:gd name="T32" fmla="*/ 42 w 62"/>
                <a:gd name="T33" fmla="*/ 14 h 19"/>
                <a:gd name="T34" fmla="*/ 44 w 62"/>
                <a:gd name="T35" fmla="*/ 15 h 19"/>
                <a:gd name="T36" fmla="*/ 47 w 62"/>
                <a:gd name="T37" fmla="*/ 12 h 19"/>
                <a:gd name="T38" fmla="*/ 49 w 62"/>
                <a:gd name="T39" fmla="*/ 13 h 19"/>
                <a:gd name="T40" fmla="*/ 49 w 62"/>
                <a:gd name="T41" fmla="*/ 8 h 19"/>
                <a:gd name="T42" fmla="*/ 52 w 62"/>
                <a:gd name="T43" fmla="*/ 8 h 19"/>
                <a:gd name="T44" fmla="*/ 51 w 62"/>
                <a:gd name="T45" fmla="*/ 4 h 19"/>
                <a:gd name="T46" fmla="*/ 53 w 62"/>
                <a:gd name="T47" fmla="*/ 5 h 19"/>
                <a:gd name="T48" fmla="*/ 54 w 62"/>
                <a:gd name="T49" fmla="*/ 4 h 19"/>
                <a:gd name="T50" fmla="*/ 54 w 62"/>
                <a:gd name="T51" fmla="*/ 6 h 19"/>
                <a:gd name="T52" fmla="*/ 55 w 62"/>
                <a:gd name="T53" fmla="*/ 9 h 19"/>
                <a:gd name="T54" fmla="*/ 57 w 62"/>
                <a:gd name="T55" fmla="*/ 11 h 19"/>
                <a:gd name="T56" fmla="*/ 57 w 62"/>
                <a:gd name="T57" fmla="*/ 13 h 19"/>
                <a:gd name="T58" fmla="*/ 59 w 62"/>
                <a:gd name="T59" fmla="*/ 14 h 19"/>
                <a:gd name="T60" fmla="*/ 60 w 62"/>
                <a:gd name="T61" fmla="*/ 16 h 19"/>
                <a:gd name="T62" fmla="*/ 61 w 62"/>
                <a:gd name="T63" fmla="*/ 17 h 19"/>
                <a:gd name="T64" fmla="*/ 61 w 62"/>
                <a:gd name="T65" fmla="*/ 19 h 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19"/>
                <a:gd name="T101" fmla="*/ 62 w 62"/>
                <a:gd name="T102" fmla="*/ 19 h 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19">
                  <a:moveTo>
                    <a:pt x="0" y="6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9" y="13"/>
                  </a:lnTo>
                  <a:lnTo>
                    <a:pt x="50" y="12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3" y="5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7" y="13"/>
                  </a:lnTo>
                  <a:lnTo>
                    <a:pt x="59" y="13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1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4" name="Freeform 112"/>
            <p:cNvSpPr>
              <a:spLocks/>
            </p:cNvSpPr>
            <p:nvPr/>
          </p:nvSpPr>
          <p:spPr bwMode="auto">
            <a:xfrm>
              <a:off x="1651" y="1960"/>
              <a:ext cx="99" cy="76"/>
            </a:xfrm>
            <a:custGeom>
              <a:avLst/>
              <a:gdLst>
                <a:gd name="T0" fmla="*/ 98 w 99"/>
                <a:gd name="T1" fmla="*/ 0 h 76"/>
                <a:gd name="T2" fmla="*/ 93 w 99"/>
                <a:gd name="T3" fmla="*/ 4 h 76"/>
                <a:gd name="T4" fmla="*/ 93 w 99"/>
                <a:gd name="T5" fmla="*/ 6 h 76"/>
                <a:gd name="T6" fmla="*/ 90 w 99"/>
                <a:gd name="T7" fmla="*/ 8 h 76"/>
                <a:gd name="T8" fmla="*/ 85 w 99"/>
                <a:gd name="T9" fmla="*/ 8 h 76"/>
                <a:gd name="T10" fmla="*/ 84 w 99"/>
                <a:gd name="T11" fmla="*/ 14 h 76"/>
                <a:gd name="T12" fmla="*/ 84 w 99"/>
                <a:gd name="T13" fmla="*/ 16 h 76"/>
                <a:gd name="T14" fmla="*/ 81 w 99"/>
                <a:gd name="T15" fmla="*/ 19 h 76"/>
                <a:gd name="T16" fmla="*/ 75 w 99"/>
                <a:gd name="T17" fmla="*/ 20 h 76"/>
                <a:gd name="T18" fmla="*/ 72 w 99"/>
                <a:gd name="T19" fmla="*/ 23 h 76"/>
                <a:gd name="T20" fmla="*/ 71 w 99"/>
                <a:gd name="T21" fmla="*/ 26 h 76"/>
                <a:gd name="T22" fmla="*/ 69 w 99"/>
                <a:gd name="T23" fmla="*/ 31 h 76"/>
                <a:gd name="T24" fmla="*/ 72 w 99"/>
                <a:gd name="T25" fmla="*/ 33 h 76"/>
                <a:gd name="T26" fmla="*/ 72 w 99"/>
                <a:gd name="T27" fmla="*/ 35 h 76"/>
                <a:gd name="T28" fmla="*/ 70 w 99"/>
                <a:gd name="T29" fmla="*/ 39 h 76"/>
                <a:gd name="T30" fmla="*/ 67 w 99"/>
                <a:gd name="T31" fmla="*/ 38 h 76"/>
                <a:gd name="T32" fmla="*/ 61 w 99"/>
                <a:gd name="T33" fmla="*/ 36 h 76"/>
                <a:gd name="T34" fmla="*/ 59 w 99"/>
                <a:gd name="T35" fmla="*/ 37 h 76"/>
                <a:gd name="T36" fmla="*/ 59 w 99"/>
                <a:gd name="T37" fmla="*/ 39 h 76"/>
                <a:gd name="T38" fmla="*/ 62 w 99"/>
                <a:gd name="T39" fmla="*/ 42 h 76"/>
                <a:gd name="T40" fmla="*/ 61 w 99"/>
                <a:gd name="T41" fmla="*/ 44 h 76"/>
                <a:gd name="T42" fmla="*/ 57 w 99"/>
                <a:gd name="T43" fmla="*/ 44 h 76"/>
                <a:gd name="T44" fmla="*/ 58 w 99"/>
                <a:gd name="T45" fmla="*/ 49 h 76"/>
                <a:gd name="T46" fmla="*/ 60 w 99"/>
                <a:gd name="T47" fmla="*/ 50 h 76"/>
                <a:gd name="T48" fmla="*/ 62 w 99"/>
                <a:gd name="T49" fmla="*/ 52 h 76"/>
                <a:gd name="T50" fmla="*/ 66 w 99"/>
                <a:gd name="T51" fmla="*/ 52 h 76"/>
                <a:gd name="T52" fmla="*/ 70 w 99"/>
                <a:gd name="T53" fmla="*/ 52 h 76"/>
                <a:gd name="T54" fmla="*/ 71 w 99"/>
                <a:gd name="T55" fmla="*/ 55 h 76"/>
                <a:gd name="T56" fmla="*/ 72 w 99"/>
                <a:gd name="T57" fmla="*/ 57 h 76"/>
                <a:gd name="T58" fmla="*/ 76 w 99"/>
                <a:gd name="T59" fmla="*/ 58 h 76"/>
                <a:gd name="T60" fmla="*/ 76 w 99"/>
                <a:gd name="T61" fmla="*/ 61 h 76"/>
                <a:gd name="T62" fmla="*/ 77 w 99"/>
                <a:gd name="T63" fmla="*/ 67 h 76"/>
                <a:gd name="T64" fmla="*/ 77 w 99"/>
                <a:gd name="T65" fmla="*/ 69 h 76"/>
                <a:gd name="T66" fmla="*/ 73 w 99"/>
                <a:gd name="T67" fmla="*/ 70 h 76"/>
                <a:gd name="T68" fmla="*/ 71 w 99"/>
                <a:gd name="T69" fmla="*/ 67 h 76"/>
                <a:gd name="T70" fmla="*/ 69 w 99"/>
                <a:gd name="T71" fmla="*/ 68 h 76"/>
                <a:gd name="T72" fmla="*/ 67 w 99"/>
                <a:gd name="T73" fmla="*/ 71 h 76"/>
                <a:gd name="T74" fmla="*/ 63 w 99"/>
                <a:gd name="T75" fmla="*/ 75 h 76"/>
                <a:gd name="T76" fmla="*/ 59 w 99"/>
                <a:gd name="T77" fmla="*/ 72 h 76"/>
                <a:gd name="T78" fmla="*/ 55 w 99"/>
                <a:gd name="T79" fmla="*/ 71 h 76"/>
                <a:gd name="T80" fmla="*/ 54 w 99"/>
                <a:gd name="T81" fmla="*/ 67 h 76"/>
                <a:gd name="T82" fmla="*/ 52 w 99"/>
                <a:gd name="T83" fmla="*/ 65 h 76"/>
                <a:gd name="T84" fmla="*/ 49 w 99"/>
                <a:gd name="T85" fmla="*/ 66 h 76"/>
                <a:gd name="T86" fmla="*/ 44 w 99"/>
                <a:gd name="T87" fmla="*/ 64 h 76"/>
                <a:gd name="T88" fmla="*/ 37 w 99"/>
                <a:gd name="T89" fmla="*/ 63 h 76"/>
                <a:gd name="T90" fmla="*/ 37 w 99"/>
                <a:gd name="T91" fmla="*/ 60 h 76"/>
                <a:gd name="T92" fmla="*/ 39 w 99"/>
                <a:gd name="T93" fmla="*/ 55 h 76"/>
                <a:gd name="T94" fmla="*/ 33 w 99"/>
                <a:gd name="T95" fmla="*/ 59 h 76"/>
                <a:gd name="T96" fmla="*/ 29 w 99"/>
                <a:gd name="T97" fmla="*/ 58 h 76"/>
                <a:gd name="T98" fmla="*/ 25 w 99"/>
                <a:gd name="T99" fmla="*/ 59 h 76"/>
                <a:gd name="T100" fmla="*/ 19 w 99"/>
                <a:gd name="T101" fmla="*/ 61 h 76"/>
                <a:gd name="T102" fmla="*/ 15 w 99"/>
                <a:gd name="T103" fmla="*/ 63 h 76"/>
                <a:gd name="T104" fmla="*/ 13 w 99"/>
                <a:gd name="T105" fmla="*/ 64 h 76"/>
                <a:gd name="T106" fmla="*/ 12 w 99"/>
                <a:gd name="T107" fmla="*/ 58 h 76"/>
                <a:gd name="T108" fmla="*/ 5 w 99"/>
                <a:gd name="T109" fmla="*/ 56 h 76"/>
                <a:gd name="T110" fmla="*/ 1 w 99"/>
                <a:gd name="T111" fmla="*/ 59 h 76"/>
                <a:gd name="T112" fmla="*/ 1 w 99"/>
                <a:gd name="T113" fmla="*/ 62 h 76"/>
                <a:gd name="T114" fmla="*/ 3 w 99"/>
                <a:gd name="T115" fmla="*/ 66 h 76"/>
                <a:gd name="T116" fmla="*/ 5 w 99"/>
                <a:gd name="T117" fmla="*/ 68 h 76"/>
                <a:gd name="T118" fmla="*/ 6 w 99"/>
                <a:gd name="T119" fmla="*/ 72 h 76"/>
                <a:gd name="T120" fmla="*/ 5 w 99"/>
                <a:gd name="T121" fmla="*/ 76 h 76"/>
                <a:gd name="T122" fmla="*/ 97 w 99"/>
                <a:gd name="T123" fmla="*/ 76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9"/>
                <a:gd name="T187" fmla="*/ 0 h 76"/>
                <a:gd name="T188" fmla="*/ 99 w 99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9" h="76">
                  <a:moveTo>
                    <a:pt x="99" y="0"/>
                  </a:moveTo>
                  <a:lnTo>
                    <a:pt x="99" y="0"/>
                  </a:lnTo>
                  <a:lnTo>
                    <a:pt x="98" y="0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3" y="6"/>
                  </a:lnTo>
                  <a:lnTo>
                    <a:pt x="93" y="8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9" y="9"/>
                  </a:lnTo>
                  <a:lnTo>
                    <a:pt x="85" y="8"/>
                  </a:lnTo>
                  <a:lnTo>
                    <a:pt x="85" y="10"/>
                  </a:lnTo>
                  <a:lnTo>
                    <a:pt x="83" y="13"/>
                  </a:lnTo>
                  <a:lnTo>
                    <a:pt x="84" y="14"/>
                  </a:lnTo>
                  <a:lnTo>
                    <a:pt x="85" y="14"/>
                  </a:lnTo>
                  <a:lnTo>
                    <a:pt x="85" y="15"/>
                  </a:lnTo>
                  <a:lnTo>
                    <a:pt x="84" y="16"/>
                  </a:lnTo>
                  <a:lnTo>
                    <a:pt x="83" y="17"/>
                  </a:lnTo>
                  <a:lnTo>
                    <a:pt x="82" y="20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9" y="21"/>
                  </a:lnTo>
                  <a:lnTo>
                    <a:pt x="75" y="20"/>
                  </a:lnTo>
                  <a:lnTo>
                    <a:pt x="72" y="20"/>
                  </a:lnTo>
                  <a:lnTo>
                    <a:pt x="71" y="20"/>
                  </a:lnTo>
                  <a:lnTo>
                    <a:pt x="72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9"/>
                  </a:lnTo>
                  <a:lnTo>
                    <a:pt x="69" y="31"/>
                  </a:lnTo>
                  <a:lnTo>
                    <a:pt x="71" y="32"/>
                  </a:lnTo>
                  <a:lnTo>
                    <a:pt x="72" y="33"/>
                  </a:lnTo>
                  <a:lnTo>
                    <a:pt x="74" y="35"/>
                  </a:lnTo>
                  <a:lnTo>
                    <a:pt x="72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8"/>
                  </a:lnTo>
                  <a:lnTo>
                    <a:pt x="65" y="38"/>
                  </a:lnTo>
                  <a:lnTo>
                    <a:pt x="62" y="36"/>
                  </a:lnTo>
                  <a:lnTo>
                    <a:pt x="61" y="36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60" y="41"/>
                  </a:lnTo>
                  <a:lnTo>
                    <a:pt x="61" y="41"/>
                  </a:lnTo>
                  <a:lnTo>
                    <a:pt x="62" y="42"/>
                  </a:lnTo>
                  <a:lnTo>
                    <a:pt x="61" y="43"/>
                  </a:lnTo>
                  <a:lnTo>
                    <a:pt x="61" y="44"/>
                  </a:lnTo>
                  <a:lnTo>
                    <a:pt x="58" y="42"/>
                  </a:lnTo>
                  <a:lnTo>
                    <a:pt x="56" y="43"/>
                  </a:lnTo>
                  <a:lnTo>
                    <a:pt x="57" y="44"/>
                  </a:lnTo>
                  <a:lnTo>
                    <a:pt x="58" y="45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1" y="51"/>
                  </a:lnTo>
                  <a:lnTo>
                    <a:pt x="62" y="52"/>
                  </a:lnTo>
                  <a:lnTo>
                    <a:pt x="64" y="50"/>
                  </a:lnTo>
                  <a:lnTo>
                    <a:pt x="66" y="51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69" y="52"/>
                  </a:lnTo>
                  <a:lnTo>
                    <a:pt x="70" y="52"/>
                  </a:lnTo>
                  <a:lnTo>
                    <a:pt x="72" y="52"/>
                  </a:lnTo>
                  <a:lnTo>
                    <a:pt x="71" y="55"/>
                  </a:lnTo>
                  <a:lnTo>
                    <a:pt x="72" y="55"/>
                  </a:lnTo>
                  <a:lnTo>
                    <a:pt x="73" y="56"/>
                  </a:lnTo>
                  <a:lnTo>
                    <a:pt x="72" y="57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6" y="58"/>
                  </a:lnTo>
                  <a:lnTo>
                    <a:pt x="77" y="59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7" y="62"/>
                  </a:lnTo>
                  <a:lnTo>
                    <a:pt x="76" y="64"/>
                  </a:lnTo>
                  <a:lnTo>
                    <a:pt x="77" y="67"/>
                  </a:lnTo>
                  <a:lnTo>
                    <a:pt x="75" y="67"/>
                  </a:lnTo>
                  <a:lnTo>
                    <a:pt x="75" y="68"/>
                  </a:lnTo>
                  <a:lnTo>
                    <a:pt x="77" y="69"/>
                  </a:lnTo>
                  <a:lnTo>
                    <a:pt x="77" y="71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3" y="68"/>
                  </a:lnTo>
                  <a:lnTo>
                    <a:pt x="72" y="68"/>
                  </a:lnTo>
                  <a:lnTo>
                    <a:pt x="71" y="67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70" y="70"/>
                  </a:lnTo>
                  <a:lnTo>
                    <a:pt x="69" y="71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63" y="75"/>
                  </a:lnTo>
                  <a:lnTo>
                    <a:pt x="61" y="75"/>
                  </a:lnTo>
                  <a:lnTo>
                    <a:pt x="60" y="73"/>
                  </a:lnTo>
                  <a:lnTo>
                    <a:pt x="59" y="72"/>
                  </a:lnTo>
                  <a:lnTo>
                    <a:pt x="59" y="71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5" y="68"/>
                  </a:lnTo>
                  <a:lnTo>
                    <a:pt x="55" y="67"/>
                  </a:lnTo>
                  <a:lnTo>
                    <a:pt x="54" y="67"/>
                  </a:lnTo>
                  <a:lnTo>
                    <a:pt x="54" y="66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39" y="65"/>
                  </a:lnTo>
                  <a:lnTo>
                    <a:pt x="37" y="63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7" y="59"/>
                  </a:lnTo>
                  <a:lnTo>
                    <a:pt x="39" y="57"/>
                  </a:lnTo>
                  <a:lnTo>
                    <a:pt x="39" y="55"/>
                  </a:lnTo>
                  <a:lnTo>
                    <a:pt x="38" y="55"/>
                  </a:lnTo>
                  <a:lnTo>
                    <a:pt x="34" y="59"/>
                  </a:lnTo>
                  <a:lnTo>
                    <a:pt x="33" y="59"/>
                  </a:lnTo>
                  <a:lnTo>
                    <a:pt x="32" y="59"/>
                  </a:lnTo>
                  <a:lnTo>
                    <a:pt x="31" y="57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8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1" y="61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6" y="62"/>
                  </a:lnTo>
                  <a:lnTo>
                    <a:pt x="15" y="63"/>
                  </a:lnTo>
                  <a:lnTo>
                    <a:pt x="14" y="65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9" y="55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3" y="67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69"/>
                  </a:lnTo>
                  <a:lnTo>
                    <a:pt x="6" y="72"/>
                  </a:lnTo>
                  <a:lnTo>
                    <a:pt x="6" y="73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99" y="76"/>
                  </a:lnTo>
                  <a:lnTo>
                    <a:pt x="99" y="75"/>
                  </a:lnTo>
                  <a:lnTo>
                    <a:pt x="97" y="76"/>
                  </a:lnTo>
                  <a:lnTo>
                    <a:pt x="99" y="7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5" name="Freeform 113"/>
            <p:cNvSpPr>
              <a:spLocks/>
            </p:cNvSpPr>
            <p:nvPr/>
          </p:nvSpPr>
          <p:spPr bwMode="auto">
            <a:xfrm>
              <a:off x="1623" y="2036"/>
              <a:ext cx="127" cy="105"/>
            </a:xfrm>
            <a:custGeom>
              <a:avLst/>
              <a:gdLst>
                <a:gd name="T0" fmla="*/ 35 w 127"/>
                <a:gd name="T1" fmla="*/ 4 h 105"/>
                <a:gd name="T2" fmla="*/ 37 w 127"/>
                <a:gd name="T3" fmla="*/ 5 h 105"/>
                <a:gd name="T4" fmla="*/ 41 w 127"/>
                <a:gd name="T5" fmla="*/ 8 h 105"/>
                <a:gd name="T6" fmla="*/ 43 w 127"/>
                <a:gd name="T7" fmla="*/ 12 h 105"/>
                <a:gd name="T8" fmla="*/ 42 w 127"/>
                <a:gd name="T9" fmla="*/ 15 h 105"/>
                <a:gd name="T10" fmla="*/ 36 w 127"/>
                <a:gd name="T11" fmla="*/ 20 h 105"/>
                <a:gd name="T12" fmla="*/ 29 w 127"/>
                <a:gd name="T13" fmla="*/ 26 h 105"/>
                <a:gd name="T14" fmla="*/ 29 w 127"/>
                <a:gd name="T15" fmla="*/ 29 h 105"/>
                <a:gd name="T16" fmla="*/ 28 w 127"/>
                <a:gd name="T17" fmla="*/ 45 h 105"/>
                <a:gd name="T18" fmla="*/ 17 w 127"/>
                <a:gd name="T19" fmla="*/ 46 h 105"/>
                <a:gd name="T20" fmla="*/ 16 w 127"/>
                <a:gd name="T21" fmla="*/ 52 h 105"/>
                <a:gd name="T22" fmla="*/ 14 w 127"/>
                <a:gd name="T23" fmla="*/ 55 h 105"/>
                <a:gd name="T24" fmla="*/ 9 w 127"/>
                <a:gd name="T25" fmla="*/ 59 h 105"/>
                <a:gd name="T26" fmla="*/ 6 w 127"/>
                <a:gd name="T27" fmla="*/ 58 h 105"/>
                <a:gd name="T28" fmla="*/ 1 w 127"/>
                <a:gd name="T29" fmla="*/ 64 h 105"/>
                <a:gd name="T30" fmla="*/ 18 w 127"/>
                <a:gd name="T31" fmla="*/ 68 h 105"/>
                <a:gd name="T32" fmla="*/ 24 w 127"/>
                <a:gd name="T33" fmla="*/ 75 h 105"/>
                <a:gd name="T34" fmla="*/ 28 w 127"/>
                <a:gd name="T35" fmla="*/ 76 h 105"/>
                <a:gd name="T36" fmla="*/ 32 w 127"/>
                <a:gd name="T37" fmla="*/ 74 h 105"/>
                <a:gd name="T38" fmla="*/ 45 w 127"/>
                <a:gd name="T39" fmla="*/ 80 h 105"/>
                <a:gd name="T40" fmla="*/ 46 w 127"/>
                <a:gd name="T41" fmla="*/ 75 h 105"/>
                <a:gd name="T42" fmla="*/ 55 w 127"/>
                <a:gd name="T43" fmla="*/ 70 h 105"/>
                <a:gd name="T44" fmla="*/ 61 w 127"/>
                <a:gd name="T45" fmla="*/ 72 h 105"/>
                <a:gd name="T46" fmla="*/ 57 w 127"/>
                <a:gd name="T47" fmla="*/ 63 h 105"/>
                <a:gd name="T48" fmla="*/ 33 w 127"/>
                <a:gd name="T49" fmla="*/ 76 h 105"/>
                <a:gd name="T50" fmla="*/ 38 w 127"/>
                <a:gd name="T51" fmla="*/ 75 h 105"/>
                <a:gd name="T52" fmla="*/ 58 w 127"/>
                <a:gd name="T53" fmla="*/ 60 h 105"/>
                <a:gd name="T54" fmla="*/ 64 w 127"/>
                <a:gd name="T55" fmla="*/ 59 h 105"/>
                <a:gd name="T56" fmla="*/ 69 w 127"/>
                <a:gd name="T57" fmla="*/ 67 h 105"/>
                <a:gd name="T58" fmla="*/ 73 w 127"/>
                <a:gd name="T59" fmla="*/ 64 h 105"/>
                <a:gd name="T60" fmla="*/ 66 w 127"/>
                <a:gd name="T61" fmla="*/ 73 h 105"/>
                <a:gd name="T62" fmla="*/ 61 w 127"/>
                <a:gd name="T63" fmla="*/ 74 h 105"/>
                <a:gd name="T64" fmla="*/ 61 w 127"/>
                <a:gd name="T65" fmla="*/ 80 h 105"/>
                <a:gd name="T66" fmla="*/ 74 w 127"/>
                <a:gd name="T67" fmla="*/ 79 h 105"/>
                <a:gd name="T68" fmla="*/ 82 w 127"/>
                <a:gd name="T69" fmla="*/ 76 h 105"/>
                <a:gd name="T70" fmla="*/ 86 w 127"/>
                <a:gd name="T71" fmla="*/ 86 h 105"/>
                <a:gd name="T72" fmla="*/ 96 w 127"/>
                <a:gd name="T73" fmla="*/ 92 h 105"/>
                <a:gd name="T74" fmla="*/ 103 w 127"/>
                <a:gd name="T75" fmla="*/ 95 h 105"/>
                <a:gd name="T76" fmla="*/ 109 w 127"/>
                <a:gd name="T77" fmla="*/ 94 h 105"/>
                <a:gd name="T78" fmla="*/ 116 w 127"/>
                <a:gd name="T79" fmla="*/ 96 h 105"/>
                <a:gd name="T80" fmla="*/ 118 w 127"/>
                <a:gd name="T81" fmla="*/ 101 h 105"/>
                <a:gd name="T82" fmla="*/ 123 w 127"/>
                <a:gd name="T83" fmla="*/ 105 h 105"/>
                <a:gd name="T84" fmla="*/ 127 w 127"/>
                <a:gd name="T85" fmla="*/ 103 h 105"/>
                <a:gd name="T86" fmla="*/ 126 w 127"/>
                <a:gd name="T87" fmla="*/ 102 h 105"/>
                <a:gd name="T88" fmla="*/ 125 w 127"/>
                <a:gd name="T89" fmla="*/ 99 h 105"/>
                <a:gd name="T90" fmla="*/ 28 w 127"/>
                <a:gd name="T91" fmla="*/ 72 h 105"/>
                <a:gd name="T92" fmla="*/ 24 w 127"/>
                <a:gd name="T93" fmla="*/ 68 h 105"/>
                <a:gd name="T94" fmla="*/ 127 w 127"/>
                <a:gd name="T95" fmla="*/ 7 h 105"/>
                <a:gd name="T96" fmla="*/ 29 w 127"/>
                <a:gd name="T97" fmla="*/ 58 h 105"/>
                <a:gd name="T98" fmla="*/ 23 w 127"/>
                <a:gd name="T99" fmla="*/ 62 h 105"/>
                <a:gd name="T100" fmla="*/ 16 w 127"/>
                <a:gd name="T101" fmla="*/ 68 h 105"/>
                <a:gd name="T102" fmla="*/ 26 w 127"/>
                <a:gd name="T103" fmla="*/ 63 h 105"/>
                <a:gd name="T104" fmla="*/ 27 w 127"/>
                <a:gd name="T105" fmla="*/ 66 h 105"/>
                <a:gd name="T106" fmla="*/ 27 w 127"/>
                <a:gd name="T107" fmla="*/ 63 h 105"/>
                <a:gd name="T108" fmla="*/ 126 w 127"/>
                <a:gd name="T109" fmla="*/ 0 h 105"/>
                <a:gd name="T110" fmla="*/ 1 w 127"/>
                <a:gd name="T111" fmla="*/ 65 h 105"/>
                <a:gd name="T112" fmla="*/ 126 w 127"/>
                <a:gd name="T113" fmla="*/ 0 h 1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7"/>
                <a:gd name="T172" fmla="*/ 0 h 105"/>
                <a:gd name="T173" fmla="*/ 127 w 127"/>
                <a:gd name="T174" fmla="*/ 105 h 1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7" h="105">
                  <a:moveTo>
                    <a:pt x="33" y="0"/>
                  </a:moveTo>
                  <a:lnTo>
                    <a:pt x="33" y="2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9" y="19"/>
                  </a:lnTo>
                  <a:lnTo>
                    <a:pt x="36" y="20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31" y="28"/>
                  </a:lnTo>
                  <a:lnTo>
                    <a:pt x="29" y="29"/>
                  </a:lnTo>
                  <a:lnTo>
                    <a:pt x="31" y="34"/>
                  </a:lnTo>
                  <a:lnTo>
                    <a:pt x="28" y="37"/>
                  </a:lnTo>
                  <a:lnTo>
                    <a:pt x="27" y="40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3" y="43"/>
                  </a:lnTo>
                  <a:lnTo>
                    <a:pt x="18" y="44"/>
                  </a:lnTo>
                  <a:lnTo>
                    <a:pt x="17" y="46"/>
                  </a:lnTo>
                  <a:lnTo>
                    <a:pt x="16" y="47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6" y="56"/>
                  </a:lnTo>
                  <a:lnTo>
                    <a:pt x="14" y="55"/>
                  </a:lnTo>
                  <a:lnTo>
                    <a:pt x="13" y="56"/>
                  </a:lnTo>
                  <a:lnTo>
                    <a:pt x="14" y="57"/>
                  </a:lnTo>
                  <a:lnTo>
                    <a:pt x="9" y="59"/>
                  </a:lnTo>
                  <a:lnTo>
                    <a:pt x="7" y="60"/>
                  </a:lnTo>
                  <a:lnTo>
                    <a:pt x="6" y="59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6" y="61"/>
                  </a:lnTo>
                  <a:lnTo>
                    <a:pt x="1" y="64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3" y="69"/>
                  </a:lnTo>
                  <a:lnTo>
                    <a:pt x="18" y="68"/>
                  </a:lnTo>
                  <a:lnTo>
                    <a:pt x="23" y="68"/>
                  </a:lnTo>
                  <a:lnTo>
                    <a:pt x="26" y="70"/>
                  </a:lnTo>
                  <a:lnTo>
                    <a:pt x="27" y="73"/>
                  </a:lnTo>
                  <a:lnTo>
                    <a:pt x="24" y="75"/>
                  </a:lnTo>
                  <a:lnTo>
                    <a:pt x="25" y="77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28" y="76"/>
                  </a:lnTo>
                  <a:lnTo>
                    <a:pt x="29" y="75"/>
                  </a:lnTo>
                  <a:lnTo>
                    <a:pt x="29" y="74"/>
                  </a:lnTo>
                  <a:lnTo>
                    <a:pt x="28" y="73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42" y="78"/>
                  </a:lnTo>
                  <a:lnTo>
                    <a:pt x="45" y="80"/>
                  </a:lnTo>
                  <a:lnTo>
                    <a:pt x="47" y="79"/>
                  </a:lnTo>
                  <a:lnTo>
                    <a:pt x="49" y="77"/>
                  </a:lnTo>
                  <a:lnTo>
                    <a:pt x="46" y="75"/>
                  </a:lnTo>
                  <a:lnTo>
                    <a:pt x="46" y="73"/>
                  </a:lnTo>
                  <a:lnTo>
                    <a:pt x="49" y="71"/>
                  </a:lnTo>
                  <a:lnTo>
                    <a:pt x="52" y="69"/>
                  </a:lnTo>
                  <a:lnTo>
                    <a:pt x="55" y="70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57" y="66"/>
                  </a:lnTo>
                  <a:lnTo>
                    <a:pt x="57" y="63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4" y="78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6" y="73"/>
                  </a:lnTo>
                  <a:lnTo>
                    <a:pt x="37" y="74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57" y="63"/>
                  </a:lnTo>
                  <a:lnTo>
                    <a:pt x="56" y="62"/>
                  </a:lnTo>
                  <a:lnTo>
                    <a:pt x="58" y="60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60" y="60"/>
                  </a:lnTo>
                  <a:lnTo>
                    <a:pt x="64" y="59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71" y="63"/>
                  </a:lnTo>
                  <a:lnTo>
                    <a:pt x="73" y="64"/>
                  </a:lnTo>
                  <a:lnTo>
                    <a:pt x="73" y="67"/>
                  </a:lnTo>
                  <a:lnTo>
                    <a:pt x="70" y="70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4" y="72"/>
                  </a:lnTo>
                  <a:lnTo>
                    <a:pt x="62" y="72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9" y="77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4" y="79"/>
                  </a:lnTo>
                  <a:lnTo>
                    <a:pt x="67" y="79"/>
                  </a:lnTo>
                  <a:lnTo>
                    <a:pt x="71" y="79"/>
                  </a:lnTo>
                  <a:lnTo>
                    <a:pt x="74" y="79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0" y="75"/>
                  </a:lnTo>
                  <a:lnTo>
                    <a:pt x="82" y="76"/>
                  </a:lnTo>
                  <a:lnTo>
                    <a:pt x="84" y="80"/>
                  </a:lnTo>
                  <a:lnTo>
                    <a:pt x="83" y="84"/>
                  </a:lnTo>
                  <a:lnTo>
                    <a:pt x="85" y="85"/>
                  </a:lnTo>
                  <a:lnTo>
                    <a:pt x="86" y="86"/>
                  </a:lnTo>
                  <a:lnTo>
                    <a:pt x="82" y="91"/>
                  </a:lnTo>
                  <a:lnTo>
                    <a:pt x="89" y="91"/>
                  </a:lnTo>
                  <a:lnTo>
                    <a:pt x="96" y="92"/>
                  </a:lnTo>
                  <a:lnTo>
                    <a:pt x="98" y="90"/>
                  </a:lnTo>
                  <a:lnTo>
                    <a:pt x="99" y="90"/>
                  </a:lnTo>
                  <a:lnTo>
                    <a:pt x="99" y="93"/>
                  </a:lnTo>
                  <a:lnTo>
                    <a:pt x="103" y="95"/>
                  </a:lnTo>
                  <a:lnTo>
                    <a:pt x="104" y="93"/>
                  </a:lnTo>
                  <a:lnTo>
                    <a:pt x="108" y="93"/>
                  </a:lnTo>
                  <a:lnTo>
                    <a:pt x="109" y="93"/>
                  </a:lnTo>
                  <a:lnTo>
                    <a:pt x="109" y="94"/>
                  </a:lnTo>
                  <a:lnTo>
                    <a:pt x="109" y="96"/>
                  </a:lnTo>
                  <a:lnTo>
                    <a:pt x="112" y="97"/>
                  </a:lnTo>
                  <a:lnTo>
                    <a:pt x="116" y="96"/>
                  </a:lnTo>
                  <a:lnTo>
                    <a:pt x="117" y="97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18" y="101"/>
                  </a:lnTo>
                  <a:lnTo>
                    <a:pt x="117" y="103"/>
                  </a:lnTo>
                  <a:lnTo>
                    <a:pt x="120" y="105"/>
                  </a:lnTo>
                  <a:lnTo>
                    <a:pt x="121" y="105"/>
                  </a:lnTo>
                  <a:lnTo>
                    <a:pt x="123" y="105"/>
                  </a:lnTo>
                  <a:lnTo>
                    <a:pt x="125" y="103"/>
                  </a:lnTo>
                  <a:lnTo>
                    <a:pt x="126" y="103"/>
                  </a:lnTo>
                  <a:lnTo>
                    <a:pt x="127" y="103"/>
                  </a:lnTo>
                  <a:lnTo>
                    <a:pt x="127" y="102"/>
                  </a:lnTo>
                  <a:lnTo>
                    <a:pt x="126" y="103"/>
                  </a:lnTo>
                  <a:lnTo>
                    <a:pt x="126" y="102"/>
                  </a:lnTo>
                  <a:lnTo>
                    <a:pt x="126" y="100"/>
                  </a:lnTo>
                  <a:lnTo>
                    <a:pt x="124" y="100"/>
                  </a:lnTo>
                  <a:lnTo>
                    <a:pt x="125" y="99"/>
                  </a:lnTo>
                  <a:lnTo>
                    <a:pt x="127" y="98"/>
                  </a:lnTo>
                  <a:lnTo>
                    <a:pt x="127" y="7"/>
                  </a:lnTo>
                  <a:lnTo>
                    <a:pt x="30" y="72"/>
                  </a:lnTo>
                  <a:lnTo>
                    <a:pt x="28" y="72"/>
                  </a:lnTo>
                  <a:lnTo>
                    <a:pt x="27" y="71"/>
                  </a:lnTo>
                  <a:lnTo>
                    <a:pt x="26" y="70"/>
                  </a:lnTo>
                  <a:lnTo>
                    <a:pt x="24" y="68"/>
                  </a:lnTo>
                  <a:lnTo>
                    <a:pt x="29" y="70"/>
                  </a:lnTo>
                  <a:lnTo>
                    <a:pt x="29" y="71"/>
                  </a:lnTo>
                  <a:lnTo>
                    <a:pt x="30" y="72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2" y="66"/>
                  </a:lnTo>
                  <a:lnTo>
                    <a:pt x="21" y="64"/>
                  </a:lnTo>
                  <a:lnTo>
                    <a:pt x="26" y="63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8" y="61"/>
                  </a:lnTo>
                  <a:lnTo>
                    <a:pt x="127" y="2"/>
                  </a:lnTo>
                  <a:lnTo>
                    <a:pt x="127" y="0"/>
                  </a:lnTo>
                  <a:lnTo>
                    <a:pt x="126" y="0"/>
                  </a:lnTo>
                  <a:lnTo>
                    <a:pt x="5" y="65"/>
                  </a:lnTo>
                  <a:lnTo>
                    <a:pt x="5" y="68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126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6" name="Freeform 114"/>
            <p:cNvSpPr>
              <a:spLocks/>
            </p:cNvSpPr>
            <p:nvPr/>
          </p:nvSpPr>
          <p:spPr bwMode="auto">
            <a:xfrm>
              <a:off x="1750" y="1929"/>
              <a:ext cx="128" cy="107"/>
            </a:xfrm>
            <a:custGeom>
              <a:avLst/>
              <a:gdLst>
                <a:gd name="T0" fmla="*/ 66 w 128"/>
                <a:gd name="T1" fmla="*/ 67 h 107"/>
                <a:gd name="T2" fmla="*/ 62 w 128"/>
                <a:gd name="T3" fmla="*/ 62 h 107"/>
                <a:gd name="T4" fmla="*/ 67 w 128"/>
                <a:gd name="T5" fmla="*/ 52 h 107"/>
                <a:gd name="T6" fmla="*/ 68 w 128"/>
                <a:gd name="T7" fmla="*/ 44 h 107"/>
                <a:gd name="T8" fmla="*/ 72 w 128"/>
                <a:gd name="T9" fmla="*/ 42 h 107"/>
                <a:gd name="T10" fmla="*/ 77 w 128"/>
                <a:gd name="T11" fmla="*/ 43 h 107"/>
                <a:gd name="T12" fmla="*/ 72 w 128"/>
                <a:gd name="T13" fmla="*/ 34 h 107"/>
                <a:gd name="T14" fmla="*/ 70 w 128"/>
                <a:gd name="T15" fmla="*/ 26 h 107"/>
                <a:gd name="T16" fmla="*/ 64 w 128"/>
                <a:gd name="T17" fmla="*/ 26 h 107"/>
                <a:gd name="T18" fmla="*/ 54 w 128"/>
                <a:gd name="T19" fmla="*/ 21 h 107"/>
                <a:gd name="T20" fmla="*/ 53 w 128"/>
                <a:gd name="T21" fmla="*/ 15 h 107"/>
                <a:gd name="T22" fmla="*/ 50 w 128"/>
                <a:gd name="T23" fmla="*/ 12 h 107"/>
                <a:gd name="T24" fmla="*/ 46 w 128"/>
                <a:gd name="T25" fmla="*/ 9 h 107"/>
                <a:gd name="T26" fmla="*/ 37 w 128"/>
                <a:gd name="T27" fmla="*/ 0 h 107"/>
                <a:gd name="T28" fmla="*/ 35 w 128"/>
                <a:gd name="T29" fmla="*/ 2 h 107"/>
                <a:gd name="T30" fmla="*/ 32 w 128"/>
                <a:gd name="T31" fmla="*/ 7 h 107"/>
                <a:gd name="T32" fmla="*/ 28 w 128"/>
                <a:gd name="T33" fmla="*/ 7 h 107"/>
                <a:gd name="T34" fmla="*/ 24 w 128"/>
                <a:gd name="T35" fmla="*/ 5 h 107"/>
                <a:gd name="T36" fmla="*/ 18 w 128"/>
                <a:gd name="T37" fmla="*/ 2 h 107"/>
                <a:gd name="T38" fmla="*/ 14 w 128"/>
                <a:gd name="T39" fmla="*/ 1 h 107"/>
                <a:gd name="T40" fmla="*/ 13 w 128"/>
                <a:gd name="T41" fmla="*/ 6 h 107"/>
                <a:gd name="T42" fmla="*/ 11 w 128"/>
                <a:gd name="T43" fmla="*/ 12 h 107"/>
                <a:gd name="T44" fmla="*/ 20 w 128"/>
                <a:gd name="T45" fmla="*/ 16 h 107"/>
                <a:gd name="T46" fmla="*/ 23 w 128"/>
                <a:gd name="T47" fmla="*/ 19 h 107"/>
                <a:gd name="T48" fmla="*/ 23 w 128"/>
                <a:gd name="T49" fmla="*/ 27 h 107"/>
                <a:gd name="T50" fmla="*/ 18 w 128"/>
                <a:gd name="T51" fmla="*/ 26 h 107"/>
                <a:gd name="T52" fmla="*/ 12 w 128"/>
                <a:gd name="T53" fmla="*/ 28 h 107"/>
                <a:gd name="T54" fmla="*/ 6 w 128"/>
                <a:gd name="T55" fmla="*/ 29 h 107"/>
                <a:gd name="T56" fmla="*/ 1 w 128"/>
                <a:gd name="T57" fmla="*/ 33 h 107"/>
                <a:gd name="T58" fmla="*/ 0 w 128"/>
                <a:gd name="T59" fmla="*/ 107 h 107"/>
                <a:gd name="T60" fmla="*/ 127 w 128"/>
                <a:gd name="T61" fmla="*/ 105 h 107"/>
                <a:gd name="T62" fmla="*/ 123 w 128"/>
                <a:gd name="T63" fmla="*/ 97 h 107"/>
                <a:gd name="T64" fmla="*/ 121 w 128"/>
                <a:gd name="T65" fmla="*/ 90 h 107"/>
                <a:gd name="T66" fmla="*/ 115 w 128"/>
                <a:gd name="T67" fmla="*/ 94 h 107"/>
                <a:gd name="T68" fmla="*/ 103 w 128"/>
                <a:gd name="T69" fmla="*/ 99 h 107"/>
                <a:gd name="T70" fmla="*/ 93 w 128"/>
                <a:gd name="T71" fmla="*/ 96 h 107"/>
                <a:gd name="T72" fmla="*/ 89 w 128"/>
                <a:gd name="T73" fmla="*/ 92 h 107"/>
                <a:gd name="T74" fmla="*/ 84 w 128"/>
                <a:gd name="T75" fmla="*/ 90 h 107"/>
                <a:gd name="T76" fmla="*/ 76 w 128"/>
                <a:gd name="T77" fmla="*/ 89 h 107"/>
                <a:gd name="T78" fmla="*/ 74 w 128"/>
                <a:gd name="T79" fmla="*/ 83 h 107"/>
                <a:gd name="T80" fmla="*/ 67 w 128"/>
                <a:gd name="T81" fmla="*/ 77 h 107"/>
                <a:gd name="T82" fmla="*/ 11 w 128"/>
                <a:gd name="T83" fmla="*/ 107 h 107"/>
                <a:gd name="T84" fmla="*/ 4 w 128"/>
                <a:gd name="T85" fmla="*/ 107 h 107"/>
                <a:gd name="T86" fmla="*/ 0 w 128"/>
                <a:gd name="T87" fmla="*/ 106 h 107"/>
                <a:gd name="T88" fmla="*/ 68 w 128"/>
                <a:gd name="T89" fmla="*/ 69 h 1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8"/>
                <a:gd name="T136" fmla="*/ 0 h 107"/>
                <a:gd name="T137" fmla="*/ 128 w 128"/>
                <a:gd name="T138" fmla="*/ 107 h 1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8" h="107">
                  <a:moveTo>
                    <a:pt x="68" y="69"/>
                  </a:moveTo>
                  <a:lnTo>
                    <a:pt x="68" y="68"/>
                  </a:lnTo>
                  <a:lnTo>
                    <a:pt x="66" y="67"/>
                  </a:lnTo>
                  <a:lnTo>
                    <a:pt x="65" y="65"/>
                  </a:lnTo>
                  <a:lnTo>
                    <a:pt x="63" y="63"/>
                  </a:lnTo>
                  <a:lnTo>
                    <a:pt x="62" y="62"/>
                  </a:lnTo>
                  <a:lnTo>
                    <a:pt x="62" y="59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9" y="49"/>
                  </a:lnTo>
                  <a:lnTo>
                    <a:pt x="67" y="45"/>
                  </a:lnTo>
                  <a:lnTo>
                    <a:pt x="68" y="44"/>
                  </a:lnTo>
                  <a:lnTo>
                    <a:pt x="71" y="42"/>
                  </a:lnTo>
                  <a:lnTo>
                    <a:pt x="72" y="43"/>
                  </a:lnTo>
                  <a:lnTo>
                    <a:pt x="72" y="42"/>
                  </a:lnTo>
                  <a:lnTo>
                    <a:pt x="74" y="42"/>
                  </a:lnTo>
                  <a:lnTo>
                    <a:pt x="76" y="43"/>
                  </a:lnTo>
                  <a:lnTo>
                    <a:pt x="77" y="43"/>
                  </a:lnTo>
                  <a:lnTo>
                    <a:pt x="76" y="39"/>
                  </a:lnTo>
                  <a:lnTo>
                    <a:pt x="73" y="38"/>
                  </a:lnTo>
                  <a:lnTo>
                    <a:pt x="72" y="34"/>
                  </a:lnTo>
                  <a:lnTo>
                    <a:pt x="71" y="32"/>
                  </a:lnTo>
                  <a:lnTo>
                    <a:pt x="72" y="28"/>
                  </a:lnTo>
                  <a:lnTo>
                    <a:pt x="70" y="26"/>
                  </a:lnTo>
                  <a:lnTo>
                    <a:pt x="69" y="26"/>
                  </a:lnTo>
                  <a:lnTo>
                    <a:pt x="65" y="25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5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51" y="17"/>
                  </a:lnTo>
                  <a:lnTo>
                    <a:pt x="53" y="15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46" y="9"/>
                  </a:lnTo>
                  <a:lnTo>
                    <a:pt x="42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3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1" y="12"/>
                  </a:lnTo>
                  <a:lnTo>
                    <a:pt x="16" y="14"/>
                  </a:lnTo>
                  <a:lnTo>
                    <a:pt x="20" y="13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0" y="1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27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31"/>
                  </a:lnTo>
                  <a:lnTo>
                    <a:pt x="0" y="107"/>
                  </a:lnTo>
                  <a:lnTo>
                    <a:pt x="124" y="107"/>
                  </a:lnTo>
                  <a:lnTo>
                    <a:pt x="123" y="106"/>
                  </a:lnTo>
                  <a:lnTo>
                    <a:pt x="127" y="105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3" y="97"/>
                  </a:lnTo>
                  <a:lnTo>
                    <a:pt x="124" y="94"/>
                  </a:lnTo>
                  <a:lnTo>
                    <a:pt x="124" y="91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0" y="94"/>
                  </a:lnTo>
                  <a:lnTo>
                    <a:pt x="115" y="94"/>
                  </a:lnTo>
                  <a:lnTo>
                    <a:pt x="106" y="97"/>
                  </a:lnTo>
                  <a:lnTo>
                    <a:pt x="106" y="99"/>
                  </a:lnTo>
                  <a:lnTo>
                    <a:pt x="103" y="99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93" y="96"/>
                  </a:lnTo>
                  <a:lnTo>
                    <a:pt x="92" y="93"/>
                  </a:lnTo>
                  <a:lnTo>
                    <a:pt x="91" y="94"/>
                  </a:lnTo>
                  <a:lnTo>
                    <a:pt x="89" y="92"/>
                  </a:lnTo>
                  <a:lnTo>
                    <a:pt x="88" y="90"/>
                  </a:lnTo>
                  <a:lnTo>
                    <a:pt x="84" y="90"/>
                  </a:lnTo>
                  <a:lnTo>
                    <a:pt x="79" y="88"/>
                  </a:lnTo>
                  <a:lnTo>
                    <a:pt x="77" y="90"/>
                  </a:lnTo>
                  <a:lnTo>
                    <a:pt x="76" y="89"/>
                  </a:lnTo>
                  <a:lnTo>
                    <a:pt x="75" y="89"/>
                  </a:lnTo>
                  <a:lnTo>
                    <a:pt x="74" y="87"/>
                  </a:lnTo>
                  <a:lnTo>
                    <a:pt x="74" y="83"/>
                  </a:lnTo>
                  <a:lnTo>
                    <a:pt x="70" y="82"/>
                  </a:lnTo>
                  <a:lnTo>
                    <a:pt x="71" y="81"/>
                  </a:lnTo>
                  <a:lnTo>
                    <a:pt x="67" y="77"/>
                  </a:lnTo>
                  <a:lnTo>
                    <a:pt x="65" y="76"/>
                  </a:lnTo>
                  <a:lnTo>
                    <a:pt x="65" y="71"/>
                  </a:lnTo>
                  <a:lnTo>
                    <a:pt x="11" y="107"/>
                  </a:lnTo>
                  <a:lnTo>
                    <a:pt x="65" y="71"/>
                  </a:lnTo>
                  <a:lnTo>
                    <a:pt x="4" y="107"/>
                  </a:lnTo>
                  <a:lnTo>
                    <a:pt x="65" y="71"/>
                  </a:lnTo>
                  <a:lnTo>
                    <a:pt x="0" y="106"/>
                  </a:lnTo>
                  <a:lnTo>
                    <a:pt x="65" y="71"/>
                  </a:lnTo>
                  <a:lnTo>
                    <a:pt x="65" y="70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7" name="Freeform 115"/>
            <p:cNvSpPr>
              <a:spLocks/>
            </p:cNvSpPr>
            <p:nvPr/>
          </p:nvSpPr>
          <p:spPr bwMode="auto">
            <a:xfrm>
              <a:off x="1750" y="2036"/>
              <a:ext cx="124" cy="107"/>
            </a:xfrm>
            <a:custGeom>
              <a:avLst/>
              <a:gdLst>
                <a:gd name="T0" fmla="*/ 2 w 124"/>
                <a:gd name="T1" fmla="*/ 103 h 107"/>
                <a:gd name="T2" fmla="*/ 0 w 124"/>
                <a:gd name="T3" fmla="*/ 98 h 107"/>
                <a:gd name="T4" fmla="*/ 4 w 124"/>
                <a:gd name="T5" fmla="*/ 99 h 107"/>
                <a:gd name="T6" fmla="*/ 7 w 124"/>
                <a:gd name="T7" fmla="*/ 102 h 107"/>
                <a:gd name="T8" fmla="*/ 15 w 124"/>
                <a:gd name="T9" fmla="*/ 102 h 107"/>
                <a:gd name="T10" fmla="*/ 13 w 124"/>
                <a:gd name="T11" fmla="*/ 105 h 107"/>
                <a:gd name="T12" fmla="*/ 17 w 124"/>
                <a:gd name="T13" fmla="*/ 106 h 107"/>
                <a:gd name="T14" fmla="*/ 18 w 124"/>
                <a:gd name="T15" fmla="*/ 106 h 107"/>
                <a:gd name="T16" fmla="*/ 20 w 124"/>
                <a:gd name="T17" fmla="*/ 98 h 107"/>
                <a:gd name="T18" fmla="*/ 33 w 124"/>
                <a:gd name="T19" fmla="*/ 100 h 107"/>
                <a:gd name="T20" fmla="*/ 33 w 124"/>
                <a:gd name="T21" fmla="*/ 94 h 107"/>
                <a:gd name="T22" fmla="*/ 39 w 124"/>
                <a:gd name="T23" fmla="*/ 93 h 107"/>
                <a:gd name="T24" fmla="*/ 46 w 124"/>
                <a:gd name="T25" fmla="*/ 90 h 107"/>
                <a:gd name="T26" fmla="*/ 50 w 124"/>
                <a:gd name="T27" fmla="*/ 90 h 107"/>
                <a:gd name="T28" fmla="*/ 53 w 124"/>
                <a:gd name="T29" fmla="*/ 90 h 107"/>
                <a:gd name="T30" fmla="*/ 54 w 124"/>
                <a:gd name="T31" fmla="*/ 88 h 107"/>
                <a:gd name="T32" fmla="*/ 55 w 124"/>
                <a:gd name="T33" fmla="*/ 86 h 107"/>
                <a:gd name="T34" fmla="*/ 56 w 124"/>
                <a:gd name="T35" fmla="*/ 82 h 107"/>
                <a:gd name="T36" fmla="*/ 55 w 124"/>
                <a:gd name="T37" fmla="*/ 79 h 107"/>
                <a:gd name="T38" fmla="*/ 54 w 124"/>
                <a:gd name="T39" fmla="*/ 80 h 107"/>
                <a:gd name="T40" fmla="*/ 49 w 124"/>
                <a:gd name="T41" fmla="*/ 81 h 107"/>
                <a:gd name="T42" fmla="*/ 50 w 124"/>
                <a:gd name="T43" fmla="*/ 78 h 107"/>
                <a:gd name="T44" fmla="*/ 55 w 124"/>
                <a:gd name="T45" fmla="*/ 73 h 107"/>
                <a:gd name="T46" fmla="*/ 59 w 124"/>
                <a:gd name="T47" fmla="*/ 65 h 107"/>
                <a:gd name="T48" fmla="*/ 68 w 124"/>
                <a:gd name="T49" fmla="*/ 65 h 107"/>
                <a:gd name="T50" fmla="*/ 69 w 124"/>
                <a:gd name="T51" fmla="*/ 64 h 107"/>
                <a:gd name="T52" fmla="*/ 73 w 124"/>
                <a:gd name="T53" fmla="*/ 57 h 107"/>
                <a:gd name="T54" fmla="*/ 74 w 124"/>
                <a:gd name="T55" fmla="*/ 54 h 107"/>
                <a:gd name="T56" fmla="*/ 80 w 124"/>
                <a:gd name="T57" fmla="*/ 51 h 107"/>
                <a:gd name="T58" fmla="*/ 84 w 124"/>
                <a:gd name="T59" fmla="*/ 48 h 107"/>
                <a:gd name="T60" fmla="*/ 87 w 124"/>
                <a:gd name="T61" fmla="*/ 50 h 107"/>
                <a:gd name="T62" fmla="*/ 87 w 124"/>
                <a:gd name="T63" fmla="*/ 48 h 107"/>
                <a:gd name="T64" fmla="*/ 88 w 124"/>
                <a:gd name="T65" fmla="*/ 39 h 107"/>
                <a:gd name="T66" fmla="*/ 93 w 124"/>
                <a:gd name="T67" fmla="*/ 38 h 107"/>
                <a:gd name="T68" fmla="*/ 99 w 124"/>
                <a:gd name="T69" fmla="*/ 36 h 107"/>
                <a:gd name="T70" fmla="*/ 100 w 124"/>
                <a:gd name="T71" fmla="*/ 33 h 107"/>
                <a:gd name="T72" fmla="*/ 103 w 124"/>
                <a:gd name="T73" fmla="*/ 35 h 107"/>
                <a:gd name="T74" fmla="*/ 103 w 124"/>
                <a:gd name="T75" fmla="*/ 32 h 107"/>
                <a:gd name="T76" fmla="*/ 105 w 124"/>
                <a:gd name="T77" fmla="*/ 31 h 107"/>
                <a:gd name="T78" fmla="*/ 109 w 124"/>
                <a:gd name="T79" fmla="*/ 29 h 107"/>
                <a:gd name="T80" fmla="*/ 112 w 124"/>
                <a:gd name="T81" fmla="*/ 29 h 107"/>
                <a:gd name="T82" fmla="*/ 115 w 124"/>
                <a:gd name="T83" fmla="*/ 23 h 107"/>
                <a:gd name="T84" fmla="*/ 112 w 124"/>
                <a:gd name="T85" fmla="*/ 18 h 107"/>
                <a:gd name="T86" fmla="*/ 118 w 124"/>
                <a:gd name="T87" fmla="*/ 8 h 107"/>
                <a:gd name="T88" fmla="*/ 124 w 124"/>
                <a:gd name="T89" fmla="*/ 2 h 107"/>
                <a:gd name="T90" fmla="*/ 11 w 124"/>
                <a:gd name="T91" fmla="*/ 0 h 107"/>
                <a:gd name="T92" fmla="*/ 5 w 124"/>
                <a:gd name="T93" fmla="*/ 0 h 107"/>
                <a:gd name="T94" fmla="*/ 0 w 124"/>
                <a:gd name="T95" fmla="*/ 0 h 1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107"/>
                <a:gd name="T146" fmla="*/ 124 w 124"/>
                <a:gd name="T147" fmla="*/ 107 h 1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107">
                  <a:moveTo>
                    <a:pt x="0" y="0"/>
                  </a:moveTo>
                  <a:lnTo>
                    <a:pt x="0" y="103"/>
                  </a:lnTo>
                  <a:lnTo>
                    <a:pt x="2" y="103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8" y="100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3"/>
                  </a:lnTo>
                  <a:lnTo>
                    <a:pt x="16" y="105"/>
                  </a:lnTo>
                  <a:lnTo>
                    <a:pt x="13" y="105"/>
                  </a:lnTo>
                  <a:lnTo>
                    <a:pt x="13" y="106"/>
                  </a:lnTo>
                  <a:lnTo>
                    <a:pt x="13" y="107"/>
                  </a:lnTo>
                  <a:lnTo>
                    <a:pt x="17" y="106"/>
                  </a:lnTo>
                  <a:lnTo>
                    <a:pt x="18" y="106"/>
                  </a:lnTo>
                  <a:lnTo>
                    <a:pt x="18" y="105"/>
                  </a:lnTo>
                  <a:lnTo>
                    <a:pt x="18" y="102"/>
                  </a:lnTo>
                  <a:lnTo>
                    <a:pt x="20" y="98"/>
                  </a:lnTo>
                  <a:lnTo>
                    <a:pt x="23" y="98"/>
                  </a:lnTo>
                  <a:lnTo>
                    <a:pt x="26" y="97"/>
                  </a:lnTo>
                  <a:lnTo>
                    <a:pt x="33" y="100"/>
                  </a:lnTo>
                  <a:lnTo>
                    <a:pt x="34" y="99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7" y="94"/>
                  </a:lnTo>
                  <a:lnTo>
                    <a:pt x="38" y="94"/>
                  </a:lnTo>
                  <a:lnTo>
                    <a:pt x="39" y="93"/>
                  </a:lnTo>
                  <a:lnTo>
                    <a:pt x="42" y="93"/>
                  </a:lnTo>
                  <a:lnTo>
                    <a:pt x="45" y="92"/>
                  </a:lnTo>
                  <a:lnTo>
                    <a:pt x="46" y="90"/>
                  </a:lnTo>
                  <a:lnTo>
                    <a:pt x="47" y="89"/>
                  </a:lnTo>
                  <a:lnTo>
                    <a:pt x="50" y="89"/>
                  </a:lnTo>
                  <a:lnTo>
                    <a:pt x="50" y="90"/>
                  </a:lnTo>
                  <a:lnTo>
                    <a:pt x="52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89"/>
                  </a:lnTo>
                  <a:lnTo>
                    <a:pt x="54" y="88"/>
                  </a:lnTo>
                  <a:lnTo>
                    <a:pt x="56" y="88"/>
                  </a:lnTo>
                  <a:lnTo>
                    <a:pt x="56" y="87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6" y="83"/>
                  </a:lnTo>
                  <a:lnTo>
                    <a:pt x="56" y="82"/>
                  </a:lnTo>
                  <a:lnTo>
                    <a:pt x="57" y="80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1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50" y="78"/>
                  </a:lnTo>
                  <a:lnTo>
                    <a:pt x="51" y="77"/>
                  </a:lnTo>
                  <a:lnTo>
                    <a:pt x="54" y="75"/>
                  </a:lnTo>
                  <a:lnTo>
                    <a:pt x="55" y="73"/>
                  </a:lnTo>
                  <a:lnTo>
                    <a:pt x="57" y="72"/>
                  </a:lnTo>
                  <a:lnTo>
                    <a:pt x="57" y="69"/>
                  </a:lnTo>
                  <a:lnTo>
                    <a:pt x="59" y="65"/>
                  </a:lnTo>
                  <a:lnTo>
                    <a:pt x="61" y="65"/>
                  </a:lnTo>
                  <a:lnTo>
                    <a:pt x="63" y="66"/>
                  </a:lnTo>
                  <a:lnTo>
                    <a:pt x="68" y="65"/>
                  </a:lnTo>
                  <a:lnTo>
                    <a:pt x="68" y="63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70" y="64"/>
                  </a:lnTo>
                  <a:lnTo>
                    <a:pt x="73" y="61"/>
                  </a:lnTo>
                  <a:lnTo>
                    <a:pt x="73" y="57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4" y="54"/>
                  </a:lnTo>
                  <a:lnTo>
                    <a:pt x="75" y="52"/>
                  </a:lnTo>
                  <a:lnTo>
                    <a:pt x="80" y="50"/>
                  </a:lnTo>
                  <a:lnTo>
                    <a:pt x="80" y="51"/>
                  </a:lnTo>
                  <a:lnTo>
                    <a:pt x="81" y="51"/>
                  </a:lnTo>
                  <a:lnTo>
                    <a:pt x="82" y="50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8" y="50"/>
                  </a:lnTo>
                  <a:lnTo>
                    <a:pt x="88" y="49"/>
                  </a:lnTo>
                  <a:lnTo>
                    <a:pt x="87" y="48"/>
                  </a:lnTo>
                  <a:lnTo>
                    <a:pt x="87" y="43"/>
                  </a:lnTo>
                  <a:lnTo>
                    <a:pt x="88" y="40"/>
                  </a:lnTo>
                  <a:lnTo>
                    <a:pt x="88" y="39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3" y="38"/>
                  </a:lnTo>
                  <a:lnTo>
                    <a:pt x="94" y="36"/>
                  </a:lnTo>
                  <a:lnTo>
                    <a:pt x="98" y="35"/>
                  </a:lnTo>
                  <a:lnTo>
                    <a:pt x="99" y="36"/>
                  </a:lnTo>
                  <a:lnTo>
                    <a:pt x="100" y="35"/>
                  </a:lnTo>
                  <a:lnTo>
                    <a:pt x="100" y="34"/>
                  </a:lnTo>
                  <a:lnTo>
                    <a:pt x="100" y="33"/>
                  </a:lnTo>
                  <a:lnTo>
                    <a:pt x="101" y="34"/>
                  </a:lnTo>
                  <a:lnTo>
                    <a:pt x="101" y="36"/>
                  </a:lnTo>
                  <a:lnTo>
                    <a:pt x="103" y="35"/>
                  </a:lnTo>
                  <a:lnTo>
                    <a:pt x="102" y="34"/>
                  </a:lnTo>
                  <a:lnTo>
                    <a:pt x="103" y="32"/>
                  </a:lnTo>
                  <a:lnTo>
                    <a:pt x="103" y="31"/>
                  </a:lnTo>
                  <a:lnTo>
                    <a:pt x="104" y="32"/>
                  </a:lnTo>
                  <a:lnTo>
                    <a:pt x="105" y="31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9" y="29"/>
                  </a:lnTo>
                  <a:lnTo>
                    <a:pt x="110" y="28"/>
                  </a:lnTo>
                  <a:lnTo>
                    <a:pt x="111" y="28"/>
                  </a:lnTo>
                  <a:lnTo>
                    <a:pt x="112" y="29"/>
                  </a:lnTo>
                  <a:lnTo>
                    <a:pt x="112" y="27"/>
                  </a:lnTo>
                  <a:lnTo>
                    <a:pt x="115" y="24"/>
                  </a:lnTo>
                  <a:lnTo>
                    <a:pt x="115" y="23"/>
                  </a:lnTo>
                  <a:lnTo>
                    <a:pt x="114" y="23"/>
                  </a:lnTo>
                  <a:lnTo>
                    <a:pt x="114" y="21"/>
                  </a:lnTo>
                  <a:lnTo>
                    <a:pt x="112" y="18"/>
                  </a:lnTo>
                  <a:lnTo>
                    <a:pt x="113" y="15"/>
                  </a:lnTo>
                  <a:lnTo>
                    <a:pt x="117" y="12"/>
                  </a:lnTo>
                  <a:lnTo>
                    <a:pt x="118" y="8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124" y="2"/>
                  </a:lnTo>
                  <a:lnTo>
                    <a:pt x="124" y="1"/>
                  </a:lnTo>
                  <a:lnTo>
                    <a:pt x="123" y="0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8" name="Freeform 116"/>
            <p:cNvSpPr>
              <a:spLocks/>
            </p:cNvSpPr>
            <p:nvPr/>
          </p:nvSpPr>
          <p:spPr bwMode="auto">
            <a:xfrm>
              <a:off x="1623" y="1929"/>
              <a:ext cx="255" cy="214"/>
            </a:xfrm>
            <a:custGeom>
              <a:avLst/>
              <a:gdLst>
                <a:gd name="T0" fmla="*/ 198 w 255"/>
                <a:gd name="T1" fmla="*/ 42 h 214"/>
                <a:gd name="T2" fmla="*/ 199 w 255"/>
                <a:gd name="T3" fmla="*/ 28 h 214"/>
                <a:gd name="T4" fmla="*/ 180 w 255"/>
                <a:gd name="T5" fmla="*/ 15 h 214"/>
                <a:gd name="T6" fmla="*/ 164 w 255"/>
                <a:gd name="T7" fmla="*/ 0 h 214"/>
                <a:gd name="T8" fmla="*/ 150 w 255"/>
                <a:gd name="T9" fmla="*/ 6 h 214"/>
                <a:gd name="T10" fmla="*/ 140 w 255"/>
                <a:gd name="T11" fmla="*/ 6 h 214"/>
                <a:gd name="T12" fmla="*/ 150 w 255"/>
                <a:gd name="T13" fmla="*/ 22 h 214"/>
                <a:gd name="T14" fmla="*/ 135 w 255"/>
                <a:gd name="T15" fmla="*/ 27 h 214"/>
                <a:gd name="T16" fmla="*/ 121 w 255"/>
                <a:gd name="T17" fmla="*/ 35 h 214"/>
                <a:gd name="T18" fmla="*/ 113 w 255"/>
                <a:gd name="T19" fmla="*/ 41 h 214"/>
                <a:gd name="T20" fmla="*/ 107 w 255"/>
                <a:gd name="T21" fmla="*/ 52 h 214"/>
                <a:gd name="T22" fmla="*/ 97 w 255"/>
                <a:gd name="T23" fmla="*/ 62 h 214"/>
                <a:gd name="T24" fmla="*/ 96 w 255"/>
                <a:gd name="T25" fmla="*/ 69 h 214"/>
                <a:gd name="T26" fmla="*/ 88 w 255"/>
                <a:gd name="T27" fmla="*/ 70 h 214"/>
                <a:gd name="T28" fmla="*/ 85 w 255"/>
                <a:gd name="T29" fmla="*/ 75 h 214"/>
                <a:gd name="T30" fmla="*/ 92 w 255"/>
                <a:gd name="T31" fmla="*/ 81 h 214"/>
                <a:gd name="T32" fmla="*/ 101 w 255"/>
                <a:gd name="T33" fmla="*/ 87 h 214"/>
                <a:gd name="T34" fmla="*/ 105 w 255"/>
                <a:gd name="T35" fmla="*/ 98 h 214"/>
                <a:gd name="T36" fmla="*/ 99 w 255"/>
                <a:gd name="T37" fmla="*/ 98 h 214"/>
                <a:gd name="T38" fmla="*/ 88 w 255"/>
                <a:gd name="T39" fmla="*/ 103 h 214"/>
                <a:gd name="T40" fmla="*/ 80 w 255"/>
                <a:gd name="T41" fmla="*/ 96 h 214"/>
                <a:gd name="T42" fmla="*/ 66 w 255"/>
                <a:gd name="T43" fmla="*/ 93 h 214"/>
                <a:gd name="T44" fmla="*/ 59 w 255"/>
                <a:gd name="T45" fmla="*/ 88 h 214"/>
                <a:gd name="T46" fmla="*/ 43 w 255"/>
                <a:gd name="T47" fmla="*/ 94 h 214"/>
                <a:gd name="T48" fmla="*/ 31 w 255"/>
                <a:gd name="T49" fmla="*/ 87 h 214"/>
                <a:gd name="T50" fmla="*/ 33 w 255"/>
                <a:gd name="T51" fmla="*/ 98 h 214"/>
                <a:gd name="T52" fmla="*/ 36 w 255"/>
                <a:gd name="T53" fmla="*/ 110 h 214"/>
                <a:gd name="T54" fmla="*/ 43 w 255"/>
                <a:gd name="T55" fmla="*/ 118 h 214"/>
                <a:gd name="T56" fmla="*/ 36 w 255"/>
                <a:gd name="T57" fmla="*/ 127 h 214"/>
                <a:gd name="T58" fmla="*/ 27 w 255"/>
                <a:gd name="T59" fmla="*/ 147 h 214"/>
                <a:gd name="T60" fmla="*/ 16 w 255"/>
                <a:gd name="T61" fmla="*/ 159 h 214"/>
                <a:gd name="T62" fmla="*/ 6 w 255"/>
                <a:gd name="T63" fmla="*/ 166 h 214"/>
                <a:gd name="T64" fmla="*/ 23 w 255"/>
                <a:gd name="T65" fmla="*/ 175 h 214"/>
                <a:gd name="T66" fmla="*/ 28 w 255"/>
                <a:gd name="T67" fmla="*/ 180 h 214"/>
                <a:gd name="T68" fmla="*/ 46 w 255"/>
                <a:gd name="T69" fmla="*/ 180 h 214"/>
                <a:gd name="T70" fmla="*/ 57 w 255"/>
                <a:gd name="T71" fmla="*/ 173 h 214"/>
                <a:gd name="T72" fmla="*/ 69 w 255"/>
                <a:gd name="T73" fmla="*/ 174 h 214"/>
                <a:gd name="T74" fmla="*/ 64 w 255"/>
                <a:gd name="T75" fmla="*/ 179 h 214"/>
                <a:gd name="T76" fmla="*/ 74 w 255"/>
                <a:gd name="T77" fmla="*/ 186 h 214"/>
                <a:gd name="T78" fmla="*/ 82 w 255"/>
                <a:gd name="T79" fmla="*/ 198 h 214"/>
                <a:gd name="T80" fmla="*/ 109 w 255"/>
                <a:gd name="T81" fmla="*/ 201 h 214"/>
                <a:gd name="T82" fmla="*/ 120 w 255"/>
                <a:gd name="T83" fmla="*/ 212 h 214"/>
                <a:gd name="T84" fmla="*/ 126 w 255"/>
                <a:gd name="T85" fmla="*/ 209 h 214"/>
                <a:gd name="T86" fmla="*/ 134 w 255"/>
                <a:gd name="T87" fmla="*/ 209 h 214"/>
                <a:gd name="T88" fmla="*/ 144 w 255"/>
                <a:gd name="T89" fmla="*/ 213 h 214"/>
                <a:gd name="T90" fmla="*/ 160 w 255"/>
                <a:gd name="T91" fmla="*/ 203 h 214"/>
                <a:gd name="T92" fmla="*/ 177 w 255"/>
                <a:gd name="T93" fmla="*/ 197 h 214"/>
                <a:gd name="T94" fmla="*/ 182 w 255"/>
                <a:gd name="T95" fmla="*/ 190 h 214"/>
                <a:gd name="T96" fmla="*/ 179 w 255"/>
                <a:gd name="T97" fmla="*/ 188 h 214"/>
                <a:gd name="T98" fmla="*/ 186 w 255"/>
                <a:gd name="T99" fmla="*/ 172 h 214"/>
                <a:gd name="T100" fmla="*/ 202 w 255"/>
                <a:gd name="T101" fmla="*/ 164 h 214"/>
                <a:gd name="T102" fmla="*/ 213 w 255"/>
                <a:gd name="T103" fmla="*/ 157 h 214"/>
                <a:gd name="T104" fmla="*/ 220 w 255"/>
                <a:gd name="T105" fmla="*/ 145 h 214"/>
                <a:gd name="T106" fmla="*/ 229 w 255"/>
                <a:gd name="T107" fmla="*/ 140 h 214"/>
                <a:gd name="T108" fmla="*/ 238 w 255"/>
                <a:gd name="T109" fmla="*/ 134 h 214"/>
                <a:gd name="T110" fmla="*/ 245 w 255"/>
                <a:gd name="T111" fmla="*/ 115 h 214"/>
                <a:gd name="T112" fmla="*/ 251 w 255"/>
                <a:gd name="T113" fmla="*/ 94 h 214"/>
                <a:gd name="T114" fmla="*/ 227 w 255"/>
                <a:gd name="T115" fmla="*/ 95 h 214"/>
                <a:gd name="T116" fmla="*/ 203 w 255"/>
                <a:gd name="T117" fmla="*/ 88 h 2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5"/>
                <a:gd name="T178" fmla="*/ 0 h 214"/>
                <a:gd name="T179" fmla="*/ 255 w 255"/>
                <a:gd name="T180" fmla="*/ 214 h 2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5" h="214">
                  <a:moveTo>
                    <a:pt x="192" y="65"/>
                  </a:moveTo>
                  <a:lnTo>
                    <a:pt x="190" y="63"/>
                  </a:lnTo>
                  <a:lnTo>
                    <a:pt x="189" y="61"/>
                  </a:lnTo>
                  <a:lnTo>
                    <a:pt x="189" y="59"/>
                  </a:lnTo>
                  <a:lnTo>
                    <a:pt x="194" y="54"/>
                  </a:lnTo>
                  <a:lnTo>
                    <a:pt x="194" y="52"/>
                  </a:lnTo>
                  <a:lnTo>
                    <a:pt x="196" y="49"/>
                  </a:lnTo>
                  <a:lnTo>
                    <a:pt x="194" y="45"/>
                  </a:lnTo>
                  <a:lnTo>
                    <a:pt x="195" y="44"/>
                  </a:lnTo>
                  <a:lnTo>
                    <a:pt x="198" y="42"/>
                  </a:lnTo>
                  <a:lnTo>
                    <a:pt x="199" y="42"/>
                  </a:lnTo>
                  <a:lnTo>
                    <a:pt x="201" y="42"/>
                  </a:lnTo>
                  <a:lnTo>
                    <a:pt x="203" y="43"/>
                  </a:lnTo>
                  <a:lnTo>
                    <a:pt x="204" y="43"/>
                  </a:lnTo>
                  <a:lnTo>
                    <a:pt x="203" y="39"/>
                  </a:lnTo>
                  <a:lnTo>
                    <a:pt x="200" y="38"/>
                  </a:lnTo>
                  <a:lnTo>
                    <a:pt x="199" y="34"/>
                  </a:lnTo>
                  <a:lnTo>
                    <a:pt x="198" y="32"/>
                  </a:lnTo>
                  <a:lnTo>
                    <a:pt x="199" y="28"/>
                  </a:lnTo>
                  <a:lnTo>
                    <a:pt x="197" y="26"/>
                  </a:lnTo>
                  <a:lnTo>
                    <a:pt x="196" y="26"/>
                  </a:lnTo>
                  <a:lnTo>
                    <a:pt x="192" y="25"/>
                  </a:lnTo>
                  <a:lnTo>
                    <a:pt x="191" y="26"/>
                  </a:lnTo>
                  <a:lnTo>
                    <a:pt x="189" y="26"/>
                  </a:lnTo>
                  <a:lnTo>
                    <a:pt x="185" y="25"/>
                  </a:lnTo>
                  <a:lnTo>
                    <a:pt x="181" y="21"/>
                  </a:lnTo>
                  <a:lnTo>
                    <a:pt x="179" y="21"/>
                  </a:lnTo>
                  <a:lnTo>
                    <a:pt x="178" y="17"/>
                  </a:lnTo>
                  <a:lnTo>
                    <a:pt x="180" y="15"/>
                  </a:lnTo>
                  <a:lnTo>
                    <a:pt x="178" y="13"/>
                  </a:lnTo>
                  <a:lnTo>
                    <a:pt x="177" y="12"/>
                  </a:lnTo>
                  <a:lnTo>
                    <a:pt x="178" y="12"/>
                  </a:lnTo>
                  <a:lnTo>
                    <a:pt x="178" y="10"/>
                  </a:lnTo>
                  <a:lnTo>
                    <a:pt x="173" y="9"/>
                  </a:lnTo>
                  <a:lnTo>
                    <a:pt x="169" y="0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64" y="1"/>
                  </a:lnTo>
                  <a:lnTo>
                    <a:pt x="162" y="2"/>
                  </a:lnTo>
                  <a:lnTo>
                    <a:pt x="160" y="1"/>
                  </a:lnTo>
                  <a:lnTo>
                    <a:pt x="158" y="3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0" y="6"/>
                  </a:lnTo>
                  <a:lnTo>
                    <a:pt x="151" y="5"/>
                  </a:lnTo>
                  <a:lnTo>
                    <a:pt x="150" y="2"/>
                  </a:lnTo>
                  <a:lnTo>
                    <a:pt x="147" y="1"/>
                  </a:lnTo>
                  <a:lnTo>
                    <a:pt x="145" y="2"/>
                  </a:lnTo>
                  <a:lnTo>
                    <a:pt x="144" y="2"/>
                  </a:lnTo>
                  <a:lnTo>
                    <a:pt x="142" y="0"/>
                  </a:lnTo>
                  <a:lnTo>
                    <a:pt x="141" y="1"/>
                  </a:lnTo>
                  <a:lnTo>
                    <a:pt x="140" y="3"/>
                  </a:lnTo>
                  <a:lnTo>
                    <a:pt x="140" y="6"/>
                  </a:lnTo>
                  <a:lnTo>
                    <a:pt x="139" y="7"/>
                  </a:lnTo>
                  <a:lnTo>
                    <a:pt x="138" y="12"/>
                  </a:lnTo>
                  <a:lnTo>
                    <a:pt x="143" y="14"/>
                  </a:lnTo>
                  <a:lnTo>
                    <a:pt x="147" y="13"/>
                  </a:lnTo>
                  <a:lnTo>
                    <a:pt x="147" y="16"/>
                  </a:lnTo>
                  <a:lnTo>
                    <a:pt x="148" y="16"/>
                  </a:lnTo>
                  <a:lnTo>
                    <a:pt x="147" y="18"/>
                  </a:lnTo>
                  <a:lnTo>
                    <a:pt x="150" y="19"/>
                  </a:lnTo>
                  <a:lnTo>
                    <a:pt x="150" y="22"/>
                  </a:lnTo>
                  <a:lnTo>
                    <a:pt x="150" y="24"/>
                  </a:lnTo>
                  <a:lnTo>
                    <a:pt x="150" y="27"/>
                  </a:lnTo>
                  <a:lnTo>
                    <a:pt x="149" y="28"/>
                  </a:lnTo>
                  <a:lnTo>
                    <a:pt x="147" y="26"/>
                  </a:lnTo>
                  <a:lnTo>
                    <a:pt x="145" y="26"/>
                  </a:lnTo>
                  <a:lnTo>
                    <a:pt x="143" y="28"/>
                  </a:lnTo>
                  <a:lnTo>
                    <a:pt x="141" y="28"/>
                  </a:lnTo>
                  <a:lnTo>
                    <a:pt x="139" y="27"/>
                  </a:lnTo>
                  <a:lnTo>
                    <a:pt x="137" y="28"/>
                  </a:lnTo>
                  <a:lnTo>
                    <a:pt x="135" y="27"/>
                  </a:lnTo>
                  <a:lnTo>
                    <a:pt x="133" y="29"/>
                  </a:lnTo>
                  <a:lnTo>
                    <a:pt x="132" y="30"/>
                  </a:lnTo>
                  <a:lnTo>
                    <a:pt x="129" y="33"/>
                  </a:lnTo>
                  <a:lnTo>
                    <a:pt x="128" y="33"/>
                  </a:lnTo>
                  <a:lnTo>
                    <a:pt x="127" y="31"/>
                  </a:lnTo>
                  <a:lnTo>
                    <a:pt x="126" y="31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21" y="35"/>
                  </a:lnTo>
                  <a:lnTo>
                    <a:pt x="124" y="35"/>
                  </a:lnTo>
                  <a:lnTo>
                    <a:pt x="124" y="36"/>
                  </a:lnTo>
                  <a:lnTo>
                    <a:pt x="121" y="37"/>
                  </a:lnTo>
                  <a:lnTo>
                    <a:pt x="121" y="39"/>
                  </a:lnTo>
                  <a:lnTo>
                    <a:pt x="119" y="40"/>
                  </a:lnTo>
                  <a:lnTo>
                    <a:pt x="118" y="39"/>
                  </a:lnTo>
                  <a:lnTo>
                    <a:pt x="117" y="40"/>
                  </a:lnTo>
                  <a:lnTo>
                    <a:pt x="112" y="39"/>
                  </a:lnTo>
                  <a:lnTo>
                    <a:pt x="113" y="41"/>
                  </a:lnTo>
                  <a:lnTo>
                    <a:pt x="111" y="44"/>
                  </a:lnTo>
                  <a:lnTo>
                    <a:pt x="112" y="45"/>
                  </a:lnTo>
                  <a:lnTo>
                    <a:pt x="113" y="45"/>
                  </a:lnTo>
                  <a:lnTo>
                    <a:pt x="113" y="46"/>
                  </a:lnTo>
                  <a:lnTo>
                    <a:pt x="112" y="47"/>
                  </a:lnTo>
                  <a:lnTo>
                    <a:pt x="111" y="48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8" y="50"/>
                  </a:lnTo>
                  <a:lnTo>
                    <a:pt x="107" y="52"/>
                  </a:lnTo>
                  <a:lnTo>
                    <a:pt x="103" y="51"/>
                  </a:lnTo>
                  <a:lnTo>
                    <a:pt x="100" y="51"/>
                  </a:lnTo>
                  <a:lnTo>
                    <a:pt x="99" y="51"/>
                  </a:lnTo>
                  <a:lnTo>
                    <a:pt x="100" y="54"/>
                  </a:lnTo>
                  <a:lnTo>
                    <a:pt x="99" y="56"/>
                  </a:lnTo>
                  <a:lnTo>
                    <a:pt x="99" y="57"/>
                  </a:lnTo>
                  <a:lnTo>
                    <a:pt x="98" y="60"/>
                  </a:lnTo>
                  <a:lnTo>
                    <a:pt x="97" y="62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0" y="66"/>
                  </a:lnTo>
                  <a:lnTo>
                    <a:pt x="99" y="66"/>
                  </a:lnTo>
                  <a:lnTo>
                    <a:pt x="99" y="67"/>
                  </a:lnTo>
                  <a:lnTo>
                    <a:pt x="98" y="70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93" y="68"/>
                  </a:lnTo>
                  <a:lnTo>
                    <a:pt x="90" y="67"/>
                  </a:lnTo>
                  <a:lnTo>
                    <a:pt x="89" y="67"/>
                  </a:lnTo>
                  <a:lnTo>
                    <a:pt x="88" y="67"/>
                  </a:lnTo>
                  <a:lnTo>
                    <a:pt x="87" y="67"/>
                  </a:lnTo>
                  <a:lnTo>
                    <a:pt x="87" y="68"/>
                  </a:lnTo>
                  <a:lnTo>
                    <a:pt x="88" y="70"/>
                  </a:lnTo>
                  <a:lnTo>
                    <a:pt x="87" y="70"/>
                  </a:lnTo>
                  <a:lnTo>
                    <a:pt x="88" y="72"/>
                  </a:lnTo>
                  <a:lnTo>
                    <a:pt x="89" y="72"/>
                  </a:lnTo>
                  <a:lnTo>
                    <a:pt x="89" y="74"/>
                  </a:lnTo>
                  <a:lnTo>
                    <a:pt x="86" y="73"/>
                  </a:lnTo>
                  <a:lnTo>
                    <a:pt x="84" y="74"/>
                  </a:lnTo>
                  <a:lnTo>
                    <a:pt x="85" y="75"/>
                  </a:lnTo>
                  <a:lnTo>
                    <a:pt x="86" y="76"/>
                  </a:lnTo>
                  <a:lnTo>
                    <a:pt x="86" y="79"/>
                  </a:lnTo>
                  <a:lnTo>
                    <a:pt x="86" y="80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8" y="80"/>
                  </a:lnTo>
                  <a:lnTo>
                    <a:pt x="88" y="81"/>
                  </a:lnTo>
                  <a:lnTo>
                    <a:pt x="89" y="81"/>
                  </a:lnTo>
                  <a:lnTo>
                    <a:pt x="90" y="82"/>
                  </a:lnTo>
                  <a:lnTo>
                    <a:pt x="92" y="81"/>
                  </a:lnTo>
                  <a:lnTo>
                    <a:pt x="93" y="82"/>
                  </a:lnTo>
                  <a:lnTo>
                    <a:pt x="93" y="83"/>
                  </a:lnTo>
                  <a:lnTo>
                    <a:pt x="96" y="83"/>
                  </a:lnTo>
                  <a:lnTo>
                    <a:pt x="97" y="83"/>
                  </a:lnTo>
                  <a:lnTo>
                    <a:pt x="99" y="82"/>
                  </a:lnTo>
                  <a:lnTo>
                    <a:pt x="100" y="83"/>
                  </a:lnTo>
                  <a:lnTo>
                    <a:pt x="99" y="86"/>
                  </a:lnTo>
                  <a:lnTo>
                    <a:pt x="100" y="86"/>
                  </a:lnTo>
                  <a:lnTo>
                    <a:pt x="101" y="87"/>
                  </a:lnTo>
                  <a:lnTo>
                    <a:pt x="100" y="88"/>
                  </a:lnTo>
                  <a:lnTo>
                    <a:pt x="101" y="89"/>
                  </a:lnTo>
                  <a:lnTo>
                    <a:pt x="102" y="90"/>
                  </a:lnTo>
                  <a:lnTo>
                    <a:pt x="104" y="89"/>
                  </a:lnTo>
                  <a:lnTo>
                    <a:pt x="105" y="90"/>
                  </a:lnTo>
                  <a:lnTo>
                    <a:pt x="104" y="91"/>
                  </a:lnTo>
                  <a:lnTo>
                    <a:pt x="104" y="92"/>
                  </a:lnTo>
                  <a:lnTo>
                    <a:pt x="105" y="93"/>
                  </a:lnTo>
                  <a:lnTo>
                    <a:pt x="104" y="95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102" y="99"/>
                  </a:lnTo>
                  <a:lnTo>
                    <a:pt x="105" y="100"/>
                  </a:lnTo>
                  <a:lnTo>
                    <a:pt x="105" y="101"/>
                  </a:lnTo>
                  <a:lnTo>
                    <a:pt x="102" y="101"/>
                  </a:lnTo>
                  <a:lnTo>
                    <a:pt x="101" y="101"/>
                  </a:lnTo>
                  <a:lnTo>
                    <a:pt x="101" y="99"/>
                  </a:lnTo>
                  <a:lnTo>
                    <a:pt x="100" y="99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6" y="99"/>
                  </a:lnTo>
                  <a:lnTo>
                    <a:pt x="98" y="100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95" y="103"/>
                  </a:lnTo>
                  <a:lnTo>
                    <a:pt x="93" y="104"/>
                  </a:lnTo>
                  <a:lnTo>
                    <a:pt x="91" y="106"/>
                  </a:lnTo>
                  <a:lnTo>
                    <a:pt x="88" y="105"/>
                  </a:lnTo>
                  <a:lnTo>
                    <a:pt x="88" y="103"/>
                  </a:lnTo>
                  <a:lnTo>
                    <a:pt x="87" y="103"/>
                  </a:lnTo>
                  <a:lnTo>
                    <a:pt x="87" y="102"/>
                  </a:lnTo>
                  <a:lnTo>
                    <a:pt x="85" y="102"/>
                  </a:lnTo>
                  <a:lnTo>
                    <a:pt x="83" y="101"/>
                  </a:lnTo>
                  <a:lnTo>
                    <a:pt x="83" y="98"/>
                  </a:lnTo>
                  <a:lnTo>
                    <a:pt x="82" y="98"/>
                  </a:lnTo>
                  <a:lnTo>
                    <a:pt x="82" y="97"/>
                  </a:lnTo>
                  <a:lnTo>
                    <a:pt x="81" y="96"/>
                  </a:lnTo>
                  <a:lnTo>
                    <a:pt x="80" y="96"/>
                  </a:lnTo>
                  <a:lnTo>
                    <a:pt x="79" y="97"/>
                  </a:lnTo>
                  <a:lnTo>
                    <a:pt x="78" y="97"/>
                  </a:lnTo>
                  <a:lnTo>
                    <a:pt x="77" y="97"/>
                  </a:lnTo>
                  <a:lnTo>
                    <a:pt x="75" y="95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1" y="97"/>
                  </a:lnTo>
                  <a:lnTo>
                    <a:pt x="66" y="95"/>
                  </a:lnTo>
                  <a:lnTo>
                    <a:pt x="65" y="94"/>
                  </a:lnTo>
                  <a:lnTo>
                    <a:pt x="66" y="93"/>
                  </a:lnTo>
                  <a:lnTo>
                    <a:pt x="66" y="91"/>
                  </a:lnTo>
                  <a:lnTo>
                    <a:pt x="65" y="90"/>
                  </a:lnTo>
                  <a:lnTo>
                    <a:pt x="67" y="88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61" y="90"/>
                  </a:lnTo>
                  <a:lnTo>
                    <a:pt x="60" y="90"/>
                  </a:lnTo>
                  <a:lnTo>
                    <a:pt x="59" y="88"/>
                  </a:lnTo>
                  <a:lnTo>
                    <a:pt x="56" y="89"/>
                  </a:lnTo>
                  <a:lnTo>
                    <a:pt x="53" y="90"/>
                  </a:lnTo>
                  <a:lnTo>
                    <a:pt x="52" y="90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3"/>
                  </a:lnTo>
                  <a:lnTo>
                    <a:pt x="43" y="94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0" y="92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28" y="86"/>
                  </a:lnTo>
                  <a:lnTo>
                    <a:pt x="29" y="90"/>
                  </a:lnTo>
                  <a:lnTo>
                    <a:pt x="28" y="91"/>
                  </a:lnTo>
                  <a:lnTo>
                    <a:pt x="29" y="93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31" y="98"/>
                  </a:lnTo>
                  <a:lnTo>
                    <a:pt x="33" y="98"/>
                  </a:lnTo>
                  <a:lnTo>
                    <a:pt x="33" y="99"/>
                  </a:lnTo>
                  <a:lnTo>
                    <a:pt x="34" y="100"/>
                  </a:lnTo>
                  <a:lnTo>
                    <a:pt x="33" y="103"/>
                  </a:lnTo>
                  <a:lnTo>
                    <a:pt x="33" y="104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4" y="110"/>
                  </a:lnTo>
                  <a:lnTo>
                    <a:pt x="35" y="111"/>
                  </a:lnTo>
                  <a:lnTo>
                    <a:pt x="36" y="110"/>
                  </a:lnTo>
                  <a:lnTo>
                    <a:pt x="37" y="110"/>
                  </a:lnTo>
                  <a:lnTo>
                    <a:pt x="37" y="111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1" y="115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3" y="118"/>
                  </a:lnTo>
                  <a:lnTo>
                    <a:pt x="43" y="119"/>
                  </a:lnTo>
                  <a:lnTo>
                    <a:pt x="43" y="120"/>
                  </a:lnTo>
                  <a:lnTo>
                    <a:pt x="42" y="120"/>
                  </a:lnTo>
                  <a:lnTo>
                    <a:pt x="42" y="122"/>
                  </a:lnTo>
                  <a:lnTo>
                    <a:pt x="40" y="124"/>
                  </a:lnTo>
                  <a:lnTo>
                    <a:pt x="39" y="126"/>
                  </a:lnTo>
                  <a:lnTo>
                    <a:pt x="36" y="127"/>
                  </a:lnTo>
                  <a:lnTo>
                    <a:pt x="33" y="129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31" y="135"/>
                  </a:lnTo>
                  <a:lnTo>
                    <a:pt x="29" y="136"/>
                  </a:lnTo>
                  <a:lnTo>
                    <a:pt x="31" y="140"/>
                  </a:lnTo>
                  <a:lnTo>
                    <a:pt x="28" y="144"/>
                  </a:lnTo>
                  <a:lnTo>
                    <a:pt x="27" y="147"/>
                  </a:lnTo>
                  <a:lnTo>
                    <a:pt x="28" y="152"/>
                  </a:lnTo>
                  <a:lnTo>
                    <a:pt x="26" y="151"/>
                  </a:lnTo>
                  <a:lnTo>
                    <a:pt x="23" y="150"/>
                  </a:lnTo>
                  <a:lnTo>
                    <a:pt x="18" y="150"/>
                  </a:lnTo>
                  <a:lnTo>
                    <a:pt x="17" y="153"/>
                  </a:lnTo>
                  <a:lnTo>
                    <a:pt x="16" y="154"/>
                  </a:lnTo>
                  <a:lnTo>
                    <a:pt x="14" y="158"/>
                  </a:lnTo>
                  <a:lnTo>
                    <a:pt x="15" y="160"/>
                  </a:lnTo>
                  <a:lnTo>
                    <a:pt x="16" y="159"/>
                  </a:lnTo>
                  <a:lnTo>
                    <a:pt x="17" y="160"/>
                  </a:lnTo>
                  <a:lnTo>
                    <a:pt x="16" y="163"/>
                  </a:lnTo>
                  <a:lnTo>
                    <a:pt x="14" y="162"/>
                  </a:lnTo>
                  <a:lnTo>
                    <a:pt x="13" y="163"/>
                  </a:lnTo>
                  <a:lnTo>
                    <a:pt x="14" y="164"/>
                  </a:lnTo>
                  <a:lnTo>
                    <a:pt x="9" y="166"/>
                  </a:lnTo>
                  <a:lnTo>
                    <a:pt x="7" y="167"/>
                  </a:lnTo>
                  <a:lnTo>
                    <a:pt x="6" y="166"/>
                  </a:lnTo>
                  <a:lnTo>
                    <a:pt x="6" y="165"/>
                  </a:lnTo>
                  <a:lnTo>
                    <a:pt x="5" y="166"/>
                  </a:lnTo>
                  <a:lnTo>
                    <a:pt x="6" y="168"/>
                  </a:lnTo>
                  <a:lnTo>
                    <a:pt x="1" y="171"/>
                  </a:lnTo>
                  <a:lnTo>
                    <a:pt x="0" y="172"/>
                  </a:lnTo>
                  <a:lnTo>
                    <a:pt x="0" y="175"/>
                  </a:lnTo>
                  <a:lnTo>
                    <a:pt x="13" y="176"/>
                  </a:lnTo>
                  <a:lnTo>
                    <a:pt x="18" y="175"/>
                  </a:lnTo>
                  <a:lnTo>
                    <a:pt x="23" y="175"/>
                  </a:lnTo>
                  <a:lnTo>
                    <a:pt x="26" y="177"/>
                  </a:lnTo>
                  <a:lnTo>
                    <a:pt x="27" y="180"/>
                  </a:lnTo>
                  <a:lnTo>
                    <a:pt x="24" y="182"/>
                  </a:lnTo>
                  <a:lnTo>
                    <a:pt x="25" y="184"/>
                  </a:lnTo>
                  <a:lnTo>
                    <a:pt x="27" y="185"/>
                  </a:lnTo>
                  <a:lnTo>
                    <a:pt x="29" y="185"/>
                  </a:lnTo>
                  <a:lnTo>
                    <a:pt x="28" y="183"/>
                  </a:lnTo>
                  <a:lnTo>
                    <a:pt x="29" y="182"/>
                  </a:lnTo>
                  <a:lnTo>
                    <a:pt x="29" y="181"/>
                  </a:lnTo>
                  <a:lnTo>
                    <a:pt x="28" y="180"/>
                  </a:lnTo>
                  <a:lnTo>
                    <a:pt x="32" y="181"/>
                  </a:lnTo>
                  <a:lnTo>
                    <a:pt x="32" y="183"/>
                  </a:lnTo>
                  <a:lnTo>
                    <a:pt x="32" y="185"/>
                  </a:lnTo>
                  <a:lnTo>
                    <a:pt x="42" y="185"/>
                  </a:lnTo>
                  <a:lnTo>
                    <a:pt x="45" y="187"/>
                  </a:lnTo>
                  <a:lnTo>
                    <a:pt x="47" y="186"/>
                  </a:lnTo>
                  <a:lnTo>
                    <a:pt x="49" y="184"/>
                  </a:lnTo>
                  <a:lnTo>
                    <a:pt x="46" y="182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2" y="176"/>
                  </a:lnTo>
                  <a:lnTo>
                    <a:pt x="55" y="177"/>
                  </a:lnTo>
                  <a:lnTo>
                    <a:pt x="56" y="180"/>
                  </a:lnTo>
                  <a:lnTo>
                    <a:pt x="57" y="180"/>
                  </a:lnTo>
                  <a:lnTo>
                    <a:pt x="60" y="180"/>
                  </a:lnTo>
                  <a:lnTo>
                    <a:pt x="61" y="179"/>
                  </a:lnTo>
                  <a:lnTo>
                    <a:pt x="61" y="175"/>
                  </a:lnTo>
                  <a:lnTo>
                    <a:pt x="61" y="173"/>
                  </a:lnTo>
                  <a:lnTo>
                    <a:pt x="57" y="173"/>
                  </a:lnTo>
                  <a:lnTo>
                    <a:pt x="56" y="169"/>
                  </a:lnTo>
                  <a:lnTo>
                    <a:pt x="58" y="167"/>
                  </a:lnTo>
                  <a:lnTo>
                    <a:pt x="57" y="164"/>
                  </a:lnTo>
                  <a:lnTo>
                    <a:pt x="58" y="164"/>
                  </a:lnTo>
                  <a:lnTo>
                    <a:pt x="60" y="167"/>
                  </a:lnTo>
                  <a:lnTo>
                    <a:pt x="64" y="166"/>
                  </a:lnTo>
                  <a:lnTo>
                    <a:pt x="65" y="167"/>
                  </a:lnTo>
                  <a:lnTo>
                    <a:pt x="65" y="168"/>
                  </a:lnTo>
                  <a:lnTo>
                    <a:pt x="67" y="172"/>
                  </a:lnTo>
                  <a:lnTo>
                    <a:pt x="69" y="174"/>
                  </a:lnTo>
                  <a:lnTo>
                    <a:pt x="69" y="173"/>
                  </a:lnTo>
                  <a:lnTo>
                    <a:pt x="68" y="173"/>
                  </a:lnTo>
                  <a:lnTo>
                    <a:pt x="71" y="170"/>
                  </a:lnTo>
                  <a:lnTo>
                    <a:pt x="73" y="171"/>
                  </a:lnTo>
                  <a:lnTo>
                    <a:pt x="73" y="174"/>
                  </a:lnTo>
                  <a:lnTo>
                    <a:pt x="70" y="177"/>
                  </a:lnTo>
                  <a:lnTo>
                    <a:pt x="66" y="180"/>
                  </a:lnTo>
                  <a:lnTo>
                    <a:pt x="66" y="179"/>
                  </a:lnTo>
                  <a:lnTo>
                    <a:pt x="64" y="179"/>
                  </a:lnTo>
                  <a:lnTo>
                    <a:pt x="62" y="179"/>
                  </a:lnTo>
                  <a:lnTo>
                    <a:pt x="61" y="181"/>
                  </a:lnTo>
                  <a:lnTo>
                    <a:pt x="57" y="181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61" y="187"/>
                  </a:lnTo>
                  <a:lnTo>
                    <a:pt x="63" y="186"/>
                  </a:lnTo>
                  <a:lnTo>
                    <a:pt x="67" y="186"/>
                  </a:lnTo>
                  <a:lnTo>
                    <a:pt x="71" y="186"/>
                  </a:lnTo>
                  <a:lnTo>
                    <a:pt x="74" y="186"/>
                  </a:lnTo>
                  <a:lnTo>
                    <a:pt x="75" y="185"/>
                  </a:lnTo>
                  <a:lnTo>
                    <a:pt x="79" y="183"/>
                  </a:lnTo>
                  <a:lnTo>
                    <a:pt x="80" y="182"/>
                  </a:lnTo>
                  <a:lnTo>
                    <a:pt x="82" y="183"/>
                  </a:lnTo>
                  <a:lnTo>
                    <a:pt x="84" y="187"/>
                  </a:lnTo>
                  <a:lnTo>
                    <a:pt x="83" y="191"/>
                  </a:lnTo>
                  <a:lnTo>
                    <a:pt x="85" y="192"/>
                  </a:lnTo>
                  <a:lnTo>
                    <a:pt x="86" y="193"/>
                  </a:lnTo>
                  <a:lnTo>
                    <a:pt x="82" y="198"/>
                  </a:lnTo>
                  <a:lnTo>
                    <a:pt x="89" y="198"/>
                  </a:lnTo>
                  <a:lnTo>
                    <a:pt x="96" y="199"/>
                  </a:lnTo>
                  <a:lnTo>
                    <a:pt x="98" y="197"/>
                  </a:lnTo>
                  <a:lnTo>
                    <a:pt x="99" y="197"/>
                  </a:lnTo>
                  <a:lnTo>
                    <a:pt x="99" y="199"/>
                  </a:lnTo>
                  <a:lnTo>
                    <a:pt x="103" y="202"/>
                  </a:lnTo>
                  <a:lnTo>
                    <a:pt x="104" y="200"/>
                  </a:lnTo>
                  <a:lnTo>
                    <a:pt x="108" y="200"/>
                  </a:lnTo>
                  <a:lnTo>
                    <a:pt x="109" y="200"/>
                  </a:lnTo>
                  <a:lnTo>
                    <a:pt x="109" y="201"/>
                  </a:lnTo>
                  <a:lnTo>
                    <a:pt x="108" y="201"/>
                  </a:lnTo>
                  <a:lnTo>
                    <a:pt x="109" y="203"/>
                  </a:lnTo>
                  <a:lnTo>
                    <a:pt x="112" y="204"/>
                  </a:lnTo>
                  <a:lnTo>
                    <a:pt x="115" y="203"/>
                  </a:lnTo>
                  <a:lnTo>
                    <a:pt x="117" y="204"/>
                  </a:lnTo>
                  <a:lnTo>
                    <a:pt x="116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7" y="210"/>
                  </a:lnTo>
                  <a:lnTo>
                    <a:pt x="120" y="212"/>
                  </a:lnTo>
                  <a:lnTo>
                    <a:pt x="121" y="212"/>
                  </a:lnTo>
                  <a:lnTo>
                    <a:pt x="123" y="212"/>
                  </a:lnTo>
                  <a:lnTo>
                    <a:pt x="125" y="210"/>
                  </a:lnTo>
                  <a:lnTo>
                    <a:pt x="126" y="210"/>
                  </a:lnTo>
                  <a:lnTo>
                    <a:pt x="127" y="210"/>
                  </a:lnTo>
                  <a:lnTo>
                    <a:pt x="129" y="210"/>
                  </a:lnTo>
                  <a:lnTo>
                    <a:pt x="128" y="209"/>
                  </a:lnTo>
                  <a:lnTo>
                    <a:pt x="127" y="209"/>
                  </a:lnTo>
                  <a:lnTo>
                    <a:pt x="126" y="210"/>
                  </a:lnTo>
                  <a:lnTo>
                    <a:pt x="126" y="209"/>
                  </a:lnTo>
                  <a:lnTo>
                    <a:pt x="125" y="209"/>
                  </a:lnTo>
                  <a:lnTo>
                    <a:pt x="126" y="207"/>
                  </a:lnTo>
                  <a:lnTo>
                    <a:pt x="124" y="207"/>
                  </a:lnTo>
                  <a:lnTo>
                    <a:pt x="124" y="206"/>
                  </a:lnTo>
                  <a:lnTo>
                    <a:pt x="127" y="205"/>
                  </a:lnTo>
                  <a:lnTo>
                    <a:pt x="127" y="207"/>
                  </a:lnTo>
                  <a:lnTo>
                    <a:pt x="131" y="206"/>
                  </a:lnTo>
                  <a:lnTo>
                    <a:pt x="133" y="206"/>
                  </a:lnTo>
                  <a:lnTo>
                    <a:pt x="135" y="207"/>
                  </a:lnTo>
                  <a:lnTo>
                    <a:pt x="134" y="209"/>
                  </a:lnTo>
                  <a:lnTo>
                    <a:pt x="136" y="209"/>
                  </a:lnTo>
                  <a:lnTo>
                    <a:pt x="141" y="208"/>
                  </a:lnTo>
                  <a:lnTo>
                    <a:pt x="142" y="209"/>
                  </a:lnTo>
                  <a:lnTo>
                    <a:pt x="143" y="210"/>
                  </a:lnTo>
                  <a:lnTo>
                    <a:pt x="143" y="212"/>
                  </a:lnTo>
                  <a:lnTo>
                    <a:pt x="140" y="212"/>
                  </a:lnTo>
                  <a:lnTo>
                    <a:pt x="140" y="213"/>
                  </a:lnTo>
                  <a:lnTo>
                    <a:pt x="140" y="214"/>
                  </a:lnTo>
                  <a:lnTo>
                    <a:pt x="144" y="213"/>
                  </a:lnTo>
                  <a:lnTo>
                    <a:pt x="145" y="213"/>
                  </a:lnTo>
                  <a:lnTo>
                    <a:pt x="145" y="212"/>
                  </a:lnTo>
                  <a:lnTo>
                    <a:pt x="145" y="209"/>
                  </a:lnTo>
                  <a:lnTo>
                    <a:pt x="147" y="205"/>
                  </a:lnTo>
                  <a:lnTo>
                    <a:pt x="150" y="205"/>
                  </a:lnTo>
                  <a:lnTo>
                    <a:pt x="153" y="204"/>
                  </a:lnTo>
                  <a:lnTo>
                    <a:pt x="160" y="207"/>
                  </a:lnTo>
                  <a:lnTo>
                    <a:pt x="161" y="206"/>
                  </a:lnTo>
                  <a:lnTo>
                    <a:pt x="160" y="203"/>
                  </a:lnTo>
                  <a:lnTo>
                    <a:pt x="160" y="201"/>
                  </a:lnTo>
                  <a:lnTo>
                    <a:pt x="164" y="201"/>
                  </a:lnTo>
                  <a:lnTo>
                    <a:pt x="165" y="201"/>
                  </a:lnTo>
                  <a:lnTo>
                    <a:pt x="166" y="200"/>
                  </a:lnTo>
                  <a:lnTo>
                    <a:pt x="169" y="200"/>
                  </a:lnTo>
                  <a:lnTo>
                    <a:pt x="172" y="199"/>
                  </a:lnTo>
                  <a:lnTo>
                    <a:pt x="173" y="197"/>
                  </a:lnTo>
                  <a:lnTo>
                    <a:pt x="174" y="196"/>
                  </a:lnTo>
                  <a:lnTo>
                    <a:pt x="177" y="196"/>
                  </a:lnTo>
                  <a:lnTo>
                    <a:pt x="177" y="197"/>
                  </a:lnTo>
                  <a:lnTo>
                    <a:pt x="179" y="199"/>
                  </a:lnTo>
                  <a:lnTo>
                    <a:pt x="180" y="198"/>
                  </a:lnTo>
                  <a:lnTo>
                    <a:pt x="180" y="197"/>
                  </a:lnTo>
                  <a:lnTo>
                    <a:pt x="181" y="197"/>
                  </a:lnTo>
                  <a:lnTo>
                    <a:pt x="181" y="196"/>
                  </a:lnTo>
                  <a:lnTo>
                    <a:pt x="181" y="195"/>
                  </a:lnTo>
                  <a:lnTo>
                    <a:pt x="183" y="195"/>
                  </a:lnTo>
                  <a:lnTo>
                    <a:pt x="183" y="194"/>
                  </a:lnTo>
                  <a:lnTo>
                    <a:pt x="182" y="193"/>
                  </a:lnTo>
                  <a:lnTo>
                    <a:pt x="182" y="190"/>
                  </a:lnTo>
                  <a:lnTo>
                    <a:pt x="183" y="190"/>
                  </a:lnTo>
                  <a:lnTo>
                    <a:pt x="183" y="189"/>
                  </a:lnTo>
                  <a:lnTo>
                    <a:pt x="184" y="187"/>
                  </a:lnTo>
                  <a:lnTo>
                    <a:pt x="183" y="186"/>
                  </a:lnTo>
                  <a:lnTo>
                    <a:pt x="182" y="186"/>
                  </a:lnTo>
                  <a:lnTo>
                    <a:pt x="182" y="187"/>
                  </a:lnTo>
                  <a:lnTo>
                    <a:pt x="182" y="188"/>
                  </a:lnTo>
                  <a:lnTo>
                    <a:pt x="181" y="187"/>
                  </a:lnTo>
                  <a:lnTo>
                    <a:pt x="180" y="187"/>
                  </a:lnTo>
                  <a:lnTo>
                    <a:pt x="179" y="188"/>
                  </a:lnTo>
                  <a:lnTo>
                    <a:pt x="176" y="188"/>
                  </a:lnTo>
                  <a:lnTo>
                    <a:pt x="175" y="187"/>
                  </a:lnTo>
                  <a:lnTo>
                    <a:pt x="175" y="186"/>
                  </a:lnTo>
                  <a:lnTo>
                    <a:pt x="177" y="185"/>
                  </a:lnTo>
                  <a:lnTo>
                    <a:pt x="178" y="184"/>
                  </a:lnTo>
                  <a:lnTo>
                    <a:pt x="181" y="182"/>
                  </a:lnTo>
                  <a:lnTo>
                    <a:pt x="182" y="180"/>
                  </a:lnTo>
                  <a:lnTo>
                    <a:pt x="184" y="179"/>
                  </a:lnTo>
                  <a:lnTo>
                    <a:pt x="184" y="176"/>
                  </a:lnTo>
                  <a:lnTo>
                    <a:pt x="186" y="172"/>
                  </a:lnTo>
                  <a:lnTo>
                    <a:pt x="188" y="172"/>
                  </a:lnTo>
                  <a:lnTo>
                    <a:pt x="190" y="173"/>
                  </a:lnTo>
                  <a:lnTo>
                    <a:pt x="195" y="172"/>
                  </a:lnTo>
                  <a:lnTo>
                    <a:pt x="195" y="170"/>
                  </a:lnTo>
                  <a:lnTo>
                    <a:pt x="196" y="170"/>
                  </a:lnTo>
                  <a:lnTo>
                    <a:pt x="196" y="171"/>
                  </a:lnTo>
                  <a:lnTo>
                    <a:pt x="197" y="171"/>
                  </a:lnTo>
                  <a:lnTo>
                    <a:pt x="200" y="168"/>
                  </a:lnTo>
                  <a:lnTo>
                    <a:pt x="200" y="164"/>
                  </a:lnTo>
                  <a:lnTo>
                    <a:pt x="202" y="164"/>
                  </a:lnTo>
                  <a:lnTo>
                    <a:pt x="202" y="163"/>
                  </a:lnTo>
                  <a:lnTo>
                    <a:pt x="201" y="161"/>
                  </a:lnTo>
                  <a:lnTo>
                    <a:pt x="202" y="158"/>
                  </a:lnTo>
                  <a:lnTo>
                    <a:pt x="207" y="157"/>
                  </a:lnTo>
                  <a:lnTo>
                    <a:pt x="207" y="158"/>
                  </a:lnTo>
                  <a:lnTo>
                    <a:pt x="208" y="158"/>
                  </a:lnTo>
                  <a:lnTo>
                    <a:pt x="209" y="157"/>
                  </a:lnTo>
                  <a:lnTo>
                    <a:pt x="211" y="155"/>
                  </a:lnTo>
                  <a:lnTo>
                    <a:pt x="213" y="155"/>
                  </a:lnTo>
                  <a:lnTo>
                    <a:pt x="213" y="157"/>
                  </a:lnTo>
                  <a:lnTo>
                    <a:pt x="214" y="157"/>
                  </a:lnTo>
                  <a:lnTo>
                    <a:pt x="215" y="157"/>
                  </a:lnTo>
                  <a:lnTo>
                    <a:pt x="215" y="156"/>
                  </a:lnTo>
                  <a:lnTo>
                    <a:pt x="214" y="155"/>
                  </a:lnTo>
                  <a:lnTo>
                    <a:pt x="214" y="150"/>
                  </a:lnTo>
                  <a:lnTo>
                    <a:pt x="215" y="147"/>
                  </a:lnTo>
                  <a:lnTo>
                    <a:pt x="215" y="146"/>
                  </a:lnTo>
                  <a:lnTo>
                    <a:pt x="217" y="146"/>
                  </a:lnTo>
                  <a:lnTo>
                    <a:pt x="219" y="146"/>
                  </a:lnTo>
                  <a:lnTo>
                    <a:pt x="220" y="145"/>
                  </a:lnTo>
                  <a:lnTo>
                    <a:pt x="221" y="142"/>
                  </a:lnTo>
                  <a:lnTo>
                    <a:pt x="225" y="141"/>
                  </a:lnTo>
                  <a:lnTo>
                    <a:pt x="226" y="142"/>
                  </a:lnTo>
                  <a:lnTo>
                    <a:pt x="227" y="142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8" y="140"/>
                  </a:lnTo>
                  <a:lnTo>
                    <a:pt x="228" y="143"/>
                  </a:lnTo>
                  <a:lnTo>
                    <a:pt x="230" y="142"/>
                  </a:lnTo>
                  <a:lnTo>
                    <a:pt x="229" y="140"/>
                  </a:lnTo>
                  <a:lnTo>
                    <a:pt x="230" y="139"/>
                  </a:lnTo>
                  <a:lnTo>
                    <a:pt x="230" y="138"/>
                  </a:lnTo>
                  <a:lnTo>
                    <a:pt x="231" y="139"/>
                  </a:lnTo>
                  <a:lnTo>
                    <a:pt x="232" y="138"/>
                  </a:lnTo>
                  <a:lnTo>
                    <a:pt x="234" y="138"/>
                  </a:lnTo>
                  <a:lnTo>
                    <a:pt x="234" y="137"/>
                  </a:lnTo>
                  <a:lnTo>
                    <a:pt x="236" y="136"/>
                  </a:lnTo>
                  <a:lnTo>
                    <a:pt x="237" y="135"/>
                  </a:lnTo>
                  <a:lnTo>
                    <a:pt x="238" y="134"/>
                  </a:lnTo>
                  <a:lnTo>
                    <a:pt x="239" y="136"/>
                  </a:lnTo>
                  <a:lnTo>
                    <a:pt x="239" y="134"/>
                  </a:lnTo>
                  <a:lnTo>
                    <a:pt x="242" y="131"/>
                  </a:lnTo>
                  <a:lnTo>
                    <a:pt x="242" y="130"/>
                  </a:lnTo>
                  <a:lnTo>
                    <a:pt x="241" y="129"/>
                  </a:lnTo>
                  <a:lnTo>
                    <a:pt x="241" y="128"/>
                  </a:lnTo>
                  <a:lnTo>
                    <a:pt x="239" y="125"/>
                  </a:lnTo>
                  <a:lnTo>
                    <a:pt x="240" y="122"/>
                  </a:lnTo>
                  <a:lnTo>
                    <a:pt x="244" y="119"/>
                  </a:lnTo>
                  <a:lnTo>
                    <a:pt x="245" y="115"/>
                  </a:lnTo>
                  <a:lnTo>
                    <a:pt x="246" y="114"/>
                  </a:lnTo>
                  <a:lnTo>
                    <a:pt x="250" y="112"/>
                  </a:lnTo>
                  <a:lnTo>
                    <a:pt x="251" y="109"/>
                  </a:lnTo>
                  <a:lnTo>
                    <a:pt x="251" y="108"/>
                  </a:lnTo>
                  <a:lnTo>
                    <a:pt x="250" y="106"/>
                  </a:lnTo>
                  <a:lnTo>
                    <a:pt x="254" y="104"/>
                  </a:lnTo>
                  <a:lnTo>
                    <a:pt x="255" y="100"/>
                  </a:lnTo>
                  <a:lnTo>
                    <a:pt x="251" y="97"/>
                  </a:lnTo>
                  <a:lnTo>
                    <a:pt x="250" y="97"/>
                  </a:lnTo>
                  <a:lnTo>
                    <a:pt x="251" y="94"/>
                  </a:lnTo>
                  <a:lnTo>
                    <a:pt x="251" y="90"/>
                  </a:lnTo>
                  <a:lnTo>
                    <a:pt x="248" y="90"/>
                  </a:lnTo>
                  <a:lnTo>
                    <a:pt x="248" y="92"/>
                  </a:lnTo>
                  <a:lnTo>
                    <a:pt x="247" y="94"/>
                  </a:lnTo>
                  <a:lnTo>
                    <a:pt x="242" y="94"/>
                  </a:lnTo>
                  <a:lnTo>
                    <a:pt x="233" y="97"/>
                  </a:lnTo>
                  <a:lnTo>
                    <a:pt x="233" y="99"/>
                  </a:lnTo>
                  <a:lnTo>
                    <a:pt x="230" y="98"/>
                  </a:lnTo>
                  <a:lnTo>
                    <a:pt x="228" y="99"/>
                  </a:lnTo>
                  <a:lnTo>
                    <a:pt x="227" y="95"/>
                  </a:lnTo>
                  <a:lnTo>
                    <a:pt x="220" y="96"/>
                  </a:lnTo>
                  <a:lnTo>
                    <a:pt x="219" y="93"/>
                  </a:lnTo>
                  <a:lnTo>
                    <a:pt x="218" y="94"/>
                  </a:lnTo>
                  <a:lnTo>
                    <a:pt x="216" y="92"/>
                  </a:lnTo>
                  <a:lnTo>
                    <a:pt x="215" y="90"/>
                  </a:lnTo>
                  <a:lnTo>
                    <a:pt x="211" y="90"/>
                  </a:lnTo>
                  <a:lnTo>
                    <a:pt x="206" y="88"/>
                  </a:lnTo>
                  <a:lnTo>
                    <a:pt x="204" y="89"/>
                  </a:lnTo>
                  <a:lnTo>
                    <a:pt x="203" y="88"/>
                  </a:lnTo>
                  <a:lnTo>
                    <a:pt x="202" y="89"/>
                  </a:lnTo>
                  <a:lnTo>
                    <a:pt x="201" y="87"/>
                  </a:lnTo>
                  <a:lnTo>
                    <a:pt x="201" y="83"/>
                  </a:lnTo>
                  <a:lnTo>
                    <a:pt x="197" y="82"/>
                  </a:lnTo>
                  <a:lnTo>
                    <a:pt x="198" y="81"/>
                  </a:lnTo>
                  <a:lnTo>
                    <a:pt x="194" y="77"/>
                  </a:lnTo>
                  <a:lnTo>
                    <a:pt x="192" y="76"/>
                  </a:lnTo>
                  <a:lnTo>
                    <a:pt x="192" y="70"/>
                  </a:lnTo>
                  <a:lnTo>
                    <a:pt x="195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9" name="Freeform 117"/>
            <p:cNvSpPr>
              <a:spLocks/>
            </p:cNvSpPr>
            <p:nvPr/>
          </p:nvSpPr>
          <p:spPr bwMode="auto">
            <a:xfrm>
              <a:off x="1815" y="1994"/>
              <a:ext cx="3" cy="4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3 h 4"/>
                <a:gd name="T4" fmla="*/ 1 w 3"/>
                <a:gd name="T5" fmla="*/ 2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3" y="4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0" name="Freeform 118"/>
            <p:cNvSpPr>
              <a:spLocks/>
            </p:cNvSpPr>
            <p:nvPr/>
          </p:nvSpPr>
          <p:spPr bwMode="auto">
            <a:xfrm>
              <a:off x="1639" y="2093"/>
              <a:ext cx="14" cy="11"/>
            </a:xfrm>
            <a:custGeom>
              <a:avLst/>
              <a:gdLst>
                <a:gd name="T0" fmla="*/ 6 w 14"/>
                <a:gd name="T1" fmla="*/ 9 h 11"/>
                <a:gd name="T2" fmla="*/ 5 w 14"/>
                <a:gd name="T3" fmla="*/ 7 h 11"/>
                <a:gd name="T4" fmla="*/ 10 w 14"/>
                <a:gd name="T5" fmla="*/ 6 h 11"/>
                <a:gd name="T6" fmla="*/ 10 w 14"/>
                <a:gd name="T7" fmla="*/ 8 h 11"/>
                <a:gd name="T8" fmla="*/ 7 w 14"/>
                <a:gd name="T9" fmla="*/ 7 h 11"/>
                <a:gd name="T10" fmla="*/ 8 w 14"/>
                <a:gd name="T11" fmla="*/ 9 h 11"/>
                <a:gd name="T12" fmla="*/ 11 w 14"/>
                <a:gd name="T13" fmla="*/ 9 h 11"/>
                <a:gd name="T14" fmla="*/ 14 w 14"/>
                <a:gd name="T15" fmla="*/ 8 h 11"/>
                <a:gd name="T16" fmla="*/ 14 w 14"/>
                <a:gd name="T17" fmla="*/ 6 h 11"/>
                <a:gd name="T18" fmla="*/ 12 w 14"/>
                <a:gd name="T19" fmla="*/ 6 h 11"/>
                <a:gd name="T20" fmla="*/ 11 w 14"/>
                <a:gd name="T21" fmla="*/ 6 h 11"/>
                <a:gd name="T22" fmla="*/ 13 w 14"/>
                <a:gd name="T23" fmla="*/ 3 h 11"/>
                <a:gd name="T24" fmla="*/ 13 w 14"/>
                <a:gd name="T25" fmla="*/ 0 h 11"/>
                <a:gd name="T26" fmla="*/ 6 w 14"/>
                <a:gd name="T27" fmla="*/ 0 h 11"/>
                <a:gd name="T28" fmla="*/ 3 w 14"/>
                <a:gd name="T29" fmla="*/ 1 h 11"/>
                <a:gd name="T30" fmla="*/ 4 w 14"/>
                <a:gd name="T31" fmla="*/ 3 h 11"/>
                <a:gd name="T32" fmla="*/ 7 w 14"/>
                <a:gd name="T33" fmla="*/ 4 h 11"/>
                <a:gd name="T34" fmla="*/ 7 w 14"/>
                <a:gd name="T35" fmla="*/ 5 h 11"/>
                <a:gd name="T36" fmla="*/ 0 w 14"/>
                <a:gd name="T37" fmla="*/ 5 h 11"/>
                <a:gd name="T38" fmla="*/ 0 w 14"/>
                <a:gd name="T39" fmla="*/ 9 h 11"/>
                <a:gd name="T40" fmla="*/ 0 w 14"/>
                <a:gd name="T41" fmla="*/ 11 h 11"/>
                <a:gd name="T42" fmla="*/ 2 w 14"/>
                <a:gd name="T43" fmla="*/ 9 h 11"/>
                <a:gd name="T44" fmla="*/ 6 w 14"/>
                <a:gd name="T45" fmla="*/ 9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11"/>
                <a:gd name="T71" fmla="*/ 14 w 1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11">
                  <a:moveTo>
                    <a:pt x="6" y="9"/>
                  </a:moveTo>
                  <a:lnTo>
                    <a:pt x="5" y="7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7" y="7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6" y="9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1" name="Freeform 119"/>
            <p:cNvSpPr>
              <a:spLocks/>
            </p:cNvSpPr>
            <p:nvPr/>
          </p:nvSpPr>
          <p:spPr bwMode="auto">
            <a:xfrm>
              <a:off x="1623" y="2099"/>
              <a:ext cx="5" cy="5"/>
            </a:xfrm>
            <a:custGeom>
              <a:avLst/>
              <a:gdLst>
                <a:gd name="T0" fmla="*/ 5 w 5"/>
                <a:gd name="T1" fmla="*/ 1 h 5"/>
                <a:gd name="T2" fmla="*/ 5 w 5"/>
                <a:gd name="T3" fmla="*/ 5 h 5"/>
                <a:gd name="T4" fmla="*/ 0 w 5"/>
                <a:gd name="T5" fmla="*/ 4 h 5"/>
                <a:gd name="T6" fmla="*/ 1 w 5"/>
                <a:gd name="T7" fmla="*/ 2 h 5"/>
                <a:gd name="T8" fmla="*/ 2 w 5"/>
                <a:gd name="T9" fmla="*/ 1 h 5"/>
                <a:gd name="T10" fmla="*/ 5 w 5"/>
                <a:gd name="T11" fmla="*/ 0 h 5"/>
                <a:gd name="T12" fmla="*/ 5 w 5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5"/>
                <a:gd name="T23" fmla="*/ 5 w 5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5">
                  <a:moveTo>
                    <a:pt x="5" y="1"/>
                  </a:moveTo>
                  <a:lnTo>
                    <a:pt x="5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2" name="Freeform 120"/>
            <p:cNvSpPr>
              <a:spLocks/>
            </p:cNvSpPr>
            <p:nvPr/>
          </p:nvSpPr>
          <p:spPr bwMode="auto">
            <a:xfrm>
              <a:off x="1656" y="2109"/>
              <a:ext cx="5" cy="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5 h 5"/>
                <a:gd name="T6" fmla="*/ 0 w 5"/>
                <a:gd name="T7" fmla="*/ 3 h 5"/>
                <a:gd name="T8" fmla="*/ 0 w 5"/>
                <a:gd name="T9" fmla="*/ 2 h 5"/>
                <a:gd name="T10" fmla="*/ 3 w 5"/>
                <a:gd name="T11" fmla="*/ 0 h 5"/>
                <a:gd name="T12" fmla="*/ 4 w 5"/>
                <a:gd name="T13" fmla="*/ 1 h 5"/>
                <a:gd name="T14" fmla="*/ 5 w 5"/>
                <a:gd name="T15" fmla="*/ 2 h 5"/>
                <a:gd name="T16" fmla="*/ 5 w 5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5" y="3"/>
                  </a:move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3" name="Freeform 121"/>
            <p:cNvSpPr>
              <a:spLocks/>
            </p:cNvSpPr>
            <p:nvPr/>
          </p:nvSpPr>
          <p:spPr bwMode="auto">
            <a:xfrm>
              <a:off x="1647" y="2104"/>
              <a:ext cx="6" cy="4"/>
            </a:xfrm>
            <a:custGeom>
              <a:avLst/>
              <a:gdLst>
                <a:gd name="T0" fmla="*/ 6 w 6"/>
                <a:gd name="T1" fmla="*/ 4 h 4"/>
                <a:gd name="T2" fmla="*/ 4 w 6"/>
                <a:gd name="T3" fmla="*/ 4 h 4"/>
                <a:gd name="T4" fmla="*/ 3 w 6"/>
                <a:gd name="T5" fmla="*/ 4 h 4"/>
                <a:gd name="T6" fmla="*/ 2 w 6"/>
                <a:gd name="T7" fmla="*/ 1 h 4"/>
                <a:gd name="T8" fmla="*/ 0 w 6"/>
                <a:gd name="T9" fmla="*/ 0 h 4"/>
                <a:gd name="T10" fmla="*/ 0 w 6"/>
                <a:gd name="T11" fmla="*/ 0 h 4"/>
                <a:gd name="T12" fmla="*/ 5 w 6"/>
                <a:gd name="T13" fmla="*/ 1 h 4"/>
                <a:gd name="T14" fmla="*/ 5 w 6"/>
                <a:gd name="T15" fmla="*/ 2 h 4"/>
                <a:gd name="T16" fmla="*/ 6 w 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4"/>
                <a:gd name="T29" fmla="*/ 6 w 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4">
                  <a:moveTo>
                    <a:pt x="6" y="4"/>
                  </a:moveTo>
                  <a:lnTo>
                    <a:pt x="4" y="4"/>
                  </a:lnTo>
                  <a:lnTo>
                    <a:pt x="3" y="4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4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4" name="Freeform 122"/>
            <p:cNvSpPr>
              <a:spLocks/>
            </p:cNvSpPr>
            <p:nvPr/>
          </p:nvSpPr>
          <p:spPr bwMode="auto">
            <a:xfrm>
              <a:off x="1668" y="2004"/>
              <a:ext cx="14" cy="14"/>
            </a:xfrm>
            <a:custGeom>
              <a:avLst/>
              <a:gdLst>
                <a:gd name="T0" fmla="*/ 8 w 14"/>
                <a:gd name="T1" fmla="*/ 0 h 14"/>
                <a:gd name="T2" fmla="*/ 9 w 14"/>
                <a:gd name="T3" fmla="*/ 2 h 14"/>
                <a:gd name="T4" fmla="*/ 10 w 14"/>
                <a:gd name="T5" fmla="*/ 1 h 14"/>
                <a:gd name="T6" fmla="*/ 11 w 14"/>
                <a:gd name="T7" fmla="*/ 2 h 14"/>
                <a:gd name="T8" fmla="*/ 10 w 14"/>
                <a:gd name="T9" fmla="*/ 3 h 14"/>
                <a:gd name="T10" fmla="*/ 10 w 14"/>
                <a:gd name="T11" fmla="*/ 4 h 14"/>
                <a:gd name="T12" fmla="*/ 12 w 14"/>
                <a:gd name="T13" fmla="*/ 5 h 14"/>
                <a:gd name="T14" fmla="*/ 14 w 14"/>
                <a:gd name="T15" fmla="*/ 5 h 14"/>
                <a:gd name="T16" fmla="*/ 14 w 14"/>
                <a:gd name="T17" fmla="*/ 6 h 14"/>
                <a:gd name="T18" fmla="*/ 11 w 14"/>
                <a:gd name="T19" fmla="*/ 7 h 14"/>
                <a:gd name="T20" fmla="*/ 11 w 14"/>
                <a:gd name="T21" fmla="*/ 8 h 14"/>
                <a:gd name="T22" fmla="*/ 10 w 14"/>
                <a:gd name="T23" fmla="*/ 10 h 14"/>
                <a:gd name="T24" fmla="*/ 10 w 14"/>
                <a:gd name="T25" fmla="*/ 11 h 14"/>
                <a:gd name="T26" fmla="*/ 9 w 14"/>
                <a:gd name="T27" fmla="*/ 12 h 14"/>
                <a:gd name="T28" fmla="*/ 8 w 14"/>
                <a:gd name="T29" fmla="*/ 14 h 14"/>
                <a:gd name="T30" fmla="*/ 4 w 14"/>
                <a:gd name="T31" fmla="*/ 13 h 14"/>
                <a:gd name="T32" fmla="*/ 3 w 14"/>
                <a:gd name="T33" fmla="*/ 13 h 14"/>
                <a:gd name="T34" fmla="*/ 1 w 14"/>
                <a:gd name="T35" fmla="*/ 13 h 14"/>
                <a:gd name="T36" fmla="*/ 0 w 14"/>
                <a:gd name="T37" fmla="*/ 11 h 14"/>
                <a:gd name="T38" fmla="*/ 2 w 14"/>
                <a:gd name="T39" fmla="*/ 10 h 14"/>
                <a:gd name="T40" fmla="*/ 0 w 14"/>
                <a:gd name="T41" fmla="*/ 9 h 14"/>
                <a:gd name="T42" fmla="*/ 1 w 14"/>
                <a:gd name="T43" fmla="*/ 7 h 14"/>
                <a:gd name="T44" fmla="*/ 2 w 14"/>
                <a:gd name="T45" fmla="*/ 6 h 14"/>
                <a:gd name="T46" fmla="*/ 3 w 14"/>
                <a:gd name="T47" fmla="*/ 3 h 14"/>
                <a:gd name="T48" fmla="*/ 6 w 14"/>
                <a:gd name="T49" fmla="*/ 1 h 14"/>
                <a:gd name="T50" fmla="*/ 6 w 14"/>
                <a:gd name="T51" fmla="*/ 1 h 14"/>
                <a:gd name="T52" fmla="*/ 7 w 14"/>
                <a:gd name="T53" fmla="*/ 0 h 14"/>
                <a:gd name="T54" fmla="*/ 8 w 14"/>
                <a:gd name="T55" fmla="*/ 0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"/>
                <a:gd name="T85" fmla="*/ 0 h 14"/>
                <a:gd name="T86" fmla="*/ 14 w 14"/>
                <a:gd name="T87" fmla="*/ 14 h 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" h="14">
                  <a:moveTo>
                    <a:pt x="8" y="0"/>
                  </a:moveTo>
                  <a:lnTo>
                    <a:pt x="9" y="2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5" name="Freeform 123"/>
            <p:cNvSpPr>
              <a:spLocks/>
            </p:cNvSpPr>
            <p:nvPr/>
          </p:nvSpPr>
          <p:spPr bwMode="auto">
            <a:xfrm>
              <a:off x="1768" y="2142"/>
              <a:ext cx="7" cy="5"/>
            </a:xfrm>
            <a:custGeom>
              <a:avLst/>
              <a:gdLst>
                <a:gd name="T0" fmla="*/ 7 w 7"/>
                <a:gd name="T1" fmla="*/ 3 h 5"/>
                <a:gd name="T2" fmla="*/ 7 w 7"/>
                <a:gd name="T3" fmla="*/ 1 h 5"/>
                <a:gd name="T4" fmla="*/ 6 w 7"/>
                <a:gd name="T5" fmla="*/ 0 h 5"/>
                <a:gd name="T6" fmla="*/ 3 w 7"/>
                <a:gd name="T7" fmla="*/ 3 h 5"/>
                <a:gd name="T8" fmla="*/ 1 w 7"/>
                <a:gd name="T9" fmla="*/ 2 h 5"/>
                <a:gd name="T10" fmla="*/ 0 w 7"/>
                <a:gd name="T11" fmla="*/ 3 h 5"/>
                <a:gd name="T12" fmla="*/ 0 w 7"/>
                <a:gd name="T13" fmla="*/ 3 h 5"/>
                <a:gd name="T14" fmla="*/ 3 w 7"/>
                <a:gd name="T15" fmla="*/ 5 h 5"/>
                <a:gd name="T16" fmla="*/ 7 w 7"/>
                <a:gd name="T17" fmla="*/ 3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5"/>
                <a:gd name="T29" fmla="*/ 7 w 7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5">
                  <a:moveTo>
                    <a:pt x="7" y="3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6" name="Freeform 124"/>
            <p:cNvSpPr>
              <a:spLocks/>
            </p:cNvSpPr>
            <p:nvPr/>
          </p:nvSpPr>
          <p:spPr bwMode="auto">
            <a:xfrm>
              <a:off x="1788" y="2139"/>
              <a:ext cx="6" cy="5"/>
            </a:xfrm>
            <a:custGeom>
              <a:avLst/>
              <a:gdLst>
                <a:gd name="T0" fmla="*/ 6 w 6"/>
                <a:gd name="T1" fmla="*/ 1 h 5"/>
                <a:gd name="T2" fmla="*/ 6 w 6"/>
                <a:gd name="T3" fmla="*/ 0 h 5"/>
                <a:gd name="T4" fmla="*/ 3 w 6"/>
                <a:gd name="T5" fmla="*/ 0 h 5"/>
                <a:gd name="T6" fmla="*/ 2 w 6"/>
                <a:gd name="T7" fmla="*/ 2 h 5"/>
                <a:gd name="T8" fmla="*/ 0 w 6"/>
                <a:gd name="T9" fmla="*/ 3 h 5"/>
                <a:gd name="T10" fmla="*/ 0 w 6"/>
                <a:gd name="T11" fmla="*/ 5 h 5"/>
                <a:gd name="T12" fmla="*/ 1 w 6"/>
                <a:gd name="T13" fmla="*/ 5 h 5"/>
                <a:gd name="T14" fmla="*/ 3 w 6"/>
                <a:gd name="T15" fmla="*/ 4 h 5"/>
                <a:gd name="T16" fmla="*/ 4 w 6"/>
                <a:gd name="T17" fmla="*/ 1 h 5"/>
                <a:gd name="T18" fmla="*/ 6 w 6"/>
                <a:gd name="T19" fmla="*/ 1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6" y="1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4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7" name="Freeform 125"/>
            <p:cNvSpPr>
              <a:spLocks/>
            </p:cNvSpPr>
            <p:nvPr/>
          </p:nvSpPr>
          <p:spPr bwMode="auto">
            <a:xfrm>
              <a:off x="1784" y="2143"/>
              <a:ext cx="3" cy="3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2 h 3"/>
                <a:gd name="T8" fmla="*/ 1 w 3"/>
                <a:gd name="T9" fmla="*/ 0 h 3"/>
                <a:gd name="T10" fmla="*/ 3 w 3"/>
                <a:gd name="T11" fmla="*/ 0 h 3"/>
                <a:gd name="T12" fmla="*/ 3 w 3"/>
                <a:gd name="T13" fmla="*/ 0 h 3"/>
                <a:gd name="T14" fmla="*/ 3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3" y="1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8" name="Freeform 126"/>
            <p:cNvSpPr>
              <a:spLocks/>
            </p:cNvSpPr>
            <p:nvPr/>
          </p:nvSpPr>
          <p:spPr bwMode="auto">
            <a:xfrm>
              <a:off x="1702" y="2119"/>
              <a:ext cx="2" cy="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1 h 3"/>
                <a:gd name="T6" fmla="*/ 1 w 2"/>
                <a:gd name="T7" fmla="*/ 2 h 3"/>
                <a:gd name="T8" fmla="*/ 0 w 2"/>
                <a:gd name="T9" fmla="*/ 2 h 3"/>
                <a:gd name="T10" fmla="*/ 0 w 2"/>
                <a:gd name="T11" fmla="*/ 3 h 3"/>
                <a:gd name="T12" fmla="*/ 1 w 2"/>
                <a:gd name="T13" fmla="*/ 2 h 3"/>
                <a:gd name="T14" fmla="*/ 2 w 2"/>
                <a:gd name="T15" fmla="*/ 1 h 3"/>
                <a:gd name="T16" fmla="*/ 2 w 2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"/>
                <a:gd name="T29" fmla="*/ 2 w 2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49" name="Freeform 127"/>
            <p:cNvSpPr>
              <a:spLocks/>
            </p:cNvSpPr>
            <p:nvPr/>
          </p:nvSpPr>
          <p:spPr bwMode="auto">
            <a:xfrm>
              <a:off x="1830" y="2089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2 w 3"/>
                <a:gd name="T9" fmla="*/ 1 h 1"/>
                <a:gd name="T10" fmla="*/ 3 w 3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0" name="Freeform 128"/>
            <p:cNvSpPr>
              <a:spLocks/>
            </p:cNvSpPr>
            <p:nvPr/>
          </p:nvSpPr>
          <p:spPr bwMode="auto">
            <a:xfrm>
              <a:off x="1708" y="2130"/>
              <a:ext cx="3" cy="1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  <a:gd name="T8" fmla="*/ 0 w 3"/>
                <a:gd name="T9" fmla="*/ 0 h 1"/>
                <a:gd name="T10" fmla="*/ 3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1" name="Freeform 129"/>
            <p:cNvSpPr>
              <a:spLocks/>
            </p:cNvSpPr>
            <p:nvPr/>
          </p:nvSpPr>
          <p:spPr bwMode="auto">
            <a:xfrm>
              <a:off x="1652" y="2114"/>
              <a:ext cx="3" cy="1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3 w 3"/>
                <a:gd name="T7" fmla="*/ 0 h 1"/>
                <a:gd name="T8" fmla="*/ 3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2" name="Freeform 130"/>
            <p:cNvSpPr>
              <a:spLocks/>
            </p:cNvSpPr>
            <p:nvPr/>
          </p:nvSpPr>
          <p:spPr bwMode="auto">
            <a:xfrm>
              <a:off x="1739" y="213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3" name="Freeform 131"/>
            <p:cNvSpPr>
              <a:spLocks/>
            </p:cNvSpPr>
            <p:nvPr/>
          </p:nvSpPr>
          <p:spPr bwMode="auto">
            <a:xfrm>
              <a:off x="1783" y="2142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1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4" name="Freeform 132"/>
            <p:cNvSpPr>
              <a:spLocks/>
            </p:cNvSpPr>
            <p:nvPr/>
          </p:nvSpPr>
          <p:spPr bwMode="auto">
            <a:xfrm>
              <a:off x="1707" y="2128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1 h 1"/>
                <a:gd name="T8" fmla="*/ 2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5" name="Freeform 133"/>
            <p:cNvSpPr>
              <a:spLocks/>
            </p:cNvSpPr>
            <p:nvPr/>
          </p:nvSpPr>
          <p:spPr bwMode="auto">
            <a:xfrm>
              <a:off x="1831" y="209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6" name="Freeform 134"/>
            <p:cNvSpPr>
              <a:spLocks/>
            </p:cNvSpPr>
            <p:nvPr/>
          </p:nvSpPr>
          <p:spPr bwMode="auto">
            <a:xfrm>
              <a:off x="1727" y="2130"/>
              <a:ext cx="1" cy="2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7" name="Freeform 135"/>
            <p:cNvSpPr>
              <a:spLocks/>
            </p:cNvSpPr>
            <p:nvPr/>
          </p:nvSpPr>
          <p:spPr bwMode="auto">
            <a:xfrm>
              <a:off x="1709" y="2129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2 w 2"/>
                <a:gd name="T9" fmla="*/ 1 h 1"/>
                <a:gd name="T10" fmla="*/ 2 w 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8" name="Freeform 136"/>
            <p:cNvSpPr>
              <a:spLocks/>
            </p:cNvSpPr>
            <p:nvPr/>
          </p:nvSpPr>
          <p:spPr bwMode="auto">
            <a:xfrm>
              <a:off x="1767" y="2144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9" name="Freeform 137"/>
            <p:cNvSpPr>
              <a:spLocks/>
            </p:cNvSpPr>
            <p:nvPr/>
          </p:nvSpPr>
          <p:spPr bwMode="auto">
            <a:xfrm>
              <a:off x="1422" y="1519"/>
              <a:ext cx="72" cy="57"/>
            </a:xfrm>
            <a:custGeom>
              <a:avLst/>
              <a:gdLst>
                <a:gd name="T0" fmla="*/ 71 w 72"/>
                <a:gd name="T1" fmla="*/ 13 h 57"/>
                <a:gd name="T2" fmla="*/ 68 w 72"/>
                <a:gd name="T3" fmla="*/ 11 h 57"/>
                <a:gd name="T4" fmla="*/ 67 w 72"/>
                <a:gd name="T5" fmla="*/ 10 h 57"/>
                <a:gd name="T6" fmla="*/ 59 w 72"/>
                <a:gd name="T7" fmla="*/ 5 h 57"/>
                <a:gd name="T8" fmla="*/ 56 w 72"/>
                <a:gd name="T9" fmla="*/ 8 h 57"/>
                <a:gd name="T10" fmla="*/ 54 w 72"/>
                <a:gd name="T11" fmla="*/ 9 h 57"/>
                <a:gd name="T12" fmla="*/ 53 w 72"/>
                <a:gd name="T13" fmla="*/ 7 h 57"/>
                <a:gd name="T14" fmla="*/ 49 w 72"/>
                <a:gd name="T15" fmla="*/ 6 h 57"/>
                <a:gd name="T16" fmla="*/ 48 w 72"/>
                <a:gd name="T17" fmla="*/ 6 h 57"/>
                <a:gd name="T18" fmla="*/ 47 w 72"/>
                <a:gd name="T19" fmla="*/ 5 h 57"/>
                <a:gd name="T20" fmla="*/ 43 w 72"/>
                <a:gd name="T21" fmla="*/ 3 h 57"/>
                <a:gd name="T22" fmla="*/ 39 w 72"/>
                <a:gd name="T23" fmla="*/ 5 h 57"/>
                <a:gd name="T24" fmla="*/ 36 w 72"/>
                <a:gd name="T25" fmla="*/ 5 h 57"/>
                <a:gd name="T26" fmla="*/ 30 w 72"/>
                <a:gd name="T27" fmla="*/ 8 h 57"/>
                <a:gd name="T28" fmla="*/ 28 w 72"/>
                <a:gd name="T29" fmla="*/ 7 h 57"/>
                <a:gd name="T30" fmla="*/ 25 w 72"/>
                <a:gd name="T31" fmla="*/ 6 h 57"/>
                <a:gd name="T32" fmla="*/ 23 w 72"/>
                <a:gd name="T33" fmla="*/ 5 h 57"/>
                <a:gd name="T34" fmla="*/ 20 w 72"/>
                <a:gd name="T35" fmla="*/ 6 h 57"/>
                <a:gd name="T36" fmla="*/ 19 w 72"/>
                <a:gd name="T37" fmla="*/ 3 h 57"/>
                <a:gd name="T38" fmla="*/ 20 w 72"/>
                <a:gd name="T39" fmla="*/ 2 h 57"/>
                <a:gd name="T40" fmla="*/ 16 w 72"/>
                <a:gd name="T41" fmla="*/ 2 h 57"/>
                <a:gd name="T42" fmla="*/ 15 w 72"/>
                <a:gd name="T43" fmla="*/ 6 h 57"/>
                <a:gd name="T44" fmla="*/ 14 w 72"/>
                <a:gd name="T45" fmla="*/ 10 h 57"/>
                <a:gd name="T46" fmla="*/ 14 w 72"/>
                <a:gd name="T47" fmla="*/ 11 h 57"/>
                <a:gd name="T48" fmla="*/ 12 w 72"/>
                <a:gd name="T49" fmla="*/ 15 h 57"/>
                <a:gd name="T50" fmla="*/ 9 w 72"/>
                <a:gd name="T51" fmla="*/ 16 h 57"/>
                <a:gd name="T52" fmla="*/ 8 w 72"/>
                <a:gd name="T53" fmla="*/ 17 h 57"/>
                <a:gd name="T54" fmla="*/ 4 w 72"/>
                <a:gd name="T55" fmla="*/ 18 h 57"/>
                <a:gd name="T56" fmla="*/ 1 w 72"/>
                <a:gd name="T57" fmla="*/ 18 h 57"/>
                <a:gd name="T58" fmla="*/ 1 w 72"/>
                <a:gd name="T59" fmla="*/ 21 h 57"/>
                <a:gd name="T60" fmla="*/ 2 w 72"/>
                <a:gd name="T61" fmla="*/ 23 h 57"/>
                <a:gd name="T62" fmla="*/ 5 w 72"/>
                <a:gd name="T63" fmla="*/ 26 h 57"/>
                <a:gd name="T64" fmla="*/ 4 w 72"/>
                <a:gd name="T65" fmla="*/ 29 h 57"/>
                <a:gd name="T66" fmla="*/ 5 w 72"/>
                <a:gd name="T67" fmla="*/ 32 h 57"/>
                <a:gd name="T68" fmla="*/ 7 w 72"/>
                <a:gd name="T69" fmla="*/ 33 h 57"/>
                <a:gd name="T70" fmla="*/ 8 w 72"/>
                <a:gd name="T71" fmla="*/ 36 h 57"/>
                <a:gd name="T72" fmla="*/ 9 w 72"/>
                <a:gd name="T73" fmla="*/ 38 h 57"/>
                <a:gd name="T74" fmla="*/ 9 w 72"/>
                <a:gd name="T75" fmla="*/ 40 h 57"/>
                <a:gd name="T76" fmla="*/ 9 w 72"/>
                <a:gd name="T77" fmla="*/ 41 h 57"/>
                <a:gd name="T78" fmla="*/ 9 w 72"/>
                <a:gd name="T79" fmla="*/ 44 h 57"/>
                <a:gd name="T80" fmla="*/ 9 w 72"/>
                <a:gd name="T81" fmla="*/ 48 h 57"/>
                <a:gd name="T82" fmla="*/ 12 w 72"/>
                <a:gd name="T83" fmla="*/ 49 h 57"/>
                <a:gd name="T84" fmla="*/ 9 w 72"/>
                <a:gd name="T85" fmla="*/ 53 h 57"/>
                <a:gd name="T86" fmla="*/ 11 w 72"/>
                <a:gd name="T87" fmla="*/ 56 h 57"/>
                <a:gd name="T88" fmla="*/ 72 w 72"/>
                <a:gd name="T89" fmla="*/ 57 h 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"/>
                <a:gd name="T136" fmla="*/ 0 h 57"/>
                <a:gd name="T137" fmla="*/ 72 w 72"/>
                <a:gd name="T138" fmla="*/ 57 h 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" h="57">
                  <a:moveTo>
                    <a:pt x="72" y="57"/>
                  </a:moveTo>
                  <a:lnTo>
                    <a:pt x="72" y="13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7" y="10"/>
                  </a:lnTo>
                  <a:lnTo>
                    <a:pt x="63" y="8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3" y="7"/>
                  </a:lnTo>
                  <a:lnTo>
                    <a:pt x="52" y="6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5" y="26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1" y="51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0" name="Freeform 138"/>
            <p:cNvSpPr>
              <a:spLocks/>
            </p:cNvSpPr>
            <p:nvPr/>
          </p:nvSpPr>
          <p:spPr bwMode="auto">
            <a:xfrm>
              <a:off x="1432" y="1576"/>
              <a:ext cx="62" cy="56"/>
            </a:xfrm>
            <a:custGeom>
              <a:avLst/>
              <a:gdLst>
                <a:gd name="T0" fmla="*/ 55 w 62"/>
                <a:gd name="T1" fmla="*/ 38 h 56"/>
                <a:gd name="T2" fmla="*/ 55 w 62"/>
                <a:gd name="T3" fmla="*/ 42 h 56"/>
                <a:gd name="T4" fmla="*/ 59 w 62"/>
                <a:gd name="T5" fmla="*/ 43 h 56"/>
                <a:gd name="T6" fmla="*/ 62 w 62"/>
                <a:gd name="T7" fmla="*/ 45 h 56"/>
                <a:gd name="T8" fmla="*/ 60 w 62"/>
                <a:gd name="T9" fmla="*/ 52 h 56"/>
                <a:gd name="T10" fmla="*/ 58 w 62"/>
                <a:gd name="T11" fmla="*/ 56 h 56"/>
                <a:gd name="T12" fmla="*/ 62 w 62"/>
                <a:gd name="T13" fmla="*/ 56 h 56"/>
                <a:gd name="T14" fmla="*/ 1 w 62"/>
                <a:gd name="T15" fmla="*/ 0 h 56"/>
                <a:gd name="T16" fmla="*/ 1 w 62"/>
                <a:gd name="T17" fmla="*/ 2 h 56"/>
                <a:gd name="T18" fmla="*/ 4 w 62"/>
                <a:gd name="T19" fmla="*/ 4 h 56"/>
                <a:gd name="T20" fmla="*/ 5 w 62"/>
                <a:gd name="T21" fmla="*/ 6 h 56"/>
                <a:gd name="T22" fmla="*/ 7 w 62"/>
                <a:gd name="T23" fmla="*/ 7 h 56"/>
                <a:gd name="T24" fmla="*/ 9 w 62"/>
                <a:gd name="T25" fmla="*/ 8 h 56"/>
                <a:gd name="T26" fmla="*/ 8 w 62"/>
                <a:gd name="T27" fmla="*/ 10 h 56"/>
                <a:gd name="T28" fmla="*/ 12 w 62"/>
                <a:gd name="T29" fmla="*/ 12 h 56"/>
                <a:gd name="T30" fmla="*/ 13 w 62"/>
                <a:gd name="T31" fmla="*/ 12 h 56"/>
                <a:gd name="T32" fmla="*/ 13 w 62"/>
                <a:gd name="T33" fmla="*/ 19 h 56"/>
                <a:gd name="T34" fmla="*/ 14 w 62"/>
                <a:gd name="T35" fmla="*/ 21 h 56"/>
                <a:gd name="T36" fmla="*/ 16 w 62"/>
                <a:gd name="T37" fmla="*/ 22 h 56"/>
                <a:gd name="T38" fmla="*/ 18 w 62"/>
                <a:gd name="T39" fmla="*/ 24 h 56"/>
                <a:gd name="T40" fmla="*/ 19 w 62"/>
                <a:gd name="T41" fmla="*/ 24 h 56"/>
                <a:gd name="T42" fmla="*/ 22 w 62"/>
                <a:gd name="T43" fmla="*/ 23 h 56"/>
                <a:gd name="T44" fmla="*/ 23 w 62"/>
                <a:gd name="T45" fmla="*/ 25 h 56"/>
                <a:gd name="T46" fmla="*/ 23 w 62"/>
                <a:gd name="T47" fmla="*/ 28 h 56"/>
                <a:gd name="T48" fmla="*/ 26 w 62"/>
                <a:gd name="T49" fmla="*/ 28 h 56"/>
                <a:gd name="T50" fmla="*/ 27 w 62"/>
                <a:gd name="T51" fmla="*/ 32 h 56"/>
                <a:gd name="T52" fmla="*/ 26 w 62"/>
                <a:gd name="T53" fmla="*/ 35 h 56"/>
                <a:gd name="T54" fmla="*/ 25 w 62"/>
                <a:gd name="T55" fmla="*/ 39 h 56"/>
                <a:gd name="T56" fmla="*/ 26 w 62"/>
                <a:gd name="T57" fmla="*/ 40 h 56"/>
                <a:gd name="T58" fmla="*/ 30 w 62"/>
                <a:gd name="T59" fmla="*/ 39 h 56"/>
                <a:gd name="T60" fmla="*/ 33 w 62"/>
                <a:gd name="T61" fmla="*/ 39 h 56"/>
                <a:gd name="T62" fmla="*/ 35 w 62"/>
                <a:gd name="T63" fmla="*/ 38 h 56"/>
                <a:gd name="T64" fmla="*/ 37 w 62"/>
                <a:gd name="T65" fmla="*/ 38 h 56"/>
                <a:gd name="T66" fmla="*/ 38 w 62"/>
                <a:gd name="T67" fmla="*/ 37 h 56"/>
                <a:gd name="T68" fmla="*/ 40 w 62"/>
                <a:gd name="T69" fmla="*/ 35 h 56"/>
                <a:gd name="T70" fmla="*/ 44 w 62"/>
                <a:gd name="T71" fmla="*/ 36 h 56"/>
                <a:gd name="T72" fmla="*/ 44 w 62"/>
                <a:gd name="T73" fmla="*/ 37 h 56"/>
                <a:gd name="T74" fmla="*/ 45 w 62"/>
                <a:gd name="T75" fmla="*/ 38 h 56"/>
                <a:gd name="T76" fmla="*/ 47 w 62"/>
                <a:gd name="T77" fmla="*/ 37 h 56"/>
                <a:gd name="T78" fmla="*/ 49 w 62"/>
                <a:gd name="T79" fmla="*/ 36 h 56"/>
                <a:gd name="T80" fmla="*/ 52 w 62"/>
                <a:gd name="T81" fmla="*/ 37 h 56"/>
                <a:gd name="T82" fmla="*/ 55 w 62"/>
                <a:gd name="T83" fmla="*/ 37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2"/>
                <a:gd name="T127" fmla="*/ 0 h 56"/>
                <a:gd name="T128" fmla="*/ 62 w 62"/>
                <a:gd name="T129" fmla="*/ 56 h 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2" h="56">
                  <a:moveTo>
                    <a:pt x="55" y="37"/>
                  </a:moveTo>
                  <a:lnTo>
                    <a:pt x="55" y="38"/>
                  </a:lnTo>
                  <a:lnTo>
                    <a:pt x="55" y="42"/>
                  </a:lnTo>
                  <a:lnTo>
                    <a:pt x="57" y="43"/>
                  </a:lnTo>
                  <a:lnTo>
                    <a:pt x="59" y="43"/>
                  </a:lnTo>
                  <a:lnTo>
                    <a:pt x="60" y="45"/>
                  </a:lnTo>
                  <a:lnTo>
                    <a:pt x="62" y="45"/>
                  </a:lnTo>
                  <a:lnTo>
                    <a:pt x="62" y="53"/>
                  </a:lnTo>
                  <a:lnTo>
                    <a:pt x="60" y="52"/>
                  </a:lnTo>
                  <a:lnTo>
                    <a:pt x="59" y="53"/>
                  </a:lnTo>
                  <a:lnTo>
                    <a:pt x="58" y="56"/>
                  </a:lnTo>
                  <a:lnTo>
                    <a:pt x="62" y="56"/>
                  </a:lnTo>
                  <a:lnTo>
                    <a:pt x="6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4" y="37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7" y="40"/>
                  </a:lnTo>
                  <a:lnTo>
                    <a:pt x="30" y="39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9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5" y="38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48" y="36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1" name="Freeform 139"/>
            <p:cNvSpPr>
              <a:spLocks/>
            </p:cNvSpPr>
            <p:nvPr/>
          </p:nvSpPr>
          <p:spPr bwMode="auto">
            <a:xfrm>
              <a:off x="1493" y="1531"/>
              <a:ext cx="67" cy="45"/>
            </a:xfrm>
            <a:custGeom>
              <a:avLst/>
              <a:gdLst>
                <a:gd name="T0" fmla="*/ 64 w 67"/>
                <a:gd name="T1" fmla="*/ 45 h 45"/>
                <a:gd name="T2" fmla="*/ 66 w 67"/>
                <a:gd name="T3" fmla="*/ 43 h 45"/>
                <a:gd name="T4" fmla="*/ 65 w 67"/>
                <a:gd name="T5" fmla="*/ 39 h 45"/>
                <a:gd name="T6" fmla="*/ 63 w 67"/>
                <a:gd name="T7" fmla="*/ 38 h 45"/>
                <a:gd name="T8" fmla="*/ 60 w 67"/>
                <a:gd name="T9" fmla="*/ 36 h 45"/>
                <a:gd name="T10" fmla="*/ 63 w 67"/>
                <a:gd name="T11" fmla="*/ 34 h 45"/>
                <a:gd name="T12" fmla="*/ 63 w 67"/>
                <a:gd name="T13" fmla="*/ 32 h 45"/>
                <a:gd name="T14" fmla="*/ 61 w 67"/>
                <a:gd name="T15" fmla="*/ 31 h 45"/>
                <a:gd name="T16" fmla="*/ 64 w 67"/>
                <a:gd name="T17" fmla="*/ 31 h 45"/>
                <a:gd name="T18" fmla="*/ 66 w 67"/>
                <a:gd name="T19" fmla="*/ 31 h 45"/>
                <a:gd name="T20" fmla="*/ 67 w 67"/>
                <a:gd name="T21" fmla="*/ 30 h 45"/>
                <a:gd name="T22" fmla="*/ 66 w 67"/>
                <a:gd name="T23" fmla="*/ 27 h 45"/>
                <a:gd name="T24" fmla="*/ 65 w 67"/>
                <a:gd name="T25" fmla="*/ 28 h 45"/>
                <a:gd name="T26" fmla="*/ 64 w 67"/>
                <a:gd name="T27" fmla="*/ 27 h 45"/>
                <a:gd name="T28" fmla="*/ 60 w 67"/>
                <a:gd name="T29" fmla="*/ 25 h 45"/>
                <a:gd name="T30" fmla="*/ 60 w 67"/>
                <a:gd name="T31" fmla="*/ 25 h 45"/>
                <a:gd name="T32" fmla="*/ 59 w 67"/>
                <a:gd name="T33" fmla="*/ 19 h 45"/>
                <a:gd name="T34" fmla="*/ 55 w 67"/>
                <a:gd name="T35" fmla="*/ 20 h 45"/>
                <a:gd name="T36" fmla="*/ 51 w 67"/>
                <a:gd name="T37" fmla="*/ 18 h 45"/>
                <a:gd name="T38" fmla="*/ 51 w 67"/>
                <a:gd name="T39" fmla="*/ 18 h 45"/>
                <a:gd name="T40" fmla="*/ 51 w 67"/>
                <a:gd name="T41" fmla="*/ 15 h 45"/>
                <a:gd name="T42" fmla="*/ 49 w 67"/>
                <a:gd name="T43" fmla="*/ 14 h 45"/>
                <a:gd name="T44" fmla="*/ 49 w 67"/>
                <a:gd name="T45" fmla="*/ 13 h 45"/>
                <a:gd name="T46" fmla="*/ 47 w 67"/>
                <a:gd name="T47" fmla="*/ 11 h 45"/>
                <a:gd name="T48" fmla="*/ 45 w 67"/>
                <a:gd name="T49" fmla="*/ 9 h 45"/>
                <a:gd name="T50" fmla="*/ 46 w 67"/>
                <a:gd name="T51" fmla="*/ 6 h 45"/>
                <a:gd name="T52" fmla="*/ 44 w 67"/>
                <a:gd name="T53" fmla="*/ 4 h 45"/>
                <a:gd name="T54" fmla="*/ 44 w 67"/>
                <a:gd name="T55" fmla="*/ 2 h 45"/>
                <a:gd name="T56" fmla="*/ 41 w 67"/>
                <a:gd name="T57" fmla="*/ 1 h 45"/>
                <a:gd name="T58" fmla="*/ 37 w 67"/>
                <a:gd name="T59" fmla="*/ 1 h 45"/>
                <a:gd name="T60" fmla="*/ 36 w 67"/>
                <a:gd name="T61" fmla="*/ 3 h 45"/>
                <a:gd name="T62" fmla="*/ 32 w 67"/>
                <a:gd name="T63" fmla="*/ 5 h 45"/>
                <a:gd name="T64" fmla="*/ 32 w 67"/>
                <a:gd name="T65" fmla="*/ 3 h 45"/>
                <a:gd name="T66" fmla="*/ 29 w 67"/>
                <a:gd name="T67" fmla="*/ 4 h 45"/>
                <a:gd name="T68" fmla="*/ 27 w 67"/>
                <a:gd name="T69" fmla="*/ 4 h 45"/>
                <a:gd name="T70" fmla="*/ 24 w 67"/>
                <a:gd name="T71" fmla="*/ 5 h 45"/>
                <a:gd name="T72" fmla="*/ 22 w 67"/>
                <a:gd name="T73" fmla="*/ 4 h 45"/>
                <a:gd name="T74" fmla="*/ 21 w 67"/>
                <a:gd name="T75" fmla="*/ 3 h 45"/>
                <a:gd name="T76" fmla="*/ 19 w 67"/>
                <a:gd name="T77" fmla="*/ 4 h 45"/>
                <a:gd name="T78" fmla="*/ 18 w 67"/>
                <a:gd name="T79" fmla="*/ 6 h 45"/>
                <a:gd name="T80" fmla="*/ 15 w 67"/>
                <a:gd name="T81" fmla="*/ 4 h 45"/>
                <a:gd name="T82" fmla="*/ 13 w 67"/>
                <a:gd name="T83" fmla="*/ 5 h 45"/>
                <a:gd name="T84" fmla="*/ 12 w 67"/>
                <a:gd name="T85" fmla="*/ 3 h 45"/>
                <a:gd name="T86" fmla="*/ 8 w 67"/>
                <a:gd name="T87" fmla="*/ 3 h 45"/>
                <a:gd name="T88" fmla="*/ 6 w 67"/>
                <a:gd name="T89" fmla="*/ 4 h 45"/>
                <a:gd name="T90" fmla="*/ 5 w 67"/>
                <a:gd name="T91" fmla="*/ 4 h 45"/>
                <a:gd name="T92" fmla="*/ 4 w 67"/>
                <a:gd name="T93" fmla="*/ 2 h 45"/>
                <a:gd name="T94" fmla="*/ 3 w 67"/>
                <a:gd name="T95" fmla="*/ 0 h 45"/>
                <a:gd name="T96" fmla="*/ 0 w 67"/>
                <a:gd name="T97" fmla="*/ 1 h 45"/>
                <a:gd name="T98" fmla="*/ 64 w 67"/>
                <a:gd name="T99" fmla="*/ 45 h 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45"/>
                <a:gd name="T152" fmla="*/ 67 w 67"/>
                <a:gd name="T153" fmla="*/ 45 h 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45">
                  <a:moveTo>
                    <a:pt x="64" y="45"/>
                  </a:moveTo>
                  <a:lnTo>
                    <a:pt x="64" y="45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3" y="38"/>
                  </a:lnTo>
                  <a:lnTo>
                    <a:pt x="63" y="36"/>
                  </a:lnTo>
                  <a:lnTo>
                    <a:pt x="60" y="36"/>
                  </a:lnTo>
                  <a:lnTo>
                    <a:pt x="61" y="34"/>
                  </a:lnTo>
                  <a:lnTo>
                    <a:pt x="63" y="34"/>
                  </a:lnTo>
                  <a:lnTo>
                    <a:pt x="64" y="34"/>
                  </a:lnTo>
                  <a:lnTo>
                    <a:pt x="63" y="32"/>
                  </a:lnTo>
                  <a:lnTo>
                    <a:pt x="62" y="32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4" y="31"/>
                  </a:lnTo>
                  <a:lnTo>
                    <a:pt x="66" y="30"/>
                  </a:lnTo>
                  <a:lnTo>
                    <a:pt x="66" y="31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4" y="27"/>
                  </a:lnTo>
                  <a:lnTo>
                    <a:pt x="60" y="26"/>
                  </a:lnTo>
                  <a:lnTo>
                    <a:pt x="60" y="25"/>
                  </a:lnTo>
                  <a:lnTo>
                    <a:pt x="59" y="19"/>
                  </a:lnTo>
                  <a:lnTo>
                    <a:pt x="56" y="21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51" y="18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9" y="1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45"/>
                  </a:lnTo>
                  <a:lnTo>
                    <a:pt x="64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2" name="Freeform 140"/>
            <p:cNvSpPr>
              <a:spLocks/>
            </p:cNvSpPr>
            <p:nvPr/>
          </p:nvSpPr>
          <p:spPr bwMode="auto">
            <a:xfrm>
              <a:off x="1493" y="1576"/>
              <a:ext cx="71" cy="56"/>
            </a:xfrm>
            <a:custGeom>
              <a:avLst/>
              <a:gdLst>
                <a:gd name="T0" fmla="*/ 1 w 71"/>
                <a:gd name="T1" fmla="*/ 45 h 56"/>
                <a:gd name="T2" fmla="*/ 2 w 71"/>
                <a:gd name="T3" fmla="*/ 47 h 56"/>
                <a:gd name="T4" fmla="*/ 2 w 71"/>
                <a:gd name="T5" fmla="*/ 49 h 56"/>
                <a:gd name="T6" fmla="*/ 2 w 71"/>
                <a:gd name="T7" fmla="*/ 52 h 56"/>
                <a:gd name="T8" fmla="*/ 0 w 71"/>
                <a:gd name="T9" fmla="*/ 53 h 56"/>
                <a:gd name="T10" fmla="*/ 2 w 71"/>
                <a:gd name="T11" fmla="*/ 56 h 56"/>
                <a:gd name="T12" fmla="*/ 5 w 71"/>
                <a:gd name="T13" fmla="*/ 55 h 56"/>
                <a:gd name="T14" fmla="*/ 10 w 71"/>
                <a:gd name="T15" fmla="*/ 55 h 56"/>
                <a:gd name="T16" fmla="*/ 12 w 71"/>
                <a:gd name="T17" fmla="*/ 56 h 56"/>
                <a:gd name="T18" fmla="*/ 15 w 71"/>
                <a:gd name="T19" fmla="*/ 56 h 56"/>
                <a:gd name="T20" fmla="*/ 16 w 71"/>
                <a:gd name="T21" fmla="*/ 52 h 56"/>
                <a:gd name="T22" fmla="*/ 18 w 71"/>
                <a:gd name="T23" fmla="*/ 53 h 56"/>
                <a:gd name="T24" fmla="*/ 22 w 71"/>
                <a:gd name="T25" fmla="*/ 53 h 56"/>
                <a:gd name="T26" fmla="*/ 22 w 71"/>
                <a:gd name="T27" fmla="*/ 56 h 56"/>
                <a:gd name="T28" fmla="*/ 25 w 71"/>
                <a:gd name="T29" fmla="*/ 53 h 56"/>
                <a:gd name="T30" fmla="*/ 29 w 71"/>
                <a:gd name="T31" fmla="*/ 53 h 56"/>
                <a:gd name="T32" fmla="*/ 30 w 71"/>
                <a:gd name="T33" fmla="*/ 51 h 56"/>
                <a:gd name="T34" fmla="*/ 32 w 71"/>
                <a:gd name="T35" fmla="*/ 49 h 56"/>
                <a:gd name="T36" fmla="*/ 33 w 71"/>
                <a:gd name="T37" fmla="*/ 47 h 56"/>
                <a:gd name="T38" fmla="*/ 35 w 71"/>
                <a:gd name="T39" fmla="*/ 47 h 56"/>
                <a:gd name="T40" fmla="*/ 37 w 71"/>
                <a:gd name="T41" fmla="*/ 43 h 56"/>
                <a:gd name="T42" fmla="*/ 35 w 71"/>
                <a:gd name="T43" fmla="*/ 41 h 56"/>
                <a:gd name="T44" fmla="*/ 35 w 71"/>
                <a:gd name="T45" fmla="*/ 38 h 56"/>
                <a:gd name="T46" fmla="*/ 35 w 71"/>
                <a:gd name="T47" fmla="*/ 37 h 56"/>
                <a:gd name="T48" fmla="*/ 36 w 71"/>
                <a:gd name="T49" fmla="*/ 35 h 56"/>
                <a:gd name="T50" fmla="*/ 39 w 71"/>
                <a:gd name="T51" fmla="*/ 32 h 56"/>
                <a:gd name="T52" fmla="*/ 41 w 71"/>
                <a:gd name="T53" fmla="*/ 33 h 56"/>
                <a:gd name="T54" fmla="*/ 42 w 71"/>
                <a:gd name="T55" fmla="*/ 31 h 56"/>
                <a:gd name="T56" fmla="*/ 43 w 71"/>
                <a:gd name="T57" fmla="*/ 31 h 56"/>
                <a:gd name="T58" fmla="*/ 46 w 71"/>
                <a:gd name="T59" fmla="*/ 31 h 56"/>
                <a:gd name="T60" fmla="*/ 49 w 71"/>
                <a:gd name="T61" fmla="*/ 31 h 56"/>
                <a:gd name="T62" fmla="*/ 51 w 71"/>
                <a:gd name="T63" fmla="*/ 32 h 56"/>
                <a:gd name="T64" fmla="*/ 53 w 71"/>
                <a:gd name="T65" fmla="*/ 30 h 56"/>
                <a:gd name="T66" fmla="*/ 57 w 71"/>
                <a:gd name="T67" fmla="*/ 31 h 56"/>
                <a:gd name="T68" fmla="*/ 59 w 71"/>
                <a:gd name="T69" fmla="*/ 30 h 56"/>
                <a:gd name="T70" fmla="*/ 59 w 71"/>
                <a:gd name="T71" fmla="*/ 29 h 56"/>
                <a:gd name="T72" fmla="*/ 62 w 71"/>
                <a:gd name="T73" fmla="*/ 28 h 56"/>
                <a:gd name="T74" fmla="*/ 62 w 71"/>
                <a:gd name="T75" fmla="*/ 26 h 56"/>
                <a:gd name="T76" fmla="*/ 60 w 71"/>
                <a:gd name="T77" fmla="*/ 24 h 56"/>
                <a:gd name="T78" fmla="*/ 60 w 71"/>
                <a:gd name="T79" fmla="*/ 19 h 56"/>
                <a:gd name="T80" fmla="*/ 63 w 71"/>
                <a:gd name="T81" fmla="*/ 19 h 56"/>
                <a:gd name="T82" fmla="*/ 61 w 71"/>
                <a:gd name="T83" fmla="*/ 15 h 56"/>
                <a:gd name="T84" fmla="*/ 64 w 71"/>
                <a:gd name="T85" fmla="*/ 15 h 56"/>
                <a:gd name="T86" fmla="*/ 65 w 71"/>
                <a:gd name="T87" fmla="*/ 10 h 56"/>
                <a:gd name="T88" fmla="*/ 68 w 71"/>
                <a:gd name="T89" fmla="*/ 9 h 56"/>
                <a:gd name="T90" fmla="*/ 69 w 71"/>
                <a:gd name="T91" fmla="*/ 7 h 56"/>
                <a:gd name="T92" fmla="*/ 70 w 71"/>
                <a:gd name="T93" fmla="*/ 4 h 56"/>
                <a:gd name="T94" fmla="*/ 69 w 71"/>
                <a:gd name="T95" fmla="*/ 3 h 56"/>
                <a:gd name="T96" fmla="*/ 66 w 71"/>
                <a:gd name="T97" fmla="*/ 4 h 56"/>
                <a:gd name="T98" fmla="*/ 65 w 71"/>
                <a:gd name="T99" fmla="*/ 2 h 56"/>
                <a:gd name="T100" fmla="*/ 64 w 71"/>
                <a:gd name="T101" fmla="*/ 0 h 56"/>
                <a:gd name="T102" fmla="*/ 0 w 71"/>
                <a:gd name="T103" fmla="*/ 45 h 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1"/>
                <a:gd name="T157" fmla="*/ 0 h 56"/>
                <a:gd name="T158" fmla="*/ 71 w 71"/>
                <a:gd name="T159" fmla="*/ 56 h 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1" h="56">
                  <a:moveTo>
                    <a:pt x="0" y="45"/>
                  </a:moveTo>
                  <a:lnTo>
                    <a:pt x="1" y="45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1" y="50"/>
                  </a:lnTo>
                  <a:lnTo>
                    <a:pt x="2" y="52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10" y="55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5" y="56"/>
                  </a:lnTo>
                  <a:lnTo>
                    <a:pt x="18" y="55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0" y="52"/>
                  </a:lnTo>
                  <a:lnTo>
                    <a:pt x="22" y="53"/>
                  </a:lnTo>
                  <a:lnTo>
                    <a:pt x="21" y="55"/>
                  </a:lnTo>
                  <a:lnTo>
                    <a:pt x="22" y="56"/>
                  </a:lnTo>
                  <a:lnTo>
                    <a:pt x="25" y="53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2"/>
                  </a:lnTo>
                  <a:lnTo>
                    <a:pt x="30" y="51"/>
                  </a:lnTo>
                  <a:lnTo>
                    <a:pt x="32" y="49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7" y="43"/>
                  </a:lnTo>
                  <a:lnTo>
                    <a:pt x="37" y="42"/>
                  </a:lnTo>
                  <a:lnTo>
                    <a:pt x="35" y="41"/>
                  </a:lnTo>
                  <a:lnTo>
                    <a:pt x="36" y="39"/>
                  </a:lnTo>
                  <a:lnTo>
                    <a:pt x="35" y="38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6" y="35"/>
                  </a:lnTo>
                  <a:lnTo>
                    <a:pt x="37" y="32"/>
                  </a:lnTo>
                  <a:lnTo>
                    <a:pt x="39" y="32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1" y="32"/>
                  </a:lnTo>
                  <a:lnTo>
                    <a:pt x="52" y="30"/>
                  </a:lnTo>
                  <a:lnTo>
                    <a:pt x="53" y="30"/>
                  </a:lnTo>
                  <a:lnTo>
                    <a:pt x="55" y="31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1" y="23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1" y="15"/>
                  </a:lnTo>
                  <a:lnTo>
                    <a:pt x="62" y="15"/>
                  </a:lnTo>
                  <a:lnTo>
                    <a:pt x="64" y="15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7"/>
                  </a:lnTo>
                  <a:lnTo>
                    <a:pt x="71" y="6"/>
                  </a:lnTo>
                  <a:lnTo>
                    <a:pt x="70" y="4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5" y="2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3" name="Freeform 141"/>
            <p:cNvSpPr>
              <a:spLocks/>
            </p:cNvSpPr>
            <p:nvPr/>
          </p:nvSpPr>
          <p:spPr bwMode="auto">
            <a:xfrm>
              <a:off x="1422" y="1519"/>
              <a:ext cx="142" cy="113"/>
            </a:xfrm>
            <a:custGeom>
              <a:avLst/>
              <a:gdLst>
                <a:gd name="T0" fmla="*/ 70 w 142"/>
                <a:gd name="T1" fmla="*/ 102 h 113"/>
                <a:gd name="T2" fmla="*/ 73 w 142"/>
                <a:gd name="T3" fmla="*/ 109 h 113"/>
                <a:gd name="T4" fmla="*/ 74 w 142"/>
                <a:gd name="T5" fmla="*/ 112 h 113"/>
                <a:gd name="T6" fmla="*/ 86 w 142"/>
                <a:gd name="T7" fmla="*/ 113 h 113"/>
                <a:gd name="T8" fmla="*/ 92 w 142"/>
                <a:gd name="T9" fmla="*/ 112 h 113"/>
                <a:gd name="T10" fmla="*/ 101 w 142"/>
                <a:gd name="T11" fmla="*/ 108 h 113"/>
                <a:gd name="T12" fmla="*/ 108 w 142"/>
                <a:gd name="T13" fmla="*/ 100 h 113"/>
                <a:gd name="T14" fmla="*/ 106 w 142"/>
                <a:gd name="T15" fmla="*/ 94 h 113"/>
                <a:gd name="T16" fmla="*/ 112 w 142"/>
                <a:gd name="T17" fmla="*/ 90 h 113"/>
                <a:gd name="T18" fmla="*/ 120 w 142"/>
                <a:gd name="T19" fmla="*/ 88 h 113"/>
                <a:gd name="T20" fmla="*/ 128 w 142"/>
                <a:gd name="T21" fmla="*/ 87 h 113"/>
                <a:gd name="T22" fmla="*/ 133 w 142"/>
                <a:gd name="T23" fmla="*/ 83 h 113"/>
                <a:gd name="T24" fmla="*/ 134 w 142"/>
                <a:gd name="T25" fmla="*/ 74 h 113"/>
                <a:gd name="T26" fmla="*/ 139 w 142"/>
                <a:gd name="T27" fmla="*/ 66 h 113"/>
                <a:gd name="T28" fmla="*/ 138 w 142"/>
                <a:gd name="T29" fmla="*/ 60 h 113"/>
                <a:gd name="T30" fmla="*/ 137 w 142"/>
                <a:gd name="T31" fmla="*/ 55 h 113"/>
                <a:gd name="T32" fmla="*/ 132 w 142"/>
                <a:gd name="T33" fmla="*/ 46 h 113"/>
                <a:gd name="T34" fmla="*/ 135 w 142"/>
                <a:gd name="T35" fmla="*/ 43 h 113"/>
                <a:gd name="T36" fmla="*/ 136 w 142"/>
                <a:gd name="T37" fmla="*/ 39 h 113"/>
                <a:gd name="T38" fmla="*/ 131 w 142"/>
                <a:gd name="T39" fmla="*/ 37 h 113"/>
                <a:gd name="T40" fmla="*/ 122 w 142"/>
                <a:gd name="T41" fmla="*/ 30 h 113"/>
                <a:gd name="T42" fmla="*/ 120 w 142"/>
                <a:gd name="T43" fmla="*/ 25 h 113"/>
                <a:gd name="T44" fmla="*/ 117 w 142"/>
                <a:gd name="T45" fmla="*/ 18 h 113"/>
                <a:gd name="T46" fmla="*/ 108 w 142"/>
                <a:gd name="T47" fmla="*/ 13 h 113"/>
                <a:gd name="T48" fmla="*/ 101 w 142"/>
                <a:gd name="T49" fmla="*/ 15 h 113"/>
                <a:gd name="T50" fmla="*/ 93 w 142"/>
                <a:gd name="T51" fmla="*/ 16 h 113"/>
                <a:gd name="T52" fmla="*/ 86 w 142"/>
                <a:gd name="T53" fmla="*/ 18 h 113"/>
                <a:gd name="T54" fmla="*/ 79 w 142"/>
                <a:gd name="T55" fmla="*/ 15 h 113"/>
                <a:gd name="T56" fmla="*/ 75 w 142"/>
                <a:gd name="T57" fmla="*/ 12 h 113"/>
                <a:gd name="T58" fmla="*/ 66 w 142"/>
                <a:gd name="T59" fmla="*/ 11 h 113"/>
                <a:gd name="T60" fmla="*/ 57 w 142"/>
                <a:gd name="T61" fmla="*/ 5 h 113"/>
                <a:gd name="T62" fmla="*/ 53 w 142"/>
                <a:gd name="T63" fmla="*/ 7 h 113"/>
                <a:gd name="T64" fmla="*/ 48 w 142"/>
                <a:gd name="T65" fmla="*/ 5 h 113"/>
                <a:gd name="T66" fmla="*/ 40 w 142"/>
                <a:gd name="T67" fmla="*/ 5 h 113"/>
                <a:gd name="T68" fmla="*/ 30 w 142"/>
                <a:gd name="T69" fmla="*/ 8 h 113"/>
                <a:gd name="T70" fmla="*/ 24 w 142"/>
                <a:gd name="T71" fmla="*/ 5 h 113"/>
                <a:gd name="T72" fmla="*/ 19 w 142"/>
                <a:gd name="T73" fmla="*/ 4 h 113"/>
                <a:gd name="T74" fmla="*/ 16 w 142"/>
                <a:gd name="T75" fmla="*/ 2 h 113"/>
                <a:gd name="T76" fmla="*/ 15 w 142"/>
                <a:gd name="T77" fmla="*/ 10 h 113"/>
                <a:gd name="T78" fmla="*/ 10 w 142"/>
                <a:gd name="T79" fmla="*/ 16 h 113"/>
                <a:gd name="T80" fmla="*/ 4 w 142"/>
                <a:gd name="T81" fmla="*/ 18 h 113"/>
                <a:gd name="T82" fmla="*/ 2 w 142"/>
                <a:gd name="T83" fmla="*/ 22 h 113"/>
                <a:gd name="T84" fmla="*/ 3 w 142"/>
                <a:gd name="T85" fmla="*/ 28 h 113"/>
                <a:gd name="T86" fmla="*/ 7 w 142"/>
                <a:gd name="T87" fmla="*/ 33 h 113"/>
                <a:gd name="T88" fmla="*/ 9 w 142"/>
                <a:gd name="T89" fmla="*/ 39 h 113"/>
                <a:gd name="T90" fmla="*/ 9 w 142"/>
                <a:gd name="T91" fmla="*/ 43 h 113"/>
                <a:gd name="T92" fmla="*/ 12 w 142"/>
                <a:gd name="T93" fmla="*/ 49 h 113"/>
                <a:gd name="T94" fmla="*/ 11 w 142"/>
                <a:gd name="T95" fmla="*/ 57 h 113"/>
                <a:gd name="T96" fmla="*/ 16 w 142"/>
                <a:gd name="T97" fmla="*/ 63 h 113"/>
                <a:gd name="T98" fmla="*/ 22 w 142"/>
                <a:gd name="T99" fmla="*/ 69 h 113"/>
                <a:gd name="T100" fmla="*/ 26 w 142"/>
                <a:gd name="T101" fmla="*/ 78 h 113"/>
                <a:gd name="T102" fmla="*/ 32 w 142"/>
                <a:gd name="T103" fmla="*/ 79 h 113"/>
                <a:gd name="T104" fmla="*/ 35 w 142"/>
                <a:gd name="T105" fmla="*/ 87 h 113"/>
                <a:gd name="T106" fmla="*/ 36 w 142"/>
                <a:gd name="T107" fmla="*/ 97 h 113"/>
                <a:gd name="T108" fmla="*/ 45 w 142"/>
                <a:gd name="T109" fmla="*/ 96 h 113"/>
                <a:gd name="T110" fmla="*/ 54 w 142"/>
                <a:gd name="T111" fmla="*/ 93 h 113"/>
                <a:gd name="T112" fmla="*/ 58 w 142"/>
                <a:gd name="T113" fmla="*/ 93 h 1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2"/>
                <a:gd name="T172" fmla="*/ 0 h 113"/>
                <a:gd name="T173" fmla="*/ 142 w 142"/>
                <a:gd name="T174" fmla="*/ 113 h 1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2" h="113">
                  <a:moveTo>
                    <a:pt x="65" y="94"/>
                  </a:moveTo>
                  <a:lnTo>
                    <a:pt x="65" y="95"/>
                  </a:lnTo>
                  <a:lnTo>
                    <a:pt x="65" y="99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70" y="102"/>
                  </a:lnTo>
                  <a:lnTo>
                    <a:pt x="72" y="102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2" y="107"/>
                  </a:lnTo>
                  <a:lnTo>
                    <a:pt x="73" y="109"/>
                  </a:lnTo>
                  <a:lnTo>
                    <a:pt x="72" y="110"/>
                  </a:lnTo>
                  <a:lnTo>
                    <a:pt x="70" y="109"/>
                  </a:lnTo>
                  <a:lnTo>
                    <a:pt x="69" y="110"/>
                  </a:lnTo>
                  <a:lnTo>
                    <a:pt x="68" y="113"/>
                  </a:lnTo>
                  <a:lnTo>
                    <a:pt x="73" y="113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6" y="113"/>
                  </a:lnTo>
                  <a:lnTo>
                    <a:pt x="81" y="112"/>
                  </a:lnTo>
                  <a:lnTo>
                    <a:pt x="83" y="113"/>
                  </a:lnTo>
                  <a:lnTo>
                    <a:pt x="85" y="113"/>
                  </a:lnTo>
                  <a:lnTo>
                    <a:pt x="86" y="113"/>
                  </a:lnTo>
                  <a:lnTo>
                    <a:pt x="89" y="112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9" y="110"/>
                  </a:lnTo>
                  <a:lnTo>
                    <a:pt x="91" y="109"/>
                  </a:lnTo>
                  <a:lnTo>
                    <a:pt x="93" y="110"/>
                  </a:lnTo>
                  <a:lnTo>
                    <a:pt x="92" y="112"/>
                  </a:lnTo>
                  <a:lnTo>
                    <a:pt x="93" y="113"/>
                  </a:lnTo>
                  <a:lnTo>
                    <a:pt x="96" y="110"/>
                  </a:lnTo>
                  <a:lnTo>
                    <a:pt x="99" y="110"/>
                  </a:lnTo>
                  <a:lnTo>
                    <a:pt x="100" y="110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3" y="106"/>
                  </a:lnTo>
                  <a:lnTo>
                    <a:pt x="104" y="105"/>
                  </a:lnTo>
                  <a:lnTo>
                    <a:pt x="104" y="104"/>
                  </a:lnTo>
                  <a:lnTo>
                    <a:pt x="105" y="104"/>
                  </a:lnTo>
                  <a:lnTo>
                    <a:pt x="106" y="104"/>
                  </a:lnTo>
                  <a:lnTo>
                    <a:pt x="108" y="100"/>
                  </a:lnTo>
                  <a:lnTo>
                    <a:pt x="108" y="99"/>
                  </a:lnTo>
                  <a:lnTo>
                    <a:pt x="106" y="98"/>
                  </a:lnTo>
                  <a:lnTo>
                    <a:pt x="107" y="96"/>
                  </a:lnTo>
                  <a:lnTo>
                    <a:pt x="106" y="95"/>
                  </a:lnTo>
                  <a:lnTo>
                    <a:pt x="106" y="94"/>
                  </a:lnTo>
                  <a:lnTo>
                    <a:pt x="108" y="92"/>
                  </a:lnTo>
                  <a:lnTo>
                    <a:pt x="107" y="92"/>
                  </a:lnTo>
                  <a:lnTo>
                    <a:pt x="108" y="89"/>
                  </a:lnTo>
                  <a:lnTo>
                    <a:pt x="110" y="89"/>
                  </a:lnTo>
                  <a:lnTo>
                    <a:pt x="112" y="90"/>
                  </a:lnTo>
                  <a:lnTo>
                    <a:pt x="113" y="88"/>
                  </a:lnTo>
                  <a:lnTo>
                    <a:pt x="114" y="88"/>
                  </a:lnTo>
                  <a:lnTo>
                    <a:pt x="117" y="87"/>
                  </a:lnTo>
                  <a:lnTo>
                    <a:pt x="117" y="88"/>
                  </a:lnTo>
                  <a:lnTo>
                    <a:pt x="119" y="88"/>
                  </a:lnTo>
                  <a:lnTo>
                    <a:pt x="120" y="88"/>
                  </a:lnTo>
                  <a:lnTo>
                    <a:pt x="121" y="88"/>
                  </a:lnTo>
                  <a:lnTo>
                    <a:pt x="122" y="88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6" y="88"/>
                  </a:lnTo>
                  <a:lnTo>
                    <a:pt x="127" y="88"/>
                  </a:lnTo>
                  <a:lnTo>
                    <a:pt x="128" y="87"/>
                  </a:lnTo>
                  <a:lnTo>
                    <a:pt x="130" y="87"/>
                  </a:lnTo>
                  <a:lnTo>
                    <a:pt x="130" y="86"/>
                  </a:lnTo>
                  <a:lnTo>
                    <a:pt x="131" y="85"/>
                  </a:lnTo>
                  <a:lnTo>
                    <a:pt x="133" y="85"/>
                  </a:lnTo>
                  <a:lnTo>
                    <a:pt x="133" y="84"/>
                  </a:lnTo>
                  <a:lnTo>
                    <a:pt x="133" y="83"/>
                  </a:lnTo>
                  <a:lnTo>
                    <a:pt x="131" y="82"/>
                  </a:lnTo>
                  <a:lnTo>
                    <a:pt x="131" y="81"/>
                  </a:lnTo>
                  <a:lnTo>
                    <a:pt x="132" y="79"/>
                  </a:lnTo>
                  <a:lnTo>
                    <a:pt x="131" y="76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4" y="74"/>
                  </a:lnTo>
                  <a:lnTo>
                    <a:pt x="132" y="72"/>
                  </a:lnTo>
                  <a:lnTo>
                    <a:pt x="133" y="71"/>
                  </a:lnTo>
                  <a:lnTo>
                    <a:pt x="135" y="72"/>
                  </a:lnTo>
                  <a:lnTo>
                    <a:pt x="137" y="70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39" y="66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2" y="63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40" y="60"/>
                  </a:lnTo>
                  <a:lnTo>
                    <a:pt x="138" y="60"/>
                  </a:lnTo>
                  <a:lnTo>
                    <a:pt x="137" y="60"/>
                  </a:lnTo>
                  <a:lnTo>
                    <a:pt x="135" y="61"/>
                  </a:lnTo>
                  <a:lnTo>
                    <a:pt x="136" y="59"/>
                  </a:lnTo>
                  <a:lnTo>
                    <a:pt x="135" y="57"/>
                  </a:lnTo>
                  <a:lnTo>
                    <a:pt x="137" y="56"/>
                  </a:lnTo>
                  <a:lnTo>
                    <a:pt x="137" y="55"/>
                  </a:lnTo>
                  <a:lnTo>
                    <a:pt x="136" y="52"/>
                  </a:lnTo>
                  <a:lnTo>
                    <a:pt x="136" y="51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4" y="48"/>
                  </a:lnTo>
                  <a:lnTo>
                    <a:pt x="131" y="48"/>
                  </a:lnTo>
                  <a:lnTo>
                    <a:pt x="132" y="46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3" y="44"/>
                  </a:lnTo>
                  <a:lnTo>
                    <a:pt x="132" y="44"/>
                  </a:lnTo>
                  <a:lnTo>
                    <a:pt x="132" y="43"/>
                  </a:lnTo>
                  <a:lnTo>
                    <a:pt x="135" y="43"/>
                  </a:lnTo>
                  <a:lnTo>
                    <a:pt x="136" y="42"/>
                  </a:lnTo>
                  <a:lnTo>
                    <a:pt x="137" y="43"/>
                  </a:lnTo>
                  <a:lnTo>
                    <a:pt x="138" y="42"/>
                  </a:lnTo>
                  <a:lnTo>
                    <a:pt x="137" y="42"/>
                  </a:lnTo>
                  <a:lnTo>
                    <a:pt x="138" y="41"/>
                  </a:lnTo>
                  <a:lnTo>
                    <a:pt x="137" y="39"/>
                  </a:lnTo>
                  <a:lnTo>
                    <a:pt x="136" y="39"/>
                  </a:lnTo>
                  <a:lnTo>
                    <a:pt x="136" y="40"/>
                  </a:lnTo>
                  <a:lnTo>
                    <a:pt x="134" y="39"/>
                  </a:lnTo>
                  <a:lnTo>
                    <a:pt x="135" y="39"/>
                  </a:lnTo>
                  <a:lnTo>
                    <a:pt x="131" y="38"/>
                  </a:lnTo>
                  <a:lnTo>
                    <a:pt x="131" y="37"/>
                  </a:lnTo>
                  <a:lnTo>
                    <a:pt x="130" y="37"/>
                  </a:lnTo>
                  <a:lnTo>
                    <a:pt x="130" y="31"/>
                  </a:lnTo>
                  <a:lnTo>
                    <a:pt x="127" y="33"/>
                  </a:lnTo>
                  <a:lnTo>
                    <a:pt x="125" y="32"/>
                  </a:lnTo>
                  <a:lnTo>
                    <a:pt x="125" y="30"/>
                  </a:lnTo>
                  <a:lnTo>
                    <a:pt x="122" y="30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20" y="26"/>
                  </a:lnTo>
                  <a:lnTo>
                    <a:pt x="120" y="25"/>
                  </a:lnTo>
                  <a:lnTo>
                    <a:pt x="119" y="24"/>
                  </a:lnTo>
                  <a:lnTo>
                    <a:pt x="118" y="23"/>
                  </a:lnTo>
                  <a:lnTo>
                    <a:pt x="115" y="22"/>
                  </a:lnTo>
                  <a:lnTo>
                    <a:pt x="115" y="21"/>
                  </a:lnTo>
                  <a:lnTo>
                    <a:pt x="117" y="20"/>
                  </a:lnTo>
                  <a:lnTo>
                    <a:pt x="117" y="18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2" y="13"/>
                  </a:lnTo>
                  <a:lnTo>
                    <a:pt x="110" y="12"/>
                  </a:lnTo>
                  <a:lnTo>
                    <a:pt x="108" y="13"/>
                  </a:lnTo>
                  <a:lnTo>
                    <a:pt x="109" y="15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3" y="17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1" y="15"/>
                  </a:lnTo>
                  <a:lnTo>
                    <a:pt x="100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5" y="17"/>
                  </a:lnTo>
                  <a:lnTo>
                    <a:pt x="94" y="15"/>
                  </a:lnTo>
                  <a:lnTo>
                    <a:pt x="93" y="16"/>
                  </a:lnTo>
                  <a:lnTo>
                    <a:pt x="92" y="14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9" y="16"/>
                  </a:lnTo>
                  <a:lnTo>
                    <a:pt x="90" y="17"/>
                  </a:lnTo>
                  <a:lnTo>
                    <a:pt x="89" y="18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84" y="18"/>
                  </a:lnTo>
                  <a:lnTo>
                    <a:pt x="84" y="17"/>
                  </a:lnTo>
                  <a:lnTo>
                    <a:pt x="83" y="15"/>
                  </a:lnTo>
                  <a:lnTo>
                    <a:pt x="80" y="13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6" y="15"/>
                  </a:lnTo>
                  <a:lnTo>
                    <a:pt x="75" y="15"/>
                  </a:lnTo>
                  <a:lnTo>
                    <a:pt x="75" y="14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3" y="14"/>
                  </a:lnTo>
                  <a:lnTo>
                    <a:pt x="71" y="13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8" y="11"/>
                  </a:lnTo>
                  <a:lnTo>
                    <a:pt x="66" y="11"/>
                  </a:lnTo>
                  <a:lnTo>
                    <a:pt x="66" y="10"/>
                  </a:lnTo>
                  <a:lnTo>
                    <a:pt x="63" y="8"/>
                  </a:lnTo>
                  <a:lnTo>
                    <a:pt x="61" y="10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3" y="7"/>
                  </a:lnTo>
                  <a:lnTo>
                    <a:pt x="52" y="6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7" y="37"/>
                  </a:lnTo>
                  <a:lnTo>
                    <a:pt x="8" y="38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10" y="40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1" y="51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58"/>
                  </a:lnTo>
                  <a:lnTo>
                    <a:pt x="10" y="59"/>
                  </a:lnTo>
                  <a:lnTo>
                    <a:pt x="13" y="59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5" y="63"/>
                  </a:lnTo>
                  <a:lnTo>
                    <a:pt x="16" y="63"/>
                  </a:lnTo>
                  <a:lnTo>
                    <a:pt x="17" y="64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18" y="67"/>
                  </a:lnTo>
                  <a:lnTo>
                    <a:pt x="20" y="67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2" y="73"/>
                  </a:lnTo>
                  <a:lnTo>
                    <a:pt x="23" y="76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26" y="79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2" y="79"/>
                  </a:lnTo>
                  <a:lnTo>
                    <a:pt x="33" y="82"/>
                  </a:lnTo>
                  <a:lnTo>
                    <a:pt x="32" y="84"/>
                  </a:lnTo>
                  <a:lnTo>
                    <a:pt x="32" y="85"/>
                  </a:lnTo>
                  <a:lnTo>
                    <a:pt x="35" y="85"/>
                  </a:lnTo>
                  <a:lnTo>
                    <a:pt x="36" y="85"/>
                  </a:lnTo>
                  <a:lnTo>
                    <a:pt x="35" y="87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4" y="94"/>
                  </a:lnTo>
                  <a:lnTo>
                    <a:pt x="35" y="96"/>
                  </a:lnTo>
                  <a:lnTo>
                    <a:pt x="36" y="97"/>
                  </a:lnTo>
                  <a:lnTo>
                    <a:pt x="37" y="97"/>
                  </a:lnTo>
                  <a:lnTo>
                    <a:pt x="40" y="96"/>
                  </a:lnTo>
                  <a:lnTo>
                    <a:pt x="43" y="96"/>
                  </a:lnTo>
                  <a:lnTo>
                    <a:pt x="44" y="95"/>
                  </a:lnTo>
                  <a:lnTo>
                    <a:pt x="45" y="95"/>
                  </a:lnTo>
                  <a:lnTo>
                    <a:pt x="45" y="96"/>
                  </a:lnTo>
                  <a:lnTo>
                    <a:pt x="47" y="95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9" y="94"/>
                  </a:lnTo>
                  <a:lnTo>
                    <a:pt x="50" y="92"/>
                  </a:lnTo>
                  <a:lnTo>
                    <a:pt x="51" y="91"/>
                  </a:lnTo>
                  <a:lnTo>
                    <a:pt x="54" y="93"/>
                  </a:lnTo>
                  <a:lnTo>
                    <a:pt x="53" y="94"/>
                  </a:lnTo>
                  <a:lnTo>
                    <a:pt x="54" y="94"/>
                  </a:lnTo>
                  <a:lnTo>
                    <a:pt x="54" y="95"/>
                  </a:lnTo>
                  <a:lnTo>
                    <a:pt x="55" y="95"/>
                  </a:lnTo>
                  <a:lnTo>
                    <a:pt x="56" y="94"/>
                  </a:lnTo>
                  <a:lnTo>
                    <a:pt x="57" y="94"/>
                  </a:lnTo>
                  <a:lnTo>
                    <a:pt x="58" y="93"/>
                  </a:lnTo>
                  <a:lnTo>
                    <a:pt x="59" y="93"/>
                  </a:lnTo>
                  <a:lnTo>
                    <a:pt x="61" y="94"/>
                  </a:lnTo>
                  <a:lnTo>
                    <a:pt x="62" y="94"/>
                  </a:lnTo>
                  <a:lnTo>
                    <a:pt x="65" y="9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4" name="Freeform 142"/>
            <p:cNvSpPr>
              <a:spLocks/>
            </p:cNvSpPr>
            <p:nvPr/>
          </p:nvSpPr>
          <p:spPr bwMode="auto">
            <a:xfrm>
              <a:off x="1562" y="1429"/>
              <a:ext cx="77" cy="124"/>
            </a:xfrm>
            <a:custGeom>
              <a:avLst/>
              <a:gdLst>
                <a:gd name="T0" fmla="*/ 44 w 77"/>
                <a:gd name="T1" fmla="*/ 40 h 124"/>
                <a:gd name="T2" fmla="*/ 42 w 77"/>
                <a:gd name="T3" fmla="*/ 42 h 124"/>
                <a:gd name="T4" fmla="*/ 39 w 77"/>
                <a:gd name="T5" fmla="*/ 45 h 124"/>
                <a:gd name="T6" fmla="*/ 38 w 77"/>
                <a:gd name="T7" fmla="*/ 48 h 124"/>
                <a:gd name="T8" fmla="*/ 36 w 77"/>
                <a:gd name="T9" fmla="*/ 49 h 124"/>
                <a:gd name="T10" fmla="*/ 32 w 77"/>
                <a:gd name="T11" fmla="*/ 51 h 124"/>
                <a:gd name="T12" fmla="*/ 36 w 77"/>
                <a:gd name="T13" fmla="*/ 55 h 124"/>
                <a:gd name="T14" fmla="*/ 36 w 77"/>
                <a:gd name="T15" fmla="*/ 58 h 124"/>
                <a:gd name="T16" fmla="*/ 35 w 77"/>
                <a:gd name="T17" fmla="*/ 62 h 124"/>
                <a:gd name="T18" fmla="*/ 34 w 77"/>
                <a:gd name="T19" fmla="*/ 64 h 124"/>
                <a:gd name="T20" fmla="*/ 34 w 77"/>
                <a:gd name="T21" fmla="*/ 67 h 124"/>
                <a:gd name="T22" fmla="*/ 33 w 77"/>
                <a:gd name="T23" fmla="*/ 70 h 124"/>
                <a:gd name="T24" fmla="*/ 33 w 77"/>
                <a:gd name="T25" fmla="*/ 74 h 124"/>
                <a:gd name="T26" fmla="*/ 31 w 77"/>
                <a:gd name="T27" fmla="*/ 77 h 124"/>
                <a:gd name="T28" fmla="*/ 28 w 77"/>
                <a:gd name="T29" fmla="*/ 74 h 124"/>
                <a:gd name="T30" fmla="*/ 25 w 77"/>
                <a:gd name="T31" fmla="*/ 73 h 124"/>
                <a:gd name="T32" fmla="*/ 21 w 77"/>
                <a:gd name="T33" fmla="*/ 74 h 124"/>
                <a:gd name="T34" fmla="*/ 21 w 77"/>
                <a:gd name="T35" fmla="*/ 77 h 124"/>
                <a:gd name="T36" fmla="*/ 19 w 77"/>
                <a:gd name="T37" fmla="*/ 77 h 124"/>
                <a:gd name="T38" fmla="*/ 15 w 77"/>
                <a:gd name="T39" fmla="*/ 79 h 124"/>
                <a:gd name="T40" fmla="*/ 13 w 77"/>
                <a:gd name="T41" fmla="*/ 80 h 124"/>
                <a:gd name="T42" fmla="*/ 10 w 77"/>
                <a:gd name="T43" fmla="*/ 81 h 124"/>
                <a:gd name="T44" fmla="*/ 7 w 77"/>
                <a:gd name="T45" fmla="*/ 83 h 124"/>
                <a:gd name="T46" fmla="*/ 8 w 77"/>
                <a:gd name="T47" fmla="*/ 85 h 124"/>
                <a:gd name="T48" fmla="*/ 10 w 77"/>
                <a:gd name="T49" fmla="*/ 90 h 124"/>
                <a:gd name="T50" fmla="*/ 9 w 77"/>
                <a:gd name="T51" fmla="*/ 92 h 124"/>
                <a:gd name="T52" fmla="*/ 10 w 77"/>
                <a:gd name="T53" fmla="*/ 93 h 124"/>
                <a:gd name="T54" fmla="*/ 11 w 77"/>
                <a:gd name="T55" fmla="*/ 94 h 124"/>
                <a:gd name="T56" fmla="*/ 14 w 77"/>
                <a:gd name="T57" fmla="*/ 95 h 124"/>
                <a:gd name="T58" fmla="*/ 12 w 77"/>
                <a:gd name="T59" fmla="*/ 99 h 124"/>
                <a:gd name="T60" fmla="*/ 6 w 77"/>
                <a:gd name="T61" fmla="*/ 99 h 124"/>
                <a:gd name="T62" fmla="*/ 4 w 77"/>
                <a:gd name="T63" fmla="*/ 101 h 124"/>
                <a:gd name="T64" fmla="*/ 7 w 77"/>
                <a:gd name="T65" fmla="*/ 105 h 124"/>
                <a:gd name="T66" fmla="*/ 5 w 77"/>
                <a:gd name="T67" fmla="*/ 106 h 124"/>
                <a:gd name="T68" fmla="*/ 4 w 77"/>
                <a:gd name="T69" fmla="*/ 108 h 124"/>
                <a:gd name="T70" fmla="*/ 6 w 77"/>
                <a:gd name="T71" fmla="*/ 110 h 124"/>
                <a:gd name="T72" fmla="*/ 10 w 77"/>
                <a:gd name="T73" fmla="*/ 112 h 124"/>
                <a:gd name="T74" fmla="*/ 6 w 77"/>
                <a:gd name="T75" fmla="*/ 117 h 124"/>
                <a:gd name="T76" fmla="*/ 3 w 77"/>
                <a:gd name="T77" fmla="*/ 120 h 124"/>
                <a:gd name="T78" fmla="*/ 0 w 77"/>
                <a:gd name="T79" fmla="*/ 123 h 124"/>
                <a:gd name="T80" fmla="*/ 77 w 77"/>
                <a:gd name="T81" fmla="*/ 0 h 124"/>
                <a:gd name="T82" fmla="*/ 75 w 77"/>
                <a:gd name="T83" fmla="*/ 0 h 124"/>
                <a:gd name="T84" fmla="*/ 75 w 77"/>
                <a:gd name="T85" fmla="*/ 8 h 124"/>
                <a:gd name="T86" fmla="*/ 67 w 77"/>
                <a:gd name="T87" fmla="*/ 13 h 124"/>
                <a:gd name="T88" fmla="*/ 65 w 77"/>
                <a:gd name="T89" fmla="*/ 14 h 124"/>
                <a:gd name="T90" fmla="*/ 56 w 77"/>
                <a:gd name="T91" fmla="*/ 17 h 124"/>
                <a:gd name="T92" fmla="*/ 50 w 77"/>
                <a:gd name="T93" fmla="*/ 15 h 124"/>
                <a:gd name="T94" fmla="*/ 45 w 77"/>
                <a:gd name="T95" fmla="*/ 16 h 124"/>
                <a:gd name="T96" fmla="*/ 46 w 77"/>
                <a:gd name="T97" fmla="*/ 21 h 124"/>
                <a:gd name="T98" fmla="*/ 47 w 77"/>
                <a:gd name="T99" fmla="*/ 27 h 124"/>
                <a:gd name="T100" fmla="*/ 44 w 77"/>
                <a:gd name="T101" fmla="*/ 31 h 124"/>
                <a:gd name="T102" fmla="*/ 44 w 77"/>
                <a:gd name="T103" fmla="*/ 34 h 124"/>
                <a:gd name="T104" fmla="*/ 47 w 77"/>
                <a:gd name="T105" fmla="*/ 36 h 1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"/>
                <a:gd name="T160" fmla="*/ 0 h 124"/>
                <a:gd name="T161" fmla="*/ 77 w 77"/>
                <a:gd name="T162" fmla="*/ 124 h 1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" h="124">
                  <a:moveTo>
                    <a:pt x="46" y="38"/>
                  </a:moveTo>
                  <a:lnTo>
                    <a:pt x="46" y="39"/>
                  </a:lnTo>
                  <a:lnTo>
                    <a:pt x="44" y="40"/>
                  </a:lnTo>
                  <a:lnTo>
                    <a:pt x="43" y="40"/>
                  </a:lnTo>
                  <a:lnTo>
                    <a:pt x="42" y="42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9" y="45"/>
                  </a:lnTo>
                  <a:lnTo>
                    <a:pt x="38" y="45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8" y="49"/>
                  </a:lnTo>
                  <a:lnTo>
                    <a:pt x="36" y="49"/>
                  </a:lnTo>
                  <a:lnTo>
                    <a:pt x="34" y="48"/>
                  </a:lnTo>
                  <a:lnTo>
                    <a:pt x="32" y="50"/>
                  </a:lnTo>
                  <a:lnTo>
                    <a:pt x="32" y="51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4" y="57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5" y="62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4" y="64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4" y="67"/>
                  </a:lnTo>
                  <a:lnTo>
                    <a:pt x="35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3" y="74"/>
                  </a:lnTo>
                  <a:lnTo>
                    <a:pt x="33" y="76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30" y="74"/>
                  </a:lnTo>
                  <a:lnTo>
                    <a:pt x="28" y="74"/>
                  </a:lnTo>
                  <a:lnTo>
                    <a:pt x="27" y="73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21" y="77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6" y="78"/>
                  </a:lnTo>
                  <a:lnTo>
                    <a:pt x="15" y="79"/>
                  </a:lnTo>
                  <a:lnTo>
                    <a:pt x="14" y="78"/>
                  </a:lnTo>
                  <a:lnTo>
                    <a:pt x="13" y="79"/>
                  </a:lnTo>
                  <a:lnTo>
                    <a:pt x="13" y="80"/>
                  </a:lnTo>
                  <a:lnTo>
                    <a:pt x="11" y="80"/>
                  </a:lnTo>
                  <a:lnTo>
                    <a:pt x="10" y="81"/>
                  </a:lnTo>
                  <a:lnTo>
                    <a:pt x="9" y="81"/>
                  </a:lnTo>
                  <a:lnTo>
                    <a:pt x="8" y="82"/>
                  </a:lnTo>
                  <a:lnTo>
                    <a:pt x="7" y="83"/>
                  </a:lnTo>
                  <a:lnTo>
                    <a:pt x="8" y="84"/>
                  </a:lnTo>
                  <a:lnTo>
                    <a:pt x="8" y="85"/>
                  </a:lnTo>
                  <a:lnTo>
                    <a:pt x="9" y="86"/>
                  </a:lnTo>
                  <a:lnTo>
                    <a:pt x="8" y="87"/>
                  </a:lnTo>
                  <a:lnTo>
                    <a:pt x="10" y="90"/>
                  </a:lnTo>
                  <a:lnTo>
                    <a:pt x="8" y="92"/>
                  </a:lnTo>
                  <a:lnTo>
                    <a:pt x="9" y="92"/>
                  </a:lnTo>
                  <a:lnTo>
                    <a:pt x="10" y="92"/>
                  </a:lnTo>
                  <a:lnTo>
                    <a:pt x="10" y="93"/>
                  </a:lnTo>
                  <a:lnTo>
                    <a:pt x="11" y="92"/>
                  </a:lnTo>
                  <a:lnTo>
                    <a:pt x="11" y="93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3" y="96"/>
                  </a:lnTo>
                  <a:lnTo>
                    <a:pt x="14" y="95"/>
                  </a:lnTo>
                  <a:lnTo>
                    <a:pt x="15" y="98"/>
                  </a:lnTo>
                  <a:lnTo>
                    <a:pt x="14" y="98"/>
                  </a:lnTo>
                  <a:lnTo>
                    <a:pt x="12" y="99"/>
                  </a:lnTo>
                  <a:lnTo>
                    <a:pt x="11" y="99"/>
                  </a:lnTo>
                  <a:lnTo>
                    <a:pt x="10" y="98"/>
                  </a:lnTo>
                  <a:lnTo>
                    <a:pt x="6" y="99"/>
                  </a:lnTo>
                  <a:lnTo>
                    <a:pt x="4" y="101"/>
                  </a:lnTo>
                  <a:lnTo>
                    <a:pt x="6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7" y="106"/>
                  </a:lnTo>
                  <a:lnTo>
                    <a:pt x="5" y="106"/>
                  </a:lnTo>
                  <a:lnTo>
                    <a:pt x="5" y="107"/>
                  </a:lnTo>
                  <a:lnTo>
                    <a:pt x="4" y="108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10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8" y="113"/>
                  </a:lnTo>
                  <a:lnTo>
                    <a:pt x="6" y="117"/>
                  </a:lnTo>
                  <a:lnTo>
                    <a:pt x="4" y="118"/>
                  </a:lnTo>
                  <a:lnTo>
                    <a:pt x="4" y="120"/>
                  </a:lnTo>
                  <a:lnTo>
                    <a:pt x="3" y="120"/>
                  </a:lnTo>
                  <a:lnTo>
                    <a:pt x="3" y="122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77" y="124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5" y="8"/>
                  </a:lnTo>
                  <a:lnTo>
                    <a:pt x="75" y="9"/>
                  </a:lnTo>
                  <a:lnTo>
                    <a:pt x="75" y="11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4" y="16"/>
                  </a:lnTo>
                  <a:lnTo>
                    <a:pt x="59" y="18"/>
                  </a:lnTo>
                  <a:lnTo>
                    <a:pt x="56" y="17"/>
                  </a:lnTo>
                  <a:lnTo>
                    <a:pt x="55" y="16"/>
                  </a:lnTo>
                  <a:lnTo>
                    <a:pt x="53" y="16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5" y="20"/>
                  </a:lnTo>
                  <a:lnTo>
                    <a:pt x="46" y="21"/>
                  </a:lnTo>
                  <a:lnTo>
                    <a:pt x="47" y="21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5" y="28"/>
                  </a:lnTo>
                  <a:lnTo>
                    <a:pt x="44" y="31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6" y="35"/>
                  </a:lnTo>
                  <a:lnTo>
                    <a:pt x="47" y="36"/>
                  </a:lnTo>
                  <a:lnTo>
                    <a:pt x="45" y="37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5" name="Freeform 143"/>
            <p:cNvSpPr>
              <a:spLocks/>
            </p:cNvSpPr>
            <p:nvPr/>
          </p:nvSpPr>
          <p:spPr bwMode="auto">
            <a:xfrm>
              <a:off x="1553" y="1553"/>
              <a:ext cx="86" cy="98"/>
            </a:xfrm>
            <a:custGeom>
              <a:avLst/>
              <a:gdLst>
                <a:gd name="T0" fmla="*/ 7 w 86"/>
                <a:gd name="T1" fmla="*/ 3 h 98"/>
                <a:gd name="T2" fmla="*/ 6 w 86"/>
                <a:gd name="T3" fmla="*/ 5 h 98"/>
                <a:gd name="T4" fmla="*/ 7 w 86"/>
                <a:gd name="T5" fmla="*/ 8 h 98"/>
                <a:gd name="T6" fmla="*/ 4 w 86"/>
                <a:gd name="T7" fmla="*/ 9 h 98"/>
                <a:gd name="T8" fmla="*/ 2 w 86"/>
                <a:gd name="T9" fmla="*/ 10 h 98"/>
                <a:gd name="T10" fmla="*/ 3 w 86"/>
                <a:gd name="T11" fmla="*/ 12 h 98"/>
                <a:gd name="T12" fmla="*/ 3 w 86"/>
                <a:gd name="T13" fmla="*/ 14 h 98"/>
                <a:gd name="T14" fmla="*/ 5 w 86"/>
                <a:gd name="T15" fmla="*/ 17 h 98"/>
                <a:gd name="T16" fmla="*/ 6 w 86"/>
                <a:gd name="T17" fmla="*/ 22 h 98"/>
                <a:gd name="T18" fmla="*/ 5 w 86"/>
                <a:gd name="T19" fmla="*/ 25 h 98"/>
                <a:gd name="T20" fmla="*/ 7 w 86"/>
                <a:gd name="T21" fmla="*/ 26 h 98"/>
                <a:gd name="T22" fmla="*/ 10 w 86"/>
                <a:gd name="T23" fmla="*/ 27 h 98"/>
                <a:gd name="T24" fmla="*/ 9 w 86"/>
                <a:gd name="T25" fmla="*/ 32 h 98"/>
                <a:gd name="T26" fmla="*/ 5 w 86"/>
                <a:gd name="T27" fmla="*/ 33 h 98"/>
                <a:gd name="T28" fmla="*/ 2 w 86"/>
                <a:gd name="T29" fmla="*/ 37 h 98"/>
                <a:gd name="T30" fmla="*/ 3 w 86"/>
                <a:gd name="T31" fmla="*/ 42 h 98"/>
                <a:gd name="T32" fmla="*/ 1 w 86"/>
                <a:gd name="T33" fmla="*/ 45 h 98"/>
                <a:gd name="T34" fmla="*/ 2 w 86"/>
                <a:gd name="T35" fmla="*/ 49 h 98"/>
                <a:gd name="T36" fmla="*/ 3 w 86"/>
                <a:gd name="T37" fmla="*/ 54 h 98"/>
                <a:gd name="T38" fmla="*/ 6 w 86"/>
                <a:gd name="T39" fmla="*/ 54 h 98"/>
                <a:gd name="T40" fmla="*/ 10 w 86"/>
                <a:gd name="T41" fmla="*/ 59 h 98"/>
                <a:gd name="T42" fmla="*/ 14 w 86"/>
                <a:gd name="T43" fmla="*/ 60 h 98"/>
                <a:gd name="T44" fmla="*/ 16 w 86"/>
                <a:gd name="T45" fmla="*/ 64 h 98"/>
                <a:gd name="T46" fmla="*/ 15 w 86"/>
                <a:gd name="T47" fmla="*/ 67 h 98"/>
                <a:gd name="T48" fmla="*/ 17 w 86"/>
                <a:gd name="T49" fmla="*/ 69 h 98"/>
                <a:gd name="T50" fmla="*/ 16 w 86"/>
                <a:gd name="T51" fmla="*/ 72 h 98"/>
                <a:gd name="T52" fmla="*/ 19 w 86"/>
                <a:gd name="T53" fmla="*/ 74 h 98"/>
                <a:gd name="T54" fmla="*/ 22 w 86"/>
                <a:gd name="T55" fmla="*/ 76 h 98"/>
                <a:gd name="T56" fmla="*/ 23 w 86"/>
                <a:gd name="T57" fmla="*/ 74 h 98"/>
                <a:gd name="T58" fmla="*/ 26 w 86"/>
                <a:gd name="T59" fmla="*/ 76 h 98"/>
                <a:gd name="T60" fmla="*/ 27 w 86"/>
                <a:gd name="T61" fmla="*/ 78 h 98"/>
                <a:gd name="T62" fmla="*/ 29 w 86"/>
                <a:gd name="T63" fmla="*/ 82 h 98"/>
                <a:gd name="T64" fmla="*/ 31 w 86"/>
                <a:gd name="T65" fmla="*/ 87 h 98"/>
                <a:gd name="T66" fmla="*/ 34 w 86"/>
                <a:gd name="T67" fmla="*/ 89 h 98"/>
                <a:gd name="T68" fmla="*/ 32 w 86"/>
                <a:gd name="T69" fmla="*/ 92 h 98"/>
                <a:gd name="T70" fmla="*/ 35 w 86"/>
                <a:gd name="T71" fmla="*/ 93 h 98"/>
                <a:gd name="T72" fmla="*/ 37 w 86"/>
                <a:gd name="T73" fmla="*/ 92 h 98"/>
                <a:gd name="T74" fmla="*/ 36 w 86"/>
                <a:gd name="T75" fmla="*/ 98 h 98"/>
                <a:gd name="T76" fmla="*/ 41 w 86"/>
                <a:gd name="T77" fmla="*/ 97 h 98"/>
                <a:gd name="T78" fmla="*/ 45 w 86"/>
                <a:gd name="T79" fmla="*/ 97 h 98"/>
                <a:gd name="T80" fmla="*/ 47 w 86"/>
                <a:gd name="T81" fmla="*/ 97 h 98"/>
                <a:gd name="T82" fmla="*/ 51 w 86"/>
                <a:gd name="T83" fmla="*/ 97 h 98"/>
                <a:gd name="T84" fmla="*/ 55 w 86"/>
                <a:gd name="T85" fmla="*/ 95 h 98"/>
                <a:gd name="T86" fmla="*/ 57 w 86"/>
                <a:gd name="T87" fmla="*/ 97 h 98"/>
                <a:gd name="T88" fmla="*/ 56 w 86"/>
                <a:gd name="T89" fmla="*/ 93 h 98"/>
                <a:gd name="T90" fmla="*/ 61 w 86"/>
                <a:gd name="T91" fmla="*/ 97 h 98"/>
                <a:gd name="T92" fmla="*/ 64 w 86"/>
                <a:gd name="T93" fmla="*/ 96 h 98"/>
                <a:gd name="T94" fmla="*/ 67 w 86"/>
                <a:gd name="T95" fmla="*/ 95 h 98"/>
                <a:gd name="T96" fmla="*/ 74 w 86"/>
                <a:gd name="T97" fmla="*/ 94 h 98"/>
                <a:gd name="T98" fmla="*/ 81 w 86"/>
                <a:gd name="T99" fmla="*/ 93 h 98"/>
                <a:gd name="T100" fmla="*/ 81 w 86"/>
                <a:gd name="T101" fmla="*/ 88 h 98"/>
                <a:gd name="T102" fmla="*/ 85 w 86"/>
                <a:gd name="T103" fmla="*/ 88 h 98"/>
                <a:gd name="T104" fmla="*/ 9 w 86"/>
                <a:gd name="T105" fmla="*/ 0 h 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"/>
                <a:gd name="T160" fmla="*/ 0 h 98"/>
                <a:gd name="T161" fmla="*/ 86 w 86"/>
                <a:gd name="T162" fmla="*/ 98 h 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" h="98">
                  <a:moveTo>
                    <a:pt x="9" y="0"/>
                  </a:move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8"/>
                  </a:lnTo>
                  <a:lnTo>
                    <a:pt x="4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2" y="51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9" y="54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3" y="62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7" y="65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4" y="72"/>
                  </a:lnTo>
                  <a:lnTo>
                    <a:pt x="15" y="73"/>
                  </a:lnTo>
                  <a:lnTo>
                    <a:pt x="16" y="72"/>
                  </a:lnTo>
                  <a:lnTo>
                    <a:pt x="17" y="71"/>
                  </a:lnTo>
                  <a:lnTo>
                    <a:pt x="19" y="72"/>
                  </a:lnTo>
                  <a:lnTo>
                    <a:pt x="19" y="74"/>
                  </a:lnTo>
                  <a:lnTo>
                    <a:pt x="19" y="77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3" y="76"/>
                  </a:lnTo>
                  <a:lnTo>
                    <a:pt x="24" y="75"/>
                  </a:lnTo>
                  <a:lnTo>
                    <a:pt x="23" y="74"/>
                  </a:lnTo>
                  <a:lnTo>
                    <a:pt x="24" y="73"/>
                  </a:lnTo>
                  <a:lnTo>
                    <a:pt x="25" y="74"/>
                  </a:lnTo>
                  <a:lnTo>
                    <a:pt x="26" y="76"/>
                  </a:lnTo>
                  <a:lnTo>
                    <a:pt x="25" y="77"/>
                  </a:lnTo>
                  <a:lnTo>
                    <a:pt x="26" y="79"/>
                  </a:lnTo>
                  <a:lnTo>
                    <a:pt x="27" y="78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29" y="82"/>
                  </a:lnTo>
                  <a:lnTo>
                    <a:pt x="29" y="83"/>
                  </a:lnTo>
                  <a:lnTo>
                    <a:pt x="31" y="85"/>
                  </a:lnTo>
                  <a:lnTo>
                    <a:pt x="31" y="87"/>
                  </a:lnTo>
                  <a:lnTo>
                    <a:pt x="31" y="88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0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33" y="93"/>
                  </a:lnTo>
                  <a:lnTo>
                    <a:pt x="34" y="93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6" y="98"/>
                  </a:lnTo>
                  <a:lnTo>
                    <a:pt x="37" y="97"/>
                  </a:lnTo>
                  <a:lnTo>
                    <a:pt x="38" y="97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7" y="97"/>
                  </a:lnTo>
                  <a:lnTo>
                    <a:pt x="49" y="97"/>
                  </a:lnTo>
                  <a:lnTo>
                    <a:pt x="51" y="97"/>
                  </a:lnTo>
                  <a:lnTo>
                    <a:pt x="52" y="97"/>
                  </a:lnTo>
                  <a:lnTo>
                    <a:pt x="53" y="97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6" y="94"/>
                  </a:lnTo>
                  <a:lnTo>
                    <a:pt x="56" y="93"/>
                  </a:lnTo>
                  <a:lnTo>
                    <a:pt x="58" y="93"/>
                  </a:lnTo>
                  <a:lnTo>
                    <a:pt x="58" y="96"/>
                  </a:lnTo>
                  <a:lnTo>
                    <a:pt x="61" y="97"/>
                  </a:lnTo>
                  <a:lnTo>
                    <a:pt x="62" y="97"/>
                  </a:lnTo>
                  <a:lnTo>
                    <a:pt x="64" y="97"/>
                  </a:lnTo>
                  <a:lnTo>
                    <a:pt x="64" y="96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7" y="95"/>
                  </a:lnTo>
                  <a:lnTo>
                    <a:pt x="71" y="93"/>
                  </a:lnTo>
                  <a:lnTo>
                    <a:pt x="72" y="94"/>
                  </a:lnTo>
                  <a:lnTo>
                    <a:pt x="74" y="94"/>
                  </a:lnTo>
                  <a:lnTo>
                    <a:pt x="77" y="93"/>
                  </a:lnTo>
                  <a:lnTo>
                    <a:pt x="81" y="93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1" y="88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8"/>
                  </a:lnTo>
                  <a:lnTo>
                    <a:pt x="86" y="88"/>
                  </a:lnTo>
                  <a:lnTo>
                    <a:pt x="8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6" name="Freeform 144"/>
            <p:cNvSpPr>
              <a:spLocks/>
            </p:cNvSpPr>
            <p:nvPr/>
          </p:nvSpPr>
          <p:spPr bwMode="auto">
            <a:xfrm>
              <a:off x="1639" y="1422"/>
              <a:ext cx="45" cy="131"/>
            </a:xfrm>
            <a:custGeom>
              <a:avLst/>
              <a:gdLst>
                <a:gd name="T0" fmla="*/ 17 w 45"/>
                <a:gd name="T1" fmla="*/ 130 h 131"/>
                <a:gd name="T2" fmla="*/ 17 w 45"/>
                <a:gd name="T3" fmla="*/ 127 h 131"/>
                <a:gd name="T4" fmla="*/ 22 w 45"/>
                <a:gd name="T5" fmla="*/ 125 h 131"/>
                <a:gd name="T6" fmla="*/ 24 w 45"/>
                <a:gd name="T7" fmla="*/ 121 h 131"/>
                <a:gd name="T8" fmla="*/ 24 w 45"/>
                <a:gd name="T9" fmla="*/ 118 h 131"/>
                <a:gd name="T10" fmla="*/ 23 w 45"/>
                <a:gd name="T11" fmla="*/ 116 h 131"/>
                <a:gd name="T12" fmla="*/ 19 w 45"/>
                <a:gd name="T13" fmla="*/ 117 h 131"/>
                <a:gd name="T14" fmla="*/ 22 w 45"/>
                <a:gd name="T15" fmla="*/ 113 h 131"/>
                <a:gd name="T16" fmla="*/ 20 w 45"/>
                <a:gd name="T17" fmla="*/ 106 h 131"/>
                <a:gd name="T18" fmla="*/ 18 w 45"/>
                <a:gd name="T19" fmla="*/ 103 h 131"/>
                <a:gd name="T20" fmla="*/ 17 w 45"/>
                <a:gd name="T21" fmla="*/ 100 h 131"/>
                <a:gd name="T22" fmla="*/ 19 w 45"/>
                <a:gd name="T23" fmla="*/ 96 h 131"/>
                <a:gd name="T24" fmla="*/ 21 w 45"/>
                <a:gd name="T25" fmla="*/ 92 h 131"/>
                <a:gd name="T26" fmla="*/ 24 w 45"/>
                <a:gd name="T27" fmla="*/ 90 h 131"/>
                <a:gd name="T28" fmla="*/ 23 w 45"/>
                <a:gd name="T29" fmla="*/ 89 h 131"/>
                <a:gd name="T30" fmla="*/ 23 w 45"/>
                <a:gd name="T31" fmla="*/ 86 h 131"/>
                <a:gd name="T32" fmla="*/ 25 w 45"/>
                <a:gd name="T33" fmla="*/ 81 h 131"/>
                <a:gd name="T34" fmla="*/ 26 w 45"/>
                <a:gd name="T35" fmla="*/ 78 h 131"/>
                <a:gd name="T36" fmla="*/ 27 w 45"/>
                <a:gd name="T37" fmla="*/ 75 h 131"/>
                <a:gd name="T38" fmla="*/ 26 w 45"/>
                <a:gd name="T39" fmla="*/ 71 h 131"/>
                <a:gd name="T40" fmla="*/ 26 w 45"/>
                <a:gd name="T41" fmla="*/ 71 h 131"/>
                <a:gd name="T42" fmla="*/ 25 w 45"/>
                <a:gd name="T43" fmla="*/ 67 h 131"/>
                <a:gd name="T44" fmla="*/ 26 w 45"/>
                <a:gd name="T45" fmla="*/ 65 h 131"/>
                <a:gd name="T46" fmla="*/ 26 w 45"/>
                <a:gd name="T47" fmla="*/ 62 h 131"/>
                <a:gd name="T48" fmla="*/ 26 w 45"/>
                <a:gd name="T49" fmla="*/ 59 h 131"/>
                <a:gd name="T50" fmla="*/ 30 w 45"/>
                <a:gd name="T51" fmla="*/ 60 h 131"/>
                <a:gd name="T52" fmla="*/ 32 w 45"/>
                <a:gd name="T53" fmla="*/ 61 h 131"/>
                <a:gd name="T54" fmla="*/ 36 w 45"/>
                <a:gd name="T55" fmla="*/ 61 h 131"/>
                <a:gd name="T56" fmla="*/ 38 w 45"/>
                <a:gd name="T57" fmla="*/ 62 h 131"/>
                <a:gd name="T58" fmla="*/ 40 w 45"/>
                <a:gd name="T59" fmla="*/ 61 h 131"/>
                <a:gd name="T60" fmla="*/ 45 w 45"/>
                <a:gd name="T61" fmla="*/ 57 h 131"/>
                <a:gd name="T62" fmla="*/ 44 w 45"/>
                <a:gd name="T63" fmla="*/ 53 h 131"/>
                <a:gd name="T64" fmla="*/ 41 w 45"/>
                <a:gd name="T65" fmla="*/ 55 h 131"/>
                <a:gd name="T66" fmla="*/ 40 w 45"/>
                <a:gd name="T67" fmla="*/ 53 h 131"/>
                <a:gd name="T68" fmla="*/ 40 w 45"/>
                <a:gd name="T69" fmla="*/ 50 h 131"/>
                <a:gd name="T70" fmla="*/ 37 w 45"/>
                <a:gd name="T71" fmla="*/ 48 h 131"/>
                <a:gd name="T72" fmla="*/ 35 w 45"/>
                <a:gd name="T73" fmla="*/ 48 h 131"/>
                <a:gd name="T74" fmla="*/ 32 w 45"/>
                <a:gd name="T75" fmla="*/ 47 h 131"/>
                <a:gd name="T76" fmla="*/ 29 w 45"/>
                <a:gd name="T77" fmla="*/ 46 h 131"/>
                <a:gd name="T78" fmla="*/ 27 w 45"/>
                <a:gd name="T79" fmla="*/ 44 h 131"/>
                <a:gd name="T80" fmla="*/ 26 w 45"/>
                <a:gd name="T81" fmla="*/ 41 h 131"/>
                <a:gd name="T82" fmla="*/ 20 w 45"/>
                <a:gd name="T83" fmla="*/ 39 h 131"/>
                <a:gd name="T84" fmla="*/ 16 w 45"/>
                <a:gd name="T85" fmla="*/ 37 h 131"/>
                <a:gd name="T86" fmla="*/ 12 w 45"/>
                <a:gd name="T87" fmla="*/ 39 h 131"/>
                <a:gd name="T88" fmla="*/ 10 w 45"/>
                <a:gd name="T89" fmla="*/ 35 h 131"/>
                <a:gd name="T90" fmla="*/ 11 w 45"/>
                <a:gd name="T91" fmla="*/ 26 h 131"/>
                <a:gd name="T92" fmla="*/ 5 w 45"/>
                <a:gd name="T93" fmla="*/ 22 h 131"/>
                <a:gd name="T94" fmla="*/ 7 w 45"/>
                <a:gd name="T95" fmla="*/ 16 h 131"/>
                <a:gd name="T96" fmla="*/ 7 w 45"/>
                <a:gd name="T97" fmla="*/ 10 h 131"/>
                <a:gd name="T98" fmla="*/ 8 w 45"/>
                <a:gd name="T99" fmla="*/ 8 h 131"/>
                <a:gd name="T100" fmla="*/ 9 w 45"/>
                <a:gd name="T101" fmla="*/ 7 h 131"/>
                <a:gd name="T102" fmla="*/ 10 w 45"/>
                <a:gd name="T103" fmla="*/ 4 h 131"/>
                <a:gd name="T104" fmla="*/ 10 w 45"/>
                <a:gd name="T105" fmla="*/ 1 h 131"/>
                <a:gd name="T106" fmla="*/ 6 w 45"/>
                <a:gd name="T107" fmla="*/ 0 h 131"/>
                <a:gd name="T108" fmla="*/ 2 w 45"/>
                <a:gd name="T109" fmla="*/ 5 h 131"/>
                <a:gd name="T110" fmla="*/ 0 w 45"/>
                <a:gd name="T111" fmla="*/ 13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5"/>
                <a:gd name="T169" fmla="*/ 0 h 131"/>
                <a:gd name="T170" fmla="*/ 45 w 45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5" h="131">
                  <a:moveTo>
                    <a:pt x="17" y="131"/>
                  </a:moveTo>
                  <a:lnTo>
                    <a:pt x="17" y="131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8" y="126"/>
                  </a:lnTo>
                  <a:lnTo>
                    <a:pt x="19" y="127"/>
                  </a:lnTo>
                  <a:lnTo>
                    <a:pt x="22" y="125"/>
                  </a:lnTo>
                  <a:lnTo>
                    <a:pt x="23" y="124"/>
                  </a:lnTo>
                  <a:lnTo>
                    <a:pt x="24" y="124"/>
                  </a:lnTo>
                  <a:lnTo>
                    <a:pt x="24" y="121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3" y="116"/>
                  </a:lnTo>
                  <a:lnTo>
                    <a:pt x="22" y="115"/>
                  </a:lnTo>
                  <a:lnTo>
                    <a:pt x="20" y="117"/>
                  </a:lnTo>
                  <a:lnTo>
                    <a:pt x="19" y="117"/>
                  </a:lnTo>
                  <a:lnTo>
                    <a:pt x="19" y="116"/>
                  </a:lnTo>
                  <a:lnTo>
                    <a:pt x="21" y="114"/>
                  </a:lnTo>
                  <a:lnTo>
                    <a:pt x="22" y="113"/>
                  </a:lnTo>
                  <a:lnTo>
                    <a:pt x="21" y="112"/>
                  </a:lnTo>
                  <a:lnTo>
                    <a:pt x="21" y="109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20" y="98"/>
                  </a:lnTo>
                  <a:lnTo>
                    <a:pt x="19" y="96"/>
                  </a:lnTo>
                  <a:lnTo>
                    <a:pt x="18" y="94"/>
                  </a:lnTo>
                  <a:lnTo>
                    <a:pt x="19" y="93"/>
                  </a:lnTo>
                  <a:lnTo>
                    <a:pt x="21" y="92"/>
                  </a:lnTo>
                  <a:lnTo>
                    <a:pt x="22" y="91"/>
                  </a:lnTo>
                  <a:lnTo>
                    <a:pt x="24" y="90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3" y="89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3" y="84"/>
                  </a:lnTo>
                  <a:lnTo>
                    <a:pt x="25" y="81"/>
                  </a:lnTo>
                  <a:lnTo>
                    <a:pt x="26" y="81"/>
                  </a:lnTo>
                  <a:lnTo>
                    <a:pt x="27" y="79"/>
                  </a:lnTo>
                  <a:lnTo>
                    <a:pt x="26" y="78"/>
                  </a:lnTo>
                  <a:lnTo>
                    <a:pt x="26" y="77"/>
                  </a:lnTo>
                  <a:lnTo>
                    <a:pt x="27" y="76"/>
                  </a:lnTo>
                  <a:lnTo>
                    <a:pt x="27" y="75"/>
                  </a:lnTo>
                  <a:lnTo>
                    <a:pt x="26" y="73"/>
                  </a:lnTo>
                  <a:lnTo>
                    <a:pt x="27" y="71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6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6" y="62"/>
                  </a:lnTo>
                  <a:lnTo>
                    <a:pt x="27" y="62"/>
                  </a:lnTo>
                  <a:lnTo>
                    <a:pt x="26" y="59"/>
                  </a:lnTo>
                  <a:lnTo>
                    <a:pt x="27" y="58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6" y="61"/>
                  </a:lnTo>
                  <a:lnTo>
                    <a:pt x="36" y="62"/>
                  </a:lnTo>
                  <a:lnTo>
                    <a:pt x="37" y="62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2" y="57"/>
                  </a:lnTo>
                  <a:lnTo>
                    <a:pt x="44" y="58"/>
                  </a:lnTo>
                  <a:lnTo>
                    <a:pt x="45" y="57"/>
                  </a:lnTo>
                  <a:lnTo>
                    <a:pt x="45" y="56"/>
                  </a:lnTo>
                  <a:lnTo>
                    <a:pt x="45" y="54"/>
                  </a:lnTo>
                  <a:lnTo>
                    <a:pt x="44" y="53"/>
                  </a:lnTo>
                  <a:lnTo>
                    <a:pt x="43" y="53"/>
                  </a:lnTo>
                  <a:lnTo>
                    <a:pt x="42" y="54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3"/>
                  </a:lnTo>
                  <a:lnTo>
                    <a:pt x="41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38" y="49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30" y="45"/>
                  </a:lnTo>
                  <a:lnTo>
                    <a:pt x="29" y="46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6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8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31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7" name="Freeform 145"/>
            <p:cNvSpPr>
              <a:spLocks/>
            </p:cNvSpPr>
            <p:nvPr/>
          </p:nvSpPr>
          <p:spPr bwMode="auto">
            <a:xfrm>
              <a:off x="1639" y="1553"/>
              <a:ext cx="87" cy="131"/>
            </a:xfrm>
            <a:custGeom>
              <a:avLst/>
              <a:gdLst>
                <a:gd name="T0" fmla="*/ 6 w 87"/>
                <a:gd name="T1" fmla="*/ 88 h 131"/>
                <a:gd name="T2" fmla="*/ 12 w 87"/>
                <a:gd name="T3" fmla="*/ 90 h 131"/>
                <a:gd name="T4" fmla="*/ 15 w 87"/>
                <a:gd name="T5" fmla="*/ 93 h 131"/>
                <a:gd name="T6" fmla="*/ 14 w 87"/>
                <a:gd name="T7" fmla="*/ 98 h 131"/>
                <a:gd name="T8" fmla="*/ 20 w 87"/>
                <a:gd name="T9" fmla="*/ 100 h 131"/>
                <a:gd name="T10" fmla="*/ 25 w 87"/>
                <a:gd name="T11" fmla="*/ 106 h 131"/>
                <a:gd name="T12" fmla="*/ 23 w 87"/>
                <a:gd name="T13" fmla="*/ 110 h 131"/>
                <a:gd name="T14" fmla="*/ 22 w 87"/>
                <a:gd name="T15" fmla="*/ 113 h 131"/>
                <a:gd name="T16" fmla="*/ 24 w 87"/>
                <a:gd name="T17" fmla="*/ 118 h 131"/>
                <a:gd name="T18" fmla="*/ 26 w 87"/>
                <a:gd name="T19" fmla="*/ 119 h 131"/>
                <a:gd name="T20" fmla="*/ 30 w 87"/>
                <a:gd name="T21" fmla="*/ 121 h 131"/>
                <a:gd name="T22" fmla="*/ 35 w 87"/>
                <a:gd name="T23" fmla="*/ 124 h 131"/>
                <a:gd name="T24" fmla="*/ 38 w 87"/>
                <a:gd name="T25" fmla="*/ 121 h 131"/>
                <a:gd name="T26" fmla="*/ 41 w 87"/>
                <a:gd name="T27" fmla="*/ 125 h 131"/>
                <a:gd name="T28" fmla="*/ 44 w 87"/>
                <a:gd name="T29" fmla="*/ 129 h 131"/>
                <a:gd name="T30" fmla="*/ 48 w 87"/>
                <a:gd name="T31" fmla="*/ 128 h 131"/>
                <a:gd name="T32" fmla="*/ 53 w 87"/>
                <a:gd name="T33" fmla="*/ 128 h 131"/>
                <a:gd name="T34" fmla="*/ 54 w 87"/>
                <a:gd name="T35" fmla="*/ 121 h 131"/>
                <a:gd name="T36" fmla="*/ 62 w 87"/>
                <a:gd name="T37" fmla="*/ 120 h 131"/>
                <a:gd name="T38" fmla="*/ 66 w 87"/>
                <a:gd name="T39" fmla="*/ 117 h 131"/>
                <a:gd name="T40" fmla="*/ 72 w 87"/>
                <a:gd name="T41" fmla="*/ 120 h 131"/>
                <a:gd name="T42" fmla="*/ 73 w 87"/>
                <a:gd name="T43" fmla="*/ 115 h 131"/>
                <a:gd name="T44" fmla="*/ 74 w 87"/>
                <a:gd name="T45" fmla="*/ 111 h 131"/>
                <a:gd name="T46" fmla="*/ 73 w 87"/>
                <a:gd name="T47" fmla="*/ 106 h 131"/>
                <a:gd name="T48" fmla="*/ 76 w 87"/>
                <a:gd name="T49" fmla="*/ 106 h 131"/>
                <a:gd name="T50" fmla="*/ 78 w 87"/>
                <a:gd name="T51" fmla="*/ 101 h 131"/>
                <a:gd name="T52" fmla="*/ 83 w 87"/>
                <a:gd name="T53" fmla="*/ 102 h 131"/>
                <a:gd name="T54" fmla="*/ 83 w 87"/>
                <a:gd name="T55" fmla="*/ 97 h 131"/>
                <a:gd name="T56" fmla="*/ 87 w 87"/>
                <a:gd name="T57" fmla="*/ 96 h 131"/>
                <a:gd name="T58" fmla="*/ 84 w 87"/>
                <a:gd name="T59" fmla="*/ 90 h 131"/>
                <a:gd name="T60" fmla="*/ 83 w 87"/>
                <a:gd name="T61" fmla="*/ 91 h 131"/>
                <a:gd name="T62" fmla="*/ 79 w 87"/>
                <a:gd name="T63" fmla="*/ 88 h 131"/>
                <a:gd name="T64" fmla="*/ 78 w 87"/>
                <a:gd name="T65" fmla="*/ 83 h 131"/>
                <a:gd name="T66" fmla="*/ 73 w 87"/>
                <a:gd name="T67" fmla="*/ 80 h 131"/>
                <a:gd name="T68" fmla="*/ 70 w 87"/>
                <a:gd name="T69" fmla="*/ 79 h 131"/>
                <a:gd name="T70" fmla="*/ 69 w 87"/>
                <a:gd name="T71" fmla="*/ 77 h 131"/>
                <a:gd name="T72" fmla="*/ 71 w 87"/>
                <a:gd name="T73" fmla="*/ 73 h 131"/>
                <a:gd name="T74" fmla="*/ 72 w 87"/>
                <a:gd name="T75" fmla="*/ 68 h 131"/>
                <a:gd name="T76" fmla="*/ 73 w 87"/>
                <a:gd name="T77" fmla="*/ 65 h 131"/>
                <a:gd name="T78" fmla="*/ 68 w 87"/>
                <a:gd name="T79" fmla="*/ 61 h 131"/>
                <a:gd name="T80" fmla="*/ 61 w 87"/>
                <a:gd name="T81" fmla="*/ 56 h 131"/>
                <a:gd name="T82" fmla="*/ 53 w 87"/>
                <a:gd name="T83" fmla="*/ 54 h 131"/>
                <a:gd name="T84" fmla="*/ 51 w 87"/>
                <a:gd name="T85" fmla="*/ 49 h 131"/>
                <a:gd name="T86" fmla="*/ 55 w 87"/>
                <a:gd name="T87" fmla="*/ 45 h 131"/>
                <a:gd name="T88" fmla="*/ 51 w 87"/>
                <a:gd name="T89" fmla="*/ 42 h 131"/>
                <a:gd name="T90" fmla="*/ 48 w 87"/>
                <a:gd name="T91" fmla="*/ 40 h 131"/>
                <a:gd name="T92" fmla="*/ 44 w 87"/>
                <a:gd name="T93" fmla="*/ 37 h 131"/>
                <a:gd name="T94" fmla="*/ 38 w 87"/>
                <a:gd name="T95" fmla="*/ 34 h 131"/>
                <a:gd name="T96" fmla="*/ 35 w 87"/>
                <a:gd name="T97" fmla="*/ 32 h 131"/>
                <a:gd name="T98" fmla="*/ 31 w 87"/>
                <a:gd name="T99" fmla="*/ 28 h 131"/>
                <a:gd name="T100" fmla="*/ 26 w 87"/>
                <a:gd name="T101" fmla="*/ 27 h 131"/>
                <a:gd name="T102" fmla="*/ 23 w 87"/>
                <a:gd name="T103" fmla="*/ 23 h 131"/>
                <a:gd name="T104" fmla="*/ 22 w 87"/>
                <a:gd name="T105" fmla="*/ 20 h 131"/>
                <a:gd name="T106" fmla="*/ 24 w 87"/>
                <a:gd name="T107" fmla="*/ 17 h 131"/>
                <a:gd name="T108" fmla="*/ 19 w 87"/>
                <a:gd name="T109" fmla="*/ 11 h 131"/>
                <a:gd name="T110" fmla="*/ 16 w 87"/>
                <a:gd name="T111" fmla="*/ 8 h 131"/>
                <a:gd name="T112" fmla="*/ 17 w 87"/>
                <a:gd name="T113" fmla="*/ 4 h 131"/>
                <a:gd name="T114" fmla="*/ 0 w 87"/>
                <a:gd name="T115" fmla="*/ 0 h 1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"/>
                <a:gd name="T175" fmla="*/ 0 h 131"/>
                <a:gd name="T176" fmla="*/ 87 w 87"/>
                <a:gd name="T177" fmla="*/ 131 h 1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" h="131">
                  <a:moveTo>
                    <a:pt x="0" y="88"/>
                  </a:moveTo>
                  <a:lnTo>
                    <a:pt x="3" y="88"/>
                  </a:lnTo>
                  <a:lnTo>
                    <a:pt x="5" y="88"/>
                  </a:lnTo>
                  <a:lnTo>
                    <a:pt x="6" y="88"/>
                  </a:lnTo>
                  <a:lnTo>
                    <a:pt x="11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1" y="91"/>
                  </a:lnTo>
                  <a:lnTo>
                    <a:pt x="11" y="92"/>
                  </a:lnTo>
                  <a:lnTo>
                    <a:pt x="12" y="93"/>
                  </a:lnTo>
                  <a:lnTo>
                    <a:pt x="15" y="93"/>
                  </a:lnTo>
                  <a:lnTo>
                    <a:pt x="16" y="93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4" y="98"/>
                  </a:lnTo>
                  <a:lnTo>
                    <a:pt x="16" y="99"/>
                  </a:lnTo>
                  <a:lnTo>
                    <a:pt x="17" y="97"/>
                  </a:lnTo>
                  <a:lnTo>
                    <a:pt x="19" y="97"/>
                  </a:lnTo>
                  <a:lnTo>
                    <a:pt x="20" y="100"/>
                  </a:lnTo>
                  <a:lnTo>
                    <a:pt x="21" y="102"/>
                  </a:lnTo>
                  <a:lnTo>
                    <a:pt x="23" y="103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3" y="110"/>
                  </a:lnTo>
                  <a:lnTo>
                    <a:pt x="22" y="111"/>
                  </a:lnTo>
                  <a:lnTo>
                    <a:pt x="21" y="111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3" y="113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4" y="118"/>
                  </a:lnTo>
                  <a:lnTo>
                    <a:pt x="23" y="119"/>
                  </a:lnTo>
                  <a:lnTo>
                    <a:pt x="25" y="120"/>
                  </a:lnTo>
                  <a:lnTo>
                    <a:pt x="26" y="120"/>
                  </a:lnTo>
                  <a:lnTo>
                    <a:pt x="26" y="119"/>
                  </a:lnTo>
                  <a:lnTo>
                    <a:pt x="28" y="118"/>
                  </a:lnTo>
                  <a:lnTo>
                    <a:pt x="29" y="120"/>
                  </a:lnTo>
                  <a:lnTo>
                    <a:pt x="30" y="120"/>
                  </a:lnTo>
                  <a:lnTo>
                    <a:pt x="30" y="121"/>
                  </a:lnTo>
                  <a:lnTo>
                    <a:pt x="30" y="122"/>
                  </a:lnTo>
                  <a:lnTo>
                    <a:pt x="31" y="123"/>
                  </a:lnTo>
                  <a:lnTo>
                    <a:pt x="35" y="124"/>
                  </a:lnTo>
                  <a:lnTo>
                    <a:pt x="36" y="124"/>
                  </a:lnTo>
                  <a:lnTo>
                    <a:pt x="37" y="121"/>
                  </a:lnTo>
                  <a:lnTo>
                    <a:pt x="38" y="121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5"/>
                  </a:lnTo>
                  <a:lnTo>
                    <a:pt x="41" y="125"/>
                  </a:lnTo>
                  <a:lnTo>
                    <a:pt x="43" y="126"/>
                  </a:lnTo>
                  <a:lnTo>
                    <a:pt x="44" y="126"/>
                  </a:lnTo>
                  <a:lnTo>
                    <a:pt x="45" y="126"/>
                  </a:lnTo>
                  <a:lnTo>
                    <a:pt x="44" y="129"/>
                  </a:lnTo>
                  <a:lnTo>
                    <a:pt x="45" y="131"/>
                  </a:lnTo>
                  <a:lnTo>
                    <a:pt x="46" y="131"/>
                  </a:lnTo>
                  <a:lnTo>
                    <a:pt x="48" y="128"/>
                  </a:lnTo>
                  <a:lnTo>
                    <a:pt x="50" y="127"/>
                  </a:lnTo>
                  <a:lnTo>
                    <a:pt x="51" y="129"/>
                  </a:lnTo>
                  <a:lnTo>
                    <a:pt x="53" y="128"/>
                  </a:lnTo>
                  <a:lnTo>
                    <a:pt x="53" y="126"/>
                  </a:lnTo>
                  <a:lnTo>
                    <a:pt x="54" y="124"/>
                  </a:lnTo>
                  <a:lnTo>
                    <a:pt x="54" y="123"/>
                  </a:lnTo>
                  <a:lnTo>
                    <a:pt x="54" y="121"/>
                  </a:lnTo>
                  <a:lnTo>
                    <a:pt x="55" y="120"/>
                  </a:lnTo>
                  <a:lnTo>
                    <a:pt x="56" y="121"/>
                  </a:lnTo>
                  <a:lnTo>
                    <a:pt x="60" y="119"/>
                  </a:lnTo>
                  <a:lnTo>
                    <a:pt x="62" y="120"/>
                  </a:lnTo>
                  <a:lnTo>
                    <a:pt x="64" y="120"/>
                  </a:lnTo>
                  <a:lnTo>
                    <a:pt x="65" y="117"/>
                  </a:lnTo>
                  <a:lnTo>
                    <a:pt x="66" y="117"/>
                  </a:lnTo>
                  <a:lnTo>
                    <a:pt x="68" y="120"/>
                  </a:lnTo>
                  <a:lnTo>
                    <a:pt x="72" y="120"/>
                  </a:lnTo>
                  <a:lnTo>
                    <a:pt x="73" y="119"/>
                  </a:lnTo>
                  <a:lnTo>
                    <a:pt x="74" y="118"/>
                  </a:lnTo>
                  <a:lnTo>
                    <a:pt x="73" y="116"/>
                  </a:lnTo>
                  <a:lnTo>
                    <a:pt x="73" y="115"/>
                  </a:lnTo>
                  <a:lnTo>
                    <a:pt x="73" y="114"/>
                  </a:lnTo>
                  <a:lnTo>
                    <a:pt x="75" y="113"/>
                  </a:lnTo>
                  <a:lnTo>
                    <a:pt x="75" y="112"/>
                  </a:lnTo>
                  <a:lnTo>
                    <a:pt x="74" y="111"/>
                  </a:lnTo>
                  <a:lnTo>
                    <a:pt x="73" y="110"/>
                  </a:lnTo>
                  <a:lnTo>
                    <a:pt x="73" y="109"/>
                  </a:lnTo>
                  <a:lnTo>
                    <a:pt x="73" y="106"/>
                  </a:lnTo>
                  <a:lnTo>
                    <a:pt x="75" y="106"/>
                  </a:lnTo>
                  <a:lnTo>
                    <a:pt x="76" y="106"/>
                  </a:lnTo>
                  <a:lnTo>
                    <a:pt x="77" y="105"/>
                  </a:lnTo>
                  <a:lnTo>
                    <a:pt x="77" y="102"/>
                  </a:lnTo>
                  <a:lnTo>
                    <a:pt x="78" y="102"/>
                  </a:lnTo>
                  <a:lnTo>
                    <a:pt x="78" y="101"/>
                  </a:lnTo>
                  <a:lnTo>
                    <a:pt x="81" y="101"/>
                  </a:lnTo>
                  <a:lnTo>
                    <a:pt x="81" y="102"/>
                  </a:lnTo>
                  <a:lnTo>
                    <a:pt x="83" y="102"/>
                  </a:lnTo>
                  <a:lnTo>
                    <a:pt x="83" y="101"/>
                  </a:lnTo>
                  <a:lnTo>
                    <a:pt x="83" y="99"/>
                  </a:lnTo>
                  <a:lnTo>
                    <a:pt x="83" y="98"/>
                  </a:lnTo>
                  <a:lnTo>
                    <a:pt x="83" y="97"/>
                  </a:lnTo>
                  <a:lnTo>
                    <a:pt x="86" y="97"/>
                  </a:lnTo>
                  <a:lnTo>
                    <a:pt x="87" y="96"/>
                  </a:lnTo>
                  <a:lnTo>
                    <a:pt x="86" y="94"/>
                  </a:lnTo>
                  <a:lnTo>
                    <a:pt x="85" y="92"/>
                  </a:lnTo>
                  <a:lnTo>
                    <a:pt x="84" y="90"/>
                  </a:lnTo>
                  <a:lnTo>
                    <a:pt x="84" y="89"/>
                  </a:lnTo>
                  <a:lnTo>
                    <a:pt x="83" y="89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1" y="92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80" y="88"/>
                  </a:lnTo>
                  <a:lnTo>
                    <a:pt x="79" y="87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5" y="82"/>
                  </a:lnTo>
                  <a:lnTo>
                    <a:pt x="74" y="82"/>
                  </a:lnTo>
                  <a:lnTo>
                    <a:pt x="74" y="81"/>
                  </a:lnTo>
                  <a:lnTo>
                    <a:pt x="73" y="80"/>
                  </a:lnTo>
                  <a:lnTo>
                    <a:pt x="73" y="79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0" y="80"/>
                  </a:lnTo>
                  <a:lnTo>
                    <a:pt x="68" y="79"/>
                  </a:lnTo>
                  <a:lnTo>
                    <a:pt x="69" y="77"/>
                  </a:lnTo>
                  <a:lnTo>
                    <a:pt x="71" y="76"/>
                  </a:lnTo>
                  <a:lnTo>
                    <a:pt x="70" y="75"/>
                  </a:lnTo>
                  <a:lnTo>
                    <a:pt x="71" y="74"/>
                  </a:lnTo>
                  <a:lnTo>
                    <a:pt x="71" y="73"/>
                  </a:lnTo>
                  <a:lnTo>
                    <a:pt x="72" y="72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67"/>
                  </a:lnTo>
                  <a:lnTo>
                    <a:pt x="73" y="67"/>
                  </a:lnTo>
                  <a:lnTo>
                    <a:pt x="73" y="65"/>
                  </a:lnTo>
                  <a:lnTo>
                    <a:pt x="72" y="63"/>
                  </a:lnTo>
                  <a:lnTo>
                    <a:pt x="71" y="64"/>
                  </a:lnTo>
                  <a:lnTo>
                    <a:pt x="68" y="62"/>
                  </a:lnTo>
                  <a:lnTo>
                    <a:pt x="68" y="61"/>
                  </a:lnTo>
                  <a:lnTo>
                    <a:pt x="69" y="60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1" y="56"/>
                  </a:lnTo>
                  <a:lnTo>
                    <a:pt x="60" y="55"/>
                  </a:lnTo>
                  <a:lnTo>
                    <a:pt x="60" y="52"/>
                  </a:lnTo>
                  <a:lnTo>
                    <a:pt x="56" y="51"/>
                  </a:lnTo>
                  <a:lnTo>
                    <a:pt x="53" y="54"/>
                  </a:lnTo>
                  <a:lnTo>
                    <a:pt x="53" y="51"/>
                  </a:lnTo>
                  <a:lnTo>
                    <a:pt x="54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4" y="47"/>
                  </a:lnTo>
                  <a:lnTo>
                    <a:pt x="55" y="45"/>
                  </a:lnTo>
                  <a:lnTo>
                    <a:pt x="55" y="44"/>
                  </a:lnTo>
                  <a:lnTo>
                    <a:pt x="54" y="44"/>
                  </a:lnTo>
                  <a:lnTo>
                    <a:pt x="54" y="43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44" y="37"/>
                  </a:lnTo>
                  <a:lnTo>
                    <a:pt x="43" y="36"/>
                  </a:lnTo>
                  <a:lnTo>
                    <a:pt x="42" y="36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6" y="33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4" y="27"/>
                  </a:lnTo>
                  <a:lnTo>
                    <a:pt x="23" y="26"/>
                  </a:lnTo>
                  <a:lnTo>
                    <a:pt x="24" y="24"/>
                  </a:lnTo>
                  <a:lnTo>
                    <a:pt x="23" y="23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9" y="11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8" name="Freeform 146"/>
            <p:cNvSpPr>
              <a:spLocks/>
            </p:cNvSpPr>
            <p:nvPr/>
          </p:nvSpPr>
          <p:spPr bwMode="auto">
            <a:xfrm>
              <a:off x="1553" y="1422"/>
              <a:ext cx="173" cy="262"/>
            </a:xfrm>
            <a:custGeom>
              <a:avLst/>
              <a:gdLst>
                <a:gd name="T0" fmla="*/ 12 w 173"/>
                <a:gd name="T1" fmla="*/ 129 h 262"/>
                <a:gd name="T2" fmla="*/ 7 w 173"/>
                <a:gd name="T3" fmla="*/ 139 h 262"/>
                <a:gd name="T4" fmla="*/ 1 w 173"/>
                <a:gd name="T5" fmla="*/ 143 h 262"/>
                <a:gd name="T6" fmla="*/ 4 w 173"/>
                <a:gd name="T7" fmla="*/ 154 h 262"/>
                <a:gd name="T8" fmla="*/ 9 w 173"/>
                <a:gd name="T9" fmla="*/ 163 h 262"/>
                <a:gd name="T10" fmla="*/ 1 w 173"/>
                <a:gd name="T11" fmla="*/ 173 h 262"/>
                <a:gd name="T12" fmla="*/ 6 w 173"/>
                <a:gd name="T13" fmla="*/ 184 h 262"/>
                <a:gd name="T14" fmla="*/ 16 w 173"/>
                <a:gd name="T15" fmla="*/ 195 h 262"/>
                <a:gd name="T16" fmla="*/ 17 w 173"/>
                <a:gd name="T17" fmla="*/ 202 h 262"/>
                <a:gd name="T18" fmla="*/ 25 w 173"/>
                <a:gd name="T19" fmla="*/ 205 h 262"/>
                <a:gd name="T20" fmla="*/ 31 w 173"/>
                <a:gd name="T21" fmla="*/ 218 h 262"/>
                <a:gd name="T22" fmla="*/ 35 w 173"/>
                <a:gd name="T23" fmla="*/ 222 h 262"/>
                <a:gd name="T24" fmla="*/ 45 w 173"/>
                <a:gd name="T25" fmla="*/ 228 h 262"/>
                <a:gd name="T26" fmla="*/ 55 w 173"/>
                <a:gd name="T27" fmla="*/ 226 h 262"/>
                <a:gd name="T28" fmla="*/ 62 w 173"/>
                <a:gd name="T29" fmla="*/ 228 h 262"/>
                <a:gd name="T30" fmla="*/ 81 w 173"/>
                <a:gd name="T31" fmla="*/ 224 h 262"/>
                <a:gd name="T32" fmla="*/ 92 w 173"/>
                <a:gd name="T33" fmla="*/ 219 h 262"/>
                <a:gd name="T34" fmla="*/ 102 w 173"/>
                <a:gd name="T35" fmla="*/ 225 h 262"/>
                <a:gd name="T36" fmla="*/ 111 w 173"/>
                <a:gd name="T37" fmla="*/ 237 h 262"/>
                <a:gd name="T38" fmla="*/ 110 w 173"/>
                <a:gd name="T39" fmla="*/ 247 h 262"/>
                <a:gd name="T40" fmla="*/ 116 w 173"/>
                <a:gd name="T41" fmla="*/ 252 h 262"/>
                <a:gd name="T42" fmla="*/ 126 w 173"/>
                <a:gd name="T43" fmla="*/ 255 h 262"/>
                <a:gd name="T44" fmla="*/ 134 w 173"/>
                <a:gd name="T45" fmla="*/ 259 h 262"/>
                <a:gd name="T46" fmla="*/ 142 w 173"/>
                <a:gd name="T47" fmla="*/ 252 h 262"/>
                <a:gd name="T48" fmla="*/ 158 w 173"/>
                <a:gd name="T49" fmla="*/ 251 h 262"/>
                <a:gd name="T50" fmla="*/ 159 w 173"/>
                <a:gd name="T51" fmla="*/ 240 h 262"/>
                <a:gd name="T52" fmla="*/ 164 w 173"/>
                <a:gd name="T53" fmla="*/ 232 h 262"/>
                <a:gd name="T54" fmla="*/ 169 w 173"/>
                <a:gd name="T55" fmla="*/ 228 h 262"/>
                <a:gd name="T56" fmla="*/ 169 w 173"/>
                <a:gd name="T57" fmla="*/ 222 h 262"/>
                <a:gd name="T58" fmla="*/ 160 w 173"/>
                <a:gd name="T59" fmla="*/ 213 h 262"/>
                <a:gd name="T60" fmla="*/ 155 w 173"/>
                <a:gd name="T61" fmla="*/ 208 h 262"/>
                <a:gd name="T62" fmla="*/ 160 w 173"/>
                <a:gd name="T63" fmla="*/ 198 h 262"/>
                <a:gd name="T64" fmla="*/ 147 w 173"/>
                <a:gd name="T65" fmla="*/ 187 h 262"/>
                <a:gd name="T66" fmla="*/ 138 w 173"/>
                <a:gd name="T67" fmla="*/ 179 h 262"/>
                <a:gd name="T68" fmla="*/ 134 w 173"/>
                <a:gd name="T69" fmla="*/ 171 h 262"/>
                <a:gd name="T70" fmla="*/ 123 w 173"/>
                <a:gd name="T71" fmla="*/ 166 h 262"/>
                <a:gd name="T72" fmla="*/ 112 w 173"/>
                <a:gd name="T73" fmla="*/ 158 h 262"/>
                <a:gd name="T74" fmla="*/ 109 w 173"/>
                <a:gd name="T75" fmla="*/ 149 h 262"/>
                <a:gd name="T76" fmla="*/ 102 w 173"/>
                <a:gd name="T77" fmla="*/ 139 h 262"/>
                <a:gd name="T78" fmla="*/ 103 w 173"/>
                <a:gd name="T79" fmla="*/ 129 h 262"/>
                <a:gd name="T80" fmla="*/ 110 w 173"/>
                <a:gd name="T81" fmla="*/ 118 h 262"/>
                <a:gd name="T82" fmla="*/ 107 w 173"/>
                <a:gd name="T83" fmla="*/ 112 h 262"/>
                <a:gd name="T84" fmla="*/ 106 w 173"/>
                <a:gd name="T85" fmla="*/ 97 h 262"/>
                <a:gd name="T86" fmla="*/ 109 w 173"/>
                <a:gd name="T87" fmla="*/ 89 h 262"/>
                <a:gd name="T88" fmla="*/ 112 w 173"/>
                <a:gd name="T89" fmla="*/ 77 h 262"/>
                <a:gd name="T90" fmla="*/ 110 w 173"/>
                <a:gd name="T91" fmla="*/ 67 h 262"/>
                <a:gd name="T92" fmla="*/ 112 w 173"/>
                <a:gd name="T93" fmla="*/ 59 h 262"/>
                <a:gd name="T94" fmla="*/ 122 w 173"/>
                <a:gd name="T95" fmla="*/ 62 h 262"/>
                <a:gd name="T96" fmla="*/ 131 w 173"/>
                <a:gd name="T97" fmla="*/ 54 h 262"/>
                <a:gd name="T98" fmla="*/ 126 w 173"/>
                <a:gd name="T99" fmla="*/ 50 h 262"/>
                <a:gd name="T100" fmla="*/ 116 w 173"/>
                <a:gd name="T101" fmla="*/ 47 h 262"/>
                <a:gd name="T102" fmla="*/ 109 w 173"/>
                <a:gd name="T103" fmla="*/ 40 h 262"/>
                <a:gd name="T104" fmla="*/ 96 w 173"/>
                <a:gd name="T105" fmla="*/ 35 h 262"/>
                <a:gd name="T106" fmla="*/ 94 w 173"/>
                <a:gd name="T107" fmla="*/ 13 h 262"/>
                <a:gd name="T108" fmla="*/ 95 w 173"/>
                <a:gd name="T109" fmla="*/ 5 h 262"/>
                <a:gd name="T110" fmla="*/ 88 w 173"/>
                <a:gd name="T111" fmla="*/ 5 h 262"/>
                <a:gd name="T112" fmla="*/ 76 w 173"/>
                <a:gd name="T113" fmla="*/ 19 h 262"/>
                <a:gd name="T114" fmla="*/ 54 w 173"/>
                <a:gd name="T115" fmla="*/ 22 h 262"/>
                <a:gd name="T116" fmla="*/ 54 w 173"/>
                <a:gd name="T117" fmla="*/ 35 h 2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3"/>
                <a:gd name="T178" fmla="*/ 0 h 262"/>
                <a:gd name="T179" fmla="*/ 173 w 173"/>
                <a:gd name="T180" fmla="*/ 262 h 2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3" h="262">
                  <a:moveTo>
                    <a:pt x="15" y="117"/>
                  </a:moveTo>
                  <a:lnTo>
                    <a:pt x="18" y="117"/>
                  </a:lnTo>
                  <a:lnTo>
                    <a:pt x="19" y="118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5" y="124"/>
                  </a:lnTo>
                  <a:lnTo>
                    <a:pt x="13" y="125"/>
                  </a:lnTo>
                  <a:lnTo>
                    <a:pt x="13" y="127"/>
                  </a:lnTo>
                  <a:lnTo>
                    <a:pt x="12" y="127"/>
                  </a:lnTo>
                  <a:lnTo>
                    <a:pt x="12" y="129"/>
                  </a:lnTo>
                  <a:lnTo>
                    <a:pt x="9" y="130"/>
                  </a:lnTo>
                  <a:lnTo>
                    <a:pt x="8" y="134"/>
                  </a:lnTo>
                  <a:lnTo>
                    <a:pt x="7" y="134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7" y="138"/>
                  </a:lnTo>
                  <a:lnTo>
                    <a:pt x="6" y="139"/>
                  </a:lnTo>
                  <a:lnTo>
                    <a:pt x="7" y="139"/>
                  </a:lnTo>
                  <a:lnTo>
                    <a:pt x="6" y="140"/>
                  </a:lnTo>
                  <a:lnTo>
                    <a:pt x="5" y="139"/>
                  </a:lnTo>
                  <a:lnTo>
                    <a:pt x="4" y="140"/>
                  </a:lnTo>
                  <a:lnTo>
                    <a:pt x="1" y="140"/>
                  </a:lnTo>
                  <a:lnTo>
                    <a:pt x="2" y="141"/>
                  </a:lnTo>
                  <a:lnTo>
                    <a:pt x="3" y="141"/>
                  </a:lnTo>
                  <a:lnTo>
                    <a:pt x="3" y="143"/>
                  </a:lnTo>
                  <a:lnTo>
                    <a:pt x="1" y="143"/>
                  </a:lnTo>
                  <a:lnTo>
                    <a:pt x="0" y="145"/>
                  </a:lnTo>
                  <a:lnTo>
                    <a:pt x="3" y="145"/>
                  </a:lnTo>
                  <a:lnTo>
                    <a:pt x="3" y="147"/>
                  </a:lnTo>
                  <a:lnTo>
                    <a:pt x="5" y="147"/>
                  </a:lnTo>
                  <a:lnTo>
                    <a:pt x="5" y="148"/>
                  </a:lnTo>
                  <a:lnTo>
                    <a:pt x="5" y="149"/>
                  </a:lnTo>
                  <a:lnTo>
                    <a:pt x="6" y="152"/>
                  </a:lnTo>
                  <a:lnTo>
                    <a:pt x="6" y="153"/>
                  </a:lnTo>
                  <a:lnTo>
                    <a:pt x="4" y="154"/>
                  </a:lnTo>
                  <a:lnTo>
                    <a:pt x="5" y="156"/>
                  </a:lnTo>
                  <a:lnTo>
                    <a:pt x="4" y="158"/>
                  </a:lnTo>
                  <a:lnTo>
                    <a:pt x="6" y="157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9" y="158"/>
                  </a:lnTo>
                  <a:lnTo>
                    <a:pt x="10" y="158"/>
                  </a:lnTo>
                  <a:lnTo>
                    <a:pt x="11" y="160"/>
                  </a:lnTo>
                  <a:lnTo>
                    <a:pt x="9" y="161"/>
                  </a:lnTo>
                  <a:lnTo>
                    <a:pt x="9" y="163"/>
                  </a:lnTo>
                  <a:lnTo>
                    <a:pt x="8" y="163"/>
                  </a:lnTo>
                  <a:lnTo>
                    <a:pt x="7" y="164"/>
                  </a:lnTo>
                  <a:lnTo>
                    <a:pt x="5" y="164"/>
                  </a:lnTo>
                  <a:lnTo>
                    <a:pt x="6" y="167"/>
                  </a:lnTo>
                  <a:lnTo>
                    <a:pt x="4" y="169"/>
                  </a:lnTo>
                  <a:lnTo>
                    <a:pt x="2" y="168"/>
                  </a:lnTo>
                  <a:lnTo>
                    <a:pt x="1" y="169"/>
                  </a:lnTo>
                  <a:lnTo>
                    <a:pt x="3" y="171"/>
                  </a:lnTo>
                  <a:lnTo>
                    <a:pt x="3" y="173"/>
                  </a:lnTo>
                  <a:lnTo>
                    <a:pt x="1" y="173"/>
                  </a:lnTo>
                  <a:lnTo>
                    <a:pt x="0" y="173"/>
                  </a:lnTo>
                  <a:lnTo>
                    <a:pt x="1" y="176"/>
                  </a:lnTo>
                  <a:lnTo>
                    <a:pt x="0" y="178"/>
                  </a:lnTo>
                  <a:lnTo>
                    <a:pt x="0" y="179"/>
                  </a:lnTo>
                  <a:lnTo>
                    <a:pt x="2" y="180"/>
                  </a:lnTo>
                  <a:lnTo>
                    <a:pt x="2" y="181"/>
                  </a:lnTo>
                  <a:lnTo>
                    <a:pt x="2" y="182"/>
                  </a:lnTo>
                  <a:lnTo>
                    <a:pt x="3" y="185"/>
                  </a:lnTo>
                  <a:lnTo>
                    <a:pt x="6" y="184"/>
                  </a:lnTo>
                  <a:lnTo>
                    <a:pt x="6" y="185"/>
                  </a:lnTo>
                  <a:lnTo>
                    <a:pt x="9" y="185"/>
                  </a:lnTo>
                  <a:lnTo>
                    <a:pt x="10" y="188"/>
                  </a:lnTo>
                  <a:lnTo>
                    <a:pt x="10" y="190"/>
                  </a:lnTo>
                  <a:lnTo>
                    <a:pt x="12" y="190"/>
                  </a:lnTo>
                  <a:lnTo>
                    <a:pt x="12" y="191"/>
                  </a:lnTo>
                  <a:lnTo>
                    <a:pt x="14" y="191"/>
                  </a:lnTo>
                  <a:lnTo>
                    <a:pt x="13" y="193"/>
                  </a:lnTo>
                  <a:lnTo>
                    <a:pt x="16" y="194"/>
                  </a:lnTo>
                  <a:lnTo>
                    <a:pt x="16" y="195"/>
                  </a:lnTo>
                  <a:lnTo>
                    <a:pt x="17" y="196"/>
                  </a:lnTo>
                  <a:lnTo>
                    <a:pt x="15" y="198"/>
                  </a:lnTo>
                  <a:lnTo>
                    <a:pt x="16" y="199"/>
                  </a:lnTo>
                  <a:lnTo>
                    <a:pt x="17" y="200"/>
                  </a:lnTo>
                  <a:lnTo>
                    <a:pt x="14" y="203"/>
                  </a:lnTo>
                  <a:lnTo>
                    <a:pt x="15" y="204"/>
                  </a:lnTo>
                  <a:lnTo>
                    <a:pt x="16" y="203"/>
                  </a:lnTo>
                  <a:lnTo>
                    <a:pt x="17" y="202"/>
                  </a:lnTo>
                  <a:lnTo>
                    <a:pt x="19" y="203"/>
                  </a:lnTo>
                  <a:lnTo>
                    <a:pt x="19" y="205"/>
                  </a:lnTo>
                  <a:lnTo>
                    <a:pt x="19" y="208"/>
                  </a:lnTo>
                  <a:lnTo>
                    <a:pt x="21" y="207"/>
                  </a:lnTo>
                  <a:lnTo>
                    <a:pt x="22" y="207"/>
                  </a:lnTo>
                  <a:lnTo>
                    <a:pt x="23" y="207"/>
                  </a:lnTo>
                  <a:lnTo>
                    <a:pt x="24" y="206"/>
                  </a:lnTo>
                  <a:lnTo>
                    <a:pt x="23" y="205"/>
                  </a:lnTo>
                  <a:lnTo>
                    <a:pt x="24" y="204"/>
                  </a:lnTo>
                  <a:lnTo>
                    <a:pt x="25" y="205"/>
                  </a:lnTo>
                  <a:lnTo>
                    <a:pt x="26" y="207"/>
                  </a:lnTo>
                  <a:lnTo>
                    <a:pt x="25" y="208"/>
                  </a:lnTo>
                  <a:lnTo>
                    <a:pt x="26" y="210"/>
                  </a:lnTo>
                  <a:lnTo>
                    <a:pt x="27" y="209"/>
                  </a:lnTo>
                  <a:lnTo>
                    <a:pt x="29" y="211"/>
                  </a:lnTo>
                  <a:lnTo>
                    <a:pt x="29" y="212"/>
                  </a:lnTo>
                  <a:lnTo>
                    <a:pt x="29" y="213"/>
                  </a:lnTo>
                  <a:lnTo>
                    <a:pt x="29" y="214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31" y="219"/>
                  </a:lnTo>
                  <a:lnTo>
                    <a:pt x="32" y="219"/>
                  </a:lnTo>
                  <a:lnTo>
                    <a:pt x="34" y="220"/>
                  </a:lnTo>
                  <a:lnTo>
                    <a:pt x="34" y="221"/>
                  </a:lnTo>
                  <a:lnTo>
                    <a:pt x="32" y="221"/>
                  </a:lnTo>
                  <a:lnTo>
                    <a:pt x="32" y="223"/>
                  </a:lnTo>
                  <a:lnTo>
                    <a:pt x="33" y="224"/>
                  </a:lnTo>
                  <a:lnTo>
                    <a:pt x="34" y="224"/>
                  </a:lnTo>
                  <a:lnTo>
                    <a:pt x="35" y="224"/>
                  </a:lnTo>
                  <a:lnTo>
                    <a:pt x="35" y="222"/>
                  </a:lnTo>
                  <a:lnTo>
                    <a:pt x="36" y="222"/>
                  </a:lnTo>
                  <a:lnTo>
                    <a:pt x="37" y="223"/>
                  </a:lnTo>
                  <a:lnTo>
                    <a:pt x="37" y="225"/>
                  </a:lnTo>
                  <a:lnTo>
                    <a:pt x="36" y="229"/>
                  </a:lnTo>
                  <a:lnTo>
                    <a:pt x="37" y="228"/>
                  </a:lnTo>
                  <a:lnTo>
                    <a:pt x="38" y="228"/>
                  </a:lnTo>
                  <a:lnTo>
                    <a:pt x="41" y="228"/>
                  </a:lnTo>
                  <a:lnTo>
                    <a:pt x="43" y="228"/>
                  </a:lnTo>
                  <a:lnTo>
                    <a:pt x="45" y="228"/>
                  </a:lnTo>
                  <a:lnTo>
                    <a:pt x="46" y="229"/>
                  </a:lnTo>
                  <a:lnTo>
                    <a:pt x="47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2" y="228"/>
                  </a:lnTo>
                  <a:lnTo>
                    <a:pt x="53" y="228"/>
                  </a:lnTo>
                  <a:lnTo>
                    <a:pt x="55" y="226"/>
                  </a:lnTo>
                  <a:lnTo>
                    <a:pt x="56" y="226"/>
                  </a:lnTo>
                  <a:lnTo>
                    <a:pt x="56" y="228"/>
                  </a:lnTo>
                  <a:lnTo>
                    <a:pt x="57" y="228"/>
                  </a:lnTo>
                  <a:lnTo>
                    <a:pt x="57" y="227"/>
                  </a:lnTo>
                  <a:lnTo>
                    <a:pt x="56" y="225"/>
                  </a:lnTo>
                  <a:lnTo>
                    <a:pt x="56" y="224"/>
                  </a:lnTo>
                  <a:lnTo>
                    <a:pt x="58" y="224"/>
                  </a:lnTo>
                  <a:lnTo>
                    <a:pt x="58" y="227"/>
                  </a:lnTo>
                  <a:lnTo>
                    <a:pt x="61" y="228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5" y="226"/>
                  </a:lnTo>
                  <a:lnTo>
                    <a:pt x="65" y="225"/>
                  </a:lnTo>
                  <a:lnTo>
                    <a:pt x="67" y="226"/>
                  </a:lnTo>
                  <a:lnTo>
                    <a:pt x="71" y="224"/>
                  </a:lnTo>
                  <a:lnTo>
                    <a:pt x="72" y="225"/>
                  </a:lnTo>
                  <a:lnTo>
                    <a:pt x="74" y="225"/>
                  </a:lnTo>
                  <a:lnTo>
                    <a:pt x="77" y="224"/>
                  </a:lnTo>
                  <a:lnTo>
                    <a:pt x="81" y="224"/>
                  </a:lnTo>
                  <a:lnTo>
                    <a:pt x="80" y="220"/>
                  </a:lnTo>
                  <a:lnTo>
                    <a:pt x="81" y="220"/>
                  </a:lnTo>
                  <a:lnTo>
                    <a:pt x="81" y="219"/>
                  </a:lnTo>
                  <a:lnTo>
                    <a:pt x="83" y="218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1" y="219"/>
                  </a:lnTo>
                  <a:lnTo>
                    <a:pt x="92" y="219"/>
                  </a:lnTo>
                  <a:lnTo>
                    <a:pt x="97" y="219"/>
                  </a:lnTo>
                  <a:lnTo>
                    <a:pt x="98" y="220"/>
                  </a:lnTo>
                  <a:lnTo>
                    <a:pt x="98" y="221"/>
                  </a:lnTo>
                  <a:lnTo>
                    <a:pt x="97" y="222"/>
                  </a:lnTo>
                  <a:lnTo>
                    <a:pt x="97" y="223"/>
                  </a:lnTo>
                  <a:lnTo>
                    <a:pt x="98" y="224"/>
                  </a:lnTo>
                  <a:lnTo>
                    <a:pt x="101" y="224"/>
                  </a:lnTo>
                  <a:lnTo>
                    <a:pt x="102" y="224"/>
                  </a:lnTo>
                  <a:lnTo>
                    <a:pt x="102" y="225"/>
                  </a:lnTo>
                  <a:lnTo>
                    <a:pt x="102" y="226"/>
                  </a:lnTo>
                  <a:lnTo>
                    <a:pt x="100" y="229"/>
                  </a:lnTo>
                  <a:lnTo>
                    <a:pt x="102" y="230"/>
                  </a:lnTo>
                  <a:lnTo>
                    <a:pt x="103" y="228"/>
                  </a:lnTo>
                  <a:lnTo>
                    <a:pt x="105" y="228"/>
                  </a:lnTo>
                  <a:lnTo>
                    <a:pt x="106" y="231"/>
                  </a:lnTo>
                  <a:lnTo>
                    <a:pt x="107" y="233"/>
                  </a:lnTo>
                  <a:lnTo>
                    <a:pt x="109" y="234"/>
                  </a:lnTo>
                  <a:lnTo>
                    <a:pt x="110" y="237"/>
                  </a:lnTo>
                  <a:lnTo>
                    <a:pt x="111" y="237"/>
                  </a:lnTo>
                  <a:lnTo>
                    <a:pt x="112" y="238"/>
                  </a:lnTo>
                  <a:lnTo>
                    <a:pt x="112" y="239"/>
                  </a:lnTo>
                  <a:lnTo>
                    <a:pt x="109" y="241"/>
                  </a:lnTo>
                  <a:lnTo>
                    <a:pt x="108" y="242"/>
                  </a:lnTo>
                  <a:lnTo>
                    <a:pt x="107" y="242"/>
                  </a:lnTo>
                  <a:lnTo>
                    <a:pt x="107" y="244"/>
                  </a:lnTo>
                  <a:lnTo>
                    <a:pt x="108" y="244"/>
                  </a:lnTo>
                  <a:lnTo>
                    <a:pt x="109" y="244"/>
                  </a:lnTo>
                  <a:lnTo>
                    <a:pt x="110" y="247"/>
                  </a:lnTo>
                  <a:lnTo>
                    <a:pt x="111" y="247"/>
                  </a:lnTo>
                  <a:lnTo>
                    <a:pt x="110" y="249"/>
                  </a:lnTo>
                  <a:lnTo>
                    <a:pt x="109" y="250"/>
                  </a:lnTo>
                  <a:lnTo>
                    <a:pt x="111" y="251"/>
                  </a:lnTo>
                  <a:lnTo>
                    <a:pt x="112" y="251"/>
                  </a:lnTo>
                  <a:lnTo>
                    <a:pt x="112" y="250"/>
                  </a:lnTo>
                  <a:lnTo>
                    <a:pt x="114" y="249"/>
                  </a:lnTo>
                  <a:lnTo>
                    <a:pt x="115" y="251"/>
                  </a:lnTo>
                  <a:lnTo>
                    <a:pt x="116" y="251"/>
                  </a:lnTo>
                  <a:lnTo>
                    <a:pt x="116" y="252"/>
                  </a:lnTo>
                  <a:lnTo>
                    <a:pt x="116" y="253"/>
                  </a:lnTo>
                  <a:lnTo>
                    <a:pt x="117" y="254"/>
                  </a:lnTo>
                  <a:lnTo>
                    <a:pt x="121" y="255"/>
                  </a:lnTo>
                  <a:lnTo>
                    <a:pt x="122" y="255"/>
                  </a:lnTo>
                  <a:lnTo>
                    <a:pt x="123" y="252"/>
                  </a:lnTo>
                  <a:lnTo>
                    <a:pt x="124" y="252"/>
                  </a:lnTo>
                  <a:lnTo>
                    <a:pt x="124" y="255"/>
                  </a:lnTo>
                  <a:lnTo>
                    <a:pt x="126" y="255"/>
                  </a:lnTo>
                  <a:lnTo>
                    <a:pt x="126" y="256"/>
                  </a:lnTo>
                  <a:lnTo>
                    <a:pt x="127" y="256"/>
                  </a:lnTo>
                  <a:lnTo>
                    <a:pt x="129" y="257"/>
                  </a:lnTo>
                  <a:lnTo>
                    <a:pt x="130" y="257"/>
                  </a:lnTo>
                  <a:lnTo>
                    <a:pt x="131" y="257"/>
                  </a:lnTo>
                  <a:lnTo>
                    <a:pt x="130" y="260"/>
                  </a:lnTo>
                  <a:lnTo>
                    <a:pt x="131" y="262"/>
                  </a:lnTo>
                  <a:lnTo>
                    <a:pt x="132" y="262"/>
                  </a:lnTo>
                  <a:lnTo>
                    <a:pt x="134" y="259"/>
                  </a:lnTo>
                  <a:lnTo>
                    <a:pt x="136" y="258"/>
                  </a:lnTo>
                  <a:lnTo>
                    <a:pt x="137" y="260"/>
                  </a:lnTo>
                  <a:lnTo>
                    <a:pt x="139" y="259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0" y="254"/>
                  </a:lnTo>
                  <a:lnTo>
                    <a:pt x="140" y="252"/>
                  </a:lnTo>
                  <a:lnTo>
                    <a:pt x="141" y="251"/>
                  </a:lnTo>
                  <a:lnTo>
                    <a:pt x="142" y="252"/>
                  </a:lnTo>
                  <a:lnTo>
                    <a:pt x="146" y="250"/>
                  </a:lnTo>
                  <a:lnTo>
                    <a:pt x="148" y="251"/>
                  </a:lnTo>
                  <a:lnTo>
                    <a:pt x="150" y="251"/>
                  </a:lnTo>
                  <a:lnTo>
                    <a:pt x="151" y="248"/>
                  </a:lnTo>
                  <a:lnTo>
                    <a:pt x="152" y="248"/>
                  </a:lnTo>
                  <a:lnTo>
                    <a:pt x="154" y="251"/>
                  </a:lnTo>
                  <a:lnTo>
                    <a:pt x="158" y="251"/>
                  </a:lnTo>
                  <a:lnTo>
                    <a:pt x="159" y="250"/>
                  </a:lnTo>
                  <a:lnTo>
                    <a:pt x="160" y="249"/>
                  </a:lnTo>
                  <a:lnTo>
                    <a:pt x="159" y="247"/>
                  </a:lnTo>
                  <a:lnTo>
                    <a:pt x="159" y="246"/>
                  </a:lnTo>
                  <a:lnTo>
                    <a:pt x="159" y="245"/>
                  </a:lnTo>
                  <a:lnTo>
                    <a:pt x="161" y="244"/>
                  </a:lnTo>
                  <a:lnTo>
                    <a:pt x="161" y="243"/>
                  </a:lnTo>
                  <a:lnTo>
                    <a:pt x="160" y="242"/>
                  </a:lnTo>
                  <a:lnTo>
                    <a:pt x="159" y="241"/>
                  </a:lnTo>
                  <a:lnTo>
                    <a:pt x="159" y="240"/>
                  </a:lnTo>
                  <a:lnTo>
                    <a:pt x="159" y="237"/>
                  </a:lnTo>
                  <a:lnTo>
                    <a:pt x="161" y="237"/>
                  </a:lnTo>
                  <a:lnTo>
                    <a:pt x="162" y="237"/>
                  </a:lnTo>
                  <a:lnTo>
                    <a:pt x="163" y="236"/>
                  </a:lnTo>
                  <a:lnTo>
                    <a:pt x="163" y="233"/>
                  </a:lnTo>
                  <a:lnTo>
                    <a:pt x="164" y="233"/>
                  </a:lnTo>
                  <a:lnTo>
                    <a:pt x="164" y="232"/>
                  </a:lnTo>
                  <a:lnTo>
                    <a:pt x="167" y="232"/>
                  </a:lnTo>
                  <a:lnTo>
                    <a:pt x="167" y="233"/>
                  </a:lnTo>
                  <a:lnTo>
                    <a:pt x="169" y="233"/>
                  </a:lnTo>
                  <a:lnTo>
                    <a:pt x="169" y="232"/>
                  </a:lnTo>
                  <a:lnTo>
                    <a:pt x="169" y="230"/>
                  </a:lnTo>
                  <a:lnTo>
                    <a:pt x="169" y="229"/>
                  </a:lnTo>
                  <a:lnTo>
                    <a:pt x="169" y="228"/>
                  </a:lnTo>
                  <a:lnTo>
                    <a:pt x="172" y="228"/>
                  </a:lnTo>
                  <a:lnTo>
                    <a:pt x="173" y="227"/>
                  </a:lnTo>
                  <a:lnTo>
                    <a:pt x="172" y="225"/>
                  </a:lnTo>
                  <a:lnTo>
                    <a:pt x="171" y="223"/>
                  </a:lnTo>
                  <a:lnTo>
                    <a:pt x="170" y="221"/>
                  </a:lnTo>
                  <a:lnTo>
                    <a:pt x="170" y="220"/>
                  </a:lnTo>
                  <a:lnTo>
                    <a:pt x="169" y="220"/>
                  </a:lnTo>
                  <a:lnTo>
                    <a:pt x="169" y="222"/>
                  </a:lnTo>
                  <a:lnTo>
                    <a:pt x="168" y="222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5" y="219"/>
                  </a:lnTo>
                  <a:lnTo>
                    <a:pt x="166" y="219"/>
                  </a:lnTo>
                  <a:lnTo>
                    <a:pt x="165" y="218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1" y="213"/>
                  </a:lnTo>
                  <a:lnTo>
                    <a:pt x="160" y="213"/>
                  </a:lnTo>
                  <a:lnTo>
                    <a:pt x="160" y="212"/>
                  </a:lnTo>
                  <a:lnTo>
                    <a:pt x="159" y="211"/>
                  </a:lnTo>
                  <a:lnTo>
                    <a:pt x="159" y="210"/>
                  </a:lnTo>
                  <a:lnTo>
                    <a:pt x="156" y="210"/>
                  </a:lnTo>
                  <a:lnTo>
                    <a:pt x="157" y="210"/>
                  </a:lnTo>
                  <a:lnTo>
                    <a:pt x="156" y="211"/>
                  </a:lnTo>
                  <a:lnTo>
                    <a:pt x="154" y="210"/>
                  </a:lnTo>
                  <a:lnTo>
                    <a:pt x="155" y="208"/>
                  </a:lnTo>
                  <a:lnTo>
                    <a:pt x="157" y="207"/>
                  </a:lnTo>
                  <a:lnTo>
                    <a:pt x="156" y="206"/>
                  </a:lnTo>
                  <a:lnTo>
                    <a:pt x="157" y="205"/>
                  </a:lnTo>
                  <a:lnTo>
                    <a:pt x="157" y="204"/>
                  </a:lnTo>
                  <a:lnTo>
                    <a:pt x="158" y="203"/>
                  </a:lnTo>
                  <a:lnTo>
                    <a:pt x="158" y="202"/>
                  </a:lnTo>
                  <a:lnTo>
                    <a:pt x="158" y="200"/>
                  </a:lnTo>
                  <a:lnTo>
                    <a:pt x="158" y="199"/>
                  </a:lnTo>
                  <a:lnTo>
                    <a:pt x="160" y="199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59" y="195"/>
                  </a:lnTo>
                  <a:lnTo>
                    <a:pt x="158" y="194"/>
                  </a:lnTo>
                  <a:lnTo>
                    <a:pt x="157" y="195"/>
                  </a:lnTo>
                  <a:lnTo>
                    <a:pt x="154" y="193"/>
                  </a:lnTo>
                  <a:lnTo>
                    <a:pt x="154" y="192"/>
                  </a:lnTo>
                  <a:lnTo>
                    <a:pt x="155" y="191"/>
                  </a:lnTo>
                  <a:lnTo>
                    <a:pt x="152" y="189"/>
                  </a:lnTo>
                  <a:lnTo>
                    <a:pt x="150" y="191"/>
                  </a:lnTo>
                  <a:lnTo>
                    <a:pt x="147" y="187"/>
                  </a:lnTo>
                  <a:lnTo>
                    <a:pt x="146" y="186"/>
                  </a:lnTo>
                  <a:lnTo>
                    <a:pt x="146" y="183"/>
                  </a:lnTo>
                  <a:lnTo>
                    <a:pt x="142" y="182"/>
                  </a:lnTo>
                  <a:lnTo>
                    <a:pt x="139" y="185"/>
                  </a:lnTo>
                  <a:lnTo>
                    <a:pt x="139" y="182"/>
                  </a:lnTo>
                  <a:lnTo>
                    <a:pt x="140" y="181"/>
                  </a:lnTo>
                  <a:lnTo>
                    <a:pt x="137" y="180"/>
                  </a:lnTo>
                  <a:lnTo>
                    <a:pt x="138" y="179"/>
                  </a:lnTo>
                  <a:lnTo>
                    <a:pt x="140" y="178"/>
                  </a:lnTo>
                  <a:lnTo>
                    <a:pt x="141" y="176"/>
                  </a:lnTo>
                  <a:lnTo>
                    <a:pt x="141" y="175"/>
                  </a:lnTo>
                  <a:lnTo>
                    <a:pt x="140" y="175"/>
                  </a:lnTo>
                  <a:lnTo>
                    <a:pt x="140" y="174"/>
                  </a:lnTo>
                  <a:lnTo>
                    <a:pt x="137" y="173"/>
                  </a:lnTo>
                  <a:lnTo>
                    <a:pt x="137" y="172"/>
                  </a:lnTo>
                  <a:lnTo>
                    <a:pt x="137" y="171"/>
                  </a:lnTo>
                  <a:lnTo>
                    <a:pt x="134" y="171"/>
                  </a:lnTo>
                  <a:lnTo>
                    <a:pt x="133" y="170"/>
                  </a:lnTo>
                  <a:lnTo>
                    <a:pt x="132" y="168"/>
                  </a:lnTo>
                  <a:lnTo>
                    <a:pt x="131" y="167"/>
                  </a:lnTo>
                  <a:lnTo>
                    <a:pt x="130" y="168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4" y="165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2" y="164"/>
                  </a:lnTo>
                  <a:lnTo>
                    <a:pt x="121" y="163"/>
                  </a:lnTo>
                  <a:lnTo>
                    <a:pt x="119" y="163"/>
                  </a:lnTo>
                  <a:lnTo>
                    <a:pt x="118" y="162"/>
                  </a:lnTo>
                  <a:lnTo>
                    <a:pt x="118" y="161"/>
                  </a:lnTo>
                  <a:lnTo>
                    <a:pt x="117" y="159"/>
                  </a:lnTo>
                  <a:lnTo>
                    <a:pt x="114" y="159"/>
                  </a:lnTo>
                  <a:lnTo>
                    <a:pt x="112" y="155"/>
                  </a:lnTo>
                  <a:lnTo>
                    <a:pt x="112" y="156"/>
                  </a:lnTo>
                  <a:lnTo>
                    <a:pt x="112" y="158"/>
                  </a:lnTo>
                  <a:lnTo>
                    <a:pt x="110" y="158"/>
                  </a:lnTo>
                  <a:lnTo>
                    <a:pt x="109" y="157"/>
                  </a:lnTo>
                  <a:lnTo>
                    <a:pt x="110" y="155"/>
                  </a:lnTo>
                  <a:lnTo>
                    <a:pt x="109" y="154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08" y="150"/>
                  </a:lnTo>
                  <a:lnTo>
                    <a:pt x="108" y="149"/>
                  </a:lnTo>
                  <a:lnTo>
                    <a:pt x="109" y="149"/>
                  </a:lnTo>
                  <a:lnTo>
                    <a:pt x="109" y="148"/>
                  </a:lnTo>
                  <a:lnTo>
                    <a:pt x="110" y="148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5" y="142"/>
                  </a:lnTo>
                  <a:lnTo>
                    <a:pt x="104" y="140"/>
                  </a:lnTo>
                  <a:lnTo>
                    <a:pt x="103" y="140"/>
                  </a:lnTo>
                  <a:lnTo>
                    <a:pt x="102" y="139"/>
                  </a:lnTo>
                  <a:lnTo>
                    <a:pt x="101" y="139"/>
                  </a:lnTo>
                  <a:lnTo>
                    <a:pt x="101" y="137"/>
                  </a:lnTo>
                  <a:lnTo>
                    <a:pt x="102" y="136"/>
                  </a:lnTo>
                  <a:lnTo>
                    <a:pt x="103" y="135"/>
                  </a:lnTo>
                  <a:lnTo>
                    <a:pt x="103" y="134"/>
                  </a:lnTo>
                  <a:lnTo>
                    <a:pt x="103" y="132"/>
                  </a:lnTo>
                  <a:lnTo>
                    <a:pt x="103" y="131"/>
                  </a:lnTo>
                  <a:lnTo>
                    <a:pt x="103" y="130"/>
                  </a:lnTo>
                  <a:lnTo>
                    <a:pt x="103" y="129"/>
                  </a:lnTo>
                  <a:lnTo>
                    <a:pt x="103" y="127"/>
                  </a:lnTo>
                  <a:lnTo>
                    <a:pt x="104" y="126"/>
                  </a:lnTo>
                  <a:lnTo>
                    <a:pt x="105" y="126"/>
                  </a:lnTo>
                  <a:lnTo>
                    <a:pt x="109" y="125"/>
                  </a:lnTo>
                  <a:lnTo>
                    <a:pt x="109" y="124"/>
                  </a:lnTo>
                  <a:lnTo>
                    <a:pt x="110" y="123"/>
                  </a:lnTo>
                  <a:lnTo>
                    <a:pt x="110" y="121"/>
                  </a:lnTo>
                  <a:lnTo>
                    <a:pt x="108" y="120"/>
                  </a:lnTo>
                  <a:lnTo>
                    <a:pt x="108" y="119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09" y="115"/>
                  </a:lnTo>
                  <a:lnTo>
                    <a:pt x="108" y="115"/>
                  </a:lnTo>
                  <a:lnTo>
                    <a:pt x="106" y="117"/>
                  </a:lnTo>
                  <a:lnTo>
                    <a:pt x="105" y="117"/>
                  </a:lnTo>
                  <a:lnTo>
                    <a:pt x="105" y="116"/>
                  </a:lnTo>
                  <a:lnTo>
                    <a:pt x="107" y="113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7" y="108"/>
                  </a:lnTo>
                  <a:lnTo>
                    <a:pt x="106" y="106"/>
                  </a:lnTo>
                  <a:lnTo>
                    <a:pt x="105" y="105"/>
                  </a:lnTo>
                  <a:lnTo>
                    <a:pt x="104" y="102"/>
                  </a:lnTo>
                  <a:lnTo>
                    <a:pt x="103" y="100"/>
                  </a:lnTo>
                  <a:lnTo>
                    <a:pt x="103" y="99"/>
                  </a:lnTo>
                  <a:lnTo>
                    <a:pt x="106" y="97"/>
                  </a:lnTo>
                  <a:lnTo>
                    <a:pt x="105" y="96"/>
                  </a:lnTo>
                  <a:lnTo>
                    <a:pt x="104" y="94"/>
                  </a:lnTo>
                  <a:lnTo>
                    <a:pt x="105" y="92"/>
                  </a:lnTo>
                  <a:lnTo>
                    <a:pt x="107" y="92"/>
                  </a:lnTo>
                  <a:lnTo>
                    <a:pt x="108" y="91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89"/>
                  </a:lnTo>
                  <a:lnTo>
                    <a:pt x="109" y="89"/>
                  </a:lnTo>
                  <a:lnTo>
                    <a:pt x="109" y="87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11" y="81"/>
                  </a:lnTo>
                  <a:lnTo>
                    <a:pt x="112" y="81"/>
                  </a:lnTo>
                  <a:lnTo>
                    <a:pt x="113" y="79"/>
                  </a:lnTo>
                  <a:lnTo>
                    <a:pt x="112" y="78"/>
                  </a:lnTo>
                  <a:lnTo>
                    <a:pt x="112" y="77"/>
                  </a:lnTo>
                  <a:lnTo>
                    <a:pt x="113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3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0" y="67"/>
                  </a:lnTo>
                  <a:lnTo>
                    <a:pt x="111" y="67"/>
                  </a:lnTo>
                  <a:lnTo>
                    <a:pt x="112" y="66"/>
                  </a:lnTo>
                  <a:lnTo>
                    <a:pt x="112" y="65"/>
                  </a:lnTo>
                  <a:lnTo>
                    <a:pt x="112" y="63"/>
                  </a:lnTo>
                  <a:lnTo>
                    <a:pt x="112" y="62"/>
                  </a:lnTo>
                  <a:lnTo>
                    <a:pt x="113" y="62"/>
                  </a:lnTo>
                  <a:lnTo>
                    <a:pt x="112" y="59"/>
                  </a:lnTo>
                  <a:lnTo>
                    <a:pt x="113" y="58"/>
                  </a:lnTo>
                  <a:lnTo>
                    <a:pt x="115" y="58"/>
                  </a:lnTo>
                  <a:lnTo>
                    <a:pt x="116" y="59"/>
                  </a:lnTo>
                  <a:lnTo>
                    <a:pt x="116" y="60"/>
                  </a:lnTo>
                  <a:lnTo>
                    <a:pt x="116" y="61"/>
                  </a:lnTo>
                  <a:lnTo>
                    <a:pt x="118" y="61"/>
                  </a:lnTo>
                  <a:lnTo>
                    <a:pt x="120" y="60"/>
                  </a:lnTo>
                  <a:lnTo>
                    <a:pt x="122" y="60"/>
                  </a:lnTo>
                  <a:lnTo>
                    <a:pt x="122" y="61"/>
                  </a:lnTo>
                  <a:lnTo>
                    <a:pt x="122" y="62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5" y="62"/>
                  </a:lnTo>
                  <a:lnTo>
                    <a:pt x="126" y="61"/>
                  </a:lnTo>
                  <a:lnTo>
                    <a:pt x="128" y="57"/>
                  </a:lnTo>
                  <a:lnTo>
                    <a:pt x="130" y="58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4"/>
                  </a:lnTo>
                  <a:lnTo>
                    <a:pt x="130" y="53"/>
                  </a:lnTo>
                  <a:lnTo>
                    <a:pt x="129" y="53"/>
                  </a:lnTo>
                  <a:lnTo>
                    <a:pt x="128" y="54"/>
                  </a:lnTo>
                  <a:lnTo>
                    <a:pt x="127" y="55"/>
                  </a:lnTo>
                  <a:lnTo>
                    <a:pt x="126" y="53"/>
                  </a:lnTo>
                  <a:lnTo>
                    <a:pt x="127" y="52"/>
                  </a:lnTo>
                  <a:lnTo>
                    <a:pt x="126" y="51"/>
                  </a:lnTo>
                  <a:lnTo>
                    <a:pt x="126" y="50"/>
                  </a:lnTo>
                  <a:lnTo>
                    <a:pt x="124" y="49"/>
                  </a:lnTo>
                  <a:lnTo>
                    <a:pt x="124" y="48"/>
                  </a:lnTo>
                  <a:lnTo>
                    <a:pt x="123" y="48"/>
                  </a:lnTo>
                  <a:lnTo>
                    <a:pt x="123" y="47"/>
                  </a:lnTo>
                  <a:lnTo>
                    <a:pt x="122" y="48"/>
                  </a:lnTo>
                  <a:lnTo>
                    <a:pt x="121" y="48"/>
                  </a:lnTo>
                  <a:lnTo>
                    <a:pt x="120" y="48"/>
                  </a:lnTo>
                  <a:lnTo>
                    <a:pt x="119" y="47"/>
                  </a:lnTo>
                  <a:lnTo>
                    <a:pt x="116" y="47"/>
                  </a:lnTo>
                  <a:lnTo>
                    <a:pt x="116" y="45"/>
                  </a:lnTo>
                  <a:lnTo>
                    <a:pt x="115" y="46"/>
                  </a:lnTo>
                  <a:lnTo>
                    <a:pt x="113" y="45"/>
                  </a:lnTo>
                  <a:lnTo>
                    <a:pt x="113" y="44"/>
                  </a:lnTo>
                  <a:lnTo>
                    <a:pt x="112" y="43"/>
                  </a:lnTo>
                  <a:lnTo>
                    <a:pt x="112" y="41"/>
                  </a:lnTo>
                  <a:lnTo>
                    <a:pt x="110" y="41"/>
                  </a:lnTo>
                  <a:lnTo>
                    <a:pt x="109" y="40"/>
                  </a:lnTo>
                  <a:lnTo>
                    <a:pt x="106" y="39"/>
                  </a:lnTo>
                  <a:lnTo>
                    <a:pt x="105" y="38"/>
                  </a:lnTo>
                  <a:lnTo>
                    <a:pt x="104" y="37"/>
                  </a:lnTo>
                  <a:lnTo>
                    <a:pt x="102" y="37"/>
                  </a:lnTo>
                  <a:lnTo>
                    <a:pt x="101" y="38"/>
                  </a:lnTo>
                  <a:lnTo>
                    <a:pt x="100" y="39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5" y="38"/>
                  </a:lnTo>
                  <a:lnTo>
                    <a:pt x="96" y="35"/>
                  </a:lnTo>
                  <a:lnTo>
                    <a:pt x="95" y="33"/>
                  </a:lnTo>
                  <a:lnTo>
                    <a:pt x="95" y="31"/>
                  </a:lnTo>
                  <a:lnTo>
                    <a:pt x="97" y="25"/>
                  </a:lnTo>
                  <a:lnTo>
                    <a:pt x="94" y="23"/>
                  </a:lnTo>
                  <a:lnTo>
                    <a:pt x="92" y="22"/>
                  </a:lnTo>
                  <a:lnTo>
                    <a:pt x="91" y="22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3" y="16"/>
                  </a:lnTo>
                  <a:lnTo>
                    <a:pt x="94" y="13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6" y="8"/>
                  </a:lnTo>
                  <a:lnTo>
                    <a:pt x="95" y="5"/>
                  </a:lnTo>
                  <a:lnTo>
                    <a:pt x="96" y="4"/>
                  </a:lnTo>
                  <a:lnTo>
                    <a:pt x="97" y="3"/>
                  </a:lnTo>
                  <a:lnTo>
                    <a:pt x="96" y="3"/>
                  </a:lnTo>
                  <a:lnTo>
                    <a:pt x="96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2" y="0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5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76" y="19"/>
                  </a:lnTo>
                  <a:lnTo>
                    <a:pt x="76" y="20"/>
                  </a:lnTo>
                  <a:lnTo>
                    <a:pt x="74" y="21"/>
                  </a:lnTo>
                  <a:lnTo>
                    <a:pt x="73" y="23"/>
                  </a:lnTo>
                  <a:lnTo>
                    <a:pt x="68" y="25"/>
                  </a:lnTo>
                  <a:lnTo>
                    <a:pt x="65" y="23"/>
                  </a:lnTo>
                  <a:lnTo>
                    <a:pt x="64" y="23"/>
                  </a:lnTo>
                  <a:lnTo>
                    <a:pt x="62" y="23"/>
                  </a:lnTo>
                  <a:lnTo>
                    <a:pt x="59" y="21"/>
                  </a:lnTo>
                  <a:lnTo>
                    <a:pt x="54" y="22"/>
                  </a:lnTo>
                  <a:lnTo>
                    <a:pt x="54" y="23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5" y="34"/>
                  </a:lnTo>
                  <a:lnTo>
                    <a:pt x="54" y="35"/>
                  </a:lnTo>
                  <a:lnTo>
                    <a:pt x="53" y="38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6" y="43"/>
                  </a:lnTo>
                  <a:lnTo>
                    <a:pt x="54" y="44"/>
                  </a:lnTo>
                  <a:lnTo>
                    <a:pt x="55" y="4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9" name="Freeform 147"/>
            <p:cNvSpPr>
              <a:spLocks/>
            </p:cNvSpPr>
            <p:nvPr/>
          </p:nvSpPr>
          <p:spPr bwMode="auto">
            <a:xfrm>
              <a:off x="1565" y="1467"/>
              <a:ext cx="42" cy="72"/>
            </a:xfrm>
            <a:custGeom>
              <a:avLst/>
              <a:gdLst>
                <a:gd name="T0" fmla="*/ 42 w 42"/>
                <a:gd name="T1" fmla="*/ 1 h 72"/>
                <a:gd name="T2" fmla="*/ 39 w 42"/>
                <a:gd name="T3" fmla="*/ 2 h 72"/>
                <a:gd name="T4" fmla="*/ 39 w 42"/>
                <a:gd name="T5" fmla="*/ 4 h 72"/>
                <a:gd name="T6" fmla="*/ 37 w 42"/>
                <a:gd name="T7" fmla="*/ 5 h 72"/>
                <a:gd name="T8" fmla="*/ 35 w 42"/>
                <a:gd name="T9" fmla="*/ 7 h 72"/>
                <a:gd name="T10" fmla="*/ 35 w 42"/>
                <a:gd name="T11" fmla="*/ 10 h 72"/>
                <a:gd name="T12" fmla="*/ 33 w 42"/>
                <a:gd name="T13" fmla="*/ 11 h 72"/>
                <a:gd name="T14" fmla="*/ 31 w 42"/>
                <a:gd name="T15" fmla="*/ 10 h 72"/>
                <a:gd name="T16" fmla="*/ 29 w 42"/>
                <a:gd name="T17" fmla="*/ 13 h 72"/>
                <a:gd name="T18" fmla="*/ 32 w 42"/>
                <a:gd name="T19" fmla="*/ 17 h 72"/>
                <a:gd name="T20" fmla="*/ 31 w 42"/>
                <a:gd name="T21" fmla="*/ 19 h 72"/>
                <a:gd name="T22" fmla="*/ 33 w 42"/>
                <a:gd name="T23" fmla="*/ 20 h 72"/>
                <a:gd name="T24" fmla="*/ 31 w 42"/>
                <a:gd name="T25" fmla="*/ 22 h 72"/>
                <a:gd name="T26" fmla="*/ 30 w 42"/>
                <a:gd name="T27" fmla="*/ 24 h 72"/>
                <a:gd name="T28" fmla="*/ 31 w 42"/>
                <a:gd name="T29" fmla="*/ 26 h 72"/>
                <a:gd name="T30" fmla="*/ 30 w 42"/>
                <a:gd name="T31" fmla="*/ 27 h 72"/>
                <a:gd name="T32" fmla="*/ 32 w 42"/>
                <a:gd name="T33" fmla="*/ 30 h 72"/>
                <a:gd name="T34" fmla="*/ 30 w 42"/>
                <a:gd name="T35" fmla="*/ 32 h 72"/>
                <a:gd name="T36" fmla="*/ 31 w 42"/>
                <a:gd name="T37" fmla="*/ 34 h 72"/>
                <a:gd name="T38" fmla="*/ 30 w 42"/>
                <a:gd name="T39" fmla="*/ 38 h 72"/>
                <a:gd name="T40" fmla="*/ 28 w 42"/>
                <a:gd name="T41" fmla="*/ 39 h 72"/>
                <a:gd name="T42" fmla="*/ 27 w 42"/>
                <a:gd name="T43" fmla="*/ 36 h 72"/>
                <a:gd name="T44" fmla="*/ 24 w 42"/>
                <a:gd name="T45" fmla="*/ 35 h 72"/>
                <a:gd name="T46" fmla="*/ 22 w 42"/>
                <a:gd name="T47" fmla="*/ 35 h 72"/>
                <a:gd name="T48" fmla="*/ 20 w 42"/>
                <a:gd name="T49" fmla="*/ 36 h 72"/>
                <a:gd name="T50" fmla="*/ 18 w 42"/>
                <a:gd name="T51" fmla="*/ 38 h 72"/>
                <a:gd name="T52" fmla="*/ 18 w 42"/>
                <a:gd name="T53" fmla="*/ 39 h 72"/>
                <a:gd name="T54" fmla="*/ 16 w 42"/>
                <a:gd name="T55" fmla="*/ 40 h 72"/>
                <a:gd name="T56" fmla="*/ 14 w 42"/>
                <a:gd name="T57" fmla="*/ 39 h 72"/>
                <a:gd name="T58" fmla="*/ 12 w 42"/>
                <a:gd name="T59" fmla="*/ 41 h 72"/>
                <a:gd name="T60" fmla="*/ 10 w 42"/>
                <a:gd name="T61" fmla="*/ 41 h 72"/>
                <a:gd name="T62" fmla="*/ 8 w 42"/>
                <a:gd name="T63" fmla="*/ 42 h 72"/>
                <a:gd name="T64" fmla="*/ 7 w 42"/>
                <a:gd name="T65" fmla="*/ 42 h 72"/>
                <a:gd name="T66" fmla="*/ 4 w 42"/>
                <a:gd name="T67" fmla="*/ 44 h 72"/>
                <a:gd name="T68" fmla="*/ 5 w 42"/>
                <a:gd name="T69" fmla="*/ 46 h 72"/>
                <a:gd name="T70" fmla="*/ 5 w 42"/>
                <a:gd name="T71" fmla="*/ 47 h 72"/>
                <a:gd name="T72" fmla="*/ 5 w 42"/>
                <a:gd name="T73" fmla="*/ 49 h 72"/>
                <a:gd name="T74" fmla="*/ 7 w 42"/>
                <a:gd name="T75" fmla="*/ 52 h 72"/>
                <a:gd name="T76" fmla="*/ 6 w 42"/>
                <a:gd name="T77" fmla="*/ 54 h 72"/>
                <a:gd name="T78" fmla="*/ 7 w 42"/>
                <a:gd name="T79" fmla="*/ 55 h 72"/>
                <a:gd name="T80" fmla="*/ 7 w 42"/>
                <a:gd name="T81" fmla="*/ 54 h 72"/>
                <a:gd name="T82" fmla="*/ 8 w 42"/>
                <a:gd name="T83" fmla="*/ 56 h 72"/>
                <a:gd name="T84" fmla="*/ 10 w 42"/>
                <a:gd name="T85" fmla="*/ 58 h 72"/>
                <a:gd name="T86" fmla="*/ 11 w 42"/>
                <a:gd name="T87" fmla="*/ 60 h 72"/>
                <a:gd name="T88" fmla="*/ 9 w 42"/>
                <a:gd name="T89" fmla="*/ 61 h 72"/>
                <a:gd name="T90" fmla="*/ 7 w 42"/>
                <a:gd name="T91" fmla="*/ 60 h 72"/>
                <a:gd name="T92" fmla="*/ 3 w 42"/>
                <a:gd name="T93" fmla="*/ 61 h 72"/>
                <a:gd name="T94" fmla="*/ 1 w 42"/>
                <a:gd name="T95" fmla="*/ 63 h 72"/>
                <a:gd name="T96" fmla="*/ 4 w 42"/>
                <a:gd name="T97" fmla="*/ 66 h 72"/>
                <a:gd name="T98" fmla="*/ 4 w 42"/>
                <a:gd name="T99" fmla="*/ 68 h 72"/>
                <a:gd name="T100" fmla="*/ 1 w 42"/>
                <a:gd name="T101" fmla="*/ 68 h 72"/>
                <a:gd name="T102" fmla="*/ 1 w 42"/>
                <a:gd name="T103" fmla="*/ 70 h 72"/>
                <a:gd name="T104" fmla="*/ 0 w 42"/>
                <a:gd name="T105" fmla="*/ 72 h 72"/>
                <a:gd name="T106" fmla="*/ 3 w 42"/>
                <a:gd name="T107" fmla="*/ 72 h 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"/>
                <a:gd name="T163" fmla="*/ 0 h 72"/>
                <a:gd name="T164" fmla="*/ 42 w 42"/>
                <a:gd name="T165" fmla="*/ 72 h 7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" h="72">
                  <a:moveTo>
                    <a:pt x="42" y="0"/>
                  </a:moveTo>
                  <a:lnTo>
                    <a:pt x="42" y="1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31" y="28"/>
                  </a:lnTo>
                  <a:lnTo>
                    <a:pt x="32" y="30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3" y="40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10" y="58"/>
                  </a:lnTo>
                  <a:lnTo>
                    <a:pt x="11" y="57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7" y="60"/>
                  </a:lnTo>
                  <a:lnTo>
                    <a:pt x="3" y="61"/>
                  </a:lnTo>
                  <a:lnTo>
                    <a:pt x="1" y="63"/>
                  </a:lnTo>
                  <a:lnTo>
                    <a:pt x="3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1" y="68"/>
                  </a:lnTo>
                  <a:lnTo>
                    <a:pt x="1" y="69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3" y="7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0" name="Freeform 148"/>
            <p:cNvSpPr>
              <a:spLocks/>
            </p:cNvSpPr>
            <p:nvPr/>
          </p:nvSpPr>
          <p:spPr bwMode="auto">
            <a:xfrm>
              <a:off x="1420" y="1404"/>
              <a:ext cx="94" cy="78"/>
            </a:xfrm>
            <a:custGeom>
              <a:avLst/>
              <a:gdLst>
                <a:gd name="T0" fmla="*/ 93 w 94"/>
                <a:gd name="T1" fmla="*/ 33 h 78"/>
                <a:gd name="T2" fmla="*/ 88 w 94"/>
                <a:gd name="T3" fmla="*/ 34 h 78"/>
                <a:gd name="T4" fmla="*/ 92 w 94"/>
                <a:gd name="T5" fmla="*/ 28 h 78"/>
                <a:gd name="T6" fmla="*/ 88 w 94"/>
                <a:gd name="T7" fmla="*/ 25 h 78"/>
                <a:gd name="T8" fmla="*/ 87 w 94"/>
                <a:gd name="T9" fmla="*/ 29 h 78"/>
                <a:gd name="T10" fmla="*/ 83 w 94"/>
                <a:gd name="T11" fmla="*/ 28 h 78"/>
                <a:gd name="T12" fmla="*/ 81 w 94"/>
                <a:gd name="T13" fmla="*/ 27 h 78"/>
                <a:gd name="T14" fmla="*/ 77 w 94"/>
                <a:gd name="T15" fmla="*/ 25 h 78"/>
                <a:gd name="T16" fmla="*/ 77 w 94"/>
                <a:gd name="T17" fmla="*/ 24 h 78"/>
                <a:gd name="T18" fmla="*/ 73 w 94"/>
                <a:gd name="T19" fmla="*/ 24 h 78"/>
                <a:gd name="T20" fmla="*/ 69 w 94"/>
                <a:gd name="T21" fmla="*/ 25 h 78"/>
                <a:gd name="T22" fmla="*/ 67 w 94"/>
                <a:gd name="T23" fmla="*/ 28 h 78"/>
                <a:gd name="T24" fmla="*/ 65 w 94"/>
                <a:gd name="T25" fmla="*/ 27 h 78"/>
                <a:gd name="T26" fmla="*/ 67 w 94"/>
                <a:gd name="T27" fmla="*/ 21 h 78"/>
                <a:gd name="T28" fmla="*/ 69 w 94"/>
                <a:gd name="T29" fmla="*/ 20 h 78"/>
                <a:gd name="T30" fmla="*/ 73 w 94"/>
                <a:gd name="T31" fmla="*/ 17 h 78"/>
                <a:gd name="T32" fmla="*/ 70 w 94"/>
                <a:gd name="T33" fmla="*/ 16 h 78"/>
                <a:gd name="T34" fmla="*/ 67 w 94"/>
                <a:gd name="T35" fmla="*/ 15 h 78"/>
                <a:gd name="T36" fmla="*/ 64 w 94"/>
                <a:gd name="T37" fmla="*/ 16 h 78"/>
                <a:gd name="T38" fmla="*/ 61 w 94"/>
                <a:gd name="T39" fmla="*/ 14 h 78"/>
                <a:gd name="T40" fmla="*/ 61 w 94"/>
                <a:gd name="T41" fmla="*/ 16 h 78"/>
                <a:gd name="T42" fmla="*/ 58 w 94"/>
                <a:gd name="T43" fmla="*/ 15 h 78"/>
                <a:gd name="T44" fmla="*/ 55 w 94"/>
                <a:gd name="T45" fmla="*/ 16 h 78"/>
                <a:gd name="T46" fmla="*/ 51 w 94"/>
                <a:gd name="T47" fmla="*/ 16 h 78"/>
                <a:gd name="T48" fmla="*/ 49 w 94"/>
                <a:gd name="T49" fmla="*/ 16 h 78"/>
                <a:gd name="T50" fmla="*/ 46 w 94"/>
                <a:gd name="T51" fmla="*/ 16 h 78"/>
                <a:gd name="T52" fmla="*/ 45 w 94"/>
                <a:gd name="T53" fmla="*/ 13 h 78"/>
                <a:gd name="T54" fmla="*/ 40 w 94"/>
                <a:gd name="T55" fmla="*/ 10 h 78"/>
                <a:gd name="T56" fmla="*/ 36 w 94"/>
                <a:gd name="T57" fmla="*/ 7 h 78"/>
                <a:gd name="T58" fmla="*/ 35 w 94"/>
                <a:gd name="T59" fmla="*/ 6 h 78"/>
                <a:gd name="T60" fmla="*/ 30 w 94"/>
                <a:gd name="T61" fmla="*/ 3 h 78"/>
                <a:gd name="T62" fmla="*/ 27 w 94"/>
                <a:gd name="T63" fmla="*/ 1 h 78"/>
                <a:gd name="T64" fmla="*/ 21 w 94"/>
                <a:gd name="T65" fmla="*/ 3 h 78"/>
                <a:gd name="T66" fmla="*/ 15 w 94"/>
                <a:gd name="T67" fmla="*/ 0 h 78"/>
                <a:gd name="T68" fmla="*/ 11 w 94"/>
                <a:gd name="T69" fmla="*/ 5 h 78"/>
                <a:gd name="T70" fmla="*/ 13 w 94"/>
                <a:gd name="T71" fmla="*/ 12 h 78"/>
                <a:gd name="T72" fmla="*/ 19 w 94"/>
                <a:gd name="T73" fmla="*/ 17 h 78"/>
                <a:gd name="T74" fmla="*/ 15 w 94"/>
                <a:gd name="T75" fmla="*/ 18 h 78"/>
                <a:gd name="T76" fmla="*/ 11 w 94"/>
                <a:gd name="T77" fmla="*/ 16 h 78"/>
                <a:gd name="T78" fmla="*/ 4 w 94"/>
                <a:gd name="T79" fmla="*/ 26 h 78"/>
                <a:gd name="T80" fmla="*/ 2 w 94"/>
                <a:gd name="T81" fmla="*/ 29 h 78"/>
                <a:gd name="T82" fmla="*/ 2 w 94"/>
                <a:gd name="T83" fmla="*/ 31 h 78"/>
                <a:gd name="T84" fmla="*/ 4 w 94"/>
                <a:gd name="T85" fmla="*/ 33 h 78"/>
                <a:gd name="T86" fmla="*/ 9 w 94"/>
                <a:gd name="T87" fmla="*/ 36 h 78"/>
                <a:gd name="T88" fmla="*/ 11 w 94"/>
                <a:gd name="T89" fmla="*/ 40 h 78"/>
                <a:gd name="T90" fmla="*/ 19 w 94"/>
                <a:gd name="T91" fmla="*/ 46 h 78"/>
                <a:gd name="T92" fmla="*/ 20 w 94"/>
                <a:gd name="T93" fmla="*/ 49 h 78"/>
                <a:gd name="T94" fmla="*/ 21 w 94"/>
                <a:gd name="T95" fmla="*/ 52 h 78"/>
                <a:gd name="T96" fmla="*/ 23 w 94"/>
                <a:gd name="T97" fmla="*/ 59 h 78"/>
                <a:gd name="T98" fmla="*/ 24 w 94"/>
                <a:gd name="T99" fmla="*/ 62 h 78"/>
                <a:gd name="T100" fmla="*/ 21 w 94"/>
                <a:gd name="T101" fmla="*/ 65 h 78"/>
                <a:gd name="T102" fmla="*/ 21 w 94"/>
                <a:gd name="T103" fmla="*/ 70 h 78"/>
                <a:gd name="T104" fmla="*/ 21 w 94"/>
                <a:gd name="T105" fmla="*/ 71 h 78"/>
                <a:gd name="T106" fmla="*/ 21 w 94"/>
                <a:gd name="T107" fmla="*/ 75 h 78"/>
                <a:gd name="T108" fmla="*/ 94 w 94"/>
                <a:gd name="T109" fmla="*/ 32 h 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4"/>
                <a:gd name="T166" fmla="*/ 0 h 78"/>
                <a:gd name="T167" fmla="*/ 94 w 94"/>
                <a:gd name="T168" fmla="*/ 78 h 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4" h="78">
                  <a:moveTo>
                    <a:pt x="94" y="32"/>
                  </a:moveTo>
                  <a:lnTo>
                    <a:pt x="93" y="32"/>
                  </a:lnTo>
                  <a:lnTo>
                    <a:pt x="93" y="33"/>
                  </a:lnTo>
                  <a:lnTo>
                    <a:pt x="92" y="33"/>
                  </a:lnTo>
                  <a:lnTo>
                    <a:pt x="91" y="34"/>
                  </a:lnTo>
                  <a:lnTo>
                    <a:pt x="89" y="34"/>
                  </a:lnTo>
                  <a:lnTo>
                    <a:pt x="88" y="34"/>
                  </a:lnTo>
                  <a:lnTo>
                    <a:pt x="90" y="32"/>
                  </a:lnTo>
                  <a:lnTo>
                    <a:pt x="89" y="31"/>
                  </a:lnTo>
                  <a:lnTo>
                    <a:pt x="91" y="30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1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6" y="25"/>
                  </a:lnTo>
                  <a:lnTo>
                    <a:pt x="86" y="26"/>
                  </a:lnTo>
                  <a:lnTo>
                    <a:pt x="86" y="27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6" y="28"/>
                  </a:lnTo>
                  <a:lnTo>
                    <a:pt x="84" y="28"/>
                  </a:lnTo>
                  <a:lnTo>
                    <a:pt x="83" y="28"/>
                  </a:lnTo>
                  <a:lnTo>
                    <a:pt x="82" y="28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77" y="26"/>
                  </a:lnTo>
                  <a:lnTo>
                    <a:pt x="77" y="25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7" y="24"/>
                  </a:lnTo>
                  <a:lnTo>
                    <a:pt x="76" y="25"/>
                  </a:lnTo>
                  <a:lnTo>
                    <a:pt x="75" y="26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9"/>
                  </a:lnTo>
                  <a:lnTo>
                    <a:pt x="67" y="28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6" y="22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8" y="20"/>
                  </a:lnTo>
                  <a:lnTo>
                    <a:pt x="69" y="20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5"/>
                  </a:lnTo>
                  <a:lnTo>
                    <a:pt x="67" y="15"/>
                  </a:lnTo>
                  <a:lnTo>
                    <a:pt x="67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2" y="16"/>
                  </a:lnTo>
                  <a:lnTo>
                    <a:pt x="61" y="16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45" y="15"/>
                  </a:lnTo>
                  <a:lnTo>
                    <a:pt x="44" y="14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7"/>
                  </a:lnTo>
                  <a:lnTo>
                    <a:pt x="20" y="19"/>
                  </a:lnTo>
                  <a:lnTo>
                    <a:pt x="19" y="20"/>
                  </a:lnTo>
                  <a:lnTo>
                    <a:pt x="17" y="19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43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3" y="58"/>
                  </a:lnTo>
                  <a:lnTo>
                    <a:pt x="23" y="59"/>
                  </a:lnTo>
                  <a:lnTo>
                    <a:pt x="24" y="60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3" y="62"/>
                  </a:lnTo>
                  <a:lnTo>
                    <a:pt x="22" y="64"/>
                  </a:lnTo>
                  <a:lnTo>
                    <a:pt x="21" y="65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0" y="69"/>
                  </a:lnTo>
                  <a:lnTo>
                    <a:pt x="21" y="70"/>
                  </a:lnTo>
                  <a:lnTo>
                    <a:pt x="23" y="69"/>
                  </a:lnTo>
                  <a:lnTo>
                    <a:pt x="23" y="70"/>
                  </a:lnTo>
                  <a:lnTo>
                    <a:pt x="21" y="71"/>
                  </a:lnTo>
                  <a:lnTo>
                    <a:pt x="21" y="72"/>
                  </a:lnTo>
                  <a:lnTo>
                    <a:pt x="20" y="74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94" y="78"/>
                  </a:lnTo>
                  <a:lnTo>
                    <a:pt x="9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1" name="Freeform 149"/>
            <p:cNvSpPr>
              <a:spLocks/>
            </p:cNvSpPr>
            <p:nvPr/>
          </p:nvSpPr>
          <p:spPr bwMode="auto">
            <a:xfrm>
              <a:off x="1440" y="1481"/>
              <a:ext cx="74" cy="56"/>
            </a:xfrm>
            <a:custGeom>
              <a:avLst/>
              <a:gdLst>
                <a:gd name="T0" fmla="*/ 1 w 74"/>
                <a:gd name="T1" fmla="*/ 3 h 56"/>
                <a:gd name="T2" fmla="*/ 0 w 74"/>
                <a:gd name="T3" fmla="*/ 3 h 56"/>
                <a:gd name="T4" fmla="*/ 1 w 74"/>
                <a:gd name="T5" fmla="*/ 4 h 56"/>
                <a:gd name="T6" fmla="*/ 1 w 74"/>
                <a:gd name="T7" fmla="*/ 6 h 56"/>
                <a:gd name="T8" fmla="*/ 3 w 74"/>
                <a:gd name="T9" fmla="*/ 7 h 56"/>
                <a:gd name="T10" fmla="*/ 1 w 74"/>
                <a:gd name="T11" fmla="*/ 11 h 56"/>
                <a:gd name="T12" fmla="*/ 3 w 74"/>
                <a:gd name="T13" fmla="*/ 12 h 56"/>
                <a:gd name="T14" fmla="*/ 4 w 74"/>
                <a:gd name="T15" fmla="*/ 10 h 56"/>
                <a:gd name="T16" fmla="*/ 5 w 74"/>
                <a:gd name="T17" fmla="*/ 12 h 56"/>
                <a:gd name="T18" fmla="*/ 2 w 74"/>
                <a:gd name="T19" fmla="*/ 16 h 56"/>
                <a:gd name="T20" fmla="*/ 1 w 74"/>
                <a:gd name="T21" fmla="*/ 21 h 56"/>
                <a:gd name="T22" fmla="*/ 4 w 74"/>
                <a:gd name="T23" fmla="*/ 25 h 56"/>
                <a:gd name="T24" fmla="*/ 4 w 74"/>
                <a:gd name="T25" fmla="*/ 28 h 56"/>
                <a:gd name="T26" fmla="*/ 6 w 74"/>
                <a:gd name="T27" fmla="*/ 32 h 56"/>
                <a:gd name="T28" fmla="*/ 6 w 74"/>
                <a:gd name="T29" fmla="*/ 37 h 56"/>
                <a:gd name="T30" fmla="*/ 3 w 74"/>
                <a:gd name="T31" fmla="*/ 35 h 56"/>
                <a:gd name="T32" fmla="*/ 0 w 74"/>
                <a:gd name="T33" fmla="*/ 38 h 56"/>
                <a:gd name="T34" fmla="*/ 1 w 74"/>
                <a:gd name="T35" fmla="*/ 40 h 56"/>
                <a:gd name="T36" fmla="*/ 1 w 74"/>
                <a:gd name="T37" fmla="*/ 42 h 56"/>
                <a:gd name="T38" fmla="*/ 3 w 74"/>
                <a:gd name="T39" fmla="*/ 44 h 56"/>
                <a:gd name="T40" fmla="*/ 6 w 74"/>
                <a:gd name="T41" fmla="*/ 44 h 56"/>
                <a:gd name="T42" fmla="*/ 8 w 74"/>
                <a:gd name="T43" fmla="*/ 44 h 56"/>
                <a:gd name="T44" fmla="*/ 11 w 74"/>
                <a:gd name="T45" fmla="*/ 45 h 56"/>
                <a:gd name="T46" fmla="*/ 15 w 74"/>
                <a:gd name="T47" fmla="*/ 45 h 56"/>
                <a:gd name="T48" fmla="*/ 19 w 74"/>
                <a:gd name="T49" fmla="*/ 45 h 56"/>
                <a:gd name="T50" fmla="*/ 22 w 74"/>
                <a:gd name="T51" fmla="*/ 43 h 56"/>
                <a:gd name="T52" fmla="*/ 26 w 74"/>
                <a:gd name="T53" fmla="*/ 41 h 56"/>
                <a:gd name="T54" fmla="*/ 29 w 74"/>
                <a:gd name="T55" fmla="*/ 44 h 56"/>
                <a:gd name="T56" fmla="*/ 30 w 74"/>
                <a:gd name="T57" fmla="*/ 45 h 56"/>
                <a:gd name="T58" fmla="*/ 32 w 74"/>
                <a:gd name="T59" fmla="*/ 45 h 56"/>
                <a:gd name="T60" fmla="*/ 34 w 74"/>
                <a:gd name="T61" fmla="*/ 47 h 56"/>
                <a:gd name="T62" fmla="*/ 37 w 74"/>
                <a:gd name="T63" fmla="*/ 47 h 56"/>
                <a:gd name="T64" fmla="*/ 39 w 74"/>
                <a:gd name="T65" fmla="*/ 44 h 56"/>
                <a:gd name="T66" fmla="*/ 44 w 74"/>
                <a:gd name="T67" fmla="*/ 48 h 56"/>
                <a:gd name="T68" fmla="*/ 48 w 74"/>
                <a:gd name="T69" fmla="*/ 49 h 56"/>
                <a:gd name="T70" fmla="*/ 51 w 74"/>
                <a:gd name="T71" fmla="*/ 49 h 56"/>
                <a:gd name="T72" fmla="*/ 56 w 74"/>
                <a:gd name="T73" fmla="*/ 52 h 56"/>
                <a:gd name="T74" fmla="*/ 57 w 74"/>
                <a:gd name="T75" fmla="*/ 53 h 56"/>
                <a:gd name="T76" fmla="*/ 58 w 74"/>
                <a:gd name="T77" fmla="*/ 54 h 56"/>
                <a:gd name="T78" fmla="*/ 61 w 74"/>
                <a:gd name="T79" fmla="*/ 53 h 56"/>
                <a:gd name="T80" fmla="*/ 66 w 74"/>
                <a:gd name="T81" fmla="*/ 55 h 56"/>
                <a:gd name="T82" fmla="*/ 68 w 74"/>
                <a:gd name="T83" fmla="*/ 55 h 56"/>
                <a:gd name="T84" fmla="*/ 72 w 74"/>
                <a:gd name="T85" fmla="*/ 55 h 56"/>
                <a:gd name="T86" fmla="*/ 73 w 74"/>
                <a:gd name="T87" fmla="*/ 53 h 56"/>
                <a:gd name="T88" fmla="*/ 1 w 74"/>
                <a:gd name="T89" fmla="*/ 0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4"/>
                <a:gd name="T136" fmla="*/ 0 h 56"/>
                <a:gd name="T137" fmla="*/ 74 w 74"/>
                <a:gd name="T138" fmla="*/ 56 h 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4" h="56">
                  <a:moveTo>
                    <a:pt x="1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4" y="28"/>
                  </a:lnTo>
                  <a:lnTo>
                    <a:pt x="4" y="29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4" y="44"/>
                  </a:lnTo>
                  <a:lnTo>
                    <a:pt x="35" y="46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50"/>
                  </a:lnTo>
                  <a:lnTo>
                    <a:pt x="53" y="51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7" y="53"/>
                  </a:lnTo>
                  <a:lnTo>
                    <a:pt x="58" y="54"/>
                  </a:lnTo>
                  <a:lnTo>
                    <a:pt x="59" y="55"/>
                  </a:lnTo>
                  <a:lnTo>
                    <a:pt x="60" y="53"/>
                  </a:lnTo>
                  <a:lnTo>
                    <a:pt x="61" y="53"/>
                  </a:lnTo>
                  <a:lnTo>
                    <a:pt x="62" y="51"/>
                  </a:lnTo>
                  <a:lnTo>
                    <a:pt x="65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8" y="55"/>
                  </a:lnTo>
                  <a:lnTo>
                    <a:pt x="68" y="56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3"/>
                  </a:lnTo>
                  <a:lnTo>
                    <a:pt x="73" y="53"/>
                  </a:lnTo>
                  <a:lnTo>
                    <a:pt x="74" y="53"/>
                  </a:lnTo>
                  <a:lnTo>
                    <a:pt x="7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2" name="Freeform 150"/>
            <p:cNvSpPr>
              <a:spLocks/>
            </p:cNvSpPr>
            <p:nvPr/>
          </p:nvSpPr>
          <p:spPr bwMode="auto">
            <a:xfrm>
              <a:off x="1514" y="1434"/>
              <a:ext cx="95" cy="48"/>
            </a:xfrm>
            <a:custGeom>
              <a:avLst/>
              <a:gdLst>
                <a:gd name="T0" fmla="*/ 80 w 95"/>
                <a:gd name="T1" fmla="*/ 45 h 48"/>
                <a:gd name="T2" fmla="*/ 84 w 95"/>
                <a:gd name="T3" fmla="*/ 44 h 48"/>
                <a:gd name="T4" fmla="*/ 86 w 95"/>
                <a:gd name="T5" fmla="*/ 42 h 48"/>
                <a:gd name="T6" fmla="*/ 88 w 95"/>
                <a:gd name="T7" fmla="*/ 38 h 48"/>
                <a:gd name="T8" fmla="*/ 90 w 95"/>
                <a:gd name="T9" fmla="*/ 37 h 48"/>
                <a:gd name="T10" fmla="*/ 94 w 95"/>
                <a:gd name="T11" fmla="*/ 34 h 48"/>
                <a:gd name="T12" fmla="*/ 95 w 95"/>
                <a:gd name="T13" fmla="*/ 31 h 48"/>
                <a:gd name="T14" fmla="*/ 92 w 95"/>
                <a:gd name="T15" fmla="*/ 29 h 48"/>
                <a:gd name="T16" fmla="*/ 92 w 95"/>
                <a:gd name="T17" fmla="*/ 26 h 48"/>
                <a:gd name="T18" fmla="*/ 95 w 95"/>
                <a:gd name="T19" fmla="*/ 22 h 48"/>
                <a:gd name="T20" fmla="*/ 94 w 95"/>
                <a:gd name="T21" fmla="*/ 16 h 48"/>
                <a:gd name="T22" fmla="*/ 93 w 95"/>
                <a:gd name="T23" fmla="*/ 11 h 48"/>
                <a:gd name="T24" fmla="*/ 91 w 95"/>
                <a:gd name="T25" fmla="*/ 10 h 48"/>
                <a:gd name="T26" fmla="*/ 84 w 95"/>
                <a:gd name="T27" fmla="*/ 10 h 48"/>
                <a:gd name="T28" fmla="*/ 79 w 95"/>
                <a:gd name="T29" fmla="*/ 8 h 48"/>
                <a:gd name="T30" fmla="*/ 78 w 95"/>
                <a:gd name="T31" fmla="*/ 7 h 48"/>
                <a:gd name="T32" fmla="*/ 76 w 95"/>
                <a:gd name="T33" fmla="*/ 4 h 48"/>
                <a:gd name="T34" fmla="*/ 75 w 95"/>
                <a:gd name="T35" fmla="*/ 4 h 48"/>
                <a:gd name="T36" fmla="*/ 70 w 95"/>
                <a:gd name="T37" fmla="*/ 6 h 48"/>
                <a:gd name="T38" fmla="*/ 67 w 95"/>
                <a:gd name="T39" fmla="*/ 3 h 48"/>
                <a:gd name="T40" fmla="*/ 64 w 95"/>
                <a:gd name="T41" fmla="*/ 3 h 48"/>
                <a:gd name="T42" fmla="*/ 60 w 95"/>
                <a:gd name="T43" fmla="*/ 2 h 48"/>
                <a:gd name="T44" fmla="*/ 56 w 95"/>
                <a:gd name="T45" fmla="*/ 2 h 48"/>
                <a:gd name="T46" fmla="*/ 55 w 95"/>
                <a:gd name="T47" fmla="*/ 4 h 48"/>
                <a:gd name="T48" fmla="*/ 53 w 95"/>
                <a:gd name="T49" fmla="*/ 4 h 48"/>
                <a:gd name="T50" fmla="*/ 50 w 95"/>
                <a:gd name="T51" fmla="*/ 4 h 48"/>
                <a:gd name="T52" fmla="*/ 48 w 95"/>
                <a:gd name="T53" fmla="*/ 2 h 48"/>
                <a:gd name="T54" fmla="*/ 46 w 95"/>
                <a:gd name="T55" fmla="*/ 4 h 48"/>
                <a:gd name="T56" fmla="*/ 40 w 95"/>
                <a:gd name="T57" fmla="*/ 5 h 48"/>
                <a:gd name="T58" fmla="*/ 37 w 95"/>
                <a:gd name="T59" fmla="*/ 4 h 48"/>
                <a:gd name="T60" fmla="*/ 34 w 95"/>
                <a:gd name="T61" fmla="*/ 5 h 48"/>
                <a:gd name="T62" fmla="*/ 30 w 95"/>
                <a:gd name="T63" fmla="*/ 5 h 48"/>
                <a:gd name="T64" fmla="*/ 28 w 95"/>
                <a:gd name="T65" fmla="*/ 4 h 48"/>
                <a:gd name="T66" fmla="*/ 21 w 95"/>
                <a:gd name="T67" fmla="*/ 5 h 48"/>
                <a:gd name="T68" fmla="*/ 20 w 95"/>
                <a:gd name="T69" fmla="*/ 4 h 48"/>
                <a:gd name="T70" fmla="*/ 15 w 95"/>
                <a:gd name="T71" fmla="*/ 3 h 48"/>
                <a:gd name="T72" fmla="*/ 12 w 95"/>
                <a:gd name="T73" fmla="*/ 2 h 48"/>
                <a:gd name="T74" fmla="*/ 10 w 95"/>
                <a:gd name="T75" fmla="*/ 4 h 48"/>
                <a:gd name="T76" fmla="*/ 8 w 95"/>
                <a:gd name="T77" fmla="*/ 3 h 48"/>
                <a:gd name="T78" fmla="*/ 6 w 95"/>
                <a:gd name="T79" fmla="*/ 4 h 48"/>
                <a:gd name="T80" fmla="*/ 2 w 95"/>
                <a:gd name="T81" fmla="*/ 5 h 48"/>
                <a:gd name="T82" fmla="*/ 3 w 95"/>
                <a:gd name="T83" fmla="*/ 2 h 48"/>
                <a:gd name="T84" fmla="*/ 1 w 95"/>
                <a:gd name="T85" fmla="*/ 0 h 48"/>
                <a:gd name="T86" fmla="*/ 0 w 95"/>
                <a:gd name="T87" fmla="*/ 48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48"/>
                <a:gd name="T134" fmla="*/ 95 w 95"/>
                <a:gd name="T135" fmla="*/ 48 h 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48">
                  <a:moveTo>
                    <a:pt x="82" y="48"/>
                  </a:moveTo>
                  <a:lnTo>
                    <a:pt x="80" y="46"/>
                  </a:lnTo>
                  <a:lnTo>
                    <a:pt x="80" y="45"/>
                  </a:lnTo>
                  <a:lnTo>
                    <a:pt x="82" y="43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8" y="38"/>
                  </a:lnTo>
                  <a:lnTo>
                    <a:pt x="89" y="38"/>
                  </a:lnTo>
                  <a:lnTo>
                    <a:pt x="90" y="37"/>
                  </a:lnTo>
                  <a:lnTo>
                    <a:pt x="91" y="35"/>
                  </a:lnTo>
                  <a:lnTo>
                    <a:pt x="92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3" y="32"/>
                  </a:lnTo>
                  <a:lnTo>
                    <a:pt x="95" y="31"/>
                  </a:lnTo>
                  <a:lnTo>
                    <a:pt x="94" y="30"/>
                  </a:lnTo>
                  <a:lnTo>
                    <a:pt x="92" y="30"/>
                  </a:lnTo>
                  <a:lnTo>
                    <a:pt x="92" y="29"/>
                  </a:lnTo>
                  <a:lnTo>
                    <a:pt x="94" y="28"/>
                  </a:lnTo>
                  <a:lnTo>
                    <a:pt x="94" y="27"/>
                  </a:lnTo>
                  <a:lnTo>
                    <a:pt x="92" y="26"/>
                  </a:lnTo>
                  <a:lnTo>
                    <a:pt x="93" y="23"/>
                  </a:lnTo>
                  <a:lnTo>
                    <a:pt x="94" y="22"/>
                  </a:lnTo>
                  <a:lnTo>
                    <a:pt x="95" y="22"/>
                  </a:lnTo>
                  <a:lnTo>
                    <a:pt x="95" y="20"/>
                  </a:lnTo>
                  <a:lnTo>
                    <a:pt x="95" y="16"/>
                  </a:lnTo>
                  <a:lnTo>
                    <a:pt x="94" y="16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1" y="11"/>
                  </a:lnTo>
                  <a:lnTo>
                    <a:pt x="91" y="10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4" y="10"/>
                  </a:lnTo>
                  <a:lnTo>
                    <a:pt x="84" y="9"/>
                  </a:lnTo>
                  <a:lnTo>
                    <a:pt x="83" y="9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4" y="5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8"/>
                  </a:lnTo>
                  <a:lnTo>
                    <a:pt x="82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3" name="Freeform 151"/>
            <p:cNvSpPr>
              <a:spLocks/>
            </p:cNvSpPr>
            <p:nvPr/>
          </p:nvSpPr>
          <p:spPr bwMode="auto">
            <a:xfrm>
              <a:off x="1514" y="1481"/>
              <a:ext cx="84" cy="78"/>
            </a:xfrm>
            <a:custGeom>
              <a:avLst/>
              <a:gdLst>
                <a:gd name="T0" fmla="*/ 51 w 84"/>
                <a:gd name="T1" fmla="*/ 70 h 78"/>
                <a:gd name="T2" fmla="*/ 53 w 84"/>
                <a:gd name="T3" fmla="*/ 66 h 78"/>
                <a:gd name="T4" fmla="*/ 58 w 84"/>
                <a:gd name="T5" fmla="*/ 61 h 78"/>
                <a:gd name="T6" fmla="*/ 54 w 84"/>
                <a:gd name="T7" fmla="*/ 58 h 78"/>
                <a:gd name="T8" fmla="*/ 51 w 84"/>
                <a:gd name="T9" fmla="*/ 58 h 78"/>
                <a:gd name="T10" fmla="*/ 53 w 84"/>
                <a:gd name="T11" fmla="*/ 55 h 78"/>
                <a:gd name="T12" fmla="*/ 55 w 84"/>
                <a:gd name="T13" fmla="*/ 54 h 78"/>
                <a:gd name="T14" fmla="*/ 54 w 84"/>
                <a:gd name="T15" fmla="*/ 50 h 78"/>
                <a:gd name="T16" fmla="*/ 54 w 84"/>
                <a:gd name="T17" fmla="*/ 47 h 78"/>
                <a:gd name="T18" fmla="*/ 59 w 84"/>
                <a:gd name="T19" fmla="*/ 47 h 78"/>
                <a:gd name="T20" fmla="*/ 63 w 84"/>
                <a:gd name="T21" fmla="*/ 46 h 78"/>
                <a:gd name="T22" fmla="*/ 59 w 84"/>
                <a:gd name="T23" fmla="*/ 43 h 78"/>
                <a:gd name="T24" fmla="*/ 59 w 84"/>
                <a:gd name="T25" fmla="*/ 40 h 78"/>
                <a:gd name="T26" fmla="*/ 58 w 84"/>
                <a:gd name="T27" fmla="*/ 40 h 78"/>
                <a:gd name="T28" fmla="*/ 58 w 84"/>
                <a:gd name="T29" fmla="*/ 38 h 78"/>
                <a:gd name="T30" fmla="*/ 57 w 84"/>
                <a:gd name="T31" fmla="*/ 34 h 78"/>
                <a:gd name="T32" fmla="*/ 56 w 84"/>
                <a:gd name="T33" fmla="*/ 32 h 78"/>
                <a:gd name="T34" fmla="*/ 57 w 84"/>
                <a:gd name="T35" fmla="*/ 29 h 78"/>
                <a:gd name="T36" fmla="*/ 59 w 84"/>
                <a:gd name="T37" fmla="*/ 28 h 78"/>
                <a:gd name="T38" fmla="*/ 62 w 84"/>
                <a:gd name="T39" fmla="*/ 26 h 78"/>
                <a:gd name="T40" fmla="*/ 66 w 84"/>
                <a:gd name="T41" fmla="*/ 25 h 78"/>
                <a:gd name="T42" fmla="*/ 69 w 84"/>
                <a:gd name="T43" fmla="*/ 26 h 78"/>
                <a:gd name="T44" fmla="*/ 69 w 84"/>
                <a:gd name="T45" fmla="*/ 24 h 78"/>
                <a:gd name="T46" fmla="*/ 73 w 84"/>
                <a:gd name="T47" fmla="*/ 22 h 78"/>
                <a:gd name="T48" fmla="*/ 75 w 84"/>
                <a:gd name="T49" fmla="*/ 21 h 78"/>
                <a:gd name="T50" fmla="*/ 79 w 84"/>
                <a:gd name="T51" fmla="*/ 24 h 78"/>
                <a:gd name="T52" fmla="*/ 82 w 84"/>
                <a:gd name="T53" fmla="*/ 24 h 78"/>
                <a:gd name="T54" fmla="*/ 82 w 84"/>
                <a:gd name="T55" fmla="*/ 19 h 78"/>
                <a:gd name="T56" fmla="*/ 83 w 84"/>
                <a:gd name="T57" fmla="*/ 16 h 78"/>
                <a:gd name="T58" fmla="*/ 82 w 84"/>
                <a:gd name="T59" fmla="*/ 12 h 78"/>
                <a:gd name="T60" fmla="*/ 82 w 84"/>
                <a:gd name="T61" fmla="*/ 10 h 78"/>
                <a:gd name="T62" fmla="*/ 84 w 84"/>
                <a:gd name="T63" fmla="*/ 8 h 78"/>
                <a:gd name="T64" fmla="*/ 82 w 84"/>
                <a:gd name="T65" fmla="*/ 5 h 78"/>
                <a:gd name="T66" fmla="*/ 83 w 84"/>
                <a:gd name="T67" fmla="*/ 1 h 78"/>
                <a:gd name="T68" fmla="*/ 0 w 84"/>
                <a:gd name="T69" fmla="*/ 53 h 78"/>
                <a:gd name="T70" fmla="*/ 2 w 84"/>
                <a:gd name="T71" fmla="*/ 53 h 78"/>
                <a:gd name="T72" fmla="*/ 6 w 84"/>
                <a:gd name="T73" fmla="*/ 54 h 78"/>
                <a:gd name="T74" fmla="*/ 9 w 84"/>
                <a:gd name="T75" fmla="*/ 53 h 78"/>
                <a:gd name="T76" fmla="*/ 11 w 84"/>
                <a:gd name="T77" fmla="*/ 55 h 78"/>
                <a:gd name="T78" fmla="*/ 17 w 84"/>
                <a:gd name="T79" fmla="*/ 53 h 78"/>
                <a:gd name="T80" fmla="*/ 20 w 84"/>
                <a:gd name="T81" fmla="*/ 51 h 78"/>
                <a:gd name="T82" fmla="*/ 23 w 84"/>
                <a:gd name="T83" fmla="*/ 54 h 78"/>
                <a:gd name="T84" fmla="*/ 25 w 84"/>
                <a:gd name="T85" fmla="*/ 56 h 78"/>
                <a:gd name="T86" fmla="*/ 23 w 84"/>
                <a:gd name="T87" fmla="*/ 60 h 78"/>
                <a:gd name="T88" fmla="*/ 28 w 84"/>
                <a:gd name="T89" fmla="*/ 63 h 78"/>
                <a:gd name="T90" fmla="*/ 28 w 84"/>
                <a:gd name="T91" fmla="*/ 65 h 78"/>
                <a:gd name="T92" fmla="*/ 30 w 84"/>
                <a:gd name="T93" fmla="*/ 67 h 78"/>
                <a:gd name="T94" fmla="*/ 33 w 84"/>
                <a:gd name="T95" fmla="*/ 68 h 78"/>
                <a:gd name="T96" fmla="*/ 38 w 84"/>
                <a:gd name="T97" fmla="*/ 69 h 78"/>
                <a:gd name="T98" fmla="*/ 39 w 84"/>
                <a:gd name="T99" fmla="*/ 75 h 78"/>
                <a:gd name="T100" fmla="*/ 43 w 84"/>
                <a:gd name="T101" fmla="*/ 77 h 78"/>
                <a:gd name="T102" fmla="*/ 45 w 84"/>
                <a:gd name="T103" fmla="*/ 77 h 78"/>
                <a:gd name="T104" fmla="*/ 45 w 84"/>
                <a:gd name="T105" fmla="*/ 76 h 78"/>
                <a:gd name="T106" fmla="*/ 48 w 84"/>
                <a:gd name="T107" fmla="*/ 71 h 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4"/>
                <a:gd name="T163" fmla="*/ 0 h 78"/>
                <a:gd name="T164" fmla="*/ 84 w 84"/>
                <a:gd name="T165" fmla="*/ 78 h 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4" h="78">
                  <a:moveTo>
                    <a:pt x="48" y="71"/>
                  </a:moveTo>
                  <a:lnTo>
                    <a:pt x="48" y="71"/>
                  </a:lnTo>
                  <a:lnTo>
                    <a:pt x="51" y="70"/>
                  </a:lnTo>
                  <a:lnTo>
                    <a:pt x="51" y="68"/>
                  </a:lnTo>
                  <a:lnTo>
                    <a:pt x="53" y="68"/>
                  </a:lnTo>
                  <a:lnTo>
                    <a:pt x="53" y="66"/>
                  </a:lnTo>
                  <a:lnTo>
                    <a:pt x="54" y="65"/>
                  </a:lnTo>
                  <a:lnTo>
                    <a:pt x="56" y="61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7" y="58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1" y="58"/>
                  </a:lnTo>
                  <a:lnTo>
                    <a:pt x="52" y="56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3" y="54"/>
                  </a:lnTo>
                  <a:lnTo>
                    <a:pt x="55" y="54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3" y="49"/>
                  </a:lnTo>
                  <a:lnTo>
                    <a:pt x="54" y="47"/>
                  </a:lnTo>
                  <a:lnTo>
                    <a:pt x="58" y="46"/>
                  </a:lnTo>
                  <a:lnTo>
                    <a:pt x="59" y="47"/>
                  </a:lnTo>
                  <a:lnTo>
                    <a:pt x="60" y="47"/>
                  </a:lnTo>
                  <a:lnTo>
                    <a:pt x="62" y="46"/>
                  </a:lnTo>
                  <a:lnTo>
                    <a:pt x="63" y="46"/>
                  </a:lnTo>
                  <a:lnTo>
                    <a:pt x="62" y="43"/>
                  </a:lnTo>
                  <a:lnTo>
                    <a:pt x="61" y="44"/>
                  </a:lnTo>
                  <a:lnTo>
                    <a:pt x="59" y="43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6" y="35"/>
                  </a:lnTo>
                  <a:lnTo>
                    <a:pt x="57" y="34"/>
                  </a:lnTo>
                  <a:lnTo>
                    <a:pt x="56" y="33"/>
                  </a:lnTo>
                  <a:lnTo>
                    <a:pt x="56" y="32"/>
                  </a:lnTo>
                  <a:lnTo>
                    <a:pt x="55" y="31"/>
                  </a:lnTo>
                  <a:lnTo>
                    <a:pt x="56" y="30"/>
                  </a:lnTo>
                  <a:lnTo>
                    <a:pt x="57" y="29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9" y="26"/>
                  </a:lnTo>
                  <a:lnTo>
                    <a:pt x="69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72" y="22"/>
                  </a:lnTo>
                  <a:lnTo>
                    <a:pt x="73" y="22"/>
                  </a:lnTo>
                  <a:lnTo>
                    <a:pt x="73" y="21"/>
                  </a:lnTo>
                  <a:lnTo>
                    <a:pt x="74" y="20"/>
                  </a:lnTo>
                  <a:lnTo>
                    <a:pt x="75" y="21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2" y="19"/>
                  </a:lnTo>
                  <a:lnTo>
                    <a:pt x="82" y="18"/>
                  </a:lnTo>
                  <a:lnTo>
                    <a:pt x="81" y="17"/>
                  </a:lnTo>
                  <a:lnTo>
                    <a:pt x="83" y="16"/>
                  </a:lnTo>
                  <a:lnTo>
                    <a:pt x="83" y="14"/>
                  </a:lnTo>
                  <a:lnTo>
                    <a:pt x="82" y="13"/>
                  </a:lnTo>
                  <a:lnTo>
                    <a:pt x="82" y="12"/>
                  </a:lnTo>
                  <a:lnTo>
                    <a:pt x="81" y="11"/>
                  </a:lnTo>
                  <a:lnTo>
                    <a:pt x="82" y="10"/>
                  </a:lnTo>
                  <a:lnTo>
                    <a:pt x="83" y="9"/>
                  </a:lnTo>
                  <a:lnTo>
                    <a:pt x="83" y="8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8" y="50"/>
                  </a:lnTo>
                  <a:lnTo>
                    <a:pt x="20" y="51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6" y="61"/>
                  </a:lnTo>
                  <a:lnTo>
                    <a:pt x="27" y="62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0" y="67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4" y="70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39" y="75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5" y="77"/>
                  </a:lnTo>
                  <a:lnTo>
                    <a:pt x="46" y="76"/>
                  </a:lnTo>
                  <a:lnTo>
                    <a:pt x="45" y="76"/>
                  </a:lnTo>
                  <a:lnTo>
                    <a:pt x="46" y="75"/>
                  </a:lnTo>
                  <a:lnTo>
                    <a:pt x="47" y="75"/>
                  </a:lnTo>
                  <a:lnTo>
                    <a:pt x="48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4" name="Freeform 152"/>
            <p:cNvSpPr>
              <a:spLocks/>
            </p:cNvSpPr>
            <p:nvPr/>
          </p:nvSpPr>
          <p:spPr bwMode="auto">
            <a:xfrm>
              <a:off x="1420" y="1404"/>
              <a:ext cx="189" cy="155"/>
            </a:xfrm>
            <a:custGeom>
              <a:avLst/>
              <a:gdLst>
                <a:gd name="T0" fmla="*/ 152 w 189"/>
                <a:gd name="T1" fmla="*/ 114 h 155"/>
                <a:gd name="T2" fmla="*/ 152 w 189"/>
                <a:gd name="T3" fmla="*/ 105 h 155"/>
                <a:gd name="T4" fmla="*/ 163 w 189"/>
                <a:gd name="T5" fmla="*/ 103 h 155"/>
                <a:gd name="T6" fmla="*/ 170 w 189"/>
                <a:gd name="T7" fmla="*/ 99 h 155"/>
                <a:gd name="T8" fmla="*/ 175 w 189"/>
                <a:gd name="T9" fmla="*/ 94 h 155"/>
                <a:gd name="T10" fmla="*/ 178 w 189"/>
                <a:gd name="T11" fmla="*/ 85 h 155"/>
                <a:gd name="T12" fmla="*/ 178 w 189"/>
                <a:gd name="T13" fmla="*/ 74 h 155"/>
                <a:gd name="T14" fmla="*/ 184 w 189"/>
                <a:gd name="T15" fmla="*/ 67 h 155"/>
                <a:gd name="T16" fmla="*/ 188 w 189"/>
                <a:gd name="T17" fmla="*/ 58 h 155"/>
                <a:gd name="T18" fmla="*/ 187 w 189"/>
                <a:gd name="T19" fmla="*/ 45 h 155"/>
                <a:gd name="T20" fmla="*/ 173 w 189"/>
                <a:gd name="T21" fmla="*/ 38 h 155"/>
                <a:gd name="T22" fmla="*/ 168 w 189"/>
                <a:gd name="T23" fmla="*/ 34 h 155"/>
                <a:gd name="T24" fmla="*/ 157 w 189"/>
                <a:gd name="T25" fmla="*/ 32 h 155"/>
                <a:gd name="T26" fmla="*/ 147 w 189"/>
                <a:gd name="T27" fmla="*/ 34 h 155"/>
                <a:gd name="T28" fmla="*/ 139 w 189"/>
                <a:gd name="T29" fmla="*/ 34 h 155"/>
                <a:gd name="T30" fmla="*/ 125 w 189"/>
                <a:gd name="T31" fmla="*/ 36 h 155"/>
                <a:gd name="T32" fmla="*/ 114 w 189"/>
                <a:gd name="T33" fmla="*/ 34 h 155"/>
                <a:gd name="T34" fmla="*/ 104 w 189"/>
                <a:gd name="T35" fmla="*/ 33 h 155"/>
                <a:gd name="T36" fmla="*/ 97 w 189"/>
                <a:gd name="T37" fmla="*/ 34 h 155"/>
                <a:gd name="T38" fmla="*/ 91 w 189"/>
                <a:gd name="T39" fmla="*/ 34 h 155"/>
                <a:gd name="T40" fmla="*/ 88 w 189"/>
                <a:gd name="T41" fmla="*/ 25 h 155"/>
                <a:gd name="T42" fmla="*/ 82 w 189"/>
                <a:gd name="T43" fmla="*/ 28 h 155"/>
                <a:gd name="T44" fmla="*/ 77 w 189"/>
                <a:gd name="T45" fmla="*/ 24 h 155"/>
                <a:gd name="T46" fmla="*/ 68 w 189"/>
                <a:gd name="T47" fmla="*/ 29 h 155"/>
                <a:gd name="T48" fmla="*/ 67 w 189"/>
                <a:gd name="T49" fmla="*/ 21 h 155"/>
                <a:gd name="T50" fmla="*/ 72 w 189"/>
                <a:gd name="T51" fmla="*/ 16 h 155"/>
                <a:gd name="T52" fmla="*/ 64 w 189"/>
                <a:gd name="T53" fmla="*/ 16 h 155"/>
                <a:gd name="T54" fmla="*/ 59 w 189"/>
                <a:gd name="T55" fmla="*/ 16 h 155"/>
                <a:gd name="T56" fmla="*/ 51 w 189"/>
                <a:gd name="T57" fmla="*/ 16 h 155"/>
                <a:gd name="T58" fmla="*/ 45 w 189"/>
                <a:gd name="T59" fmla="*/ 15 h 155"/>
                <a:gd name="T60" fmla="*/ 36 w 189"/>
                <a:gd name="T61" fmla="*/ 7 h 155"/>
                <a:gd name="T62" fmla="*/ 29 w 189"/>
                <a:gd name="T63" fmla="*/ 2 h 155"/>
                <a:gd name="T64" fmla="*/ 15 w 189"/>
                <a:gd name="T65" fmla="*/ 0 h 155"/>
                <a:gd name="T66" fmla="*/ 17 w 189"/>
                <a:gd name="T67" fmla="*/ 16 h 155"/>
                <a:gd name="T68" fmla="*/ 11 w 189"/>
                <a:gd name="T69" fmla="*/ 16 h 155"/>
                <a:gd name="T70" fmla="*/ 0 w 189"/>
                <a:gd name="T71" fmla="*/ 31 h 155"/>
                <a:gd name="T72" fmla="*/ 9 w 189"/>
                <a:gd name="T73" fmla="*/ 36 h 155"/>
                <a:gd name="T74" fmla="*/ 19 w 189"/>
                <a:gd name="T75" fmla="*/ 46 h 155"/>
                <a:gd name="T76" fmla="*/ 23 w 189"/>
                <a:gd name="T77" fmla="*/ 59 h 155"/>
                <a:gd name="T78" fmla="*/ 21 w 189"/>
                <a:gd name="T79" fmla="*/ 67 h 155"/>
                <a:gd name="T80" fmla="*/ 21 w 189"/>
                <a:gd name="T81" fmla="*/ 75 h 155"/>
                <a:gd name="T82" fmla="*/ 22 w 189"/>
                <a:gd name="T83" fmla="*/ 82 h 155"/>
                <a:gd name="T84" fmla="*/ 22 w 189"/>
                <a:gd name="T85" fmla="*/ 89 h 155"/>
                <a:gd name="T86" fmla="*/ 22 w 189"/>
                <a:gd name="T87" fmla="*/ 93 h 155"/>
                <a:gd name="T88" fmla="*/ 24 w 189"/>
                <a:gd name="T89" fmla="*/ 106 h 155"/>
                <a:gd name="T90" fmla="*/ 21 w 189"/>
                <a:gd name="T91" fmla="*/ 114 h 155"/>
                <a:gd name="T92" fmla="*/ 23 w 189"/>
                <a:gd name="T93" fmla="*/ 121 h 155"/>
                <a:gd name="T94" fmla="*/ 32 w 189"/>
                <a:gd name="T95" fmla="*/ 123 h 155"/>
                <a:gd name="T96" fmla="*/ 45 w 189"/>
                <a:gd name="T97" fmla="*/ 118 h 155"/>
                <a:gd name="T98" fmla="*/ 52 w 189"/>
                <a:gd name="T99" fmla="*/ 122 h 155"/>
                <a:gd name="T100" fmla="*/ 60 w 189"/>
                <a:gd name="T101" fmla="*/ 121 h 155"/>
                <a:gd name="T102" fmla="*/ 73 w 189"/>
                <a:gd name="T103" fmla="*/ 128 h 155"/>
                <a:gd name="T104" fmla="*/ 81 w 189"/>
                <a:gd name="T105" fmla="*/ 130 h 155"/>
                <a:gd name="T106" fmla="*/ 92 w 189"/>
                <a:gd name="T107" fmla="*/ 131 h 155"/>
                <a:gd name="T108" fmla="*/ 102 w 189"/>
                <a:gd name="T109" fmla="*/ 131 h 155"/>
                <a:gd name="T110" fmla="*/ 114 w 189"/>
                <a:gd name="T111" fmla="*/ 128 h 155"/>
                <a:gd name="T112" fmla="*/ 120 w 189"/>
                <a:gd name="T113" fmla="*/ 138 h 155"/>
                <a:gd name="T114" fmla="*/ 124 w 189"/>
                <a:gd name="T115" fmla="*/ 145 h 155"/>
                <a:gd name="T116" fmla="*/ 137 w 189"/>
                <a:gd name="T117" fmla="*/ 154 h 1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9"/>
                <a:gd name="T178" fmla="*/ 0 h 155"/>
                <a:gd name="T179" fmla="*/ 189 w 189"/>
                <a:gd name="T180" fmla="*/ 155 h 1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9" h="155">
                  <a:moveTo>
                    <a:pt x="153" y="119"/>
                  </a:moveTo>
                  <a:lnTo>
                    <a:pt x="153" y="118"/>
                  </a:lnTo>
                  <a:lnTo>
                    <a:pt x="153" y="117"/>
                  </a:lnTo>
                  <a:lnTo>
                    <a:pt x="152" y="118"/>
                  </a:lnTo>
                  <a:lnTo>
                    <a:pt x="152" y="117"/>
                  </a:lnTo>
                  <a:lnTo>
                    <a:pt x="151" y="117"/>
                  </a:lnTo>
                  <a:lnTo>
                    <a:pt x="150" y="117"/>
                  </a:lnTo>
                  <a:lnTo>
                    <a:pt x="152" y="115"/>
                  </a:lnTo>
                  <a:lnTo>
                    <a:pt x="152" y="114"/>
                  </a:lnTo>
                  <a:lnTo>
                    <a:pt x="150" y="112"/>
                  </a:lnTo>
                  <a:lnTo>
                    <a:pt x="151" y="111"/>
                  </a:lnTo>
                  <a:lnTo>
                    <a:pt x="150" y="110"/>
                  </a:lnTo>
                  <a:lnTo>
                    <a:pt x="150" y="109"/>
                  </a:lnTo>
                  <a:lnTo>
                    <a:pt x="149" y="108"/>
                  </a:lnTo>
                  <a:lnTo>
                    <a:pt x="150" y="107"/>
                  </a:lnTo>
                  <a:lnTo>
                    <a:pt x="151" y="106"/>
                  </a:lnTo>
                  <a:lnTo>
                    <a:pt x="152" y="105"/>
                  </a:lnTo>
                  <a:lnTo>
                    <a:pt x="153" y="105"/>
                  </a:lnTo>
                  <a:lnTo>
                    <a:pt x="155" y="105"/>
                  </a:lnTo>
                  <a:lnTo>
                    <a:pt x="155" y="103"/>
                  </a:lnTo>
                  <a:lnTo>
                    <a:pt x="156" y="103"/>
                  </a:lnTo>
                  <a:lnTo>
                    <a:pt x="157" y="103"/>
                  </a:lnTo>
                  <a:lnTo>
                    <a:pt x="158" y="102"/>
                  </a:lnTo>
                  <a:lnTo>
                    <a:pt x="160" y="102"/>
                  </a:lnTo>
                  <a:lnTo>
                    <a:pt x="161" y="102"/>
                  </a:lnTo>
                  <a:lnTo>
                    <a:pt x="161" y="103"/>
                  </a:lnTo>
                  <a:lnTo>
                    <a:pt x="163" y="103"/>
                  </a:lnTo>
                  <a:lnTo>
                    <a:pt x="163" y="102"/>
                  </a:lnTo>
                  <a:lnTo>
                    <a:pt x="162" y="101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5" y="99"/>
                  </a:lnTo>
                  <a:lnTo>
                    <a:pt x="167" y="99"/>
                  </a:lnTo>
                  <a:lnTo>
                    <a:pt x="167" y="98"/>
                  </a:lnTo>
                  <a:lnTo>
                    <a:pt x="168" y="97"/>
                  </a:lnTo>
                  <a:lnTo>
                    <a:pt x="169" y="98"/>
                  </a:lnTo>
                  <a:lnTo>
                    <a:pt x="170" y="99"/>
                  </a:lnTo>
                  <a:lnTo>
                    <a:pt x="172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5" y="102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6" y="97"/>
                  </a:lnTo>
                  <a:lnTo>
                    <a:pt x="176" y="96"/>
                  </a:lnTo>
                  <a:lnTo>
                    <a:pt x="175" y="95"/>
                  </a:lnTo>
                  <a:lnTo>
                    <a:pt x="175" y="94"/>
                  </a:lnTo>
                  <a:lnTo>
                    <a:pt x="177" y="93"/>
                  </a:lnTo>
                  <a:lnTo>
                    <a:pt x="176" y="91"/>
                  </a:lnTo>
                  <a:lnTo>
                    <a:pt x="175" y="90"/>
                  </a:lnTo>
                  <a:lnTo>
                    <a:pt x="175" y="89"/>
                  </a:lnTo>
                  <a:lnTo>
                    <a:pt x="176" y="89"/>
                  </a:lnTo>
                  <a:lnTo>
                    <a:pt x="175" y="88"/>
                  </a:lnTo>
                  <a:lnTo>
                    <a:pt x="175" y="87"/>
                  </a:lnTo>
                  <a:lnTo>
                    <a:pt x="177" y="86"/>
                  </a:lnTo>
                  <a:lnTo>
                    <a:pt x="176" y="85"/>
                  </a:lnTo>
                  <a:lnTo>
                    <a:pt x="178" y="85"/>
                  </a:lnTo>
                  <a:lnTo>
                    <a:pt x="178" y="83"/>
                  </a:lnTo>
                  <a:lnTo>
                    <a:pt x="176" y="83"/>
                  </a:lnTo>
                  <a:lnTo>
                    <a:pt x="176" y="82"/>
                  </a:lnTo>
                  <a:lnTo>
                    <a:pt x="178" y="80"/>
                  </a:lnTo>
                  <a:lnTo>
                    <a:pt x="177" y="80"/>
                  </a:lnTo>
                  <a:lnTo>
                    <a:pt x="177" y="78"/>
                  </a:lnTo>
                  <a:lnTo>
                    <a:pt x="174" y="76"/>
                  </a:lnTo>
                  <a:lnTo>
                    <a:pt x="174" y="75"/>
                  </a:lnTo>
                  <a:lnTo>
                    <a:pt x="176" y="73"/>
                  </a:lnTo>
                  <a:lnTo>
                    <a:pt x="178" y="74"/>
                  </a:lnTo>
                  <a:lnTo>
                    <a:pt x="179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80" y="72"/>
                  </a:lnTo>
                  <a:lnTo>
                    <a:pt x="180" y="70"/>
                  </a:lnTo>
                  <a:lnTo>
                    <a:pt x="181" y="70"/>
                  </a:lnTo>
                  <a:lnTo>
                    <a:pt x="182" y="68"/>
                  </a:lnTo>
                  <a:lnTo>
                    <a:pt x="183" y="68"/>
                  </a:lnTo>
                  <a:lnTo>
                    <a:pt x="184" y="67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8" y="64"/>
                  </a:lnTo>
                  <a:lnTo>
                    <a:pt x="188" y="63"/>
                  </a:lnTo>
                  <a:lnTo>
                    <a:pt x="187" y="62"/>
                  </a:lnTo>
                  <a:lnTo>
                    <a:pt x="189" y="61"/>
                  </a:lnTo>
                  <a:lnTo>
                    <a:pt x="188" y="60"/>
                  </a:lnTo>
                  <a:lnTo>
                    <a:pt x="186" y="60"/>
                  </a:lnTo>
                  <a:lnTo>
                    <a:pt x="186" y="59"/>
                  </a:lnTo>
                  <a:lnTo>
                    <a:pt x="188" y="58"/>
                  </a:lnTo>
                  <a:lnTo>
                    <a:pt x="188" y="57"/>
                  </a:lnTo>
                  <a:lnTo>
                    <a:pt x="186" y="56"/>
                  </a:lnTo>
                  <a:lnTo>
                    <a:pt x="187" y="53"/>
                  </a:lnTo>
                  <a:lnTo>
                    <a:pt x="188" y="52"/>
                  </a:lnTo>
                  <a:lnTo>
                    <a:pt x="189" y="52"/>
                  </a:lnTo>
                  <a:lnTo>
                    <a:pt x="189" y="50"/>
                  </a:lnTo>
                  <a:lnTo>
                    <a:pt x="189" y="46"/>
                  </a:lnTo>
                  <a:lnTo>
                    <a:pt x="188" y="46"/>
                  </a:lnTo>
                  <a:lnTo>
                    <a:pt x="187" y="45"/>
                  </a:lnTo>
                  <a:lnTo>
                    <a:pt x="187" y="41"/>
                  </a:lnTo>
                  <a:lnTo>
                    <a:pt x="185" y="41"/>
                  </a:lnTo>
                  <a:lnTo>
                    <a:pt x="185" y="40"/>
                  </a:lnTo>
                  <a:lnTo>
                    <a:pt x="183" y="39"/>
                  </a:lnTo>
                  <a:lnTo>
                    <a:pt x="181" y="39"/>
                  </a:lnTo>
                  <a:lnTo>
                    <a:pt x="178" y="40"/>
                  </a:lnTo>
                  <a:lnTo>
                    <a:pt x="178" y="39"/>
                  </a:lnTo>
                  <a:lnTo>
                    <a:pt x="177" y="39"/>
                  </a:lnTo>
                  <a:lnTo>
                    <a:pt x="173" y="38"/>
                  </a:lnTo>
                  <a:lnTo>
                    <a:pt x="172" y="38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70" y="36"/>
                  </a:lnTo>
                  <a:lnTo>
                    <a:pt x="170" y="34"/>
                  </a:lnTo>
                  <a:lnTo>
                    <a:pt x="170" y="33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4" y="36"/>
                  </a:lnTo>
                  <a:lnTo>
                    <a:pt x="164" y="34"/>
                  </a:lnTo>
                  <a:lnTo>
                    <a:pt x="163" y="34"/>
                  </a:lnTo>
                  <a:lnTo>
                    <a:pt x="161" y="32"/>
                  </a:lnTo>
                  <a:lnTo>
                    <a:pt x="160" y="33"/>
                  </a:lnTo>
                  <a:lnTo>
                    <a:pt x="158" y="33"/>
                  </a:lnTo>
                  <a:lnTo>
                    <a:pt x="157" y="33"/>
                  </a:lnTo>
                  <a:lnTo>
                    <a:pt x="157" y="32"/>
                  </a:lnTo>
                  <a:lnTo>
                    <a:pt x="154" y="32"/>
                  </a:lnTo>
                  <a:lnTo>
                    <a:pt x="152" y="30"/>
                  </a:lnTo>
                  <a:lnTo>
                    <a:pt x="150" y="32"/>
                  </a:lnTo>
                  <a:lnTo>
                    <a:pt x="149" y="32"/>
                  </a:lnTo>
                  <a:lnTo>
                    <a:pt x="149" y="33"/>
                  </a:lnTo>
                  <a:lnTo>
                    <a:pt x="149" y="34"/>
                  </a:lnTo>
                  <a:lnTo>
                    <a:pt x="148" y="34"/>
                  </a:lnTo>
                  <a:lnTo>
                    <a:pt x="147" y="34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4" y="33"/>
                  </a:lnTo>
                  <a:lnTo>
                    <a:pt x="143" y="33"/>
                  </a:lnTo>
                  <a:lnTo>
                    <a:pt x="143" y="32"/>
                  </a:lnTo>
                  <a:lnTo>
                    <a:pt x="142" y="32"/>
                  </a:lnTo>
                  <a:lnTo>
                    <a:pt x="141" y="34"/>
                  </a:lnTo>
                  <a:lnTo>
                    <a:pt x="140" y="34"/>
                  </a:lnTo>
                  <a:lnTo>
                    <a:pt x="139" y="34"/>
                  </a:lnTo>
                  <a:lnTo>
                    <a:pt x="138" y="35"/>
                  </a:lnTo>
                  <a:lnTo>
                    <a:pt x="134" y="35"/>
                  </a:lnTo>
                  <a:lnTo>
                    <a:pt x="132" y="34"/>
                  </a:lnTo>
                  <a:lnTo>
                    <a:pt x="131" y="34"/>
                  </a:lnTo>
                  <a:lnTo>
                    <a:pt x="130" y="34"/>
                  </a:lnTo>
                  <a:lnTo>
                    <a:pt x="129" y="34"/>
                  </a:lnTo>
                  <a:lnTo>
                    <a:pt x="128" y="35"/>
                  </a:lnTo>
                  <a:lnTo>
                    <a:pt x="126" y="35"/>
                  </a:lnTo>
                  <a:lnTo>
                    <a:pt x="125" y="36"/>
                  </a:lnTo>
                  <a:lnTo>
                    <a:pt x="124" y="35"/>
                  </a:lnTo>
                  <a:lnTo>
                    <a:pt x="124" y="34"/>
                  </a:lnTo>
                  <a:lnTo>
                    <a:pt x="122" y="34"/>
                  </a:lnTo>
                  <a:lnTo>
                    <a:pt x="117" y="36"/>
                  </a:lnTo>
                  <a:lnTo>
                    <a:pt x="116" y="35"/>
                  </a:lnTo>
                  <a:lnTo>
                    <a:pt x="115" y="35"/>
                  </a:lnTo>
                  <a:lnTo>
                    <a:pt x="114" y="35"/>
                  </a:lnTo>
                  <a:lnTo>
                    <a:pt x="114" y="34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10" y="33"/>
                  </a:lnTo>
                  <a:lnTo>
                    <a:pt x="107" y="32"/>
                  </a:lnTo>
                  <a:lnTo>
                    <a:pt x="106" y="32"/>
                  </a:lnTo>
                  <a:lnTo>
                    <a:pt x="106" y="33"/>
                  </a:lnTo>
                  <a:lnTo>
                    <a:pt x="105" y="33"/>
                  </a:lnTo>
                  <a:lnTo>
                    <a:pt x="104" y="34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2" y="34"/>
                  </a:lnTo>
                  <a:lnTo>
                    <a:pt x="100" y="33"/>
                  </a:lnTo>
                  <a:lnTo>
                    <a:pt x="100" y="34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5" y="34"/>
                  </a:lnTo>
                  <a:lnTo>
                    <a:pt x="97" y="34"/>
                  </a:lnTo>
                  <a:lnTo>
                    <a:pt x="97" y="32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3" y="32"/>
                  </a:lnTo>
                  <a:lnTo>
                    <a:pt x="93" y="33"/>
                  </a:lnTo>
                  <a:lnTo>
                    <a:pt x="92" y="33"/>
                  </a:lnTo>
                  <a:lnTo>
                    <a:pt x="91" y="34"/>
                  </a:lnTo>
                  <a:lnTo>
                    <a:pt x="89" y="34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1" y="30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1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6" y="25"/>
                  </a:lnTo>
                  <a:lnTo>
                    <a:pt x="86" y="26"/>
                  </a:lnTo>
                  <a:lnTo>
                    <a:pt x="86" y="27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6" y="28"/>
                  </a:lnTo>
                  <a:lnTo>
                    <a:pt x="84" y="28"/>
                  </a:lnTo>
                  <a:lnTo>
                    <a:pt x="83" y="28"/>
                  </a:lnTo>
                  <a:lnTo>
                    <a:pt x="82" y="28"/>
                  </a:lnTo>
                  <a:lnTo>
                    <a:pt x="81" y="27"/>
                  </a:lnTo>
                  <a:lnTo>
                    <a:pt x="79" y="27"/>
                  </a:lnTo>
                  <a:lnTo>
                    <a:pt x="77" y="26"/>
                  </a:lnTo>
                  <a:lnTo>
                    <a:pt x="77" y="25"/>
                  </a:lnTo>
                  <a:lnTo>
                    <a:pt x="78" y="25"/>
                  </a:lnTo>
                  <a:lnTo>
                    <a:pt x="78" y="24"/>
                  </a:lnTo>
                  <a:lnTo>
                    <a:pt x="77" y="24"/>
                  </a:lnTo>
                  <a:lnTo>
                    <a:pt x="77" y="25"/>
                  </a:lnTo>
                  <a:lnTo>
                    <a:pt x="76" y="26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9"/>
                  </a:lnTo>
                  <a:lnTo>
                    <a:pt x="67" y="28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5" y="25"/>
                  </a:lnTo>
                  <a:lnTo>
                    <a:pt x="66" y="22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8" y="20"/>
                  </a:lnTo>
                  <a:lnTo>
                    <a:pt x="69" y="20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3" y="17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9" y="15"/>
                  </a:lnTo>
                  <a:lnTo>
                    <a:pt x="68" y="15"/>
                  </a:lnTo>
                  <a:lnTo>
                    <a:pt x="67" y="15"/>
                  </a:lnTo>
                  <a:lnTo>
                    <a:pt x="67" y="14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61" y="15"/>
                  </a:lnTo>
                  <a:lnTo>
                    <a:pt x="62" y="16"/>
                  </a:lnTo>
                  <a:lnTo>
                    <a:pt x="61" y="16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6" y="17"/>
                  </a:lnTo>
                  <a:lnTo>
                    <a:pt x="46" y="16"/>
                  </a:lnTo>
                  <a:lnTo>
                    <a:pt x="45" y="15"/>
                  </a:lnTo>
                  <a:lnTo>
                    <a:pt x="44" y="14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7"/>
                  </a:lnTo>
                  <a:lnTo>
                    <a:pt x="20" y="19"/>
                  </a:lnTo>
                  <a:lnTo>
                    <a:pt x="19" y="20"/>
                  </a:lnTo>
                  <a:lnTo>
                    <a:pt x="17" y="19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43"/>
                  </a:lnTo>
                  <a:lnTo>
                    <a:pt x="17" y="44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3" y="58"/>
                  </a:lnTo>
                  <a:lnTo>
                    <a:pt x="23" y="59"/>
                  </a:lnTo>
                  <a:lnTo>
                    <a:pt x="24" y="60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23" y="62"/>
                  </a:lnTo>
                  <a:lnTo>
                    <a:pt x="22" y="64"/>
                  </a:lnTo>
                  <a:lnTo>
                    <a:pt x="21" y="65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0" y="69"/>
                  </a:lnTo>
                  <a:lnTo>
                    <a:pt x="21" y="70"/>
                  </a:lnTo>
                  <a:lnTo>
                    <a:pt x="23" y="69"/>
                  </a:lnTo>
                  <a:lnTo>
                    <a:pt x="23" y="70"/>
                  </a:lnTo>
                  <a:lnTo>
                    <a:pt x="21" y="71"/>
                  </a:lnTo>
                  <a:lnTo>
                    <a:pt x="21" y="72"/>
                  </a:lnTo>
                  <a:lnTo>
                    <a:pt x="20" y="74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0" y="78"/>
                  </a:lnTo>
                  <a:lnTo>
                    <a:pt x="21" y="80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1" y="81"/>
                  </a:lnTo>
                  <a:lnTo>
                    <a:pt x="22" y="82"/>
                  </a:lnTo>
                  <a:lnTo>
                    <a:pt x="21" y="83"/>
                  </a:lnTo>
                  <a:lnTo>
                    <a:pt x="23" y="84"/>
                  </a:lnTo>
                  <a:lnTo>
                    <a:pt x="22" y="87"/>
                  </a:lnTo>
                  <a:lnTo>
                    <a:pt x="21" y="88"/>
                  </a:lnTo>
                  <a:lnTo>
                    <a:pt x="22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4" y="87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4" y="92"/>
                  </a:lnTo>
                  <a:lnTo>
                    <a:pt x="23" y="92"/>
                  </a:lnTo>
                  <a:lnTo>
                    <a:pt x="22" y="93"/>
                  </a:lnTo>
                  <a:lnTo>
                    <a:pt x="21" y="94"/>
                  </a:lnTo>
                  <a:lnTo>
                    <a:pt x="21" y="98"/>
                  </a:lnTo>
                  <a:lnTo>
                    <a:pt x="22" y="98"/>
                  </a:lnTo>
                  <a:lnTo>
                    <a:pt x="21" y="99"/>
                  </a:lnTo>
                  <a:lnTo>
                    <a:pt x="24" y="102"/>
                  </a:lnTo>
                  <a:lnTo>
                    <a:pt x="23" y="103"/>
                  </a:lnTo>
                  <a:lnTo>
                    <a:pt x="24" y="105"/>
                  </a:lnTo>
                  <a:lnTo>
                    <a:pt x="24" y="106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6" y="111"/>
                  </a:lnTo>
                  <a:lnTo>
                    <a:pt x="26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3" y="112"/>
                  </a:lnTo>
                  <a:lnTo>
                    <a:pt x="21" y="112"/>
                  </a:lnTo>
                  <a:lnTo>
                    <a:pt x="21" y="114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2" y="117"/>
                  </a:lnTo>
                  <a:lnTo>
                    <a:pt x="21" y="117"/>
                  </a:lnTo>
                  <a:lnTo>
                    <a:pt x="21" y="118"/>
                  </a:lnTo>
                  <a:lnTo>
                    <a:pt x="21" y="119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3" y="121"/>
                  </a:lnTo>
                  <a:lnTo>
                    <a:pt x="24" y="120"/>
                  </a:lnTo>
                  <a:lnTo>
                    <a:pt x="25" y="120"/>
                  </a:lnTo>
                  <a:lnTo>
                    <a:pt x="26" y="121"/>
                  </a:lnTo>
                  <a:lnTo>
                    <a:pt x="26" y="120"/>
                  </a:lnTo>
                  <a:lnTo>
                    <a:pt x="27" y="121"/>
                  </a:lnTo>
                  <a:lnTo>
                    <a:pt x="28" y="121"/>
                  </a:lnTo>
                  <a:lnTo>
                    <a:pt x="29" y="122"/>
                  </a:lnTo>
                  <a:lnTo>
                    <a:pt x="30" y="122"/>
                  </a:lnTo>
                  <a:lnTo>
                    <a:pt x="31" y="122"/>
                  </a:lnTo>
                  <a:lnTo>
                    <a:pt x="32" y="123"/>
                  </a:lnTo>
                  <a:lnTo>
                    <a:pt x="35" y="122"/>
                  </a:lnTo>
                  <a:lnTo>
                    <a:pt x="37" y="122"/>
                  </a:lnTo>
                  <a:lnTo>
                    <a:pt x="38" y="121"/>
                  </a:lnTo>
                  <a:lnTo>
                    <a:pt x="39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5" y="118"/>
                  </a:lnTo>
                  <a:lnTo>
                    <a:pt x="46" y="118"/>
                  </a:lnTo>
                  <a:lnTo>
                    <a:pt x="46" y="120"/>
                  </a:lnTo>
                  <a:lnTo>
                    <a:pt x="49" y="120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0" y="122"/>
                  </a:lnTo>
                  <a:lnTo>
                    <a:pt x="50" y="123"/>
                  </a:lnTo>
                  <a:lnTo>
                    <a:pt x="51" y="121"/>
                  </a:lnTo>
                  <a:lnTo>
                    <a:pt x="52" y="122"/>
                  </a:lnTo>
                  <a:lnTo>
                    <a:pt x="54" y="121"/>
                  </a:lnTo>
                  <a:lnTo>
                    <a:pt x="55" y="122"/>
                  </a:lnTo>
                  <a:lnTo>
                    <a:pt x="54" y="124"/>
                  </a:lnTo>
                  <a:lnTo>
                    <a:pt x="56" y="124"/>
                  </a:lnTo>
                  <a:lnTo>
                    <a:pt x="57" y="124"/>
                  </a:lnTo>
                  <a:lnTo>
                    <a:pt x="58" y="123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1" y="121"/>
                  </a:lnTo>
                  <a:lnTo>
                    <a:pt x="64" y="125"/>
                  </a:lnTo>
                  <a:lnTo>
                    <a:pt x="65" y="123"/>
                  </a:lnTo>
                  <a:lnTo>
                    <a:pt x="68" y="125"/>
                  </a:lnTo>
                  <a:lnTo>
                    <a:pt x="68" y="126"/>
                  </a:lnTo>
                  <a:lnTo>
                    <a:pt x="70" y="126"/>
                  </a:lnTo>
                  <a:lnTo>
                    <a:pt x="72" y="126"/>
                  </a:lnTo>
                  <a:lnTo>
                    <a:pt x="73" y="126"/>
                  </a:lnTo>
                  <a:lnTo>
                    <a:pt x="73" y="128"/>
                  </a:lnTo>
                  <a:lnTo>
                    <a:pt x="76" y="129"/>
                  </a:lnTo>
                  <a:lnTo>
                    <a:pt x="76" y="127"/>
                  </a:lnTo>
                  <a:lnTo>
                    <a:pt x="77" y="127"/>
                  </a:lnTo>
                  <a:lnTo>
                    <a:pt x="77" y="129"/>
                  </a:lnTo>
                  <a:lnTo>
                    <a:pt x="77" y="130"/>
                  </a:lnTo>
                  <a:lnTo>
                    <a:pt x="78" y="130"/>
                  </a:lnTo>
                  <a:lnTo>
                    <a:pt x="78" y="131"/>
                  </a:lnTo>
                  <a:lnTo>
                    <a:pt x="79" y="131"/>
                  </a:lnTo>
                  <a:lnTo>
                    <a:pt x="81" y="130"/>
                  </a:lnTo>
                  <a:lnTo>
                    <a:pt x="82" y="128"/>
                  </a:lnTo>
                  <a:lnTo>
                    <a:pt x="85" y="130"/>
                  </a:lnTo>
                  <a:lnTo>
                    <a:pt x="86" y="132"/>
                  </a:lnTo>
                  <a:lnTo>
                    <a:pt x="86" y="133"/>
                  </a:lnTo>
                  <a:lnTo>
                    <a:pt x="88" y="131"/>
                  </a:lnTo>
                  <a:lnTo>
                    <a:pt x="88" y="133"/>
                  </a:lnTo>
                  <a:lnTo>
                    <a:pt x="91" y="133"/>
                  </a:lnTo>
                  <a:lnTo>
                    <a:pt x="92" y="132"/>
                  </a:lnTo>
                  <a:lnTo>
                    <a:pt x="92" y="131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29"/>
                  </a:lnTo>
                  <a:lnTo>
                    <a:pt x="95" y="131"/>
                  </a:lnTo>
                  <a:lnTo>
                    <a:pt x="96" y="130"/>
                  </a:lnTo>
                  <a:lnTo>
                    <a:pt x="97" y="132"/>
                  </a:lnTo>
                  <a:lnTo>
                    <a:pt x="99" y="131"/>
                  </a:lnTo>
                  <a:lnTo>
                    <a:pt x="100" y="131"/>
                  </a:lnTo>
                  <a:lnTo>
                    <a:pt x="102" y="131"/>
                  </a:lnTo>
                  <a:lnTo>
                    <a:pt x="103" y="130"/>
                  </a:lnTo>
                  <a:lnTo>
                    <a:pt x="105" y="130"/>
                  </a:lnTo>
                  <a:lnTo>
                    <a:pt x="105" y="131"/>
                  </a:lnTo>
                  <a:lnTo>
                    <a:pt x="105" y="132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11" y="130"/>
                  </a:lnTo>
                  <a:lnTo>
                    <a:pt x="110" y="128"/>
                  </a:lnTo>
                  <a:lnTo>
                    <a:pt x="112" y="127"/>
                  </a:lnTo>
                  <a:lnTo>
                    <a:pt x="114" y="128"/>
                  </a:lnTo>
                  <a:lnTo>
                    <a:pt x="117" y="129"/>
                  </a:lnTo>
                  <a:lnTo>
                    <a:pt x="117" y="131"/>
                  </a:lnTo>
                  <a:lnTo>
                    <a:pt x="119" y="133"/>
                  </a:lnTo>
                  <a:lnTo>
                    <a:pt x="119" y="135"/>
                  </a:lnTo>
                  <a:lnTo>
                    <a:pt x="118" y="136"/>
                  </a:lnTo>
                  <a:lnTo>
                    <a:pt x="117" y="137"/>
                  </a:lnTo>
                  <a:lnTo>
                    <a:pt x="120" y="138"/>
                  </a:lnTo>
                  <a:lnTo>
                    <a:pt x="121" y="139"/>
                  </a:lnTo>
                  <a:lnTo>
                    <a:pt x="122" y="140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4" y="142"/>
                  </a:lnTo>
                  <a:lnTo>
                    <a:pt x="124" y="143"/>
                  </a:lnTo>
                  <a:lnTo>
                    <a:pt x="124" y="144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8" y="147"/>
                  </a:lnTo>
                  <a:lnTo>
                    <a:pt x="129" y="148"/>
                  </a:lnTo>
                  <a:lnTo>
                    <a:pt x="132" y="146"/>
                  </a:lnTo>
                  <a:lnTo>
                    <a:pt x="133" y="152"/>
                  </a:lnTo>
                  <a:lnTo>
                    <a:pt x="137" y="154"/>
                  </a:lnTo>
                  <a:lnTo>
                    <a:pt x="138" y="155"/>
                  </a:lnTo>
                  <a:lnTo>
                    <a:pt x="139" y="154"/>
                  </a:lnTo>
                  <a:lnTo>
                    <a:pt x="140" y="153"/>
                  </a:lnTo>
                  <a:lnTo>
                    <a:pt x="139" y="153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2" y="14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5" name="Freeform 153"/>
            <p:cNvSpPr>
              <a:spLocks/>
            </p:cNvSpPr>
            <p:nvPr/>
          </p:nvSpPr>
          <p:spPr bwMode="auto">
            <a:xfrm>
              <a:off x="1562" y="1523"/>
              <a:ext cx="15" cy="29"/>
            </a:xfrm>
            <a:custGeom>
              <a:avLst/>
              <a:gdLst>
                <a:gd name="T0" fmla="*/ 0 w 15"/>
                <a:gd name="T1" fmla="*/ 29 h 29"/>
                <a:gd name="T2" fmla="*/ 0 w 15"/>
                <a:gd name="T3" fmla="*/ 29 h 29"/>
                <a:gd name="T4" fmla="*/ 3 w 15"/>
                <a:gd name="T5" fmla="*/ 28 h 29"/>
                <a:gd name="T6" fmla="*/ 3 w 15"/>
                <a:gd name="T7" fmla="*/ 26 h 29"/>
                <a:gd name="T8" fmla="*/ 5 w 15"/>
                <a:gd name="T9" fmla="*/ 26 h 29"/>
                <a:gd name="T10" fmla="*/ 5 w 15"/>
                <a:gd name="T11" fmla="*/ 24 h 29"/>
                <a:gd name="T12" fmla="*/ 7 w 15"/>
                <a:gd name="T13" fmla="*/ 23 h 29"/>
                <a:gd name="T14" fmla="*/ 8 w 15"/>
                <a:gd name="T15" fmla="*/ 19 h 29"/>
                <a:gd name="T16" fmla="*/ 10 w 15"/>
                <a:gd name="T17" fmla="*/ 19 h 29"/>
                <a:gd name="T18" fmla="*/ 10 w 15"/>
                <a:gd name="T19" fmla="*/ 17 h 29"/>
                <a:gd name="T20" fmla="*/ 9 w 15"/>
                <a:gd name="T21" fmla="*/ 16 h 29"/>
                <a:gd name="T22" fmla="*/ 6 w 15"/>
                <a:gd name="T23" fmla="*/ 16 h 29"/>
                <a:gd name="T24" fmla="*/ 6 w 15"/>
                <a:gd name="T25" fmla="*/ 16 h 29"/>
                <a:gd name="T26" fmla="*/ 4 w 15"/>
                <a:gd name="T27" fmla="*/ 16 h 29"/>
                <a:gd name="T28" fmla="*/ 4 w 15"/>
                <a:gd name="T29" fmla="*/ 16 h 29"/>
                <a:gd name="T30" fmla="*/ 4 w 15"/>
                <a:gd name="T31" fmla="*/ 14 h 29"/>
                <a:gd name="T32" fmla="*/ 4 w 15"/>
                <a:gd name="T33" fmla="*/ 13 h 29"/>
                <a:gd name="T34" fmla="*/ 5 w 15"/>
                <a:gd name="T35" fmla="*/ 13 h 29"/>
                <a:gd name="T36" fmla="*/ 5 w 15"/>
                <a:gd name="T37" fmla="*/ 12 h 29"/>
                <a:gd name="T38" fmla="*/ 5 w 15"/>
                <a:gd name="T39" fmla="*/ 12 h 29"/>
                <a:gd name="T40" fmla="*/ 8 w 15"/>
                <a:gd name="T41" fmla="*/ 12 h 29"/>
                <a:gd name="T42" fmla="*/ 8 w 15"/>
                <a:gd name="T43" fmla="*/ 11 h 29"/>
                <a:gd name="T44" fmla="*/ 7 w 15"/>
                <a:gd name="T45" fmla="*/ 10 h 29"/>
                <a:gd name="T46" fmla="*/ 6 w 15"/>
                <a:gd name="T47" fmla="*/ 8 h 29"/>
                <a:gd name="T48" fmla="*/ 5 w 15"/>
                <a:gd name="T49" fmla="*/ 7 h 29"/>
                <a:gd name="T50" fmla="*/ 6 w 15"/>
                <a:gd name="T51" fmla="*/ 5 h 29"/>
                <a:gd name="T52" fmla="*/ 6 w 15"/>
                <a:gd name="T53" fmla="*/ 5 h 29"/>
                <a:gd name="T54" fmla="*/ 7 w 15"/>
                <a:gd name="T55" fmla="*/ 5 h 29"/>
                <a:gd name="T56" fmla="*/ 10 w 15"/>
                <a:gd name="T57" fmla="*/ 4 h 29"/>
                <a:gd name="T58" fmla="*/ 11 w 15"/>
                <a:gd name="T59" fmla="*/ 5 h 29"/>
                <a:gd name="T60" fmla="*/ 12 w 15"/>
                <a:gd name="T61" fmla="*/ 5 h 29"/>
                <a:gd name="T62" fmla="*/ 14 w 15"/>
                <a:gd name="T63" fmla="*/ 4 h 29"/>
                <a:gd name="T64" fmla="*/ 15 w 15"/>
                <a:gd name="T65" fmla="*/ 4 h 29"/>
                <a:gd name="T66" fmla="*/ 14 w 15"/>
                <a:gd name="T67" fmla="*/ 1 h 29"/>
                <a:gd name="T68" fmla="*/ 13 w 15"/>
                <a:gd name="T69" fmla="*/ 1 h 29"/>
                <a:gd name="T70" fmla="*/ 11 w 15"/>
                <a:gd name="T71" fmla="*/ 1 h 29"/>
                <a:gd name="T72" fmla="*/ 11 w 15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"/>
                <a:gd name="T112" fmla="*/ 0 h 29"/>
                <a:gd name="T113" fmla="*/ 15 w 15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" h="29">
                  <a:moveTo>
                    <a:pt x="0" y="29"/>
                  </a:moveTo>
                  <a:lnTo>
                    <a:pt x="0" y="29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7" y="23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0"/>
                  </a:lnTo>
                  <a:lnTo>
                    <a:pt x="6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6" name="Freeform 154"/>
            <p:cNvSpPr>
              <a:spLocks/>
            </p:cNvSpPr>
            <p:nvPr/>
          </p:nvSpPr>
          <p:spPr bwMode="auto">
            <a:xfrm>
              <a:off x="1347" y="1549"/>
              <a:ext cx="83" cy="131"/>
            </a:xfrm>
            <a:custGeom>
              <a:avLst/>
              <a:gdLst>
                <a:gd name="T0" fmla="*/ 2 w 83"/>
                <a:gd name="T1" fmla="*/ 130 h 131"/>
                <a:gd name="T2" fmla="*/ 6 w 83"/>
                <a:gd name="T3" fmla="*/ 130 h 131"/>
                <a:gd name="T4" fmla="*/ 12 w 83"/>
                <a:gd name="T5" fmla="*/ 128 h 131"/>
                <a:gd name="T6" fmla="*/ 17 w 83"/>
                <a:gd name="T7" fmla="*/ 126 h 131"/>
                <a:gd name="T8" fmla="*/ 17 w 83"/>
                <a:gd name="T9" fmla="*/ 122 h 131"/>
                <a:gd name="T10" fmla="*/ 21 w 83"/>
                <a:gd name="T11" fmla="*/ 119 h 131"/>
                <a:gd name="T12" fmla="*/ 24 w 83"/>
                <a:gd name="T13" fmla="*/ 116 h 131"/>
                <a:gd name="T14" fmla="*/ 28 w 83"/>
                <a:gd name="T15" fmla="*/ 111 h 131"/>
                <a:gd name="T16" fmla="*/ 27 w 83"/>
                <a:gd name="T17" fmla="*/ 105 h 131"/>
                <a:gd name="T18" fmla="*/ 30 w 83"/>
                <a:gd name="T19" fmla="*/ 106 h 131"/>
                <a:gd name="T20" fmla="*/ 31 w 83"/>
                <a:gd name="T21" fmla="*/ 101 h 131"/>
                <a:gd name="T22" fmla="*/ 32 w 83"/>
                <a:gd name="T23" fmla="*/ 98 h 131"/>
                <a:gd name="T24" fmla="*/ 33 w 83"/>
                <a:gd name="T25" fmla="*/ 92 h 131"/>
                <a:gd name="T26" fmla="*/ 33 w 83"/>
                <a:gd name="T27" fmla="*/ 87 h 131"/>
                <a:gd name="T28" fmla="*/ 31 w 83"/>
                <a:gd name="T29" fmla="*/ 85 h 131"/>
                <a:gd name="T30" fmla="*/ 34 w 83"/>
                <a:gd name="T31" fmla="*/ 82 h 131"/>
                <a:gd name="T32" fmla="*/ 38 w 83"/>
                <a:gd name="T33" fmla="*/ 80 h 131"/>
                <a:gd name="T34" fmla="*/ 33 w 83"/>
                <a:gd name="T35" fmla="*/ 78 h 131"/>
                <a:gd name="T36" fmla="*/ 30 w 83"/>
                <a:gd name="T37" fmla="*/ 74 h 131"/>
                <a:gd name="T38" fmla="*/ 30 w 83"/>
                <a:gd name="T39" fmla="*/ 71 h 131"/>
                <a:gd name="T40" fmla="*/ 31 w 83"/>
                <a:gd name="T41" fmla="*/ 65 h 131"/>
                <a:gd name="T42" fmla="*/ 28 w 83"/>
                <a:gd name="T43" fmla="*/ 64 h 131"/>
                <a:gd name="T44" fmla="*/ 29 w 83"/>
                <a:gd name="T45" fmla="*/ 61 h 131"/>
                <a:gd name="T46" fmla="*/ 33 w 83"/>
                <a:gd name="T47" fmla="*/ 60 h 131"/>
                <a:gd name="T48" fmla="*/ 36 w 83"/>
                <a:gd name="T49" fmla="*/ 59 h 131"/>
                <a:gd name="T50" fmla="*/ 38 w 83"/>
                <a:gd name="T51" fmla="*/ 57 h 131"/>
                <a:gd name="T52" fmla="*/ 41 w 83"/>
                <a:gd name="T53" fmla="*/ 53 h 131"/>
                <a:gd name="T54" fmla="*/ 40 w 83"/>
                <a:gd name="T55" fmla="*/ 46 h 131"/>
                <a:gd name="T56" fmla="*/ 41 w 83"/>
                <a:gd name="T57" fmla="*/ 45 h 131"/>
                <a:gd name="T58" fmla="*/ 39 w 83"/>
                <a:gd name="T59" fmla="*/ 41 h 131"/>
                <a:gd name="T60" fmla="*/ 38 w 83"/>
                <a:gd name="T61" fmla="*/ 38 h 131"/>
                <a:gd name="T62" fmla="*/ 36 w 83"/>
                <a:gd name="T63" fmla="*/ 37 h 131"/>
                <a:gd name="T64" fmla="*/ 33 w 83"/>
                <a:gd name="T65" fmla="*/ 33 h 131"/>
                <a:gd name="T66" fmla="*/ 32 w 83"/>
                <a:gd name="T67" fmla="*/ 27 h 131"/>
                <a:gd name="T68" fmla="*/ 36 w 83"/>
                <a:gd name="T69" fmla="*/ 25 h 131"/>
                <a:gd name="T70" fmla="*/ 39 w 83"/>
                <a:gd name="T71" fmla="*/ 23 h 131"/>
                <a:gd name="T72" fmla="*/ 47 w 83"/>
                <a:gd name="T73" fmla="*/ 21 h 131"/>
                <a:gd name="T74" fmla="*/ 50 w 83"/>
                <a:gd name="T75" fmla="*/ 18 h 131"/>
                <a:gd name="T76" fmla="*/ 53 w 83"/>
                <a:gd name="T77" fmla="*/ 19 h 131"/>
                <a:gd name="T78" fmla="*/ 56 w 83"/>
                <a:gd name="T79" fmla="*/ 15 h 131"/>
                <a:gd name="T80" fmla="*/ 60 w 83"/>
                <a:gd name="T81" fmla="*/ 18 h 131"/>
                <a:gd name="T82" fmla="*/ 63 w 83"/>
                <a:gd name="T83" fmla="*/ 18 h 131"/>
                <a:gd name="T84" fmla="*/ 66 w 83"/>
                <a:gd name="T85" fmla="*/ 18 h 131"/>
                <a:gd name="T86" fmla="*/ 69 w 83"/>
                <a:gd name="T87" fmla="*/ 17 h 131"/>
                <a:gd name="T88" fmla="*/ 70 w 83"/>
                <a:gd name="T89" fmla="*/ 15 h 131"/>
                <a:gd name="T90" fmla="*/ 69 w 83"/>
                <a:gd name="T91" fmla="*/ 11 h 131"/>
                <a:gd name="T92" fmla="*/ 74 w 83"/>
                <a:gd name="T93" fmla="*/ 8 h 131"/>
                <a:gd name="T94" fmla="*/ 76 w 83"/>
                <a:gd name="T95" fmla="*/ 6 h 131"/>
                <a:gd name="T96" fmla="*/ 76 w 83"/>
                <a:gd name="T97" fmla="*/ 3 h 131"/>
                <a:gd name="T98" fmla="*/ 76 w 83"/>
                <a:gd name="T99" fmla="*/ 0 h 131"/>
                <a:gd name="T100" fmla="*/ 80 w 83"/>
                <a:gd name="T101" fmla="*/ 2 h 131"/>
                <a:gd name="T102" fmla="*/ 82 w 83"/>
                <a:gd name="T103" fmla="*/ 3 h 131"/>
                <a:gd name="T104" fmla="*/ 83 w 83"/>
                <a:gd name="T105" fmla="*/ 6 h 131"/>
                <a:gd name="T106" fmla="*/ 83 w 83"/>
                <a:gd name="T107" fmla="*/ 8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"/>
                <a:gd name="T163" fmla="*/ 0 h 131"/>
                <a:gd name="T164" fmla="*/ 83 w 83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" h="131">
                  <a:moveTo>
                    <a:pt x="0" y="131"/>
                  </a:moveTo>
                  <a:lnTo>
                    <a:pt x="0" y="130"/>
                  </a:lnTo>
                  <a:lnTo>
                    <a:pt x="2" y="130"/>
                  </a:lnTo>
                  <a:lnTo>
                    <a:pt x="2" y="131"/>
                  </a:lnTo>
                  <a:lnTo>
                    <a:pt x="6" y="131"/>
                  </a:lnTo>
                  <a:lnTo>
                    <a:pt x="6" y="130"/>
                  </a:lnTo>
                  <a:lnTo>
                    <a:pt x="9" y="130"/>
                  </a:lnTo>
                  <a:lnTo>
                    <a:pt x="13" y="129"/>
                  </a:lnTo>
                  <a:lnTo>
                    <a:pt x="12" y="128"/>
                  </a:lnTo>
                  <a:lnTo>
                    <a:pt x="15" y="129"/>
                  </a:lnTo>
                  <a:lnTo>
                    <a:pt x="17" y="126"/>
                  </a:lnTo>
                  <a:lnTo>
                    <a:pt x="16" y="126"/>
                  </a:lnTo>
                  <a:lnTo>
                    <a:pt x="14" y="124"/>
                  </a:lnTo>
                  <a:lnTo>
                    <a:pt x="17" y="122"/>
                  </a:lnTo>
                  <a:lnTo>
                    <a:pt x="18" y="120"/>
                  </a:lnTo>
                  <a:lnTo>
                    <a:pt x="19" y="120"/>
                  </a:lnTo>
                  <a:lnTo>
                    <a:pt x="21" y="119"/>
                  </a:lnTo>
                  <a:lnTo>
                    <a:pt x="22" y="119"/>
                  </a:lnTo>
                  <a:lnTo>
                    <a:pt x="22" y="117"/>
                  </a:lnTo>
                  <a:lnTo>
                    <a:pt x="24" y="116"/>
                  </a:lnTo>
                  <a:lnTo>
                    <a:pt x="25" y="115"/>
                  </a:lnTo>
                  <a:lnTo>
                    <a:pt x="27" y="111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8" y="104"/>
                  </a:lnTo>
                  <a:lnTo>
                    <a:pt x="29" y="103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0" y="105"/>
                  </a:lnTo>
                  <a:lnTo>
                    <a:pt x="31" y="101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2" y="98"/>
                  </a:lnTo>
                  <a:lnTo>
                    <a:pt x="31" y="97"/>
                  </a:lnTo>
                  <a:lnTo>
                    <a:pt x="32" y="93"/>
                  </a:lnTo>
                  <a:lnTo>
                    <a:pt x="33" y="92"/>
                  </a:lnTo>
                  <a:lnTo>
                    <a:pt x="29" y="91"/>
                  </a:lnTo>
                  <a:lnTo>
                    <a:pt x="29" y="88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8" y="81"/>
                  </a:lnTo>
                  <a:lnTo>
                    <a:pt x="37" y="81"/>
                  </a:lnTo>
                  <a:lnTo>
                    <a:pt x="38" y="80"/>
                  </a:lnTo>
                  <a:lnTo>
                    <a:pt x="36" y="79"/>
                  </a:lnTo>
                  <a:lnTo>
                    <a:pt x="33" y="78"/>
                  </a:lnTo>
                  <a:lnTo>
                    <a:pt x="32" y="77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32" y="74"/>
                  </a:lnTo>
                  <a:lnTo>
                    <a:pt x="31" y="73"/>
                  </a:lnTo>
                  <a:lnTo>
                    <a:pt x="30" y="71"/>
                  </a:lnTo>
                  <a:lnTo>
                    <a:pt x="29" y="68"/>
                  </a:lnTo>
                  <a:lnTo>
                    <a:pt x="29" y="67"/>
                  </a:lnTo>
                  <a:lnTo>
                    <a:pt x="31" y="65"/>
                  </a:lnTo>
                  <a:lnTo>
                    <a:pt x="28" y="64"/>
                  </a:lnTo>
                  <a:lnTo>
                    <a:pt x="29" y="62"/>
                  </a:lnTo>
                  <a:lnTo>
                    <a:pt x="29" y="61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9" y="56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3" y="51"/>
                  </a:lnTo>
                  <a:lnTo>
                    <a:pt x="40" y="49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1" y="45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9" y="41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6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4" y="31"/>
                  </a:lnTo>
                  <a:lnTo>
                    <a:pt x="33" y="29"/>
                  </a:lnTo>
                  <a:lnTo>
                    <a:pt x="32" y="27"/>
                  </a:lnTo>
                  <a:lnTo>
                    <a:pt x="34" y="26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1" y="18"/>
                  </a:lnTo>
                  <a:lnTo>
                    <a:pt x="53" y="19"/>
                  </a:lnTo>
                  <a:lnTo>
                    <a:pt x="54" y="17"/>
                  </a:lnTo>
                  <a:lnTo>
                    <a:pt x="53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9" y="17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1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1"/>
                  </a:lnTo>
                  <a:lnTo>
                    <a:pt x="82" y="2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3" y="5"/>
                  </a:lnTo>
                  <a:lnTo>
                    <a:pt x="83" y="6"/>
                  </a:lnTo>
                  <a:lnTo>
                    <a:pt x="82" y="7"/>
                  </a:lnTo>
                  <a:lnTo>
                    <a:pt x="83" y="8"/>
                  </a:lnTo>
                  <a:lnTo>
                    <a:pt x="83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7" name="Freeform 155"/>
            <p:cNvSpPr>
              <a:spLocks/>
            </p:cNvSpPr>
            <p:nvPr/>
          </p:nvSpPr>
          <p:spPr bwMode="auto">
            <a:xfrm>
              <a:off x="1323" y="1680"/>
              <a:ext cx="107" cy="132"/>
            </a:xfrm>
            <a:custGeom>
              <a:avLst/>
              <a:gdLst>
                <a:gd name="T0" fmla="*/ 105 w 107"/>
                <a:gd name="T1" fmla="*/ 127 h 132"/>
                <a:gd name="T2" fmla="*/ 102 w 107"/>
                <a:gd name="T3" fmla="*/ 124 h 132"/>
                <a:gd name="T4" fmla="*/ 99 w 107"/>
                <a:gd name="T5" fmla="*/ 127 h 132"/>
                <a:gd name="T6" fmla="*/ 96 w 107"/>
                <a:gd name="T7" fmla="*/ 130 h 132"/>
                <a:gd name="T8" fmla="*/ 93 w 107"/>
                <a:gd name="T9" fmla="*/ 129 h 132"/>
                <a:gd name="T10" fmla="*/ 90 w 107"/>
                <a:gd name="T11" fmla="*/ 127 h 132"/>
                <a:gd name="T12" fmla="*/ 88 w 107"/>
                <a:gd name="T13" fmla="*/ 127 h 132"/>
                <a:gd name="T14" fmla="*/ 85 w 107"/>
                <a:gd name="T15" fmla="*/ 129 h 132"/>
                <a:gd name="T16" fmla="*/ 82 w 107"/>
                <a:gd name="T17" fmla="*/ 130 h 132"/>
                <a:gd name="T18" fmla="*/ 80 w 107"/>
                <a:gd name="T19" fmla="*/ 127 h 132"/>
                <a:gd name="T20" fmla="*/ 79 w 107"/>
                <a:gd name="T21" fmla="*/ 127 h 132"/>
                <a:gd name="T22" fmla="*/ 80 w 107"/>
                <a:gd name="T23" fmla="*/ 123 h 132"/>
                <a:gd name="T24" fmla="*/ 77 w 107"/>
                <a:gd name="T25" fmla="*/ 122 h 132"/>
                <a:gd name="T26" fmla="*/ 76 w 107"/>
                <a:gd name="T27" fmla="*/ 119 h 132"/>
                <a:gd name="T28" fmla="*/ 74 w 107"/>
                <a:gd name="T29" fmla="*/ 114 h 132"/>
                <a:gd name="T30" fmla="*/ 67 w 107"/>
                <a:gd name="T31" fmla="*/ 111 h 132"/>
                <a:gd name="T32" fmla="*/ 64 w 107"/>
                <a:gd name="T33" fmla="*/ 109 h 132"/>
                <a:gd name="T34" fmla="*/ 59 w 107"/>
                <a:gd name="T35" fmla="*/ 107 h 132"/>
                <a:gd name="T36" fmla="*/ 59 w 107"/>
                <a:gd name="T37" fmla="*/ 101 h 132"/>
                <a:gd name="T38" fmla="*/ 60 w 107"/>
                <a:gd name="T39" fmla="*/ 97 h 132"/>
                <a:gd name="T40" fmla="*/ 59 w 107"/>
                <a:gd name="T41" fmla="*/ 92 h 132"/>
                <a:gd name="T42" fmla="*/ 56 w 107"/>
                <a:gd name="T43" fmla="*/ 90 h 132"/>
                <a:gd name="T44" fmla="*/ 54 w 107"/>
                <a:gd name="T45" fmla="*/ 90 h 132"/>
                <a:gd name="T46" fmla="*/ 52 w 107"/>
                <a:gd name="T47" fmla="*/ 84 h 132"/>
                <a:gd name="T48" fmla="*/ 51 w 107"/>
                <a:gd name="T49" fmla="*/ 81 h 132"/>
                <a:gd name="T50" fmla="*/ 50 w 107"/>
                <a:gd name="T51" fmla="*/ 80 h 132"/>
                <a:gd name="T52" fmla="*/ 48 w 107"/>
                <a:gd name="T53" fmla="*/ 78 h 132"/>
                <a:gd name="T54" fmla="*/ 45 w 107"/>
                <a:gd name="T55" fmla="*/ 74 h 132"/>
                <a:gd name="T56" fmla="*/ 44 w 107"/>
                <a:gd name="T57" fmla="*/ 68 h 132"/>
                <a:gd name="T58" fmla="*/ 42 w 107"/>
                <a:gd name="T59" fmla="*/ 66 h 132"/>
                <a:gd name="T60" fmla="*/ 40 w 107"/>
                <a:gd name="T61" fmla="*/ 65 h 132"/>
                <a:gd name="T62" fmla="*/ 35 w 107"/>
                <a:gd name="T63" fmla="*/ 64 h 132"/>
                <a:gd name="T64" fmla="*/ 35 w 107"/>
                <a:gd name="T65" fmla="*/ 67 h 132"/>
                <a:gd name="T66" fmla="*/ 38 w 107"/>
                <a:gd name="T67" fmla="*/ 70 h 132"/>
                <a:gd name="T68" fmla="*/ 31 w 107"/>
                <a:gd name="T69" fmla="*/ 70 h 132"/>
                <a:gd name="T70" fmla="*/ 24 w 107"/>
                <a:gd name="T71" fmla="*/ 72 h 132"/>
                <a:gd name="T72" fmla="*/ 20 w 107"/>
                <a:gd name="T73" fmla="*/ 71 h 132"/>
                <a:gd name="T74" fmla="*/ 17 w 107"/>
                <a:gd name="T75" fmla="*/ 68 h 132"/>
                <a:gd name="T76" fmla="*/ 17 w 107"/>
                <a:gd name="T77" fmla="*/ 65 h 132"/>
                <a:gd name="T78" fmla="*/ 17 w 107"/>
                <a:gd name="T79" fmla="*/ 59 h 132"/>
                <a:gd name="T80" fmla="*/ 13 w 107"/>
                <a:gd name="T81" fmla="*/ 58 h 132"/>
                <a:gd name="T82" fmla="*/ 8 w 107"/>
                <a:gd name="T83" fmla="*/ 58 h 132"/>
                <a:gd name="T84" fmla="*/ 9 w 107"/>
                <a:gd name="T85" fmla="*/ 53 h 132"/>
                <a:gd name="T86" fmla="*/ 7 w 107"/>
                <a:gd name="T87" fmla="*/ 54 h 132"/>
                <a:gd name="T88" fmla="*/ 5 w 107"/>
                <a:gd name="T89" fmla="*/ 52 h 132"/>
                <a:gd name="T90" fmla="*/ 2 w 107"/>
                <a:gd name="T91" fmla="*/ 50 h 132"/>
                <a:gd name="T92" fmla="*/ 1 w 107"/>
                <a:gd name="T93" fmla="*/ 45 h 132"/>
                <a:gd name="T94" fmla="*/ 2 w 107"/>
                <a:gd name="T95" fmla="*/ 42 h 132"/>
                <a:gd name="T96" fmla="*/ 3 w 107"/>
                <a:gd name="T97" fmla="*/ 36 h 132"/>
                <a:gd name="T98" fmla="*/ 7 w 107"/>
                <a:gd name="T99" fmla="*/ 30 h 132"/>
                <a:gd name="T100" fmla="*/ 9 w 107"/>
                <a:gd name="T101" fmla="*/ 26 h 132"/>
                <a:gd name="T102" fmla="*/ 10 w 107"/>
                <a:gd name="T103" fmla="*/ 21 h 132"/>
                <a:gd name="T104" fmla="*/ 11 w 107"/>
                <a:gd name="T105" fmla="*/ 15 h 132"/>
                <a:gd name="T106" fmla="*/ 11 w 107"/>
                <a:gd name="T107" fmla="*/ 10 h 132"/>
                <a:gd name="T108" fmla="*/ 14 w 107"/>
                <a:gd name="T109" fmla="*/ 2 h 132"/>
                <a:gd name="T110" fmla="*/ 20 w 107"/>
                <a:gd name="T111" fmla="*/ 5 h 132"/>
                <a:gd name="T112" fmla="*/ 24 w 107"/>
                <a:gd name="T113" fmla="*/ 7 h 132"/>
                <a:gd name="T114" fmla="*/ 24 w 107"/>
                <a:gd name="T115" fmla="*/ 1 h 132"/>
                <a:gd name="T116" fmla="*/ 27 w 107"/>
                <a:gd name="T117" fmla="*/ 2 h 132"/>
                <a:gd name="T118" fmla="*/ 107 w 107"/>
                <a:gd name="T119" fmla="*/ 0 h 1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32"/>
                <a:gd name="T182" fmla="*/ 107 w 107"/>
                <a:gd name="T183" fmla="*/ 132 h 1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32">
                  <a:moveTo>
                    <a:pt x="107" y="126"/>
                  </a:moveTo>
                  <a:lnTo>
                    <a:pt x="107" y="126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3" y="125"/>
                  </a:lnTo>
                  <a:lnTo>
                    <a:pt x="102" y="124"/>
                  </a:lnTo>
                  <a:lnTo>
                    <a:pt x="100" y="126"/>
                  </a:lnTo>
                  <a:lnTo>
                    <a:pt x="99" y="127"/>
                  </a:lnTo>
                  <a:lnTo>
                    <a:pt x="98" y="128"/>
                  </a:lnTo>
                  <a:lnTo>
                    <a:pt x="96" y="130"/>
                  </a:lnTo>
                  <a:lnTo>
                    <a:pt x="96" y="131"/>
                  </a:lnTo>
                  <a:lnTo>
                    <a:pt x="94" y="132"/>
                  </a:lnTo>
                  <a:lnTo>
                    <a:pt x="93" y="129"/>
                  </a:lnTo>
                  <a:lnTo>
                    <a:pt x="91" y="128"/>
                  </a:lnTo>
                  <a:lnTo>
                    <a:pt x="91" y="127"/>
                  </a:lnTo>
                  <a:lnTo>
                    <a:pt x="90" y="127"/>
                  </a:lnTo>
                  <a:lnTo>
                    <a:pt x="89" y="127"/>
                  </a:lnTo>
                  <a:lnTo>
                    <a:pt x="88" y="127"/>
                  </a:lnTo>
                  <a:lnTo>
                    <a:pt x="88" y="128"/>
                  </a:lnTo>
                  <a:lnTo>
                    <a:pt x="87" y="129"/>
                  </a:lnTo>
                  <a:lnTo>
                    <a:pt x="85" y="129"/>
                  </a:lnTo>
                  <a:lnTo>
                    <a:pt x="84" y="129"/>
                  </a:lnTo>
                  <a:lnTo>
                    <a:pt x="83" y="128"/>
                  </a:lnTo>
                  <a:lnTo>
                    <a:pt x="82" y="130"/>
                  </a:lnTo>
                  <a:lnTo>
                    <a:pt x="80" y="130"/>
                  </a:lnTo>
                  <a:lnTo>
                    <a:pt x="80" y="127"/>
                  </a:lnTo>
                  <a:lnTo>
                    <a:pt x="79" y="128"/>
                  </a:lnTo>
                  <a:lnTo>
                    <a:pt x="78" y="128"/>
                  </a:lnTo>
                  <a:lnTo>
                    <a:pt x="79" y="127"/>
                  </a:lnTo>
                  <a:lnTo>
                    <a:pt x="79" y="126"/>
                  </a:lnTo>
                  <a:lnTo>
                    <a:pt x="80" y="123"/>
                  </a:lnTo>
                  <a:lnTo>
                    <a:pt x="78" y="124"/>
                  </a:lnTo>
                  <a:lnTo>
                    <a:pt x="78" y="122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5" y="119"/>
                  </a:lnTo>
                  <a:lnTo>
                    <a:pt x="76" y="119"/>
                  </a:lnTo>
                  <a:lnTo>
                    <a:pt x="75" y="117"/>
                  </a:lnTo>
                  <a:lnTo>
                    <a:pt x="76" y="116"/>
                  </a:lnTo>
                  <a:lnTo>
                    <a:pt x="74" y="114"/>
                  </a:lnTo>
                  <a:lnTo>
                    <a:pt x="72" y="113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6" y="109"/>
                  </a:lnTo>
                  <a:lnTo>
                    <a:pt x="64" y="109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59" y="107"/>
                  </a:lnTo>
                  <a:lnTo>
                    <a:pt x="59" y="105"/>
                  </a:lnTo>
                  <a:lnTo>
                    <a:pt x="58" y="103"/>
                  </a:lnTo>
                  <a:lnTo>
                    <a:pt x="59" y="101"/>
                  </a:lnTo>
                  <a:lnTo>
                    <a:pt x="59" y="99"/>
                  </a:lnTo>
                  <a:lnTo>
                    <a:pt x="59" y="98"/>
                  </a:lnTo>
                  <a:lnTo>
                    <a:pt x="60" y="97"/>
                  </a:lnTo>
                  <a:lnTo>
                    <a:pt x="60" y="96"/>
                  </a:lnTo>
                  <a:lnTo>
                    <a:pt x="59" y="93"/>
                  </a:lnTo>
                  <a:lnTo>
                    <a:pt x="59" y="92"/>
                  </a:lnTo>
                  <a:lnTo>
                    <a:pt x="57" y="92"/>
                  </a:lnTo>
                  <a:lnTo>
                    <a:pt x="56" y="90"/>
                  </a:lnTo>
                  <a:lnTo>
                    <a:pt x="54" y="90"/>
                  </a:lnTo>
                  <a:lnTo>
                    <a:pt x="53" y="87"/>
                  </a:lnTo>
                  <a:lnTo>
                    <a:pt x="52" y="87"/>
                  </a:lnTo>
                  <a:lnTo>
                    <a:pt x="52" y="84"/>
                  </a:lnTo>
                  <a:lnTo>
                    <a:pt x="52" y="83"/>
                  </a:lnTo>
                  <a:lnTo>
                    <a:pt x="51" y="81"/>
                  </a:lnTo>
                  <a:lnTo>
                    <a:pt x="52" y="81"/>
                  </a:lnTo>
                  <a:lnTo>
                    <a:pt x="50" y="80"/>
                  </a:lnTo>
                  <a:lnTo>
                    <a:pt x="49" y="79"/>
                  </a:lnTo>
                  <a:lnTo>
                    <a:pt x="48" y="79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5" y="75"/>
                  </a:lnTo>
                  <a:lnTo>
                    <a:pt x="45" y="74"/>
                  </a:lnTo>
                  <a:lnTo>
                    <a:pt x="45" y="73"/>
                  </a:lnTo>
                  <a:lnTo>
                    <a:pt x="44" y="70"/>
                  </a:lnTo>
                  <a:lnTo>
                    <a:pt x="44" y="68"/>
                  </a:lnTo>
                  <a:lnTo>
                    <a:pt x="42" y="67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0" y="64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8" y="68"/>
                  </a:lnTo>
                  <a:lnTo>
                    <a:pt x="38" y="69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2" y="69"/>
                  </a:lnTo>
                  <a:lnTo>
                    <a:pt x="31" y="70"/>
                  </a:lnTo>
                  <a:lnTo>
                    <a:pt x="27" y="71"/>
                  </a:lnTo>
                  <a:lnTo>
                    <a:pt x="27" y="72"/>
                  </a:lnTo>
                  <a:lnTo>
                    <a:pt x="24" y="72"/>
                  </a:lnTo>
                  <a:lnTo>
                    <a:pt x="23" y="71"/>
                  </a:lnTo>
                  <a:lnTo>
                    <a:pt x="21" y="70"/>
                  </a:lnTo>
                  <a:lnTo>
                    <a:pt x="20" y="71"/>
                  </a:lnTo>
                  <a:lnTo>
                    <a:pt x="18" y="72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2"/>
                  </a:lnTo>
                  <a:lnTo>
                    <a:pt x="18" y="62"/>
                  </a:lnTo>
                  <a:lnTo>
                    <a:pt x="17" y="59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1" y="59"/>
                  </a:lnTo>
                  <a:lnTo>
                    <a:pt x="10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9" y="53"/>
                  </a:lnTo>
                  <a:lnTo>
                    <a:pt x="7" y="54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107" y="0"/>
                  </a:lnTo>
                  <a:lnTo>
                    <a:pt x="10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8" name="Freeform 156"/>
            <p:cNvSpPr>
              <a:spLocks/>
            </p:cNvSpPr>
            <p:nvPr/>
          </p:nvSpPr>
          <p:spPr bwMode="auto">
            <a:xfrm>
              <a:off x="1430" y="1554"/>
              <a:ext cx="106" cy="126"/>
            </a:xfrm>
            <a:custGeom>
              <a:avLst/>
              <a:gdLst>
                <a:gd name="T0" fmla="*/ 0 w 106"/>
                <a:gd name="T1" fmla="*/ 1 h 126"/>
                <a:gd name="T2" fmla="*/ 1 w 106"/>
                <a:gd name="T3" fmla="*/ 4 h 126"/>
                <a:gd name="T4" fmla="*/ 1 w 106"/>
                <a:gd name="T5" fmla="*/ 6 h 126"/>
                <a:gd name="T6" fmla="*/ 1 w 106"/>
                <a:gd name="T7" fmla="*/ 9 h 126"/>
                <a:gd name="T8" fmla="*/ 1 w 106"/>
                <a:gd name="T9" fmla="*/ 13 h 126"/>
                <a:gd name="T10" fmla="*/ 3 w 106"/>
                <a:gd name="T11" fmla="*/ 16 h 126"/>
                <a:gd name="T12" fmla="*/ 3 w 106"/>
                <a:gd name="T13" fmla="*/ 21 h 126"/>
                <a:gd name="T14" fmla="*/ 5 w 106"/>
                <a:gd name="T15" fmla="*/ 24 h 126"/>
                <a:gd name="T16" fmla="*/ 8 w 106"/>
                <a:gd name="T17" fmla="*/ 28 h 126"/>
                <a:gd name="T18" fmla="*/ 10 w 106"/>
                <a:gd name="T19" fmla="*/ 31 h 126"/>
                <a:gd name="T20" fmla="*/ 14 w 106"/>
                <a:gd name="T21" fmla="*/ 34 h 126"/>
                <a:gd name="T22" fmla="*/ 15 w 106"/>
                <a:gd name="T23" fmla="*/ 41 h 126"/>
                <a:gd name="T24" fmla="*/ 19 w 106"/>
                <a:gd name="T25" fmla="*/ 45 h 126"/>
                <a:gd name="T26" fmla="*/ 22 w 106"/>
                <a:gd name="T27" fmla="*/ 46 h 126"/>
                <a:gd name="T28" fmla="*/ 24 w 106"/>
                <a:gd name="T29" fmla="*/ 49 h 126"/>
                <a:gd name="T30" fmla="*/ 27 w 106"/>
                <a:gd name="T31" fmla="*/ 52 h 126"/>
                <a:gd name="T32" fmla="*/ 26 w 106"/>
                <a:gd name="T33" fmla="*/ 59 h 126"/>
                <a:gd name="T34" fmla="*/ 29 w 106"/>
                <a:gd name="T35" fmla="*/ 62 h 126"/>
                <a:gd name="T36" fmla="*/ 36 w 106"/>
                <a:gd name="T37" fmla="*/ 59 h 126"/>
                <a:gd name="T38" fmla="*/ 39 w 106"/>
                <a:gd name="T39" fmla="*/ 59 h 126"/>
                <a:gd name="T40" fmla="*/ 43 w 106"/>
                <a:gd name="T41" fmla="*/ 56 h 126"/>
                <a:gd name="T42" fmla="*/ 46 w 106"/>
                <a:gd name="T43" fmla="*/ 60 h 126"/>
                <a:gd name="T44" fmla="*/ 50 w 106"/>
                <a:gd name="T45" fmla="*/ 58 h 126"/>
                <a:gd name="T46" fmla="*/ 57 w 106"/>
                <a:gd name="T47" fmla="*/ 59 h 126"/>
                <a:gd name="T48" fmla="*/ 57 w 106"/>
                <a:gd name="T49" fmla="*/ 64 h 126"/>
                <a:gd name="T50" fmla="*/ 64 w 106"/>
                <a:gd name="T51" fmla="*/ 67 h 126"/>
                <a:gd name="T52" fmla="*/ 65 w 106"/>
                <a:gd name="T53" fmla="*/ 71 h 126"/>
                <a:gd name="T54" fmla="*/ 62 w 106"/>
                <a:gd name="T55" fmla="*/ 74 h 126"/>
                <a:gd name="T56" fmla="*/ 65 w 106"/>
                <a:gd name="T57" fmla="*/ 78 h 126"/>
                <a:gd name="T58" fmla="*/ 73 w 106"/>
                <a:gd name="T59" fmla="*/ 77 h 126"/>
                <a:gd name="T60" fmla="*/ 78 w 106"/>
                <a:gd name="T61" fmla="*/ 78 h 126"/>
                <a:gd name="T62" fmla="*/ 81 w 106"/>
                <a:gd name="T63" fmla="*/ 74 h 126"/>
                <a:gd name="T64" fmla="*/ 85 w 106"/>
                <a:gd name="T65" fmla="*/ 78 h 126"/>
                <a:gd name="T66" fmla="*/ 92 w 106"/>
                <a:gd name="T67" fmla="*/ 74 h 126"/>
                <a:gd name="T68" fmla="*/ 96 w 106"/>
                <a:gd name="T69" fmla="*/ 75 h 126"/>
                <a:gd name="T70" fmla="*/ 99 w 106"/>
                <a:gd name="T71" fmla="*/ 78 h 126"/>
                <a:gd name="T72" fmla="*/ 101 w 106"/>
                <a:gd name="T73" fmla="*/ 84 h 126"/>
                <a:gd name="T74" fmla="*/ 104 w 106"/>
                <a:gd name="T75" fmla="*/ 88 h 126"/>
                <a:gd name="T76" fmla="*/ 105 w 106"/>
                <a:gd name="T77" fmla="*/ 91 h 126"/>
                <a:gd name="T78" fmla="*/ 104 w 106"/>
                <a:gd name="T79" fmla="*/ 96 h 126"/>
                <a:gd name="T80" fmla="*/ 101 w 106"/>
                <a:gd name="T81" fmla="*/ 99 h 126"/>
                <a:gd name="T82" fmla="*/ 98 w 106"/>
                <a:gd name="T83" fmla="*/ 101 h 126"/>
                <a:gd name="T84" fmla="*/ 99 w 106"/>
                <a:gd name="T85" fmla="*/ 105 h 126"/>
                <a:gd name="T86" fmla="*/ 99 w 106"/>
                <a:gd name="T87" fmla="*/ 109 h 126"/>
                <a:gd name="T88" fmla="*/ 93 w 106"/>
                <a:gd name="T89" fmla="*/ 115 h 126"/>
                <a:gd name="T90" fmla="*/ 87 w 106"/>
                <a:gd name="T91" fmla="*/ 120 h 126"/>
                <a:gd name="T92" fmla="*/ 89 w 106"/>
                <a:gd name="T93" fmla="*/ 121 h 126"/>
                <a:gd name="T94" fmla="*/ 92 w 106"/>
                <a:gd name="T95" fmla="*/ 124 h 126"/>
                <a:gd name="T96" fmla="*/ 0 w 106"/>
                <a:gd name="T97" fmla="*/ 126 h 1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"/>
                <a:gd name="T148" fmla="*/ 0 h 126"/>
                <a:gd name="T149" fmla="*/ 106 w 106"/>
                <a:gd name="T150" fmla="*/ 126 h 1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" h="126">
                  <a:moveTo>
                    <a:pt x="0" y="126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4" y="38"/>
                  </a:lnTo>
                  <a:lnTo>
                    <a:pt x="15" y="41"/>
                  </a:lnTo>
                  <a:lnTo>
                    <a:pt x="16" y="43"/>
                  </a:lnTo>
                  <a:lnTo>
                    <a:pt x="18" y="43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5" y="46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7" y="50"/>
                  </a:lnTo>
                  <a:lnTo>
                    <a:pt x="28" y="50"/>
                  </a:lnTo>
                  <a:lnTo>
                    <a:pt x="27" y="52"/>
                  </a:lnTo>
                  <a:lnTo>
                    <a:pt x="28" y="54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6" y="59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2"/>
                  </a:lnTo>
                  <a:lnTo>
                    <a:pt x="32" y="61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7" y="59"/>
                  </a:lnTo>
                  <a:lnTo>
                    <a:pt x="37" y="60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3" y="56"/>
                  </a:lnTo>
                  <a:lnTo>
                    <a:pt x="46" y="58"/>
                  </a:lnTo>
                  <a:lnTo>
                    <a:pt x="46" y="59"/>
                  </a:lnTo>
                  <a:lnTo>
                    <a:pt x="46" y="60"/>
                  </a:lnTo>
                  <a:lnTo>
                    <a:pt x="47" y="60"/>
                  </a:lnTo>
                  <a:lnTo>
                    <a:pt x="48" y="59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1" y="57"/>
                  </a:lnTo>
                  <a:lnTo>
                    <a:pt x="53" y="59"/>
                  </a:lnTo>
                  <a:lnTo>
                    <a:pt x="54" y="59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4"/>
                  </a:lnTo>
                  <a:lnTo>
                    <a:pt x="59" y="65"/>
                  </a:lnTo>
                  <a:lnTo>
                    <a:pt x="61" y="65"/>
                  </a:lnTo>
                  <a:lnTo>
                    <a:pt x="62" y="66"/>
                  </a:lnTo>
                  <a:lnTo>
                    <a:pt x="64" y="67"/>
                  </a:lnTo>
                  <a:lnTo>
                    <a:pt x="65" y="69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4" y="72"/>
                  </a:lnTo>
                  <a:lnTo>
                    <a:pt x="65" y="73"/>
                  </a:lnTo>
                  <a:lnTo>
                    <a:pt x="64" y="75"/>
                  </a:lnTo>
                  <a:lnTo>
                    <a:pt x="62" y="74"/>
                  </a:lnTo>
                  <a:lnTo>
                    <a:pt x="61" y="75"/>
                  </a:lnTo>
                  <a:lnTo>
                    <a:pt x="60" y="78"/>
                  </a:lnTo>
                  <a:lnTo>
                    <a:pt x="65" y="78"/>
                  </a:lnTo>
                  <a:lnTo>
                    <a:pt x="66" y="77"/>
                  </a:lnTo>
                  <a:lnTo>
                    <a:pt x="68" y="77"/>
                  </a:lnTo>
                  <a:lnTo>
                    <a:pt x="68" y="78"/>
                  </a:lnTo>
                  <a:lnTo>
                    <a:pt x="73" y="77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79" y="74"/>
                  </a:lnTo>
                  <a:lnTo>
                    <a:pt x="80" y="74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5" y="74"/>
                  </a:lnTo>
                  <a:lnTo>
                    <a:pt x="84" y="77"/>
                  </a:lnTo>
                  <a:lnTo>
                    <a:pt x="85" y="78"/>
                  </a:lnTo>
                  <a:lnTo>
                    <a:pt x="88" y="75"/>
                  </a:lnTo>
                  <a:lnTo>
                    <a:pt x="91" y="75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7" y="76"/>
                  </a:lnTo>
                  <a:lnTo>
                    <a:pt x="98" y="76"/>
                  </a:lnTo>
                  <a:lnTo>
                    <a:pt x="99" y="77"/>
                  </a:lnTo>
                  <a:lnTo>
                    <a:pt x="99" y="78"/>
                  </a:lnTo>
                  <a:lnTo>
                    <a:pt x="100" y="79"/>
                  </a:lnTo>
                  <a:lnTo>
                    <a:pt x="101" y="81"/>
                  </a:lnTo>
                  <a:lnTo>
                    <a:pt x="101" y="84"/>
                  </a:lnTo>
                  <a:lnTo>
                    <a:pt x="104" y="86"/>
                  </a:lnTo>
                  <a:lnTo>
                    <a:pt x="104" y="87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4" y="89"/>
                  </a:lnTo>
                  <a:lnTo>
                    <a:pt x="105" y="89"/>
                  </a:lnTo>
                  <a:lnTo>
                    <a:pt x="106" y="89"/>
                  </a:lnTo>
                  <a:lnTo>
                    <a:pt x="105" y="91"/>
                  </a:lnTo>
                  <a:lnTo>
                    <a:pt x="106" y="91"/>
                  </a:lnTo>
                  <a:lnTo>
                    <a:pt x="106" y="94"/>
                  </a:lnTo>
                  <a:lnTo>
                    <a:pt x="105" y="94"/>
                  </a:lnTo>
                  <a:lnTo>
                    <a:pt x="104" y="96"/>
                  </a:lnTo>
                  <a:lnTo>
                    <a:pt x="102" y="97"/>
                  </a:lnTo>
                  <a:lnTo>
                    <a:pt x="101" y="98"/>
                  </a:lnTo>
                  <a:lnTo>
                    <a:pt x="101" y="99"/>
                  </a:lnTo>
                  <a:lnTo>
                    <a:pt x="100" y="100"/>
                  </a:lnTo>
                  <a:lnTo>
                    <a:pt x="99" y="100"/>
                  </a:lnTo>
                  <a:lnTo>
                    <a:pt x="98" y="100"/>
                  </a:lnTo>
                  <a:lnTo>
                    <a:pt x="98" y="101"/>
                  </a:lnTo>
                  <a:lnTo>
                    <a:pt x="98" y="103"/>
                  </a:lnTo>
                  <a:lnTo>
                    <a:pt x="97" y="104"/>
                  </a:lnTo>
                  <a:lnTo>
                    <a:pt x="99" y="105"/>
                  </a:lnTo>
                  <a:lnTo>
                    <a:pt x="100" y="106"/>
                  </a:lnTo>
                  <a:lnTo>
                    <a:pt x="99" y="107"/>
                  </a:lnTo>
                  <a:lnTo>
                    <a:pt x="98" y="107"/>
                  </a:lnTo>
                  <a:lnTo>
                    <a:pt x="99" y="109"/>
                  </a:lnTo>
                  <a:lnTo>
                    <a:pt x="99" y="113"/>
                  </a:lnTo>
                  <a:lnTo>
                    <a:pt x="96" y="113"/>
                  </a:lnTo>
                  <a:lnTo>
                    <a:pt x="93" y="115"/>
                  </a:lnTo>
                  <a:lnTo>
                    <a:pt x="92" y="114"/>
                  </a:lnTo>
                  <a:lnTo>
                    <a:pt x="88" y="115"/>
                  </a:lnTo>
                  <a:lnTo>
                    <a:pt x="87" y="118"/>
                  </a:lnTo>
                  <a:lnTo>
                    <a:pt x="87" y="120"/>
                  </a:lnTo>
                  <a:lnTo>
                    <a:pt x="88" y="120"/>
                  </a:lnTo>
                  <a:lnTo>
                    <a:pt x="89" y="119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1" y="121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3" y="125"/>
                  </a:lnTo>
                  <a:lnTo>
                    <a:pt x="94" y="125"/>
                  </a:lnTo>
                  <a:lnTo>
                    <a:pt x="95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9" name="Freeform 157"/>
            <p:cNvSpPr>
              <a:spLocks/>
            </p:cNvSpPr>
            <p:nvPr/>
          </p:nvSpPr>
          <p:spPr bwMode="auto">
            <a:xfrm>
              <a:off x="1430" y="1680"/>
              <a:ext cx="104" cy="128"/>
            </a:xfrm>
            <a:custGeom>
              <a:avLst/>
              <a:gdLst>
                <a:gd name="T0" fmla="*/ 104 w 104"/>
                <a:gd name="T1" fmla="*/ 62 h 128"/>
                <a:gd name="T2" fmla="*/ 103 w 104"/>
                <a:gd name="T3" fmla="*/ 69 h 128"/>
                <a:gd name="T4" fmla="*/ 103 w 104"/>
                <a:gd name="T5" fmla="*/ 72 h 128"/>
                <a:gd name="T6" fmla="*/ 103 w 104"/>
                <a:gd name="T7" fmla="*/ 77 h 128"/>
                <a:gd name="T8" fmla="*/ 102 w 104"/>
                <a:gd name="T9" fmla="*/ 82 h 128"/>
                <a:gd name="T10" fmla="*/ 100 w 104"/>
                <a:gd name="T11" fmla="*/ 87 h 128"/>
                <a:gd name="T12" fmla="*/ 94 w 104"/>
                <a:gd name="T13" fmla="*/ 87 h 128"/>
                <a:gd name="T14" fmla="*/ 92 w 104"/>
                <a:gd name="T15" fmla="*/ 89 h 128"/>
                <a:gd name="T16" fmla="*/ 90 w 104"/>
                <a:gd name="T17" fmla="*/ 90 h 128"/>
                <a:gd name="T18" fmla="*/ 87 w 104"/>
                <a:gd name="T19" fmla="*/ 94 h 128"/>
                <a:gd name="T20" fmla="*/ 83 w 104"/>
                <a:gd name="T21" fmla="*/ 95 h 128"/>
                <a:gd name="T22" fmla="*/ 77 w 104"/>
                <a:gd name="T23" fmla="*/ 93 h 128"/>
                <a:gd name="T24" fmla="*/ 76 w 104"/>
                <a:gd name="T25" fmla="*/ 95 h 128"/>
                <a:gd name="T26" fmla="*/ 72 w 104"/>
                <a:gd name="T27" fmla="*/ 98 h 128"/>
                <a:gd name="T28" fmla="*/ 72 w 104"/>
                <a:gd name="T29" fmla="*/ 100 h 128"/>
                <a:gd name="T30" fmla="*/ 68 w 104"/>
                <a:gd name="T31" fmla="*/ 100 h 128"/>
                <a:gd name="T32" fmla="*/ 70 w 104"/>
                <a:gd name="T33" fmla="*/ 105 h 128"/>
                <a:gd name="T34" fmla="*/ 70 w 104"/>
                <a:gd name="T35" fmla="*/ 108 h 128"/>
                <a:gd name="T36" fmla="*/ 68 w 104"/>
                <a:gd name="T37" fmla="*/ 113 h 128"/>
                <a:gd name="T38" fmla="*/ 66 w 104"/>
                <a:gd name="T39" fmla="*/ 114 h 128"/>
                <a:gd name="T40" fmla="*/ 63 w 104"/>
                <a:gd name="T41" fmla="*/ 115 h 128"/>
                <a:gd name="T42" fmla="*/ 55 w 104"/>
                <a:gd name="T43" fmla="*/ 115 h 128"/>
                <a:gd name="T44" fmla="*/ 51 w 104"/>
                <a:gd name="T45" fmla="*/ 118 h 128"/>
                <a:gd name="T46" fmla="*/ 49 w 104"/>
                <a:gd name="T47" fmla="*/ 119 h 128"/>
                <a:gd name="T48" fmla="*/ 46 w 104"/>
                <a:gd name="T49" fmla="*/ 125 h 128"/>
                <a:gd name="T50" fmla="*/ 41 w 104"/>
                <a:gd name="T51" fmla="*/ 125 h 128"/>
                <a:gd name="T52" fmla="*/ 36 w 104"/>
                <a:gd name="T53" fmla="*/ 125 h 128"/>
                <a:gd name="T54" fmla="*/ 32 w 104"/>
                <a:gd name="T55" fmla="*/ 125 h 128"/>
                <a:gd name="T56" fmla="*/ 28 w 104"/>
                <a:gd name="T57" fmla="*/ 124 h 128"/>
                <a:gd name="T58" fmla="*/ 26 w 104"/>
                <a:gd name="T59" fmla="*/ 123 h 128"/>
                <a:gd name="T60" fmla="*/ 20 w 104"/>
                <a:gd name="T61" fmla="*/ 123 h 128"/>
                <a:gd name="T62" fmla="*/ 17 w 104"/>
                <a:gd name="T63" fmla="*/ 124 h 128"/>
                <a:gd name="T64" fmla="*/ 11 w 104"/>
                <a:gd name="T65" fmla="*/ 122 h 128"/>
                <a:gd name="T66" fmla="*/ 11 w 104"/>
                <a:gd name="T67" fmla="*/ 124 h 128"/>
                <a:gd name="T68" fmla="*/ 8 w 104"/>
                <a:gd name="T69" fmla="*/ 127 h 128"/>
                <a:gd name="T70" fmla="*/ 5 w 104"/>
                <a:gd name="T71" fmla="*/ 127 h 128"/>
                <a:gd name="T72" fmla="*/ 1 w 104"/>
                <a:gd name="T73" fmla="*/ 128 h 128"/>
                <a:gd name="T74" fmla="*/ 1 w 104"/>
                <a:gd name="T75" fmla="*/ 125 h 128"/>
                <a:gd name="T76" fmla="*/ 0 w 104"/>
                <a:gd name="T77" fmla="*/ 0 h 128"/>
                <a:gd name="T78" fmla="*/ 93 w 104"/>
                <a:gd name="T79" fmla="*/ 2 h 128"/>
                <a:gd name="T80" fmla="*/ 94 w 104"/>
                <a:gd name="T81" fmla="*/ 6 h 128"/>
                <a:gd name="T82" fmla="*/ 92 w 104"/>
                <a:gd name="T83" fmla="*/ 9 h 128"/>
                <a:gd name="T84" fmla="*/ 89 w 104"/>
                <a:gd name="T85" fmla="*/ 10 h 128"/>
                <a:gd name="T86" fmla="*/ 88 w 104"/>
                <a:gd name="T87" fmla="*/ 10 h 128"/>
                <a:gd name="T88" fmla="*/ 88 w 104"/>
                <a:gd name="T89" fmla="*/ 13 h 128"/>
                <a:gd name="T90" fmla="*/ 90 w 104"/>
                <a:gd name="T91" fmla="*/ 15 h 128"/>
                <a:gd name="T92" fmla="*/ 92 w 104"/>
                <a:gd name="T93" fmla="*/ 18 h 128"/>
                <a:gd name="T94" fmla="*/ 93 w 104"/>
                <a:gd name="T95" fmla="*/ 23 h 128"/>
                <a:gd name="T96" fmla="*/ 89 w 104"/>
                <a:gd name="T97" fmla="*/ 30 h 128"/>
                <a:gd name="T98" fmla="*/ 91 w 104"/>
                <a:gd name="T99" fmla="*/ 35 h 128"/>
                <a:gd name="T100" fmla="*/ 95 w 104"/>
                <a:gd name="T101" fmla="*/ 38 h 128"/>
                <a:gd name="T102" fmla="*/ 96 w 104"/>
                <a:gd name="T103" fmla="*/ 40 h 128"/>
                <a:gd name="T104" fmla="*/ 98 w 104"/>
                <a:gd name="T105" fmla="*/ 45 h 128"/>
                <a:gd name="T106" fmla="*/ 99 w 104"/>
                <a:gd name="T107" fmla="*/ 52 h 128"/>
                <a:gd name="T108" fmla="*/ 100 w 104"/>
                <a:gd name="T109" fmla="*/ 55 h 128"/>
                <a:gd name="T110" fmla="*/ 100 w 104"/>
                <a:gd name="T111" fmla="*/ 58 h 1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4"/>
                <a:gd name="T169" fmla="*/ 0 h 128"/>
                <a:gd name="T170" fmla="*/ 104 w 104"/>
                <a:gd name="T171" fmla="*/ 128 h 1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4" h="128">
                  <a:moveTo>
                    <a:pt x="102" y="61"/>
                  </a:moveTo>
                  <a:lnTo>
                    <a:pt x="103" y="61"/>
                  </a:lnTo>
                  <a:lnTo>
                    <a:pt x="104" y="62"/>
                  </a:lnTo>
                  <a:lnTo>
                    <a:pt x="104" y="65"/>
                  </a:lnTo>
                  <a:lnTo>
                    <a:pt x="103" y="66"/>
                  </a:lnTo>
                  <a:lnTo>
                    <a:pt x="103" y="69"/>
                  </a:lnTo>
                  <a:lnTo>
                    <a:pt x="104" y="71"/>
                  </a:lnTo>
                  <a:lnTo>
                    <a:pt x="103" y="72"/>
                  </a:lnTo>
                  <a:lnTo>
                    <a:pt x="102" y="75"/>
                  </a:lnTo>
                  <a:lnTo>
                    <a:pt x="103" y="77"/>
                  </a:lnTo>
                  <a:lnTo>
                    <a:pt x="103" y="81"/>
                  </a:lnTo>
                  <a:lnTo>
                    <a:pt x="102" y="82"/>
                  </a:lnTo>
                  <a:lnTo>
                    <a:pt x="102" y="84"/>
                  </a:lnTo>
                  <a:lnTo>
                    <a:pt x="101" y="85"/>
                  </a:lnTo>
                  <a:lnTo>
                    <a:pt x="100" y="87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4" y="87"/>
                  </a:lnTo>
                  <a:lnTo>
                    <a:pt x="92" y="88"/>
                  </a:lnTo>
                  <a:lnTo>
                    <a:pt x="92" y="89"/>
                  </a:lnTo>
                  <a:lnTo>
                    <a:pt x="91" y="89"/>
                  </a:lnTo>
                  <a:lnTo>
                    <a:pt x="90" y="90"/>
                  </a:lnTo>
                  <a:lnTo>
                    <a:pt x="88" y="92"/>
                  </a:lnTo>
                  <a:lnTo>
                    <a:pt x="87" y="94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83" y="95"/>
                  </a:lnTo>
                  <a:lnTo>
                    <a:pt x="82" y="95"/>
                  </a:lnTo>
                  <a:lnTo>
                    <a:pt x="80" y="92"/>
                  </a:lnTo>
                  <a:lnTo>
                    <a:pt x="77" y="93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5"/>
                  </a:lnTo>
                  <a:lnTo>
                    <a:pt x="76" y="96"/>
                  </a:lnTo>
                  <a:lnTo>
                    <a:pt x="74" y="98"/>
                  </a:lnTo>
                  <a:lnTo>
                    <a:pt x="72" y="98"/>
                  </a:lnTo>
                  <a:lnTo>
                    <a:pt x="72" y="99"/>
                  </a:lnTo>
                  <a:lnTo>
                    <a:pt x="73" y="99"/>
                  </a:lnTo>
                  <a:lnTo>
                    <a:pt x="72" y="100"/>
                  </a:lnTo>
                  <a:lnTo>
                    <a:pt x="71" y="100"/>
                  </a:lnTo>
                  <a:lnTo>
                    <a:pt x="71" y="99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70" y="102"/>
                  </a:lnTo>
                  <a:lnTo>
                    <a:pt x="70" y="105"/>
                  </a:lnTo>
                  <a:lnTo>
                    <a:pt x="68" y="106"/>
                  </a:lnTo>
                  <a:lnTo>
                    <a:pt x="69" y="108"/>
                  </a:lnTo>
                  <a:lnTo>
                    <a:pt x="70" y="108"/>
                  </a:lnTo>
                  <a:lnTo>
                    <a:pt x="71" y="109"/>
                  </a:lnTo>
                  <a:lnTo>
                    <a:pt x="72" y="111"/>
                  </a:lnTo>
                  <a:lnTo>
                    <a:pt x="68" y="113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3" y="115"/>
                  </a:lnTo>
                  <a:lnTo>
                    <a:pt x="62" y="114"/>
                  </a:lnTo>
                  <a:lnTo>
                    <a:pt x="59" y="115"/>
                  </a:lnTo>
                  <a:lnTo>
                    <a:pt x="55" y="115"/>
                  </a:lnTo>
                  <a:lnTo>
                    <a:pt x="54" y="115"/>
                  </a:lnTo>
                  <a:lnTo>
                    <a:pt x="51" y="118"/>
                  </a:lnTo>
                  <a:lnTo>
                    <a:pt x="50" y="120"/>
                  </a:lnTo>
                  <a:lnTo>
                    <a:pt x="49" y="119"/>
                  </a:lnTo>
                  <a:lnTo>
                    <a:pt x="48" y="125"/>
                  </a:lnTo>
                  <a:lnTo>
                    <a:pt x="46" y="125"/>
                  </a:lnTo>
                  <a:lnTo>
                    <a:pt x="44" y="125"/>
                  </a:lnTo>
                  <a:lnTo>
                    <a:pt x="42" y="124"/>
                  </a:lnTo>
                  <a:lnTo>
                    <a:pt x="41" y="125"/>
                  </a:lnTo>
                  <a:lnTo>
                    <a:pt x="40" y="125"/>
                  </a:lnTo>
                  <a:lnTo>
                    <a:pt x="38" y="125"/>
                  </a:lnTo>
                  <a:lnTo>
                    <a:pt x="36" y="125"/>
                  </a:lnTo>
                  <a:lnTo>
                    <a:pt x="36" y="127"/>
                  </a:lnTo>
                  <a:lnTo>
                    <a:pt x="34" y="126"/>
                  </a:lnTo>
                  <a:lnTo>
                    <a:pt x="32" y="125"/>
                  </a:lnTo>
                  <a:lnTo>
                    <a:pt x="30" y="125"/>
                  </a:lnTo>
                  <a:lnTo>
                    <a:pt x="28" y="124"/>
                  </a:lnTo>
                  <a:lnTo>
                    <a:pt x="26" y="123"/>
                  </a:lnTo>
                  <a:lnTo>
                    <a:pt x="23" y="124"/>
                  </a:lnTo>
                  <a:lnTo>
                    <a:pt x="21" y="123"/>
                  </a:lnTo>
                  <a:lnTo>
                    <a:pt x="20" y="123"/>
                  </a:lnTo>
                  <a:lnTo>
                    <a:pt x="20" y="124"/>
                  </a:lnTo>
                  <a:lnTo>
                    <a:pt x="17" y="124"/>
                  </a:lnTo>
                  <a:lnTo>
                    <a:pt x="15" y="124"/>
                  </a:lnTo>
                  <a:lnTo>
                    <a:pt x="14" y="121"/>
                  </a:lnTo>
                  <a:lnTo>
                    <a:pt x="11" y="122"/>
                  </a:lnTo>
                  <a:lnTo>
                    <a:pt x="11" y="123"/>
                  </a:lnTo>
                  <a:lnTo>
                    <a:pt x="11" y="124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8" y="127"/>
                  </a:lnTo>
                  <a:lnTo>
                    <a:pt x="6" y="125"/>
                  </a:lnTo>
                  <a:lnTo>
                    <a:pt x="5" y="127"/>
                  </a:lnTo>
                  <a:lnTo>
                    <a:pt x="4" y="127"/>
                  </a:lnTo>
                  <a:lnTo>
                    <a:pt x="3" y="128"/>
                  </a:lnTo>
                  <a:lnTo>
                    <a:pt x="1" y="128"/>
                  </a:lnTo>
                  <a:lnTo>
                    <a:pt x="1" y="127"/>
                  </a:lnTo>
                  <a:lnTo>
                    <a:pt x="1" y="125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3" y="2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4" y="6"/>
                  </a:lnTo>
                  <a:lnTo>
                    <a:pt x="96" y="8"/>
                  </a:lnTo>
                  <a:lnTo>
                    <a:pt x="95" y="10"/>
                  </a:lnTo>
                  <a:lnTo>
                    <a:pt x="92" y="9"/>
                  </a:lnTo>
                  <a:lnTo>
                    <a:pt x="90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3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1" y="17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3" y="20"/>
                  </a:lnTo>
                  <a:lnTo>
                    <a:pt x="93" y="23"/>
                  </a:lnTo>
                  <a:lnTo>
                    <a:pt x="92" y="25"/>
                  </a:lnTo>
                  <a:lnTo>
                    <a:pt x="90" y="29"/>
                  </a:lnTo>
                  <a:lnTo>
                    <a:pt x="89" y="30"/>
                  </a:lnTo>
                  <a:lnTo>
                    <a:pt x="89" y="33"/>
                  </a:lnTo>
                  <a:lnTo>
                    <a:pt x="90" y="34"/>
                  </a:lnTo>
                  <a:lnTo>
                    <a:pt x="91" y="35"/>
                  </a:lnTo>
                  <a:lnTo>
                    <a:pt x="92" y="35"/>
                  </a:lnTo>
                  <a:lnTo>
                    <a:pt x="93" y="35"/>
                  </a:lnTo>
                  <a:lnTo>
                    <a:pt x="95" y="38"/>
                  </a:lnTo>
                  <a:lnTo>
                    <a:pt x="95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50"/>
                  </a:lnTo>
                  <a:lnTo>
                    <a:pt x="99" y="52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2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0" name="Freeform 158"/>
            <p:cNvSpPr>
              <a:spLocks/>
            </p:cNvSpPr>
            <p:nvPr/>
          </p:nvSpPr>
          <p:spPr bwMode="auto">
            <a:xfrm>
              <a:off x="1323" y="1549"/>
              <a:ext cx="213" cy="263"/>
            </a:xfrm>
            <a:custGeom>
              <a:avLst/>
              <a:gdLst>
                <a:gd name="T0" fmla="*/ 121 w 213"/>
                <a:gd name="T1" fmla="*/ 252 h 263"/>
                <a:gd name="T2" fmla="*/ 112 w 213"/>
                <a:gd name="T3" fmla="*/ 258 h 263"/>
                <a:gd name="T4" fmla="*/ 103 w 213"/>
                <a:gd name="T5" fmla="*/ 256 h 263"/>
                <a:gd name="T6" fmla="*/ 93 w 213"/>
                <a:gd name="T7" fmla="*/ 260 h 263"/>
                <a:gd name="T8" fmla="*/ 84 w 213"/>
                <a:gd name="T9" fmla="*/ 260 h 263"/>
                <a:gd name="T10" fmla="*/ 80 w 213"/>
                <a:gd name="T11" fmla="*/ 254 h 263"/>
                <a:gd name="T12" fmla="*/ 73 w 213"/>
                <a:gd name="T13" fmla="*/ 245 h 263"/>
                <a:gd name="T14" fmla="*/ 59 w 213"/>
                <a:gd name="T15" fmla="*/ 236 h 263"/>
                <a:gd name="T16" fmla="*/ 57 w 213"/>
                <a:gd name="T17" fmla="*/ 223 h 263"/>
                <a:gd name="T18" fmla="*/ 51 w 213"/>
                <a:gd name="T19" fmla="*/ 212 h 263"/>
                <a:gd name="T20" fmla="*/ 45 w 213"/>
                <a:gd name="T21" fmla="*/ 203 h 263"/>
                <a:gd name="T22" fmla="*/ 37 w 213"/>
                <a:gd name="T23" fmla="*/ 195 h 263"/>
                <a:gd name="T24" fmla="*/ 31 w 213"/>
                <a:gd name="T25" fmla="*/ 201 h 263"/>
                <a:gd name="T26" fmla="*/ 17 w 213"/>
                <a:gd name="T27" fmla="*/ 198 h 263"/>
                <a:gd name="T28" fmla="*/ 10 w 213"/>
                <a:gd name="T29" fmla="*/ 189 h 263"/>
                <a:gd name="T30" fmla="*/ 4 w 213"/>
                <a:gd name="T31" fmla="*/ 182 h 263"/>
                <a:gd name="T32" fmla="*/ 2 w 213"/>
                <a:gd name="T33" fmla="*/ 172 h 263"/>
                <a:gd name="T34" fmla="*/ 8 w 213"/>
                <a:gd name="T35" fmla="*/ 155 h 263"/>
                <a:gd name="T36" fmla="*/ 14 w 213"/>
                <a:gd name="T37" fmla="*/ 133 h 263"/>
                <a:gd name="T38" fmla="*/ 24 w 213"/>
                <a:gd name="T39" fmla="*/ 130 h 263"/>
                <a:gd name="T40" fmla="*/ 41 w 213"/>
                <a:gd name="T41" fmla="*/ 126 h 263"/>
                <a:gd name="T42" fmla="*/ 49 w 213"/>
                <a:gd name="T43" fmla="*/ 115 h 263"/>
                <a:gd name="T44" fmla="*/ 54 w 213"/>
                <a:gd name="T45" fmla="*/ 105 h 263"/>
                <a:gd name="T46" fmla="*/ 57 w 213"/>
                <a:gd name="T47" fmla="*/ 88 h 263"/>
                <a:gd name="T48" fmla="*/ 60 w 213"/>
                <a:gd name="T49" fmla="*/ 79 h 263"/>
                <a:gd name="T50" fmla="*/ 53 w 213"/>
                <a:gd name="T51" fmla="*/ 67 h 263"/>
                <a:gd name="T52" fmla="*/ 57 w 213"/>
                <a:gd name="T53" fmla="*/ 60 h 263"/>
                <a:gd name="T54" fmla="*/ 67 w 213"/>
                <a:gd name="T55" fmla="*/ 51 h 263"/>
                <a:gd name="T56" fmla="*/ 63 w 213"/>
                <a:gd name="T57" fmla="*/ 38 h 263"/>
                <a:gd name="T58" fmla="*/ 56 w 213"/>
                <a:gd name="T59" fmla="*/ 27 h 263"/>
                <a:gd name="T60" fmla="*/ 71 w 213"/>
                <a:gd name="T61" fmla="*/ 21 h 263"/>
                <a:gd name="T62" fmla="*/ 82 w 213"/>
                <a:gd name="T63" fmla="*/ 18 h 263"/>
                <a:gd name="T64" fmla="*/ 93 w 213"/>
                <a:gd name="T65" fmla="*/ 17 h 263"/>
                <a:gd name="T66" fmla="*/ 99 w 213"/>
                <a:gd name="T67" fmla="*/ 8 h 263"/>
                <a:gd name="T68" fmla="*/ 103 w 213"/>
                <a:gd name="T69" fmla="*/ 0 h 263"/>
                <a:gd name="T70" fmla="*/ 108 w 213"/>
                <a:gd name="T71" fmla="*/ 9 h 263"/>
                <a:gd name="T72" fmla="*/ 108 w 213"/>
                <a:gd name="T73" fmla="*/ 17 h 263"/>
                <a:gd name="T74" fmla="*/ 108 w 213"/>
                <a:gd name="T75" fmla="*/ 25 h 263"/>
                <a:gd name="T76" fmla="*/ 116 w 213"/>
                <a:gd name="T77" fmla="*/ 34 h 263"/>
                <a:gd name="T78" fmla="*/ 122 w 213"/>
                <a:gd name="T79" fmla="*/ 46 h 263"/>
                <a:gd name="T80" fmla="*/ 131 w 213"/>
                <a:gd name="T81" fmla="*/ 50 h 263"/>
                <a:gd name="T82" fmla="*/ 135 w 213"/>
                <a:gd name="T83" fmla="*/ 62 h 263"/>
                <a:gd name="T84" fmla="*/ 144 w 213"/>
                <a:gd name="T85" fmla="*/ 65 h 263"/>
                <a:gd name="T86" fmla="*/ 153 w 213"/>
                <a:gd name="T87" fmla="*/ 64 h 263"/>
                <a:gd name="T88" fmla="*/ 164 w 213"/>
                <a:gd name="T89" fmla="*/ 64 h 263"/>
                <a:gd name="T90" fmla="*/ 172 w 213"/>
                <a:gd name="T91" fmla="*/ 75 h 263"/>
                <a:gd name="T92" fmla="*/ 173 w 213"/>
                <a:gd name="T93" fmla="*/ 82 h 263"/>
                <a:gd name="T94" fmla="*/ 187 w 213"/>
                <a:gd name="T95" fmla="*/ 79 h 263"/>
                <a:gd name="T96" fmla="*/ 200 w 213"/>
                <a:gd name="T97" fmla="*/ 79 h 263"/>
                <a:gd name="T98" fmla="*/ 208 w 213"/>
                <a:gd name="T99" fmla="*/ 86 h 263"/>
                <a:gd name="T100" fmla="*/ 213 w 213"/>
                <a:gd name="T101" fmla="*/ 97 h 263"/>
                <a:gd name="T102" fmla="*/ 205 w 213"/>
                <a:gd name="T103" fmla="*/ 105 h 263"/>
                <a:gd name="T104" fmla="*/ 206 w 213"/>
                <a:gd name="T105" fmla="*/ 115 h 263"/>
                <a:gd name="T106" fmla="*/ 196 w 213"/>
                <a:gd name="T107" fmla="*/ 124 h 263"/>
                <a:gd name="T108" fmla="*/ 201 w 213"/>
                <a:gd name="T109" fmla="*/ 134 h 263"/>
                <a:gd name="T110" fmla="*/ 195 w 213"/>
                <a:gd name="T111" fmla="*/ 142 h 263"/>
                <a:gd name="T112" fmla="*/ 199 w 213"/>
                <a:gd name="T113" fmla="*/ 149 h 263"/>
                <a:gd name="T114" fmla="*/ 199 w 213"/>
                <a:gd name="T115" fmla="*/ 166 h 263"/>
                <a:gd name="T116" fmla="*/ 207 w 213"/>
                <a:gd name="T117" fmla="*/ 18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"/>
                <a:gd name="T178" fmla="*/ 0 h 263"/>
                <a:gd name="T179" fmla="*/ 213 w 213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" h="263">
                  <a:moveTo>
                    <a:pt x="133" y="254"/>
                  </a:moveTo>
                  <a:lnTo>
                    <a:pt x="133" y="254"/>
                  </a:lnTo>
                  <a:lnTo>
                    <a:pt x="130" y="255"/>
                  </a:lnTo>
                  <a:lnTo>
                    <a:pt x="128" y="254"/>
                  </a:lnTo>
                  <a:lnTo>
                    <a:pt x="127" y="254"/>
                  </a:lnTo>
                  <a:lnTo>
                    <a:pt x="127" y="255"/>
                  </a:lnTo>
                  <a:lnTo>
                    <a:pt x="124" y="255"/>
                  </a:lnTo>
                  <a:lnTo>
                    <a:pt x="122" y="255"/>
                  </a:lnTo>
                  <a:lnTo>
                    <a:pt x="121" y="252"/>
                  </a:lnTo>
                  <a:lnTo>
                    <a:pt x="118" y="253"/>
                  </a:lnTo>
                  <a:lnTo>
                    <a:pt x="118" y="254"/>
                  </a:lnTo>
                  <a:lnTo>
                    <a:pt x="118" y="255"/>
                  </a:lnTo>
                  <a:lnTo>
                    <a:pt x="118" y="258"/>
                  </a:lnTo>
                  <a:lnTo>
                    <a:pt x="116" y="258"/>
                  </a:lnTo>
                  <a:lnTo>
                    <a:pt x="115" y="258"/>
                  </a:lnTo>
                  <a:lnTo>
                    <a:pt x="113" y="256"/>
                  </a:lnTo>
                  <a:lnTo>
                    <a:pt x="112" y="258"/>
                  </a:lnTo>
                  <a:lnTo>
                    <a:pt x="111" y="258"/>
                  </a:lnTo>
                  <a:lnTo>
                    <a:pt x="110" y="259"/>
                  </a:lnTo>
                  <a:lnTo>
                    <a:pt x="108" y="259"/>
                  </a:lnTo>
                  <a:lnTo>
                    <a:pt x="108" y="258"/>
                  </a:lnTo>
                  <a:lnTo>
                    <a:pt x="108" y="256"/>
                  </a:lnTo>
                  <a:lnTo>
                    <a:pt x="107" y="257"/>
                  </a:lnTo>
                  <a:lnTo>
                    <a:pt x="105" y="258"/>
                  </a:lnTo>
                  <a:lnTo>
                    <a:pt x="103" y="258"/>
                  </a:lnTo>
                  <a:lnTo>
                    <a:pt x="103" y="256"/>
                  </a:lnTo>
                  <a:lnTo>
                    <a:pt x="101" y="255"/>
                  </a:lnTo>
                  <a:lnTo>
                    <a:pt x="100" y="257"/>
                  </a:lnTo>
                  <a:lnTo>
                    <a:pt x="99" y="258"/>
                  </a:lnTo>
                  <a:lnTo>
                    <a:pt x="98" y="259"/>
                  </a:lnTo>
                  <a:lnTo>
                    <a:pt x="96" y="261"/>
                  </a:lnTo>
                  <a:lnTo>
                    <a:pt x="96" y="262"/>
                  </a:lnTo>
                  <a:lnTo>
                    <a:pt x="94" y="263"/>
                  </a:lnTo>
                  <a:lnTo>
                    <a:pt x="93" y="260"/>
                  </a:lnTo>
                  <a:lnTo>
                    <a:pt x="91" y="259"/>
                  </a:lnTo>
                  <a:lnTo>
                    <a:pt x="90" y="258"/>
                  </a:lnTo>
                  <a:lnTo>
                    <a:pt x="89" y="258"/>
                  </a:lnTo>
                  <a:lnTo>
                    <a:pt x="87" y="258"/>
                  </a:lnTo>
                  <a:lnTo>
                    <a:pt x="87" y="259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4" y="260"/>
                  </a:lnTo>
                  <a:lnTo>
                    <a:pt x="82" y="259"/>
                  </a:lnTo>
                  <a:lnTo>
                    <a:pt x="81" y="261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79" y="259"/>
                  </a:lnTo>
                  <a:lnTo>
                    <a:pt x="78" y="259"/>
                  </a:lnTo>
                  <a:lnTo>
                    <a:pt x="79" y="258"/>
                  </a:lnTo>
                  <a:lnTo>
                    <a:pt x="79" y="257"/>
                  </a:lnTo>
                  <a:lnTo>
                    <a:pt x="80" y="254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7" y="253"/>
                  </a:lnTo>
                  <a:lnTo>
                    <a:pt x="76" y="253"/>
                  </a:lnTo>
                  <a:lnTo>
                    <a:pt x="75" y="250"/>
                  </a:lnTo>
                  <a:lnTo>
                    <a:pt x="76" y="250"/>
                  </a:lnTo>
                  <a:lnTo>
                    <a:pt x="75" y="248"/>
                  </a:lnTo>
                  <a:lnTo>
                    <a:pt x="76" y="247"/>
                  </a:lnTo>
                  <a:lnTo>
                    <a:pt x="73" y="245"/>
                  </a:lnTo>
                  <a:lnTo>
                    <a:pt x="72" y="244"/>
                  </a:lnTo>
                  <a:lnTo>
                    <a:pt x="67" y="243"/>
                  </a:lnTo>
                  <a:lnTo>
                    <a:pt x="67" y="242"/>
                  </a:lnTo>
                  <a:lnTo>
                    <a:pt x="66" y="240"/>
                  </a:lnTo>
                  <a:lnTo>
                    <a:pt x="64" y="240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59" y="238"/>
                  </a:lnTo>
                  <a:lnTo>
                    <a:pt x="59" y="236"/>
                  </a:lnTo>
                  <a:lnTo>
                    <a:pt x="58" y="233"/>
                  </a:lnTo>
                  <a:lnTo>
                    <a:pt x="59" y="232"/>
                  </a:lnTo>
                  <a:lnTo>
                    <a:pt x="59" y="230"/>
                  </a:lnTo>
                  <a:lnTo>
                    <a:pt x="59" y="229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59" y="224"/>
                  </a:lnTo>
                  <a:lnTo>
                    <a:pt x="58" y="223"/>
                  </a:lnTo>
                  <a:lnTo>
                    <a:pt x="57" y="223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3" y="218"/>
                  </a:lnTo>
                  <a:lnTo>
                    <a:pt x="52" y="218"/>
                  </a:lnTo>
                  <a:lnTo>
                    <a:pt x="52" y="215"/>
                  </a:lnTo>
                  <a:lnTo>
                    <a:pt x="52" y="214"/>
                  </a:lnTo>
                  <a:lnTo>
                    <a:pt x="51" y="212"/>
                  </a:lnTo>
                  <a:lnTo>
                    <a:pt x="52" y="212"/>
                  </a:lnTo>
                  <a:lnTo>
                    <a:pt x="50" y="211"/>
                  </a:lnTo>
                  <a:lnTo>
                    <a:pt x="49" y="210"/>
                  </a:lnTo>
                  <a:lnTo>
                    <a:pt x="48" y="210"/>
                  </a:lnTo>
                  <a:lnTo>
                    <a:pt x="48" y="209"/>
                  </a:lnTo>
                  <a:lnTo>
                    <a:pt x="46" y="208"/>
                  </a:lnTo>
                  <a:lnTo>
                    <a:pt x="45" y="206"/>
                  </a:lnTo>
                  <a:lnTo>
                    <a:pt x="45" y="205"/>
                  </a:lnTo>
                  <a:lnTo>
                    <a:pt x="45" y="203"/>
                  </a:lnTo>
                  <a:lnTo>
                    <a:pt x="44" y="201"/>
                  </a:lnTo>
                  <a:lnTo>
                    <a:pt x="44" y="199"/>
                  </a:lnTo>
                  <a:lnTo>
                    <a:pt x="42" y="198"/>
                  </a:lnTo>
                  <a:lnTo>
                    <a:pt x="42" y="197"/>
                  </a:lnTo>
                  <a:lnTo>
                    <a:pt x="40" y="197"/>
                  </a:lnTo>
                  <a:lnTo>
                    <a:pt x="40" y="196"/>
                  </a:lnTo>
                  <a:lnTo>
                    <a:pt x="40" y="195"/>
                  </a:lnTo>
                  <a:lnTo>
                    <a:pt x="37" y="195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35" y="198"/>
                  </a:lnTo>
                  <a:lnTo>
                    <a:pt x="38" y="199"/>
                  </a:lnTo>
                  <a:lnTo>
                    <a:pt x="38" y="200"/>
                  </a:lnTo>
                  <a:lnTo>
                    <a:pt x="38" y="201"/>
                  </a:lnTo>
                  <a:lnTo>
                    <a:pt x="34" y="201"/>
                  </a:lnTo>
                  <a:lnTo>
                    <a:pt x="32" y="200"/>
                  </a:lnTo>
                  <a:lnTo>
                    <a:pt x="31" y="201"/>
                  </a:lnTo>
                  <a:lnTo>
                    <a:pt x="27" y="202"/>
                  </a:lnTo>
                  <a:lnTo>
                    <a:pt x="26" y="203"/>
                  </a:lnTo>
                  <a:lnTo>
                    <a:pt x="24" y="203"/>
                  </a:lnTo>
                  <a:lnTo>
                    <a:pt x="23" y="202"/>
                  </a:lnTo>
                  <a:lnTo>
                    <a:pt x="21" y="201"/>
                  </a:lnTo>
                  <a:lnTo>
                    <a:pt x="20" y="202"/>
                  </a:lnTo>
                  <a:lnTo>
                    <a:pt x="18" y="203"/>
                  </a:lnTo>
                  <a:lnTo>
                    <a:pt x="17" y="200"/>
                  </a:lnTo>
                  <a:lnTo>
                    <a:pt x="17" y="199"/>
                  </a:lnTo>
                  <a:lnTo>
                    <a:pt x="17" y="198"/>
                  </a:lnTo>
                  <a:lnTo>
                    <a:pt x="16" y="196"/>
                  </a:lnTo>
                  <a:lnTo>
                    <a:pt x="17" y="195"/>
                  </a:lnTo>
                  <a:lnTo>
                    <a:pt x="17" y="193"/>
                  </a:lnTo>
                  <a:lnTo>
                    <a:pt x="17" y="190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11" y="190"/>
                  </a:lnTo>
                  <a:lnTo>
                    <a:pt x="10" y="189"/>
                  </a:lnTo>
                  <a:lnTo>
                    <a:pt x="8" y="189"/>
                  </a:lnTo>
                  <a:lnTo>
                    <a:pt x="8" y="188"/>
                  </a:lnTo>
                  <a:lnTo>
                    <a:pt x="10" y="186"/>
                  </a:lnTo>
                  <a:lnTo>
                    <a:pt x="9" y="184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6" y="183"/>
                  </a:lnTo>
                  <a:lnTo>
                    <a:pt x="4" y="182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2" y="181"/>
                  </a:lnTo>
                  <a:lnTo>
                    <a:pt x="1" y="181"/>
                  </a:lnTo>
                  <a:lnTo>
                    <a:pt x="0" y="178"/>
                  </a:lnTo>
                  <a:lnTo>
                    <a:pt x="1" y="176"/>
                  </a:lnTo>
                  <a:lnTo>
                    <a:pt x="0" y="175"/>
                  </a:lnTo>
                  <a:lnTo>
                    <a:pt x="2" y="173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3" y="167"/>
                  </a:lnTo>
                  <a:lnTo>
                    <a:pt x="4" y="165"/>
                  </a:lnTo>
                  <a:lnTo>
                    <a:pt x="5" y="162"/>
                  </a:lnTo>
                  <a:lnTo>
                    <a:pt x="7" y="161"/>
                  </a:lnTo>
                  <a:lnTo>
                    <a:pt x="6" y="158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6"/>
                  </a:lnTo>
                  <a:lnTo>
                    <a:pt x="8" y="155"/>
                  </a:lnTo>
                  <a:lnTo>
                    <a:pt x="10" y="152"/>
                  </a:lnTo>
                  <a:lnTo>
                    <a:pt x="10" y="149"/>
                  </a:lnTo>
                  <a:lnTo>
                    <a:pt x="11" y="147"/>
                  </a:lnTo>
                  <a:lnTo>
                    <a:pt x="11" y="146"/>
                  </a:lnTo>
                  <a:lnTo>
                    <a:pt x="13" y="145"/>
                  </a:lnTo>
                  <a:lnTo>
                    <a:pt x="13" y="142"/>
                  </a:lnTo>
                  <a:lnTo>
                    <a:pt x="11" y="141"/>
                  </a:lnTo>
                  <a:lnTo>
                    <a:pt x="13" y="138"/>
                  </a:lnTo>
                  <a:lnTo>
                    <a:pt x="14" y="137"/>
                  </a:lnTo>
                  <a:lnTo>
                    <a:pt x="14" y="133"/>
                  </a:lnTo>
                  <a:lnTo>
                    <a:pt x="15" y="133"/>
                  </a:lnTo>
                  <a:lnTo>
                    <a:pt x="17" y="135"/>
                  </a:lnTo>
                  <a:lnTo>
                    <a:pt x="20" y="136"/>
                  </a:lnTo>
                  <a:lnTo>
                    <a:pt x="22" y="137"/>
                  </a:lnTo>
                  <a:lnTo>
                    <a:pt x="24" y="138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3" y="132"/>
                  </a:lnTo>
                  <a:lnTo>
                    <a:pt x="24" y="130"/>
                  </a:lnTo>
                  <a:lnTo>
                    <a:pt x="26" y="131"/>
                  </a:lnTo>
                  <a:lnTo>
                    <a:pt x="27" y="133"/>
                  </a:lnTo>
                  <a:lnTo>
                    <a:pt x="29" y="133"/>
                  </a:lnTo>
                  <a:lnTo>
                    <a:pt x="30" y="130"/>
                  </a:lnTo>
                  <a:lnTo>
                    <a:pt x="33" y="130"/>
                  </a:lnTo>
                  <a:lnTo>
                    <a:pt x="36" y="129"/>
                  </a:lnTo>
                  <a:lnTo>
                    <a:pt x="36" y="128"/>
                  </a:lnTo>
                  <a:lnTo>
                    <a:pt x="39" y="129"/>
                  </a:lnTo>
                  <a:lnTo>
                    <a:pt x="41" y="127"/>
                  </a:lnTo>
                  <a:lnTo>
                    <a:pt x="41" y="126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41" y="122"/>
                  </a:lnTo>
                  <a:lnTo>
                    <a:pt x="42" y="120"/>
                  </a:lnTo>
                  <a:lnTo>
                    <a:pt x="43" y="120"/>
                  </a:lnTo>
                  <a:lnTo>
                    <a:pt x="45" y="119"/>
                  </a:lnTo>
                  <a:lnTo>
                    <a:pt x="46" y="119"/>
                  </a:lnTo>
                  <a:lnTo>
                    <a:pt x="46" y="117"/>
                  </a:lnTo>
                  <a:lnTo>
                    <a:pt x="47" y="116"/>
                  </a:lnTo>
                  <a:lnTo>
                    <a:pt x="49" y="115"/>
                  </a:lnTo>
                  <a:lnTo>
                    <a:pt x="51" y="111"/>
                  </a:lnTo>
                  <a:lnTo>
                    <a:pt x="52" y="110"/>
                  </a:lnTo>
                  <a:lnTo>
                    <a:pt x="51" y="109"/>
                  </a:lnTo>
                  <a:lnTo>
                    <a:pt x="51" y="105"/>
                  </a:lnTo>
                  <a:lnTo>
                    <a:pt x="52" y="105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5" y="106"/>
                  </a:lnTo>
                  <a:lnTo>
                    <a:pt x="54" y="105"/>
                  </a:lnTo>
                  <a:lnTo>
                    <a:pt x="55" y="101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6" y="98"/>
                  </a:lnTo>
                  <a:lnTo>
                    <a:pt x="55" y="97"/>
                  </a:lnTo>
                  <a:lnTo>
                    <a:pt x="56" y="93"/>
                  </a:lnTo>
                  <a:lnTo>
                    <a:pt x="57" y="92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7" y="88"/>
                  </a:lnTo>
                  <a:lnTo>
                    <a:pt x="57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7" y="84"/>
                  </a:lnTo>
                  <a:lnTo>
                    <a:pt x="57" y="82"/>
                  </a:lnTo>
                  <a:lnTo>
                    <a:pt x="58" y="82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7" y="78"/>
                  </a:lnTo>
                  <a:lnTo>
                    <a:pt x="56" y="78"/>
                  </a:lnTo>
                  <a:lnTo>
                    <a:pt x="55" y="77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5" y="73"/>
                  </a:lnTo>
                  <a:lnTo>
                    <a:pt x="54" y="71"/>
                  </a:lnTo>
                  <a:lnTo>
                    <a:pt x="53" y="68"/>
                  </a:lnTo>
                  <a:lnTo>
                    <a:pt x="53" y="67"/>
                  </a:lnTo>
                  <a:lnTo>
                    <a:pt x="55" y="65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3" y="61"/>
                  </a:lnTo>
                  <a:lnTo>
                    <a:pt x="54" y="60"/>
                  </a:lnTo>
                  <a:lnTo>
                    <a:pt x="56" y="60"/>
                  </a:lnTo>
                  <a:lnTo>
                    <a:pt x="57" y="60"/>
                  </a:lnTo>
                  <a:lnTo>
                    <a:pt x="58" y="59"/>
                  </a:lnTo>
                  <a:lnTo>
                    <a:pt x="59" y="59"/>
                  </a:lnTo>
                  <a:lnTo>
                    <a:pt x="60" y="59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3" y="56"/>
                  </a:lnTo>
                  <a:lnTo>
                    <a:pt x="65" y="55"/>
                  </a:lnTo>
                  <a:lnTo>
                    <a:pt x="65" y="53"/>
                  </a:lnTo>
                  <a:lnTo>
                    <a:pt x="67" y="51"/>
                  </a:lnTo>
                  <a:lnTo>
                    <a:pt x="64" y="49"/>
                  </a:lnTo>
                  <a:lnTo>
                    <a:pt x="64" y="46"/>
                  </a:lnTo>
                  <a:lnTo>
                    <a:pt x="65" y="46"/>
                  </a:lnTo>
                  <a:lnTo>
                    <a:pt x="66" y="46"/>
                  </a:lnTo>
                  <a:lnTo>
                    <a:pt x="65" y="45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3" y="41"/>
                  </a:lnTo>
                  <a:lnTo>
                    <a:pt x="64" y="39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1" y="37"/>
                  </a:lnTo>
                  <a:lnTo>
                    <a:pt x="60" y="37"/>
                  </a:lnTo>
                  <a:lnTo>
                    <a:pt x="59" y="36"/>
                  </a:lnTo>
                  <a:lnTo>
                    <a:pt x="58" y="33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59" y="26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8" y="21"/>
                  </a:lnTo>
                  <a:lnTo>
                    <a:pt x="68" y="22"/>
                  </a:lnTo>
                  <a:lnTo>
                    <a:pt x="71" y="21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9"/>
                  </a:lnTo>
                  <a:lnTo>
                    <a:pt x="75" y="18"/>
                  </a:lnTo>
                  <a:lnTo>
                    <a:pt x="77" y="19"/>
                  </a:lnTo>
                  <a:lnTo>
                    <a:pt x="78" y="17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9" y="18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3" y="17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3" y="14"/>
                  </a:lnTo>
                  <a:lnTo>
                    <a:pt x="93" y="12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9" y="8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0" y="5"/>
                  </a:lnTo>
                  <a:lnTo>
                    <a:pt x="100" y="3"/>
                  </a:lnTo>
                  <a:lnTo>
                    <a:pt x="99" y="2"/>
                  </a:lnTo>
                  <a:lnTo>
                    <a:pt x="100" y="1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4" y="2"/>
                  </a:lnTo>
                  <a:lnTo>
                    <a:pt x="104" y="1"/>
                  </a:lnTo>
                  <a:lnTo>
                    <a:pt x="106" y="2"/>
                  </a:lnTo>
                  <a:lnTo>
                    <a:pt x="106" y="3"/>
                  </a:lnTo>
                  <a:lnTo>
                    <a:pt x="106" y="4"/>
                  </a:lnTo>
                  <a:lnTo>
                    <a:pt x="107" y="5"/>
                  </a:lnTo>
                  <a:lnTo>
                    <a:pt x="107" y="6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8" y="9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3"/>
                  </a:lnTo>
                  <a:lnTo>
                    <a:pt x="108" y="14"/>
                  </a:lnTo>
                  <a:lnTo>
                    <a:pt x="108" y="17"/>
                  </a:lnTo>
                  <a:lnTo>
                    <a:pt x="108" y="18"/>
                  </a:lnTo>
                  <a:lnTo>
                    <a:pt x="111" y="19"/>
                  </a:lnTo>
                  <a:lnTo>
                    <a:pt x="111" y="20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8" y="25"/>
                  </a:lnTo>
                  <a:lnTo>
                    <a:pt x="110" y="27"/>
                  </a:lnTo>
                  <a:lnTo>
                    <a:pt x="109" y="28"/>
                  </a:lnTo>
                  <a:lnTo>
                    <a:pt x="109" y="29"/>
                  </a:lnTo>
                  <a:lnTo>
                    <a:pt x="112" y="29"/>
                  </a:lnTo>
                  <a:lnTo>
                    <a:pt x="113" y="31"/>
                  </a:lnTo>
                  <a:lnTo>
                    <a:pt x="112" y="32"/>
                  </a:lnTo>
                  <a:lnTo>
                    <a:pt x="114" y="33"/>
                  </a:lnTo>
                  <a:lnTo>
                    <a:pt x="115" y="33"/>
                  </a:lnTo>
                  <a:lnTo>
                    <a:pt x="116" y="34"/>
                  </a:lnTo>
                  <a:lnTo>
                    <a:pt x="117" y="34"/>
                  </a:lnTo>
                  <a:lnTo>
                    <a:pt x="118" y="35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21" y="39"/>
                  </a:lnTo>
                  <a:lnTo>
                    <a:pt x="122" y="39"/>
                  </a:lnTo>
                  <a:lnTo>
                    <a:pt x="121" y="43"/>
                  </a:lnTo>
                  <a:lnTo>
                    <a:pt x="122" y="46"/>
                  </a:lnTo>
                  <a:lnTo>
                    <a:pt x="123" y="48"/>
                  </a:lnTo>
                  <a:lnTo>
                    <a:pt x="125" y="48"/>
                  </a:lnTo>
                  <a:lnTo>
                    <a:pt x="125" y="49"/>
                  </a:lnTo>
                  <a:lnTo>
                    <a:pt x="126" y="51"/>
                  </a:lnTo>
                  <a:lnTo>
                    <a:pt x="127" y="51"/>
                  </a:lnTo>
                  <a:lnTo>
                    <a:pt x="128" y="51"/>
                  </a:lnTo>
                  <a:lnTo>
                    <a:pt x="129" y="51"/>
                  </a:lnTo>
                  <a:lnTo>
                    <a:pt x="131" y="50"/>
                  </a:lnTo>
                  <a:lnTo>
                    <a:pt x="132" y="52"/>
                  </a:lnTo>
                  <a:lnTo>
                    <a:pt x="131" y="54"/>
                  </a:lnTo>
                  <a:lnTo>
                    <a:pt x="131" y="55"/>
                  </a:lnTo>
                  <a:lnTo>
                    <a:pt x="134" y="55"/>
                  </a:lnTo>
                  <a:lnTo>
                    <a:pt x="135" y="55"/>
                  </a:lnTo>
                  <a:lnTo>
                    <a:pt x="134" y="57"/>
                  </a:lnTo>
                  <a:lnTo>
                    <a:pt x="135" y="59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33" y="64"/>
                  </a:lnTo>
                  <a:lnTo>
                    <a:pt x="134" y="66"/>
                  </a:lnTo>
                  <a:lnTo>
                    <a:pt x="135" y="67"/>
                  </a:lnTo>
                  <a:lnTo>
                    <a:pt x="136" y="67"/>
                  </a:lnTo>
                  <a:lnTo>
                    <a:pt x="139" y="66"/>
                  </a:lnTo>
                  <a:lnTo>
                    <a:pt x="142" y="66"/>
                  </a:lnTo>
                  <a:lnTo>
                    <a:pt x="143" y="65"/>
                  </a:lnTo>
                  <a:lnTo>
                    <a:pt x="144" y="65"/>
                  </a:lnTo>
                  <a:lnTo>
                    <a:pt x="144" y="66"/>
                  </a:lnTo>
                  <a:lnTo>
                    <a:pt x="146" y="65"/>
                  </a:lnTo>
                  <a:lnTo>
                    <a:pt x="146" y="64"/>
                  </a:lnTo>
                  <a:lnTo>
                    <a:pt x="147" y="64"/>
                  </a:lnTo>
                  <a:lnTo>
                    <a:pt x="148" y="64"/>
                  </a:lnTo>
                  <a:lnTo>
                    <a:pt x="149" y="62"/>
                  </a:lnTo>
                  <a:lnTo>
                    <a:pt x="150" y="61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5"/>
                  </a:lnTo>
                  <a:lnTo>
                    <a:pt x="154" y="65"/>
                  </a:lnTo>
                  <a:lnTo>
                    <a:pt x="155" y="64"/>
                  </a:lnTo>
                  <a:lnTo>
                    <a:pt x="156" y="64"/>
                  </a:lnTo>
                  <a:lnTo>
                    <a:pt x="157" y="63"/>
                  </a:lnTo>
                  <a:lnTo>
                    <a:pt x="158" y="63"/>
                  </a:lnTo>
                  <a:lnTo>
                    <a:pt x="160" y="64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4" y="65"/>
                  </a:lnTo>
                  <a:lnTo>
                    <a:pt x="164" y="69"/>
                  </a:lnTo>
                  <a:lnTo>
                    <a:pt x="166" y="70"/>
                  </a:lnTo>
                  <a:lnTo>
                    <a:pt x="168" y="70"/>
                  </a:lnTo>
                  <a:lnTo>
                    <a:pt x="169" y="72"/>
                  </a:lnTo>
                  <a:lnTo>
                    <a:pt x="171" y="72"/>
                  </a:lnTo>
                  <a:lnTo>
                    <a:pt x="172" y="74"/>
                  </a:lnTo>
                  <a:lnTo>
                    <a:pt x="172" y="75"/>
                  </a:lnTo>
                  <a:lnTo>
                    <a:pt x="172" y="76"/>
                  </a:lnTo>
                  <a:lnTo>
                    <a:pt x="171" y="77"/>
                  </a:lnTo>
                  <a:lnTo>
                    <a:pt x="172" y="79"/>
                  </a:lnTo>
                  <a:lnTo>
                    <a:pt x="171" y="80"/>
                  </a:lnTo>
                  <a:lnTo>
                    <a:pt x="169" y="79"/>
                  </a:lnTo>
                  <a:lnTo>
                    <a:pt x="168" y="80"/>
                  </a:lnTo>
                  <a:lnTo>
                    <a:pt x="167" y="83"/>
                  </a:lnTo>
                  <a:lnTo>
                    <a:pt x="172" y="83"/>
                  </a:lnTo>
                  <a:lnTo>
                    <a:pt x="173" y="82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80" y="82"/>
                  </a:lnTo>
                  <a:lnTo>
                    <a:pt x="182" y="83"/>
                  </a:lnTo>
                  <a:lnTo>
                    <a:pt x="184" y="83"/>
                  </a:lnTo>
                  <a:lnTo>
                    <a:pt x="185" y="83"/>
                  </a:lnTo>
                  <a:lnTo>
                    <a:pt x="188" y="82"/>
                  </a:lnTo>
                  <a:lnTo>
                    <a:pt x="186" y="79"/>
                  </a:lnTo>
                  <a:lnTo>
                    <a:pt x="187" y="79"/>
                  </a:lnTo>
                  <a:lnTo>
                    <a:pt x="188" y="80"/>
                  </a:lnTo>
                  <a:lnTo>
                    <a:pt x="190" y="79"/>
                  </a:lnTo>
                  <a:lnTo>
                    <a:pt x="192" y="80"/>
                  </a:lnTo>
                  <a:lnTo>
                    <a:pt x="191" y="82"/>
                  </a:lnTo>
                  <a:lnTo>
                    <a:pt x="192" y="83"/>
                  </a:lnTo>
                  <a:lnTo>
                    <a:pt x="195" y="80"/>
                  </a:lnTo>
                  <a:lnTo>
                    <a:pt x="198" y="80"/>
                  </a:lnTo>
                  <a:lnTo>
                    <a:pt x="199" y="80"/>
                  </a:lnTo>
                  <a:lnTo>
                    <a:pt x="200" y="79"/>
                  </a:lnTo>
                  <a:lnTo>
                    <a:pt x="202" y="79"/>
                  </a:lnTo>
                  <a:lnTo>
                    <a:pt x="202" y="80"/>
                  </a:lnTo>
                  <a:lnTo>
                    <a:pt x="203" y="80"/>
                  </a:lnTo>
                  <a:lnTo>
                    <a:pt x="204" y="81"/>
                  </a:lnTo>
                  <a:lnTo>
                    <a:pt x="205" y="81"/>
                  </a:lnTo>
                  <a:lnTo>
                    <a:pt x="206" y="82"/>
                  </a:lnTo>
                  <a:lnTo>
                    <a:pt x="206" y="83"/>
                  </a:lnTo>
                  <a:lnTo>
                    <a:pt x="207" y="84"/>
                  </a:lnTo>
                  <a:lnTo>
                    <a:pt x="208" y="86"/>
                  </a:lnTo>
                  <a:lnTo>
                    <a:pt x="208" y="89"/>
                  </a:lnTo>
                  <a:lnTo>
                    <a:pt x="211" y="91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1" y="93"/>
                  </a:lnTo>
                  <a:lnTo>
                    <a:pt x="211" y="94"/>
                  </a:lnTo>
                  <a:lnTo>
                    <a:pt x="212" y="94"/>
                  </a:lnTo>
                  <a:lnTo>
                    <a:pt x="213" y="94"/>
                  </a:lnTo>
                  <a:lnTo>
                    <a:pt x="212" y="96"/>
                  </a:lnTo>
                  <a:lnTo>
                    <a:pt x="213" y="97"/>
                  </a:lnTo>
                  <a:lnTo>
                    <a:pt x="213" y="99"/>
                  </a:lnTo>
                  <a:lnTo>
                    <a:pt x="212" y="99"/>
                  </a:lnTo>
                  <a:lnTo>
                    <a:pt x="211" y="101"/>
                  </a:lnTo>
                  <a:lnTo>
                    <a:pt x="209" y="103"/>
                  </a:lnTo>
                  <a:lnTo>
                    <a:pt x="208" y="103"/>
                  </a:lnTo>
                  <a:lnTo>
                    <a:pt x="208" y="104"/>
                  </a:lnTo>
                  <a:lnTo>
                    <a:pt x="207" y="105"/>
                  </a:lnTo>
                  <a:lnTo>
                    <a:pt x="206" y="105"/>
                  </a:lnTo>
                  <a:lnTo>
                    <a:pt x="205" y="105"/>
                  </a:lnTo>
                  <a:lnTo>
                    <a:pt x="205" y="106"/>
                  </a:lnTo>
                  <a:lnTo>
                    <a:pt x="205" y="107"/>
                  </a:lnTo>
                  <a:lnTo>
                    <a:pt x="205" y="108"/>
                  </a:lnTo>
                  <a:lnTo>
                    <a:pt x="204" y="109"/>
                  </a:lnTo>
                  <a:lnTo>
                    <a:pt x="206" y="110"/>
                  </a:lnTo>
                  <a:lnTo>
                    <a:pt x="207" y="111"/>
                  </a:lnTo>
                  <a:lnTo>
                    <a:pt x="206" y="112"/>
                  </a:lnTo>
                  <a:lnTo>
                    <a:pt x="205" y="112"/>
                  </a:lnTo>
                  <a:lnTo>
                    <a:pt x="206" y="114"/>
                  </a:lnTo>
                  <a:lnTo>
                    <a:pt x="206" y="115"/>
                  </a:lnTo>
                  <a:lnTo>
                    <a:pt x="206" y="118"/>
                  </a:lnTo>
                  <a:lnTo>
                    <a:pt x="203" y="118"/>
                  </a:lnTo>
                  <a:lnTo>
                    <a:pt x="200" y="120"/>
                  </a:lnTo>
                  <a:lnTo>
                    <a:pt x="199" y="120"/>
                  </a:lnTo>
                  <a:lnTo>
                    <a:pt x="195" y="120"/>
                  </a:lnTo>
                  <a:lnTo>
                    <a:pt x="194" y="124"/>
                  </a:lnTo>
                  <a:lnTo>
                    <a:pt x="194" y="125"/>
                  </a:lnTo>
                  <a:lnTo>
                    <a:pt x="195" y="125"/>
                  </a:lnTo>
                  <a:lnTo>
                    <a:pt x="196" y="124"/>
                  </a:lnTo>
                  <a:lnTo>
                    <a:pt x="196" y="126"/>
                  </a:lnTo>
                  <a:lnTo>
                    <a:pt x="197" y="126"/>
                  </a:lnTo>
                  <a:lnTo>
                    <a:pt x="198" y="126"/>
                  </a:lnTo>
                  <a:lnTo>
                    <a:pt x="200" y="129"/>
                  </a:lnTo>
                  <a:lnTo>
                    <a:pt x="199" y="129"/>
                  </a:lnTo>
                  <a:lnTo>
                    <a:pt x="200" y="130"/>
                  </a:lnTo>
                  <a:lnTo>
                    <a:pt x="201" y="130"/>
                  </a:lnTo>
                  <a:lnTo>
                    <a:pt x="202" y="131"/>
                  </a:lnTo>
                  <a:lnTo>
                    <a:pt x="201" y="133"/>
                  </a:lnTo>
                  <a:lnTo>
                    <a:pt x="201" y="134"/>
                  </a:lnTo>
                  <a:lnTo>
                    <a:pt x="201" y="136"/>
                  </a:lnTo>
                  <a:lnTo>
                    <a:pt x="203" y="139"/>
                  </a:lnTo>
                  <a:lnTo>
                    <a:pt x="202" y="140"/>
                  </a:lnTo>
                  <a:lnTo>
                    <a:pt x="199" y="140"/>
                  </a:lnTo>
                  <a:lnTo>
                    <a:pt x="197" y="141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1"/>
                  </a:lnTo>
                  <a:lnTo>
                    <a:pt x="194" y="142"/>
                  </a:lnTo>
                  <a:lnTo>
                    <a:pt x="195" y="144"/>
                  </a:lnTo>
                  <a:lnTo>
                    <a:pt x="196" y="145"/>
                  </a:lnTo>
                  <a:lnTo>
                    <a:pt x="197" y="146"/>
                  </a:lnTo>
                  <a:lnTo>
                    <a:pt x="197" y="147"/>
                  </a:lnTo>
                  <a:lnTo>
                    <a:pt x="198" y="148"/>
                  </a:lnTo>
                  <a:lnTo>
                    <a:pt x="199" y="149"/>
                  </a:lnTo>
                  <a:lnTo>
                    <a:pt x="200" y="150"/>
                  </a:lnTo>
                  <a:lnTo>
                    <a:pt x="200" y="151"/>
                  </a:lnTo>
                  <a:lnTo>
                    <a:pt x="201" y="153"/>
                  </a:lnTo>
                  <a:lnTo>
                    <a:pt x="199" y="156"/>
                  </a:lnTo>
                  <a:lnTo>
                    <a:pt x="198" y="160"/>
                  </a:lnTo>
                  <a:lnTo>
                    <a:pt x="196" y="161"/>
                  </a:lnTo>
                  <a:lnTo>
                    <a:pt x="196" y="164"/>
                  </a:lnTo>
                  <a:lnTo>
                    <a:pt x="197" y="165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200" y="166"/>
                  </a:lnTo>
                  <a:lnTo>
                    <a:pt x="202" y="169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1"/>
                  </a:lnTo>
                  <a:lnTo>
                    <a:pt x="203" y="173"/>
                  </a:lnTo>
                  <a:lnTo>
                    <a:pt x="204" y="176"/>
                  </a:lnTo>
                  <a:lnTo>
                    <a:pt x="205" y="176"/>
                  </a:lnTo>
                  <a:lnTo>
                    <a:pt x="206" y="181"/>
                  </a:lnTo>
                  <a:lnTo>
                    <a:pt x="207" y="181"/>
                  </a:lnTo>
                  <a:lnTo>
                    <a:pt x="206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8" y="186"/>
                  </a:lnTo>
                  <a:lnTo>
                    <a:pt x="208" y="188"/>
                  </a:lnTo>
                  <a:lnTo>
                    <a:pt x="207" y="189"/>
                  </a:lnTo>
                  <a:lnTo>
                    <a:pt x="207" y="191"/>
                  </a:lnTo>
                  <a:lnTo>
                    <a:pt x="209" y="19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1" name="Freeform 159"/>
            <p:cNvSpPr>
              <a:spLocks/>
            </p:cNvSpPr>
            <p:nvPr/>
          </p:nvSpPr>
          <p:spPr bwMode="auto">
            <a:xfrm>
              <a:off x="1456" y="1741"/>
              <a:ext cx="78" cy="66"/>
            </a:xfrm>
            <a:custGeom>
              <a:avLst/>
              <a:gdLst>
                <a:gd name="T0" fmla="*/ 77 w 78"/>
                <a:gd name="T1" fmla="*/ 0 h 66"/>
                <a:gd name="T2" fmla="*/ 78 w 78"/>
                <a:gd name="T3" fmla="*/ 4 h 66"/>
                <a:gd name="T4" fmla="*/ 77 w 78"/>
                <a:gd name="T5" fmla="*/ 7 h 66"/>
                <a:gd name="T6" fmla="*/ 77 w 78"/>
                <a:gd name="T7" fmla="*/ 11 h 66"/>
                <a:gd name="T8" fmla="*/ 76 w 78"/>
                <a:gd name="T9" fmla="*/ 14 h 66"/>
                <a:gd name="T10" fmla="*/ 77 w 78"/>
                <a:gd name="T11" fmla="*/ 16 h 66"/>
                <a:gd name="T12" fmla="*/ 76 w 78"/>
                <a:gd name="T13" fmla="*/ 21 h 66"/>
                <a:gd name="T14" fmla="*/ 76 w 78"/>
                <a:gd name="T15" fmla="*/ 23 h 66"/>
                <a:gd name="T16" fmla="*/ 74 w 78"/>
                <a:gd name="T17" fmla="*/ 26 h 66"/>
                <a:gd name="T18" fmla="*/ 69 w 78"/>
                <a:gd name="T19" fmla="*/ 26 h 66"/>
                <a:gd name="T20" fmla="*/ 68 w 78"/>
                <a:gd name="T21" fmla="*/ 26 h 66"/>
                <a:gd name="T22" fmla="*/ 66 w 78"/>
                <a:gd name="T23" fmla="*/ 28 h 66"/>
                <a:gd name="T24" fmla="*/ 64 w 78"/>
                <a:gd name="T25" fmla="*/ 29 h 66"/>
                <a:gd name="T26" fmla="*/ 62 w 78"/>
                <a:gd name="T27" fmla="*/ 31 h 66"/>
                <a:gd name="T28" fmla="*/ 61 w 78"/>
                <a:gd name="T29" fmla="*/ 33 h 66"/>
                <a:gd name="T30" fmla="*/ 58 w 78"/>
                <a:gd name="T31" fmla="*/ 32 h 66"/>
                <a:gd name="T32" fmla="*/ 56 w 78"/>
                <a:gd name="T33" fmla="*/ 34 h 66"/>
                <a:gd name="T34" fmla="*/ 51 w 78"/>
                <a:gd name="T35" fmla="*/ 32 h 66"/>
                <a:gd name="T36" fmla="*/ 50 w 78"/>
                <a:gd name="T37" fmla="*/ 34 h 66"/>
                <a:gd name="T38" fmla="*/ 50 w 78"/>
                <a:gd name="T39" fmla="*/ 35 h 66"/>
                <a:gd name="T40" fmla="*/ 46 w 78"/>
                <a:gd name="T41" fmla="*/ 37 h 66"/>
                <a:gd name="T42" fmla="*/ 47 w 78"/>
                <a:gd name="T43" fmla="*/ 38 h 66"/>
                <a:gd name="T44" fmla="*/ 45 w 78"/>
                <a:gd name="T45" fmla="*/ 39 h 66"/>
                <a:gd name="T46" fmla="*/ 42 w 78"/>
                <a:gd name="T47" fmla="*/ 39 h 66"/>
                <a:gd name="T48" fmla="*/ 44 w 78"/>
                <a:gd name="T49" fmla="*/ 41 h 66"/>
                <a:gd name="T50" fmla="*/ 42 w 78"/>
                <a:gd name="T51" fmla="*/ 45 h 66"/>
                <a:gd name="T52" fmla="*/ 44 w 78"/>
                <a:gd name="T53" fmla="*/ 47 h 66"/>
                <a:gd name="T54" fmla="*/ 46 w 78"/>
                <a:gd name="T55" fmla="*/ 51 h 66"/>
                <a:gd name="T56" fmla="*/ 41 w 78"/>
                <a:gd name="T57" fmla="*/ 54 h 66"/>
                <a:gd name="T58" fmla="*/ 40 w 78"/>
                <a:gd name="T59" fmla="*/ 53 h 66"/>
                <a:gd name="T60" fmla="*/ 39 w 78"/>
                <a:gd name="T61" fmla="*/ 54 h 66"/>
                <a:gd name="T62" fmla="*/ 36 w 78"/>
                <a:gd name="T63" fmla="*/ 53 h 66"/>
                <a:gd name="T64" fmla="*/ 29 w 78"/>
                <a:gd name="T65" fmla="*/ 54 h 66"/>
                <a:gd name="T66" fmla="*/ 28 w 78"/>
                <a:gd name="T67" fmla="*/ 55 h 66"/>
                <a:gd name="T68" fmla="*/ 25 w 78"/>
                <a:gd name="T69" fmla="*/ 57 h 66"/>
                <a:gd name="T70" fmla="*/ 23 w 78"/>
                <a:gd name="T71" fmla="*/ 58 h 66"/>
                <a:gd name="T72" fmla="*/ 20 w 78"/>
                <a:gd name="T73" fmla="*/ 64 h 66"/>
                <a:gd name="T74" fmla="*/ 18 w 78"/>
                <a:gd name="T75" fmla="*/ 65 h 66"/>
                <a:gd name="T76" fmla="*/ 15 w 78"/>
                <a:gd name="T77" fmla="*/ 64 h 66"/>
                <a:gd name="T78" fmla="*/ 12 w 78"/>
                <a:gd name="T79" fmla="*/ 65 h 66"/>
                <a:gd name="T80" fmla="*/ 10 w 78"/>
                <a:gd name="T81" fmla="*/ 66 h 66"/>
                <a:gd name="T82" fmla="*/ 6 w 78"/>
                <a:gd name="T83" fmla="*/ 65 h 66"/>
                <a:gd name="T84" fmla="*/ 4 w 78"/>
                <a:gd name="T85" fmla="*/ 64 h 66"/>
                <a:gd name="T86" fmla="*/ 2 w 78"/>
                <a:gd name="T87" fmla="*/ 63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66"/>
                <a:gd name="T134" fmla="*/ 78 w 78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66">
                  <a:moveTo>
                    <a:pt x="76" y="0"/>
                  </a:moveTo>
                  <a:lnTo>
                    <a:pt x="77" y="0"/>
                  </a:lnTo>
                  <a:lnTo>
                    <a:pt x="78" y="1"/>
                  </a:lnTo>
                  <a:lnTo>
                    <a:pt x="78" y="4"/>
                  </a:lnTo>
                  <a:lnTo>
                    <a:pt x="77" y="5"/>
                  </a:lnTo>
                  <a:lnTo>
                    <a:pt x="77" y="7"/>
                  </a:lnTo>
                  <a:lnTo>
                    <a:pt x="78" y="10"/>
                  </a:lnTo>
                  <a:lnTo>
                    <a:pt x="77" y="11"/>
                  </a:lnTo>
                  <a:lnTo>
                    <a:pt x="76" y="14"/>
                  </a:lnTo>
                  <a:lnTo>
                    <a:pt x="77" y="16"/>
                  </a:lnTo>
                  <a:lnTo>
                    <a:pt x="77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5" y="24"/>
                  </a:lnTo>
                  <a:lnTo>
                    <a:pt x="74" y="26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6" y="27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1" y="33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4"/>
                  </a:lnTo>
                  <a:lnTo>
                    <a:pt x="56" y="34"/>
                  </a:lnTo>
                  <a:lnTo>
                    <a:pt x="54" y="31"/>
                  </a:lnTo>
                  <a:lnTo>
                    <a:pt x="51" y="32"/>
                  </a:lnTo>
                  <a:lnTo>
                    <a:pt x="51" y="33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48" y="37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6" y="40"/>
                  </a:lnTo>
                  <a:lnTo>
                    <a:pt x="45" y="39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4" y="41"/>
                  </a:lnTo>
                  <a:lnTo>
                    <a:pt x="44" y="44"/>
                  </a:lnTo>
                  <a:lnTo>
                    <a:pt x="42" y="45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6" y="51"/>
                  </a:lnTo>
                  <a:lnTo>
                    <a:pt x="42" y="52"/>
                  </a:lnTo>
                  <a:lnTo>
                    <a:pt x="41" y="54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9" y="54"/>
                  </a:lnTo>
                  <a:lnTo>
                    <a:pt x="37" y="54"/>
                  </a:lnTo>
                  <a:lnTo>
                    <a:pt x="36" y="53"/>
                  </a:lnTo>
                  <a:lnTo>
                    <a:pt x="33" y="54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5" y="57"/>
                  </a:lnTo>
                  <a:lnTo>
                    <a:pt x="24" y="59"/>
                  </a:lnTo>
                  <a:lnTo>
                    <a:pt x="23" y="58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8" y="65"/>
                  </a:lnTo>
                  <a:lnTo>
                    <a:pt x="16" y="64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2" y="65"/>
                  </a:lnTo>
                  <a:lnTo>
                    <a:pt x="10" y="64"/>
                  </a:lnTo>
                  <a:lnTo>
                    <a:pt x="10" y="66"/>
                  </a:lnTo>
                  <a:lnTo>
                    <a:pt x="8" y="66"/>
                  </a:lnTo>
                  <a:lnTo>
                    <a:pt x="6" y="65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0" y="6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2" name="Freeform 160"/>
            <p:cNvSpPr>
              <a:spLocks/>
            </p:cNvSpPr>
            <p:nvPr/>
          </p:nvSpPr>
          <p:spPr bwMode="auto">
            <a:xfrm>
              <a:off x="1517" y="1604"/>
              <a:ext cx="93" cy="113"/>
            </a:xfrm>
            <a:custGeom>
              <a:avLst/>
              <a:gdLst>
                <a:gd name="T0" fmla="*/ 93 w 93"/>
                <a:gd name="T1" fmla="*/ 45 h 113"/>
                <a:gd name="T2" fmla="*/ 91 w 93"/>
                <a:gd name="T3" fmla="*/ 44 h 113"/>
                <a:gd name="T4" fmla="*/ 85 w 93"/>
                <a:gd name="T5" fmla="*/ 46 h 113"/>
                <a:gd name="T6" fmla="*/ 83 w 93"/>
                <a:gd name="T7" fmla="*/ 47 h 113"/>
                <a:gd name="T8" fmla="*/ 78 w 93"/>
                <a:gd name="T9" fmla="*/ 46 h 113"/>
                <a:gd name="T10" fmla="*/ 72 w 93"/>
                <a:gd name="T11" fmla="*/ 47 h 113"/>
                <a:gd name="T12" fmla="*/ 71 w 93"/>
                <a:gd name="T13" fmla="*/ 40 h 113"/>
                <a:gd name="T14" fmla="*/ 69 w 93"/>
                <a:gd name="T15" fmla="*/ 41 h 113"/>
                <a:gd name="T16" fmla="*/ 68 w 93"/>
                <a:gd name="T17" fmla="*/ 37 h 113"/>
                <a:gd name="T18" fmla="*/ 65 w 93"/>
                <a:gd name="T19" fmla="*/ 32 h 113"/>
                <a:gd name="T20" fmla="*/ 63 w 93"/>
                <a:gd name="T21" fmla="*/ 27 h 113"/>
                <a:gd name="T22" fmla="*/ 62 w 93"/>
                <a:gd name="T23" fmla="*/ 23 h 113"/>
                <a:gd name="T24" fmla="*/ 59 w 93"/>
                <a:gd name="T25" fmla="*/ 26 h 113"/>
                <a:gd name="T26" fmla="*/ 55 w 93"/>
                <a:gd name="T27" fmla="*/ 23 h 113"/>
                <a:gd name="T28" fmla="*/ 52 w 93"/>
                <a:gd name="T29" fmla="*/ 22 h 113"/>
                <a:gd name="T30" fmla="*/ 52 w 93"/>
                <a:gd name="T31" fmla="*/ 17 h 113"/>
                <a:gd name="T32" fmla="*/ 52 w 93"/>
                <a:gd name="T33" fmla="*/ 13 h 113"/>
                <a:gd name="T34" fmla="*/ 48 w 93"/>
                <a:gd name="T35" fmla="*/ 9 h 113"/>
                <a:gd name="T36" fmla="*/ 45 w 93"/>
                <a:gd name="T37" fmla="*/ 3 h 113"/>
                <a:gd name="T38" fmla="*/ 39 w 93"/>
                <a:gd name="T39" fmla="*/ 3 h 113"/>
                <a:gd name="T40" fmla="*/ 35 w 93"/>
                <a:gd name="T41" fmla="*/ 2 h 113"/>
                <a:gd name="T42" fmla="*/ 31 w 93"/>
                <a:gd name="T43" fmla="*/ 3 h 113"/>
                <a:gd name="T44" fmla="*/ 26 w 93"/>
                <a:gd name="T45" fmla="*/ 3 h 113"/>
                <a:gd name="T46" fmla="*/ 22 w 93"/>
                <a:gd name="T47" fmla="*/ 2 h 113"/>
                <a:gd name="T48" fmla="*/ 17 w 93"/>
                <a:gd name="T49" fmla="*/ 5 h 113"/>
                <a:gd name="T50" fmla="*/ 13 w 93"/>
                <a:gd name="T51" fmla="*/ 4 h 113"/>
                <a:gd name="T52" fmla="*/ 12 w 93"/>
                <a:gd name="T53" fmla="*/ 10 h 113"/>
                <a:gd name="T54" fmla="*/ 13 w 93"/>
                <a:gd name="T55" fmla="*/ 14 h 113"/>
                <a:gd name="T56" fmla="*/ 11 w 93"/>
                <a:gd name="T57" fmla="*/ 19 h 113"/>
                <a:gd name="T58" fmla="*/ 8 w 93"/>
                <a:gd name="T59" fmla="*/ 21 h 113"/>
                <a:gd name="T60" fmla="*/ 8 w 93"/>
                <a:gd name="T61" fmla="*/ 26 h 113"/>
                <a:gd name="T62" fmla="*/ 12 w 93"/>
                <a:gd name="T63" fmla="*/ 27 h 113"/>
                <a:gd name="T64" fmla="*/ 14 w 93"/>
                <a:gd name="T65" fmla="*/ 31 h 113"/>
                <a:gd name="T66" fmla="*/ 19 w 93"/>
                <a:gd name="T67" fmla="*/ 37 h 113"/>
                <a:gd name="T68" fmla="*/ 19 w 93"/>
                <a:gd name="T69" fmla="*/ 39 h 113"/>
                <a:gd name="T70" fmla="*/ 18 w 93"/>
                <a:gd name="T71" fmla="*/ 44 h 113"/>
                <a:gd name="T72" fmla="*/ 14 w 93"/>
                <a:gd name="T73" fmla="*/ 48 h 113"/>
                <a:gd name="T74" fmla="*/ 11 w 93"/>
                <a:gd name="T75" fmla="*/ 50 h 113"/>
                <a:gd name="T76" fmla="*/ 10 w 93"/>
                <a:gd name="T77" fmla="*/ 54 h 113"/>
                <a:gd name="T78" fmla="*/ 11 w 93"/>
                <a:gd name="T79" fmla="*/ 57 h 113"/>
                <a:gd name="T80" fmla="*/ 9 w 93"/>
                <a:gd name="T81" fmla="*/ 63 h 113"/>
                <a:gd name="T82" fmla="*/ 0 w 93"/>
                <a:gd name="T83" fmla="*/ 69 h 113"/>
                <a:gd name="T84" fmla="*/ 2 w 93"/>
                <a:gd name="T85" fmla="*/ 69 h 113"/>
                <a:gd name="T86" fmla="*/ 6 w 93"/>
                <a:gd name="T87" fmla="*/ 74 h 113"/>
                <a:gd name="T88" fmla="*/ 8 w 93"/>
                <a:gd name="T89" fmla="*/ 76 h 113"/>
                <a:gd name="T90" fmla="*/ 7 w 93"/>
                <a:gd name="T91" fmla="*/ 81 h 113"/>
                <a:gd name="T92" fmla="*/ 5 w 93"/>
                <a:gd name="T93" fmla="*/ 85 h 113"/>
                <a:gd name="T94" fmla="*/ 1 w 93"/>
                <a:gd name="T95" fmla="*/ 87 h 113"/>
                <a:gd name="T96" fmla="*/ 1 w 93"/>
                <a:gd name="T97" fmla="*/ 89 h 113"/>
                <a:gd name="T98" fmla="*/ 3 w 93"/>
                <a:gd name="T99" fmla="*/ 92 h 113"/>
                <a:gd name="T100" fmla="*/ 6 w 93"/>
                <a:gd name="T101" fmla="*/ 96 h 113"/>
                <a:gd name="T102" fmla="*/ 2 w 93"/>
                <a:gd name="T103" fmla="*/ 106 h 113"/>
                <a:gd name="T104" fmla="*/ 5 w 93"/>
                <a:gd name="T105" fmla="*/ 111 h 113"/>
                <a:gd name="T106" fmla="*/ 93 w 93"/>
                <a:gd name="T107" fmla="*/ 42 h 1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113"/>
                <a:gd name="T164" fmla="*/ 93 w 93"/>
                <a:gd name="T165" fmla="*/ 113 h 1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113">
                  <a:moveTo>
                    <a:pt x="93" y="42"/>
                  </a:moveTo>
                  <a:lnTo>
                    <a:pt x="92" y="42"/>
                  </a:lnTo>
                  <a:lnTo>
                    <a:pt x="92" y="43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7"/>
                  </a:lnTo>
                  <a:lnTo>
                    <a:pt x="81" y="46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2" y="40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2"/>
                  </a:lnTo>
                  <a:lnTo>
                    <a:pt x="69" y="41"/>
                  </a:lnTo>
                  <a:lnTo>
                    <a:pt x="68" y="39"/>
                  </a:lnTo>
                  <a:lnTo>
                    <a:pt x="70" y="39"/>
                  </a:lnTo>
                  <a:lnTo>
                    <a:pt x="70" y="38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2" y="25"/>
                  </a:lnTo>
                  <a:lnTo>
                    <a:pt x="62" y="23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60" y="24"/>
                  </a:lnTo>
                  <a:lnTo>
                    <a:pt x="59" y="26"/>
                  </a:lnTo>
                  <a:lnTo>
                    <a:pt x="58" y="25"/>
                  </a:lnTo>
                  <a:lnTo>
                    <a:pt x="57" y="26"/>
                  </a:lnTo>
                  <a:lnTo>
                    <a:pt x="56" y="26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3" y="21"/>
                  </a:lnTo>
                  <a:lnTo>
                    <a:pt x="52" y="21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53" y="18"/>
                  </a:lnTo>
                  <a:lnTo>
                    <a:pt x="52" y="17"/>
                  </a:lnTo>
                  <a:lnTo>
                    <a:pt x="52" y="16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9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8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7" y="46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49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1" y="50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0" y="54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3"/>
                  </a:lnTo>
                  <a:lnTo>
                    <a:pt x="9" y="63"/>
                  </a:lnTo>
                  <a:lnTo>
                    <a:pt x="6" y="65"/>
                  </a:lnTo>
                  <a:lnTo>
                    <a:pt x="5" y="64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7" y="80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8" y="85"/>
                  </a:lnTo>
                  <a:lnTo>
                    <a:pt x="5" y="84"/>
                  </a:lnTo>
                  <a:lnTo>
                    <a:pt x="5" y="85"/>
                  </a:lnTo>
                  <a:lnTo>
                    <a:pt x="3" y="86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3" y="91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5"/>
                  </a:lnTo>
                  <a:lnTo>
                    <a:pt x="6" y="96"/>
                  </a:lnTo>
                  <a:lnTo>
                    <a:pt x="7" y="98"/>
                  </a:lnTo>
                  <a:lnTo>
                    <a:pt x="5" y="101"/>
                  </a:lnTo>
                  <a:lnTo>
                    <a:pt x="4" y="105"/>
                  </a:lnTo>
                  <a:lnTo>
                    <a:pt x="2" y="106"/>
                  </a:lnTo>
                  <a:lnTo>
                    <a:pt x="2" y="109"/>
                  </a:lnTo>
                  <a:lnTo>
                    <a:pt x="3" y="110"/>
                  </a:lnTo>
                  <a:lnTo>
                    <a:pt x="4" y="111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8" y="113"/>
                  </a:lnTo>
                  <a:lnTo>
                    <a:pt x="93" y="113"/>
                  </a:lnTo>
                  <a:lnTo>
                    <a:pt x="9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3" name="Freeform 161"/>
            <p:cNvSpPr>
              <a:spLocks/>
            </p:cNvSpPr>
            <p:nvPr/>
          </p:nvSpPr>
          <p:spPr bwMode="auto">
            <a:xfrm>
              <a:off x="1524" y="1717"/>
              <a:ext cx="86" cy="113"/>
            </a:xfrm>
            <a:custGeom>
              <a:avLst/>
              <a:gdLst>
                <a:gd name="T0" fmla="*/ 1 w 86"/>
                <a:gd name="T1" fmla="*/ 2 h 113"/>
                <a:gd name="T2" fmla="*/ 2 w 86"/>
                <a:gd name="T3" fmla="*/ 5 h 113"/>
                <a:gd name="T4" fmla="*/ 5 w 86"/>
                <a:gd name="T5" fmla="*/ 13 h 113"/>
                <a:gd name="T6" fmla="*/ 6 w 86"/>
                <a:gd name="T7" fmla="*/ 16 h 113"/>
                <a:gd name="T8" fmla="*/ 7 w 86"/>
                <a:gd name="T9" fmla="*/ 18 h 113"/>
                <a:gd name="T10" fmla="*/ 6 w 86"/>
                <a:gd name="T11" fmla="*/ 23 h 113"/>
                <a:gd name="T12" fmla="*/ 10 w 86"/>
                <a:gd name="T13" fmla="*/ 26 h 113"/>
                <a:gd name="T14" fmla="*/ 9 w 86"/>
                <a:gd name="T15" fmla="*/ 32 h 113"/>
                <a:gd name="T16" fmla="*/ 9 w 86"/>
                <a:gd name="T17" fmla="*/ 35 h 113"/>
                <a:gd name="T18" fmla="*/ 9 w 86"/>
                <a:gd name="T19" fmla="*/ 41 h 113"/>
                <a:gd name="T20" fmla="*/ 8 w 86"/>
                <a:gd name="T21" fmla="*/ 45 h 113"/>
                <a:gd name="T22" fmla="*/ 6 w 86"/>
                <a:gd name="T23" fmla="*/ 50 h 113"/>
                <a:gd name="T24" fmla="*/ 11 w 86"/>
                <a:gd name="T25" fmla="*/ 56 h 113"/>
                <a:gd name="T26" fmla="*/ 15 w 86"/>
                <a:gd name="T27" fmla="*/ 59 h 113"/>
                <a:gd name="T28" fmla="*/ 19 w 86"/>
                <a:gd name="T29" fmla="*/ 62 h 113"/>
                <a:gd name="T30" fmla="*/ 22 w 86"/>
                <a:gd name="T31" fmla="*/ 59 h 113"/>
                <a:gd name="T32" fmla="*/ 24 w 86"/>
                <a:gd name="T33" fmla="*/ 58 h 113"/>
                <a:gd name="T34" fmla="*/ 29 w 86"/>
                <a:gd name="T35" fmla="*/ 61 h 113"/>
                <a:gd name="T36" fmla="*/ 35 w 86"/>
                <a:gd name="T37" fmla="*/ 60 h 113"/>
                <a:gd name="T38" fmla="*/ 37 w 86"/>
                <a:gd name="T39" fmla="*/ 64 h 113"/>
                <a:gd name="T40" fmla="*/ 41 w 86"/>
                <a:gd name="T41" fmla="*/ 61 h 113"/>
                <a:gd name="T42" fmla="*/ 44 w 86"/>
                <a:gd name="T43" fmla="*/ 61 h 113"/>
                <a:gd name="T44" fmla="*/ 46 w 86"/>
                <a:gd name="T45" fmla="*/ 57 h 113"/>
                <a:gd name="T46" fmla="*/ 46 w 86"/>
                <a:gd name="T47" fmla="*/ 53 h 113"/>
                <a:gd name="T48" fmla="*/ 48 w 86"/>
                <a:gd name="T49" fmla="*/ 53 h 113"/>
                <a:gd name="T50" fmla="*/ 49 w 86"/>
                <a:gd name="T51" fmla="*/ 55 h 113"/>
                <a:gd name="T52" fmla="*/ 51 w 86"/>
                <a:gd name="T53" fmla="*/ 60 h 113"/>
                <a:gd name="T54" fmla="*/ 53 w 86"/>
                <a:gd name="T55" fmla="*/ 62 h 113"/>
                <a:gd name="T56" fmla="*/ 54 w 86"/>
                <a:gd name="T57" fmla="*/ 65 h 113"/>
                <a:gd name="T58" fmla="*/ 56 w 86"/>
                <a:gd name="T59" fmla="*/ 67 h 113"/>
                <a:gd name="T60" fmla="*/ 56 w 86"/>
                <a:gd name="T61" fmla="*/ 69 h 113"/>
                <a:gd name="T62" fmla="*/ 57 w 86"/>
                <a:gd name="T63" fmla="*/ 73 h 113"/>
                <a:gd name="T64" fmla="*/ 59 w 86"/>
                <a:gd name="T65" fmla="*/ 76 h 113"/>
                <a:gd name="T66" fmla="*/ 62 w 86"/>
                <a:gd name="T67" fmla="*/ 77 h 113"/>
                <a:gd name="T68" fmla="*/ 65 w 86"/>
                <a:gd name="T69" fmla="*/ 78 h 113"/>
                <a:gd name="T70" fmla="*/ 67 w 86"/>
                <a:gd name="T71" fmla="*/ 81 h 113"/>
                <a:gd name="T72" fmla="*/ 72 w 86"/>
                <a:gd name="T73" fmla="*/ 81 h 113"/>
                <a:gd name="T74" fmla="*/ 73 w 86"/>
                <a:gd name="T75" fmla="*/ 81 h 113"/>
                <a:gd name="T76" fmla="*/ 75 w 86"/>
                <a:gd name="T77" fmla="*/ 84 h 113"/>
                <a:gd name="T78" fmla="*/ 75 w 86"/>
                <a:gd name="T79" fmla="*/ 85 h 113"/>
                <a:gd name="T80" fmla="*/ 74 w 86"/>
                <a:gd name="T81" fmla="*/ 90 h 113"/>
                <a:gd name="T82" fmla="*/ 75 w 86"/>
                <a:gd name="T83" fmla="*/ 92 h 113"/>
                <a:gd name="T84" fmla="*/ 76 w 86"/>
                <a:gd name="T85" fmla="*/ 97 h 113"/>
                <a:gd name="T86" fmla="*/ 72 w 86"/>
                <a:gd name="T87" fmla="*/ 98 h 113"/>
                <a:gd name="T88" fmla="*/ 71 w 86"/>
                <a:gd name="T89" fmla="*/ 99 h 113"/>
                <a:gd name="T90" fmla="*/ 69 w 86"/>
                <a:gd name="T91" fmla="*/ 102 h 113"/>
                <a:gd name="T92" fmla="*/ 68 w 86"/>
                <a:gd name="T93" fmla="*/ 106 h 113"/>
                <a:gd name="T94" fmla="*/ 71 w 86"/>
                <a:gd name="T95" fmla="*/ 109 h 113"/>
                <a:gd name="T96" fmla="*/ 74 w 86"/>
                <a:gd name="T97" fmla="*/ 109 h 113"/>
                <a:gd name="T98" fmla="*/ 79 w 86"/>
                <a:gd name="T99" fmla="*/ 111 h 113"/>
                <a:gd name="T100" fmla="*/ 84 w 86"/>
                <a:gd name="T101" fmla="*/ 109 h 113"/>
                <a:gd name="T102" fmla="*/ 86 w 86"/>
                <a:gd name="T103" fmla="*/ 112 h 1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6"/>
                <a:gd name="T157" fmla="*/ 0 h 113"/>
                <a:gd name="T158" fmla="*/ 86 w 86"/>
                <a:gd name="T159" fmla="*/ 113 h 1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6" h="113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4" y="8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9" y="29"/>
                  </a:lnTo>
                  <a:lnTo>
                    <a:pt x="9" y="32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8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3"/>
                  </a:lnTo>
                  <a:lnTo>
                    <a:pt x="10" y="56"/>
                  </a:lnTo>
                  <a:lnTo>
                    <a:pt x="11" y="56"/>
                  </a:lnTo>
                  <a:lnTo>
                    <a:pt x="14" y="57"/>
                  </a:lnTo>
                  <a:lnTo>
                    <a:pt x="15" y="59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1" y="60"/>
                  </a:lnTo>
                  <a:lnTo>
                    <a:pt x="22" y="59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6" y="59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32" y="58"/>
                  </a:lnTo>
                  <a:lnTo>
                    <a:pt x="35" y="58"/>
                  </a:lnTo>
                  <a:lnTo>
                    <a:pt x="35" y="60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8" y="64"/>
                  </a:lnTo>
                  <a:lnTo>
                    <a:pt x="39" y="62"/>
                  </a:lnTo>
                  <a:lnTo>
                    <a:pt x="41" y="61"/>
                  </a:lnTo>
                  <a:lnTo>
                    <a:pt x="42" y="61"/>
                  </a:lnTo>
                  <a:lnTo>
                    <a:pt x="43" y="62"/>
                  </a:lnTo>
                  <a:lnTo>
                    <a:pt x="44" y="61"/>
                  </a:lnTo>
                  <a:lnTo>
                    <a:pt x="43" y="57"/>
                  </a:lnTo>
                  <a:lnTo>
                    <a:pt x="45" y="57"/>
                  </a:lnTo>
                  <a:lnTo>
                    <a:pt x="46" y="57"/>
                  </a:lnTo>
                  <a:lnTo>
                    <a:pt x="47" y="56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49" y="58"/>
                  </a:lnTo>
                  <a:lnTo>
                    <a:pt x="49" y="59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4" y="65"/>
                  </a:lnTo>
                  <a:lnTo>
                    <a:pt x="55" y="66"/>
                  </a:lnTo>
                  <a:lnTo>
                    <a:pt x="56" y="67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9" y="76"/>
                  </a:lnTo>
                  <a:lnTo>
                    <a:pt x="60" y="77"/>
                  </a:lnTo>
                  <a:lnTo>
                    <a:pt x="61" y="77"/>
                  </a:lnTo>
                  <a:lnTo>
                    <a:pt x="62" y="77"/>
                  </a:lnTo>
                  <a:lnTo>
                    <a:pt x="64" y="76"/>
                  </a:lnTo>
                  <a:lnTo>
                    <a:pt x="65" y="77"/>
                  </a:lnTo>
                  <a:lnTo>
                    <a:pt x="65" y="78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7" y="81"/>
                  </a:lnTo>
                  <a:lnTo>
                    <a:pt x="68" y="81"/>
                  </a:lnTo>
                  <a:lnTo>
                    <a:pt x="69" y="80"/>
                  </a:lnTo>
                  <a:lnTo>
                    <a:pt x="72" y="81"/>
                  </a:lnTo>
                  <a:lnTo>
                    <a:pt x="73" y="81"/>
                  </a:lnTo>
                  <a:lnTo>
                    <a:pt x="74" y="81"/>
                  </a:lnTo>
                  <a:lnTo>
                    <a:pt x="75" y="83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5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5" y="88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5" y="91"/>
                  </a:lnTo>
                  <a:lnTo>
                    <a:pt x="75" y="92"/>
                  </a:lnTo>
                  <a:lnTo>
                    <a:pt x="75" y="94"/>
                  </a:lnTo>
                  <a:lnTo>
                    <a:pt x="75" y="97"/>
                  </a:lnTo>
                  <a:lnTo>
                    <a:pt x="76" y="97"/>
                  </a:lnTo>
                  <a:lnTo>
                    <a:pt x="75" y="98"/>
                  </a:lnTo>
                  <a:lnTo>
                    <a:pt x="72" y="98"/>
                  </a:lnTo>
                  <a:lnTo>
                    <a:pt x="72" y="99"/>
                  </a:lnTo>
                  <a:lnTo>
                    <a:pt x="71" y="99"/>
                  </a:lnTo>
                  <a:lnTo>
                    <a:pt x="68" y="100"/>
                  </a:lnTo>
                  <a:lnTo>
                    <a:pt x="68" y="102"/>
                  </a:lnTo>
                  <a:lnTo>
                    <a:pt x="69" y="102"/>
                  </a:lnTo>
                  <a:lnTo>
                    <a:pt x="69" y="103"/>
                  </a:lnTo>
                  <a:lnTo>
                    <a:pt x="69" y="106"/>
                  </a:lnTo>
                  <a:lnTo>
                    <a:pt x="68" y="106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1" y="108"/>
                  </a:lnTo>
                  <a:lnTo>
                    <a:pt x="74" y="109"/>
                  </a:lnTo>
                  <a:lnTo>
                    <a:pt x="75" y="113"/>
                  </a:lnTo>
                  <a:lnTo>
                    <a:pt x="78" y="113"/>
                  </a:lnTo>
                  <a:lnTo>
                    <a:pt x="79" y="111"/>
                  </a:lnTo>
                  <a:lnTo>
                    <a:pt x="80" y="110"/>
                  </a:lnTo>
                  <a:lnTo>
                    <a:pt x="82" y="110"/>
                  </a:lnTo>
                  <a:lnTo>
                    <a:pt x="84" y="109"/>
                  </a:lnTo>
                  <a:lnTo>
                    <a:pt x="85" y="111"/>
                  </a:lnTo>
                  <a:lnTo>
                    <a:pt x="86" y="112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4" name="Freeform 162"/>
            <p:cNvSpPr>
              <a:spLocks/>
            </p:cNvSpPr>
            <p:nvPr/>
          </p:nvSpPr>
          <p:spPr bwMode="auto">
            <a:xfrm>
              <a:off x="1609" y="1640"/>
              <a:ext cx="94" cy="77"/>
            </a:xfrm>
            <a:custGeom>
              <a:avLst/>
              <a:gdLst>
                <a:gd name="T0" fmla="*/ 92 w 94"/>
                <a:gd name="T1" fmla="*/ 74 h 77"/>
                <a:gd name="T2" fmla="*/ 94 w 94"/>
                <a:gd name="T3" fmla="*/ 71 h 77"/>
                <a:gd name="T4" fmla="*/ 91 w 94"/>
                <a:gd name="T5" fmla="*/ 69 h 77"/>
                <a:gd name="T6" fmla="*/ 92 w 94"/>
                <a:gd name="T7" fmla="*/ 64 h 77"/>
                <a:gd name="T8" fmla="*/ 88 w 94"/>
                <a:gd name="T9" fmla="*/ 63 h 77"/>
                <a:gd name="T10" fmla="*/ 87 w 94"/>
                <a:gd name="T11" fmla="*/ 59 h 77"/>
                <a:gd name="T12" fmla="*/ 86 w 94"/>
                <a:gd name="T13" fmla="*/ 56 h 77"/>
                <a:gd name="T14" fmla="*/ 84 w 94"/>
                <a:gd name="T15" fmla="*/ 56 h 77"/>
                <a:gd name="T16" fmla="*/ 84 w 94"/>
                <a:gd name="T17" fmla="*/ 52 h 77"/>
                <a:gd name="T18" fmla="*/ 88 w 94"/>
                <a:gd name="T19" fmla="*/ 52 h 77"/>
                <a:gd name="T20" fmla="*/ 91 w 94"/>
                <a:gd name="T21" fmla="*/ 48 h 77"/>
                <a:gd name="T22" fmla="*/ 90 w 94"/>
                <a:gd name="T23" fmla="*/ 42 h 77"/>
                <a:gd name="T24" fmla="*/ 86 w 94"/>
                <a:gd name="T25" fmla="*/ 38 h 77"/>
                <a:gd name="T26" fmla="*/ 83 w 94"/>
                <a:gd name="T27" fmla="*/ 41 h 77"/>
                <a:gd name="T28" fmla="*/ 81 w 94"/>
                <a:gd name="T29" fmla="*/ 42 h 77"/>
                <a:gd name="T30" fmla="*/ 76 w 94"/>
                <a:gd name="T31" fmla="*/ 44 h 77"/>
                <a:gd name="T32" fmla="*/ 74 w 94"/>
                <a:gd name="T33" fmla="*/ 42 h 77"/>
                <a:gd name="T34" fmla="*/ 73 w 94"/>
                <a:gd name="T35" fmla="*/ 39 h 77"/>
                <a:gd name="T36" fmla="*/ 70 w 94"/>
                <a:gd name="T37" fmla="*/ 37 h 77"/>
                <a:gd name="T38" fmla="*/ 67 w 94"/>
                <a:gd name="T39" fmla="*/ 34 h 77"/>
                <a:gd name="T40" fmla="*/ 65 w 94"/>
                <a:gd name="T41" fmla="*/ 37 h 77"/>
                <a:gd name="T42" fmla="*/ 60 w 94"/>
                <a:gd name="T43" fmla="*/ 35 h 77"/>
                <a:gd name="T44" fmla="*/ 59 w 94"/>
                <a:gd name="T45" fmla="*/ 33 h 77"/>
                <a:gd name="T46" fmla="*/ 56 w 94"/>
                <a:gd name="T47" fmla="*/ 33 h 77"/>
                <a:gd name="T48" fmla="*/ 54 w 94"/>
                <a:gd name="T49" fmla="*/ 31 h 77"/>
                <a:gd name="T50" fmla="*/ 53 w 94"/>
                <a:gd name="T51" fmla="*/ 26 h 77"/>
                <a:gd name="T52" fmla="*/ 51 w 94"/>
                <a:gd name="T53" fmla="*/ 24 h 77"/>
                <a:gd name="T54" fmla="*/ 56 w 94"/>
                <a:gd name="T55" fmla="*/ 21 h 77"/>
                <a:gd name="T56" fmla="*/ 55 w 94"/>
                <a:gd name="T57" fmla="*/ 19 h 77"/>
                <a:gd name="T58" fmla="*/ 51 w 94"/>
                <a:gd name="T59" fmla="*/ 15 h 77"/>
                <a:gd name="T60" fmla="*/ 47 w 94"/>
                <a:gd name="T61" fmla="*/ 10 h 77"/>
                <a:gd name="T62" fmla="*/ 46 w 94"/>
                <a:gd name="T63" fmla="*/ 8 h 77"/>
                <a:gd name="T64" fmla="*/ 45 w 94"/>
                <a:gd name="T65" fmla="*/ 6 h 77"/>
                <a:gd name="T66" fmla="*/ 41 w 94"/>
                <a:gd name="T67" fmla="*/ 4 h 77"/>
                <a:gd name="T68" fmla="*/ 42 w 94"/>
                <a:gd name="T69" fmla="*/ 2 h 77"/>
                <a:gd name="T70" fmla="*/ 36 w 94"/>
                <a:gd name="T71" fmla="*/ 1 h 77"/>
                <a:gd name="T72" fmla="*/ 29 w 94"/>
                <a:gd name="T73" fmla="*/ 0 h 77"/>
                <a:gd name="T74" fmla="*/ 25 w 94"/>
                <a:gd name="T75" fmla="*/ 2 h 77"/>
                <a:gd name="T76" fmla="*/ 25 w 94"/>
                <a:gd name="T77" fmla="*/ 6 h 77"/>
                <a:gd name="T78" fmla="*/ 17 w 94"/>
                <a:gd name="T79" fmla="*/ 7 h 77"/>
                <a:gd name="T80" fmla="*/ 9 w 94"/>
                <a:gd name="T81" fmla="*/ 7 h 77"/>
                <a:gd name="T82" fmla="*/ 8 w 94"/>
                <a:gd name="T83" fmla="*/ 10 h 77"/>
                <a:gd name="T84" fmla="*/ 2 w 94"/>
                <a:gd name="T85" fmla="*/ 9 h 77"/>
                <a:gd name="T86" fmla="*/ 0 w 94"/>
                <a:gd name="T87" fmla="*/ 8 h 77"/>
                <a:gd name="T88" fmla="*/ 0 w 94"/>
                <a:gd name="T89" fmla="*/ 10 h 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"/>
                <a:gd name="T136" fmla="*/ 0 h 77"/>
                <a:gd name="T137" fmla="*/ 94 w 94"/>
                <a:gd name="T138" fmla="*/ 77 h 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" h="77">
                  <a:moveTo>
                    <a:pt x="92" y="77"/>
                  </a:moveTo>
                  <a:lnTo>
                    <a:pt x="92" y="75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3" y="73"/>
                  </a:lnTo>
                  <a:lnTo>
                    <a:pt x="94" y="71"/>
                  </a:lnTo>
                  <a:lnTo>
                    <a:pt x="93" y="71"/>
                  </a:lnTo>
                  <a:lnTo>
                    <a:pt x="91" y="70"/>
                  </a:lnTo>
                  <a:lnTo>
                    <a:pt x="91" y="69"/>
                  </a:lnTo>
                  <a:lnTo>
                    <a:pt x="92" y="68"/>
                  </a:lnTo>
                  <a:lnTo>
                    <a:pt x="92" y="66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0" y="62"/>
                  </a:lnTo>
                  <a:lnTo>
                    <a:pt x="88" y="63"/>
                  </a:lnTo>
                  <a:lnTo>
                    <a:pt x="87" y="62"/>
                  </a:lnTo>
                  <a:lnTo>
                    <a:pt x="88" y="61"/>
                  </a:lnTo>
                  <a:lnTo>
                    <a:pt x="87" y="59"/>
                  </a:lnTo>
                  <a:lnTo>
                    <a:pt x="88" y="56"/>
                  </a:lnTo>
                  <a:lnTo>
                    <a:pt x="87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5" y="54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5" y="51"/>
                  </a:lnTo>
                  <a:lnTo>
                    <a:pt x="87" y="52"/>
                  </a:lnTo>
                  <a:lnTo>
                    <a:pt x="88" y="52"/>
                  </a:lnTo>
                  <a:lnTo>
                    <a:pt x="88" y="51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1" y="44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87" y="38"/>
                  </a:lnTo>
                  <a:lnTo>
                    <a:pt x="86" y="38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3" y="41"/>
                  </a:lnTo>
                  <a:lnTo>
                    <a:pt x="81" y="42"/>
                  </a:lnTo>
                  <a:lnTo>
                    <a:pt x="80" y="40"/>
                  </a:lnTo>
                  <a:lnTo>
                    <a:pt x="78" y="41"/>
                  </a:lnTo>
                  <a:lnTo>
                    <a:pt x="76" y="44"/>
                  </a:lnTo>
                  <a:lnTo>
                    <a:pt x="75" y="44"/>
                  </a:lnTo>
                  <a:lnTo>
                    <a:pt x="74" y="42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1" y="38"/>
                  </a:lnTo>
                  <a:lnTo>
                    <a:pt x="70" y="38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6" y="37"/>
                  </a:lnTo>
                  <a:lnTo>
                    <a:pt x="65" y="37"/>
                  </a:lnTo>
                  <a:lnTo>
                    <a:pt x="61" y="36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59" y="33"/>
                  </a:lnTo>
                  <a:lnTo>
                    <a:pt x="58" y="31"/>
                  </a:lnTo>
                  <a:lnTo>
                    <a:pt x="56" y="32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3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3" y="23"/>
                  </a:lnTo>
                  <a:lnTo>
                    <a:pt x="56" y="21"/>
                  </a:lnTo>
                  <a:lnTo>
                    <a:pt x="56" y="20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3" y="16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1" y="6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9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5" name="Freeform 163"/>
            <p:cNvSpPr>
              <a:spLocks/>
            </p:cNvSpPr>
            <p:nvPr/>
          </p:nvSpPr>
          <p:spPr bwMode="auto">
            <a:xfrm>
              <a:off x="1609" y="1717"/>
              <a:ext cx="92" cy="113"/>
            </a:xfrm>
            <a:custGeom>
              <a:avLst/>
              <a:gdLst>
                <a:gd name="T0" fmla="*/ 81 w 92"/>
                <a:gd name="T1" fmla="*/ 25 h 113"/>
                <a:gd name="T2" fmla="*/ 80 w 92"/>
                <a:gd name="T3" fmla="*/ 20 h 113"/>
                <a:gd name="T4" fmla="*/ 83 w 92"/>
                <a:gd name="T5" fmla="*/ 17 h 113"/>
                <a:gd name="T6" fmla="*/ 85 w 92"/>
                <a:gd name="T7" fmla="*/ 16 h 113"/>
                <a:gd name="T8" fmla="*/ 87 w 92"/>
                <a:gd name="T9" fmla="*/ 13 h 113"/>
                <a:gd name="T10" fmla="*/ 89 w 92"/>
                <a:gd name="T11" fmla="*/ 11 h 113"/>
                <a:gd name="T12" fmla="*/ 90 w 92"/>
                <a:gd name="T13" fmla="*/ 7 h 113"/>
                <a:gd name="T14" fmla="*/ 91 w 92"/>
                <a:gd name="T15" fmla="*/ 2 h 113"/>
                <a:gd name="T16" fmla="*/ 0 w 92"/>
                <a:gd name="T17" fmla="*/ 111 h 113"/>
                <a:gd name="T18" fmla="*/ 4 w 92"/>
                <a:gd name="T19" fmla="*/ 110 h 113"/>
                <a:gd name="T20" fmla="*/ 7 w 92"/>
                <a:gd name="T21" fmla="*/ 111 h 113"/>
                <a:gd name="T22" fmla="*/ 10 w 92"/>
                <a:gd name="T23" fmla="*/ 111 h 113"/>
                <a:gd name="T24" fmla="*/ 11 w 92"/>
                <a:gd name="T25" fmla="*/ 112 h 113"/>
                <a:gd name="T26" fmla="*/ 17 w 92"/>
                <a:gd name="T27" fmla="*/ 110 h 113"/>
                <a:gd name="T28" fmla="*/ 18 w 92"/>
                <a:gd name="T29" fmla="*/ 107 h 113"/>
                <a:gd name="T30" fmla="*/ 19 w 92"/>
                <a:gd name="T31" fmla="*/ 101 h 113"/>
                <a:gd name="T32" fmla="*/ 23 w 92"/>
                <a:gd name="T33" fmla="*/ 99 h 113"/>
                <a:gd name="T34" fmla="*/ 30 w 92"/>
                <a:gd name="T35" fmla="*/ 99 h 113"/>
                <a:gd name="T36" fmla="*/ 35 w 92"/>
                <a:gd name="T37" fmla="*/ 101 h 113"/>
                <a:gd name="T38" fmla="*/ 38 w 92"/>
                <a:gd name="T39" fmla="*/ 99 h 113"/>
                <a:gd name="T40" fmla="*/ 41 w 92"/>
                <a:gd name="T41" fmla="*/ 99 h 113"/>
                <a:gd name="T42" fmla="*/ 39 w 92"/>
                <a:gd name="T43" fmla="*/ 103 h 113"/>
                <a:gd name="T44" fmla="*/ 43 w 92"/>
                <a:gd name="T45" fmla="*/ 105 h 113"/>
                <a:gd name="T46" fmla="*/ 42 w 92"/>
                <a:gd name="T47" fmla="*/ 108 h 113"/>
                <a:gd name="T48" fmla="*/ 46 w 92"/>
                <a:gd name="T49" fmla="*/ 110 h 113"/>
                <a:gd name="T50" fmla="*/ 47 w 92"/>
                <a:gd name="T51" fmla="*/ 105 h 113"/>
                <a:gd name="T52" fmla="*/ 49 w 92"/>
                <a:gd name="T53" fmla="*/ 100 h 113"/>
                <a:gd name="T54" fmla="*/ 51 w 92"/>
                <a:gd name="T55" fmla="*/ 95 h 113"/>
                <a:gd name="T56" fmla="*/ 52 w 92"/>
                <a:gd name="T57" fmla="*/ 90 h 113"/>
                <a:gd name="T58" fmla="*/ 53 w 92"/>
                <a:gd name="T59" fmla="*/ 86 h 113"/>
                <a:gd name="T60" fmla="*/ 54 w 92"/>
                <a:gd name="T61" fmla="*/ 83 h 113"/>
                <a:gd name="T62" fmla="*/ 55 w 92"/>
                <a:gd name="T63" fmla="*/ 78 h 113"/>
                <a:gd name="T64" fmla="*/ 57 w 92"/>
                <a:gd name="T65" fmla="*/ 76 h 113"/>
                <a:gd name="T66" fmla="*/ 61 w 92"/>
                <a:gd name="T67" fmla="*/ 76 h 113"/>
                <a:gd name="T68" fmla="*/ 67 w 92"/>
                <a:gd name="T69" fmla="*/ 77 h 113"/>
                <a:gd name="T70" fmla="*/ 70 w 92"/>
                <a:gd name="T71" fmla="*/ 76 h 113"/>
                <a:gd name="T72" fmla="*/ 75 w 92"/>
                <a:gd name="T73" fmla="*/ 78 h 113"/>
                <a:gd name="T74" fmla="*/ 78 w 92"/>
                <a:gd name="T75" fmla="*/ 81 h 113"/>
                <a:gd name="T76" fmla="*/ 84 w 92"/>
                <a:gd name="T77" fmla="*/ 81 h 113"/>
                <a:gd name="T78" fmla="*/ 89 w 92"/>
                <a:gd name="T79" fmla="*/ 80 h 113"/>
                <a:gd name="T80" fmla="*/ 88 w 92"/>
                <a:gd name="T81" fmla="*/ 75 h 113"/>
                <a:gd name="T82" fmla="*/ 86 w 92"/>
                <a:gd name="T83" fmla="*/ 72 h 113"/>
                <a:gd name="T84" fmla="*/ 87 w 92"/>
                <a:gd name="T85" fmla="*/ 68 h 113"/>
                <a:gd name="T86" fmla="*/ 88 w 92"/>
                <a:gd name="T87" fmla="*/ 64 h 113"/>
                <a:gd name="T88" fmla="*/ 91 w 92"/>
                <a:gd name="T89" fmla="*/ 62 h 113"/>
                <a:gd name="T90" fmla="*/ 90 w 92"/>
                <a:gd name="T91" fmla="*/ 60 h 113"/>
                <a:gd name="T92" fmla="*/ 88 w 92"/>
                <a:gd name="T93" fmla="*/ 55 h 113"/>
                <a:gd name="T94" fmla="*/ 85 w 92"/>
                <a:gd name="T95" fmla="*/ 51 h 113"/>
                <a:gd name="T96" fmla="*/ 83 w 92"/>
                <a:gd name="T97" fmla="*/ 45 h 113"/>
                <a:gd name="T98" fmla="*/ 84 w 92"/>
                <a:gd name="T99" fmla="*/ 44 h 113"/>
                <a:gd name="T100" fmla="*/ 88 w 92"/>
                <a:gd name="T101" fmla="*/ 43 h 113"/>
                <a:gd name="T102" fmla="*/ 90 w 92"/>
                <a:gd name="T103" fmla="*/ 40 h 113"/>
                <a:gd name="T104" fmla="*/ 89 w 92"/>
                <a:gd name="T105" fmla="*/ 40 h 113"/>
                <a:gd name="T106" fmla="*/ 86 w 92"/>
                <a:gd name="T107" fmla="*/ 36 h 113"/>
                <a:gd name="T108" fmla="*/ 84 w 92"/>
                <a:gd name="T109" fmla="*/ 36 h 113"/>
                <a:gd name="T110" fmla="*/ 80 w 92"/>
                <a:gd name="T111" fmla="*/ 32 h 113"/>
                <a:gd name="T112" fmla="*/ 76 w 92"/>
                <a:gd name="T113" fmla="*/ 28 h 1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2"/>
                <a:gd name="T172" fmla="*/ 0 h 113"/>
                <a:gd name="T173" fmla="*/ 92 w 92"/>
                <a:gd name="T174" fmla="*/ 113 h 1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2" h="113">
                  <a:moveTo>
                    <a:pt x="78" y="27"/>
                  </a:moveTo>
                  <a:lnTo>
                    <a:pt x="78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78" y="23"/>
                  </a:lnTo>
                  <a:lnTo>
                    <a:pt x="79" y="20"/>
                  </a:lnTo>
                  <a:lnTo>
                    <a:pt x="80" y="20"/>
                  </a:lnTo>
                  <a:lnTo>
                    <a:pt x="80" y="19"/>
                  </a:lnTo>
                  <a:lnTo>
                    <a:pt x="81" y="19"/>
                  </a:lnTo>
                  <a:lnTo>
                    <a:pt x="82" y="17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7" y="12"/>
                  </a:lnTo>
                  <a:lnTo>
                    <a:pt x="88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1" y="112"/>
                  </a:lnTo>
                  <a:lnTo>
                    <a:pt x="4" y="112"/>
                  </a:lnTo>
                  <a:lnTo>
                    <a:pt x="4" y="111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7" y="111"/>
                  </a:lnTo>
                  <a:lnTo>
                    <a:pt x="8" y="111"/>
                  </a:lnTo>
                  <a:lnTo>
                    <a:pt x="9" y="110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9" y="113"/>
                  </a:lnTo>
                  <a:lnTo>
                    <a:pt x="11" y="113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7" y="110"/>
                  </a:lnTo>
                  <a:lnTo>
                    <a:pt x="17" y="108"/>
                  </a:lnTo>
                  <a:lnTo>
                    <a:pt x="18" y="108"/>
                  </a:lnTo>
                  <a:lnTo>
                    <a:pt x="18" y="107"/>
                  </a:lnTo>
                  <a:lnTo>
                    <a:pt x="19" y="107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2" y="99"/>
                  </a:lnTo>
                  <a:lnTo>
                    <a:pt x="23" y="99"/>
                  </a:lnTo>
                  <a:lnTo>
                    <a:pt x="26" y="99"/>
                  </a:lnTo>
                  <a:lnTo>
                    <a:pt x="27" y="102"/>
                  </a:lnTo>
                  <a:lnTo>
                    <a:pt x="29" y="101"/>
                  </a:lnTo>
                  <a:lnTo>
                    <a:pt x="30" y="99"/>
                  </a:lnTo>
                  <a:lnTo>
                    <a:pt x="31" y="99"/>
                  </a:lnTo>
                  <a:lnTo>
                    <a:pt x="31" y="100"/>
                  </a:lnTo>
                  <a:lnTo>
                    <a:pt x="32" y="101"/>
                  </a:lnTo>
                  <a:lnTo>
                    <a:pt x="35" y="101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6" y="98"/>
                  </a:lnTo>
                  <a:lnTo>
                    <a:pt x="38" y="99"/>
                  </a:lnTo>
                  <a:lnTo>
                    <a:pt x="39" y="98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41" y="99"/>
                  </a:lnTo>
                  <a:lnTo>
                    <a:pt x="41" y="101"/>
                  </a:lnTo>
                  <a:lnTo>
                    <a:pt x="40" y="101"/>
                  </a:lnTo>
                  <a:lnTo>
                    <a:pt x="39" y="101"/>
                  </a:lnTo>
                  <a:lnTo>
                    <a:pt x="39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3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2" y="108"/>
                  </a:lnTo>
                  <a:lnTo>
                    <a:pt x="42" y="109"/>
                  </a:lnTo>
                  <a:lnTo>
                    <a:pt x="45" y="110"/>
                  </a:lnTo>
                  <a:lnTo>
                    <a:pt x="46" y="110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5"/>
                  </a:lnTo>
                  <a:lnTo>
                    <a:pt x="48" y="102"/>
                  </a:lnTo>
                  <a:lnTo>
                    <a:pt x="48" y="101"/>
                  </a:lnTo>
                  <a:lnTo>
                    <a:pt x="49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51" y="95"/>
                  </a:lnTo>
                  <a:lnTo>
                    <a:pt x="51" y="93"/>
                  </a:lnTo>
                  <a:lnTo>
                    <a:pt x="50" y="92"/>
                  </a:lnTo>
                  <a:lnTo>
                    <a:pt x="51" y="90"/>
                  </a:lnTo>
                  <a:lnTo>
                    <a:pt x="52" y="90"/>
                  </a:lnTo>
                  <a:lnTo>
                    <a:pt x="53" y="87"/>
                  </a:lnTo>
                  <a:lnTo>
                    <a:pt x="53" y="86"/>
                  </a:lnTo>
                  <a:lnTo>
                    <a:pt x="54" y="85"/>
                  </a:lnTo>
                  <a:lnTo>
                    <a:pt x="53" y="84"/>
                  </a:lnTo>
                  <a:lnTo>
                    <a:pt x="54" y="83"/>
                  </a:lnTo>
                  <a:lnTo>
                    <a:pt x="55" y="81"/>
                  </a:lnTo>
                  <a:lnTo>
                    <a:pt x="55" y="80"/>
                  </a:lnTo>
                  <a:lnTo>
                    <a:pt x="55" y="78"/>
                  </a:lnTo>
                  <a:lnTo>
                    <a:pt x="56" y="77"/>
                  </a:lnTo>
                  <a:lnTo>
                    <a:pt x="56" y="76"/>
                  </a:lnTo>
                  <a:lnTo>
                    <a:pt x="57" y="76"/>
                  </a:lnTo>
                  <a:lnTo>
                    <a:pt x="57" y="77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62" y="77"/>
                  </a:lnTo>
                  <a:lnTo>
                    <a:pt x="65" y="79"/>
                  </a:lnTo>
                  <a:lnTo>
                    <a:pt x="66" y="79"/>
                  </a:lnTo>
                  <a:lnTo>
                    <a:pt x="67" y="77"/>
                  </a:lnTo>
                  <a:lnTo>
                    <a:pt x="68" y="77"/>
                  </a:lnTo>
                  <a:lnTo>
                    <a:pt x="68" y="78"/>
                  </a:lnTo>
                  <a:lnTo>
                    <a:pt x="70" y="77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3" y="75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6" y="80"/>
                  </a:lnTo>
                  <a:lnTo>
                    <a:pt x="77" y="80"/>
                  </a:lnTo>
                  <a:lnTo>
                    <a:pt x="77" y="81"/>
                  </a:lnTo>
                  <a:lnTo>
                    <a:pt x="78" y="81"/>
                  </a:lnTo>
                  <a:lnTo>
                    <a:pt x="81" y="81"/>
                  </a:lnTo>
                  <a:lnTo>
                    <a:pt x="82" y="81"/>
                  </a:lnTo>
                  <a:lnTo>
                    <a:pt x="83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88" y="80"/>
                  </a:lnTo>
                  <a:lnTo>
                    <a:pt x="89" y="80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88" y="75"/>
                  </a:lnTo>
                  <a:lnTo>
                    <a:pt x="86" y="74"/>
                  </a:lnTo>
                  <a:lnTo>
                    <a:pt x="86" y="73"/>
                  </a:lnTo>
                  <a:lnTo>
                    <a:pt x="86" y="72"/>
                  </a:lnTo>
                  <a:lnTo>
                    <a:pt x="85" y="70"/>
                  </a:lnTo>
                  <a:lnTo>
                    <a:pt x="86" y="70"/>
                  </a:lnTo>
                  <a:lnTo>
                    <a:pt x="86" y="69"/>
                  </a:lnTo>
                  <a:lnTo>
                    <a:pt x="87" y="68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88" y="65"/>
                  </a:lnTo>
                  <a:lnTo>
                    <a:pt x="88" y="64"/>
                  </a:lnTo>
                  <a:lnTo>
                    <a:pt x="90" y="64"/>
                  </a:lnTo>
                  <a:lnTo>
                    <a:pt x="90" y="63"/>
                  </a:lnTo>
                  <a:lnTo>
                    <a:pt x="91" y="63"/>
                  </a:lnTo>
                  <a:lnTo>
                    <a:pt x="91" y="62"/>
                  </a:lnTo>
                  <a:lnTo>
                    <a:pt x="90" y="61"/>
                  </a:lnTo>
                  <a:lnTo>
                    <a:pt x="89" y="61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5"/>
                  </a:lnTo>
                  <a:lnTo>
                    <a:pt x="87" y="54"/>
                  </a:lnTo>
                  <a:lnTo>
                    <a:pt x="87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84" y="47"/>
                  </a:lnTo>
                  <a:lnTo>
                    <a:pt x="83" y="45"/>
                  </a:lnTo>
                  <a:lnTo>
                    <a:pt x="83" y="44"/>
                  </a:lnTo>
                  <a:lnTo>
                    <a:pt x="84" y="44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8" y="43"/>
                  </a:lnTo>
                  <a:lnTo>
                    <a:pt x="92" y="43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91" y="41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8" y="39"/>
                  </a:lnTo>
                  <a:lnTo>
                    <a:pt x="87" y="36"/>
                  </a:lnTo>
                  <a:lnTo>
                    <a:pt x="86" y="36"/>
                  </a:lnTo>
                  <a:lnTo>
                    <a:pt x="85" y="36"/>
                  </a:lnTo>
                  <a:lnTo>
                    <a:pt x="84" y="37"/>
                  </a:lnTo>
                  <a:lnTo>
                    <a:pt x="84" y="36"/>
                  </a:lnTo>
                  <a:lnTo>
                    <a:pt x="83" y="37"/>
                  </a:lnTo>
                  <a:lnTo>
                    <a:pt x="81" y="35"/>
                  </a:lnTo>
                  <a:lnTo>
                    <a:pt x="81" y="34"/>
                  </a:lnTo>
                  <a:lnTo>
                    <a:pt x="80" y="32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6" y="28"/>
                  </a:lnTo>
                  <a:lnTo>
                    <a:pt x="78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6" name="Freeform 164"/>
            <p:cNvSpPr>
              <a:spLocks/>
            </p:cNvSpPr>
            <p:nvPr/>
          </p:nvSpPr>
          <p:spPr bwMode="auto">
            <a:xfrm>
              <a:off x="1517" y="1604"/>
              <a:ext cx="184" cy="226"/>
            </a:xfrm>
            <a:custGeom>
              <a:avLst/>
              <a:gdLst>
                <a:gd name="T0" fmla="*/ 134 w 184"/>
                <a:gd name="T1" fmla="*/ 42 h 226"/>
                <a:gd name="T2" fmla="*/ 121 w 184"/>
                <a:gd name="T3" fmla="*/ 37 h 226"/>
                <a:gd name="T4" fmla="*/ 109 w 184"/>
                <a:gd name="T5" fmla="*/ 43 h 226"/>
                <a:gd name="T6" fmla="*/ 94 w 184"/>
                <a:gd name="T7" fmla="*/ 42 h 226"/>
                <a:gd name="T8" fmla="*/ 87 w 184"/>
                <a:gd name="T9" fmla="*/ 46 h 226"/>
                <a:gd name="T10" fmla="*/ 74 w 184"/>
                <a:gd name="T11" fmla="*/ 46 h 226"/>
                <a:gd name="T12" fmla="*/ 70 w 184"/>
                <a:gd name="T13" fmla="*/ 42 h 226"/>
                <a:gd name="T14" fmla="*/ 65 w 184"/>
                <a:gd name="T15" fmla="*/ 31 h 226"/>
                <a:gd name="T16" fmla="*/ 60 w 184"/>
                <a:gd name="T17" fmla="*/ 24 h 226"/>
                <a:gd name="T18" fmla="*/ 50 w 184"/>
                <a:gd name="T19" fmla="*/ 21 h 226"/>
                <a:gd name="T20" fmla="*/ 50 w 184"/>
                <a:gd name="T21" fmla="*/ 10 h 226"/>
                <a:gd name="T22" fmla="*/ 38 w 184"/>
                <a:gd name="T23" fmla="*/ 0 h 226"/>
                <a:gd name="T24" fmla="*/ 27 w 184"/>
                <a:gd name="T25" fmla="*/ 4 h 226"/>
                <a:gd name="T26" fmla="*/ 17 w 184"/>
                <a:gd name="T27" fmla="*/ 5 h 226"/>
                <a:gd name="T28" fmla="*/ 12 w 184"/>
                <a:gd name="T29" fmla="*/ 13 h 226"/>
                <a:gd name="T30" fmla="*/ 6 w 184"/>
                <a:gd name="T31" fmla="*/ 23 h 226"/>
                <a:gd name="T32" fmla="*/ 14 w 184"/>
                <a:gd name="T33" fmla="*/ 31 h 226"/>
                <a:gd name="T34" fmla="*/ 18 w 184"/>
                <a:gd name="T35" fmla="*/ 41 h 226"/>
                <a:gd name="T36" fmla="*/ 12 w 184"/>
                <a:gd name="T37" fmla="*/ 50 h 226"/>
                <a:gd name="T38" fmla="*/ 12 w 184"/>
                <a:gd name="T39" fmla="*/ 59 h 226"/>
                <a:gd name="T40" fmla="*/ 2 w 184"/>
                <a:gd name="T41" fmla="*/ 69 h 226"/>
                <a:gd name="T42" fmla="*/ 7 w 184"/>
                <a:gd name="T43" fmla="*/ 78 h 226"/>
                <a:gd name="T44" fmla="*/ 2 w 184"/>
                <a:gd name="T45" fmla="*/ 87 h 226"/>
                <a:gd name="T46" fmla="*/ 4 w 184"/>
                <a:gd name="T47" fmla="*/ 93 h 226"/>
                <a:gd name="T48" fmla="*/ 4 w 184"/>
                <a:gd name="T49" fmla="*/ 111 h 226"/>
                <a:gd name="T50" fmla="*/ 12 w 184"/>
                <a:gd name="T51" fmla="*/ 126 h 226"/>
                <a:gd name="T52" fmla="*/ 15 w 184"/>
                <a:gd name="T53" fmla="*/ 138 h 226"/>
                <a:gd name="T54" fmla="*/ 16 w 184"/>
                <a:gd name="T55" fmla="*/ 153 h 226"/>
                <a:gd name="T56" fmla="*/ 18 w 184"/>
                <a:gd name="T57" fmla="*/ 169 h 226"/>
                <a:gd name="T58" fmla="*/ 30 w 184"/>
                <a:gd name="T59" fmla="*/ 171 h 226"/>
                <a:gd name="T60" fmla="*/ 43 w 184"/>
                <a:gd name="T61" fmla="*/ 176 h 226"/>
                <a:gd name="T62" fmla="*/ 53 w 184"/>
                <a:gd name="T63" fmla="*/ 170 h 226"/>
                <a:gd name="T64" fmla="*/ 56 w 184"/>
                <a:gd name="T65" fmla="*/ 171 h 226"/>
                <a:gd name="T66" fmla="*/ 62 w 184"/>
                <a:gd name="T67" fmla="*/ 179 h 226"/>
                <a:gd name="T68" fmla="*/ 66 w 184"/>
                <a:gd name="T69" fmla="*/ 189 h 226"/>
                <a:gd name="T70" fmla="*/ 75 w 184"/>
                <a:gd name="T71" fmla="*/ 194 h 226"/>
                <a:gd name="T72" fmla="*/ 83 w 184"/>
                <a:gd name="T73" fmla="*/ 198 h 226"/>
                <a:gd name="T74" fmla="*/ 83 w 184"/>
                <a:gd name="T75" fmla="*/ 210 h 226"/>
                <a:gd name="T76" fmla="*/ 76 w 184"/>
                <a:gd name="T77" fmla="*/ 216 h 226"/>
                <a:gd name="T78" fmla="*/ 85 w 184"/>
                <a:gd name="T79" fmla="*/ 226 h 226"/>
                <a:gd name="T80" fmla="*/ 96 w 184"/>
                <a:gd name="T81" fmla="*/ 223 h 226"/>
                <a:gd name="T82" fmla="*/ 101 w 184"/>
                <a:gd name="T83" fmla="*/ 226 h 226"/>
                <a:gd name="T84" fmla="*/ 110 w 184"/>
                <a:gd name="T85" fmla="*/ 220 h 226"/>
                <a:gd name="T86" fmla="*/ 119 w 184"/>
                <a:gd name="T87" fmla="*/ 215 h 226"/>
                <a:gd name="T88" fmla="*/ 130 w 184"/>
                <a:gd name="T89" fmla="*/ 212 h 226"/>
                <a:gd name="T90" fmla="*/ 133 w 184"/>
                <a:gd name="T91" fmla="*/ 216 h 226"/>
                <a:gd name="T92" fmla="*/ 138 w 184"/>
                <a:gd name="T93" fmla="*/ 223 h 226"/>
                <a:gd name="T94" fmla="*/ 142 w 184"/>
                <a:gd name="T95" fmla="*/ 209 h 226"/>
                <a:gd name="T96" fmla="*/ 145 w 184"/>
                <a:gd name="T97" fmla="*/ 199 h 226"/>
                <a:gd name="T98" fmla="*/ 148 w 184"/>
                <a:gd name="T99" fmla="*/ 190 h 226"/>
                <a:gd name="T100" fmla="*/ 159 w 184"/>
                <a:gd name="T101" fmla="*/ 190 h 226"/>
                <a:gd name="T102" fmla="*/ 169 w 184"/>
                <a:gd name="T103" fmla="*/ 193 h 226"/>
                <a:gd name="T104" fmla="*/ 181 w 184"/>
                <a:gd name="T105" fmla="*/ 193 h 226"/>
                <a:gd name="T106" fmla="*/ 178 w 184"/>
                <a:gd name="T107" fmla="*/ 183 h 226"/>
                <a:gd name="T108" fmla="*/ 183 w 184"/>
                <a:gd name="T109" fmla="*/ 175 h 226"/>
                <a:gd name="T110" fmla="*/ 179 w 184"/>
                <a:gd name="T111" fmla="*/ 166 h 226"/>
                <a:gd name="T112" fmla="*/ 176 w 184"/>
                <a:gd name="T113" fmla="*/ 157 h 226"/>
                <a:gd name="T114" fmla="*/ 182 w 184"/>
                <a:gd name="T115" fmla="*/ 154 h 226"/>
                <a:gd name="T116" fmla="*/ 176 w 184"/>
                <a:gd name="T117" fmla="*/ 149 h 2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"/>
                <a:gd name="T178" fmla="*/ 0 h 226"/>
                <a:gd name="T179" fmla="*/ 184 w 184"/>
                <a:gd name="T180" fmla="*/ 226 h 2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" h="226">
                  <a:moveTo>
                    <a:pt x="142" y="49"/>
                  </a:moveTo>
                  <a:lnTo>
                    <a:pt x="141" y="46"/>
                  </a:lnTo>
                  <a:lnTo>
                    <a:pt x="139" y="46"/>
                  </a:lnTo>
                  <a:lnTo>
                    <a:pt x="138" y="48"/>
                  </a:lnTo>
                  <a:lnTo>
                    <a:pt x="137" y="47"/>
                  </a:lnTo>
                  <a:lnTo>
                    <a:pt x="139" y="45"/>
                  </a:lnTo>
                  <a:lnTo>
                    <a:pt x="138" y="43"/>
                  </a:lnTo>
                  <a:lnTo>
                    <a:pt x="138" y="42"/>
                  </a:lnTo>
                  <a:lnTo>
                    <a:pt x="137" y="42"/>
                  </a:lnTo>
                  <a:lnTo>
                    <a:pt x="134" y="42"/>
                  </a:lnTo>
                  <a:lnTo>
                    <a:pt x="133" y="42"/>
                  </a:lnTo>
                  <a:lnTo>
                    <a:pt x="133" y="40"/>
                  </a:lnTo>
                  <a:lnTo>
                    <a:pt x="134" y="39"/>
                  </a:lnTo>
                  <a:lnTo>
                    <a:pt x="133" y="37"/>
                  </a:lnTo>
                  <a:lnTo>
                    <a:pt x="129" y="37"/>
                  </a:lnTo>
                  <a:lnTo>
                    <a:pt x="128" y="37"/>
                  </a:lnTo>
                  <a:lnTo>
                    <a:pt x="125" y="37"/>
                  </a:lnTo>
                  <a:lnTo>
                    <a:pt x="121" y="37"/>
                  </a:lnTo>
                  <a:lnTo>
                    <a:pt x="121" y="36"/>
                  </a:lnTo>
                  <a:lnTo>
                    <a:pt x="119" y="37"/>
                  </a:lnTo>
                  <a:lnTo>
                    <a:pt x="117" y="37"/>
                  </a:lnTo>
                  <a:lnTo>
                    <a:pt x="117" y="38"/>
                  </a:lnTo>
                  <a:lnTo>
                    <a:pt x="116" y="38"/>
                  </a:lnTo>
                  <a:lnTo>
                    <a:pt x="118" y="42"/>
                  </a:lnTo>
                  <a:lnTo>
                    <a:pt x="117" y="42"/>
                  </a:lnTo>
                  <a:lnTo>
                    <a:pt x="113" y="42"/>
                  </a:lnTo>
                  <a:lnTo>
                    <a:pt x="110" y="44"/>
                  </a:lnTo>
                  <a:lnTo>
                    <a:pt x="109" y="43"/>
                  </a:lnTo>
                  <a:lnTo>
                    <a:pt x="107" y="43"/>
                  </a:lnTo>
                  <a:lnTo>
                    <a:pt x="103" y="44"/>
                  </a:lnTo>
                  <a:lnTo>
                    <a:pt x="101" y="43"/>
                  </a:lnTo>
                  <a:lnTo>
                    <a:pt x="101" y="44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9" y="46"/>
                  </a:lnTo>
                  <a:lnTo>
                    <a:pt x="97" y="46"/>
                  </a:lnTo>
                  <a:lnTo>
                    <a:pt x="94" y="45"/>
                  </a:lnTo>
                  <a:lnTo>
                    <a:pt x="94" y="42"/>
                  </a:lnTo>
                  <a:lnTo>
                    <a:pt x="92" y="42"/>
                  </a:lnTo>
                  <a:lnTo>
                    <a:pt x="92" y="43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7"/>
                  </a:lnTo>
                  <a:lnTo>
                    <a:pt x="81" y="46"/>
                  </a:lnTo>
                  <a:lnTo>
                    <a:pt x="81" y="47"/>
                  </a:lnTo>
                  <a:lnTo>
                    <a:pt x="79" y="46"/>
                  </a:lnTo>
                  <a:lnTo>
                    <a:pt x="78" y="46"/>
                  </a:lnTo>
                  <a:lnTo>
                    <a:pt x="74" y="46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2" y="40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2"/>
                  </a:lnTo>
                  <a:lnTo>
                    <a:pt x="69" y="41"/>
                  </a:lnTo>
                  <a:lnTo>
                    <a:pt x="68" y="39"/>
                  </a:lnTo>
                  <a:lnTo>
                    <a:pt x="70" y="39"/>
                  </a:lnTo>
                  <a:lnTo>
                    <a:pt x="70" y="38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5" y="32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5" y="29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62" y="25"/>
                  </a:lnTo>
                  <a:lnTo>
                    <a:pt x="61" y="23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60" y="24"/>
                  </a:lnTo>
                  <a:lnTo>
                    <a:pt x="59" y="26"/>
                  </a:lnTo>
                  <a:lnTo>
                    <a:pt x="58" y="25"/>
                  </a:lnTo>
                  <a:lnTo>
                    <a:pt x="57" y="26"/>
                  </a:lnTo>
                  <a:lnTo>
                    <a:pt x="56" y="26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3" y="21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1"/>
                  </a:lnTo>
                  <a:lnTo>
                    <a:pt x="53" y="18"/>
                  </a:lnTo>
                  <a:lnTo>
                    <a:pt x="52" y="17"/>
                  </a:lnTo>
                  <a:lnTo>
                    <a:pt x="51" y="16"/>
                  </a:lnTo>
                  <a:lnTo>
                    <a:pt x="53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3" y="29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8" y="41"/>
                  </a:lnTo>
                  <a:lnTo>
                    <a:pt x="19" y="42"/>
                  </a:lnTo>
                  <a:lnTo>
                    <a:pt x="19" y="44"/>
                  </a:lnTo>
                  <a:lnTo>
                    <a:pt x="18" y="45"/>
                  </a:lnTo>
                  <a:lnTo>
                    <a:pt x="17" y="46"/>
                  </a:lnTo>
                  <a:lnTo>
                    <a:pt x="15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1" y="50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1" y="53"/>
                  </a:lnTo>
                  <a:lnTo>
                    <a:pt x="10" y="55"/>
                  </a:lnTo>
                  <a:lnTo>
                    <a:pt x="12" y="55"/>
                  </a:lnTo>
                  <a:lnTo>
                    <a:pt x="13" y="56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3"/>
                  </a:lnTo>
                  <a:lnTo>
                    <a:pt x="9" y="63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3" y="71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5" y="74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7" y="81"/>
                  </a:lnTo>
                  <a:lnTo>
                    <a:pt x="7" y="82"/>
                  </a:lnTo>
                  <a:lnTo>
                    <a:pt x="9" y="84"/>
                  </a:lnTo>
                  <a:lnTo>
                    <a:pt x="8" y="86"/>
                  </a:lnTo>
                  <a:lnTo>
                    <a:pt x="5" y="85"/>
                  </a:lnTo>
                  <a:lnTo>
                    <a:pt x="3" y="86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3" y="91"/>
                  </a:lnTo>
                  <a:lnTo>
                    <a:pt x="3" y="92"/>
                  </a:lnTo>
                  <a:lnTo>
                    <a:pt x="4" y="93"/>
                  </a:lnTo>
                  <a:lnTo>
                    <a:pt x="5" y="94"/>
                  </a:lnTo>
                  <a:lnTo>
                    <a:pt x="6" y="95"/>
                  </a:lnTo>
                  <a:lnTo>
                    <a:pt x="6" y="96"/>
                  </a:lnTo>
                  <a:lnTo>
                    <a:pt x="7" y="99"/>
                  </a:lnTo>
                  <a:lnTo>
                    <a:pt x="5" y="101"/>
                  </a:lnTo>
                  <a:lnTo>
                    <a:pt x="4" y="105"/>
                  </a:lnTo>
                  <a:lnTo>
                    <a:pt x="2" y="106"/>
                  </a:lnTo>
                  <a:lnTo>
                    <a:pt x="2" y="109"/>
                  </a:lnTo>
                  <a:lnTo>
                    <a:pt x="3" y="110"/>
                  </a:lnTo>
                  <a:lnTo>
                    <a:pt x="4" y="111"/>
                  </a:lnTo>
                  <a:lnTo>
                    <a:pt x="5" y="111"/>
                  </a:lnTo>
                  <a:lnTo>
                    <a:pt x="6" y="111"/>
                  </a:lnTo>
                  <a:lnTo>
                    <a:pt x="8" y="114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6"/>
                  </a:lnTo>
                  <a:lnTo>
                    <a:pt x="9" y="118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2" y="126"/>
                  </a:lnTo>
                  <a:lnTo>
                    <a:pt x="13" y="126"/>
                  </a:lnTo>
                  <a:lnTo>
                    <a:pt x="12" y="128"/>
                  </a:lnTo>
                  <a:lnTo>
                    <a:pt x="13" y="129"/>
                  </a:lnTo>
                  <a:lnTo>
                    <a:pt x="13" y="131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3" y="134"/>
                  </a:lnTo>
                  <a:lnTo>
                    <a:pt x="13" y="136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1"/>
                  </a:lnTo>
                  <a:lnTo>
                    <a:pt x="16" y="142"/>
                  </a:lnTo>
                  <a:lnTo>
                    <a:pt x="16" y="145"/>
                  </a:lnTo>
                  <a:lnTo>
                    <a:pt x="17" y="147"/>
                  </a:lnTo>
                  <a:lnTo>
                    <a:pt x="16" y="148"/>
                  </a:lnTo>
                  <a:lnTo>
                    <a:pt x="15" y="151"/>
                  </a:lnTo>
                  <a:lnTo>
                    <a:pt x="16" y="153"/>
                  </a:lnTo>
                  <a:lnTo>
                    <a:pt x="16" y="154"/>
                  </a:lnTo>
                  <a:lnTo>
                    <a:pt x="16" y="157"/>
                  </a:lnTo>
                  <a:lnTo>
                    <a:pt x="15" y="158"/>
                  </a:lnTo>
                  <a:lnTo>
                    <a:pt x="16" y="160"/>
                  </a:lnTo>
                  <a:lnTo>
                    <a:pt x="14" y="162"/>
                  </a:lnTo>
                  <a:lnTo>
                    <a:pt x="13" y="163"/>
                  </a:lnTo>
                  <a:lnTo>
                    <a:pt x="14" y="166"/>
                  </a:lnTo>
                  <a:lnTo>
                    <a:pt x="17" y="169"/>
                  </a:lnTo>
                  <a:lnTo>
                    <a:pt x="18" y="169"/>
                  </a:lnTo>
                  <a:lnTo>
                    <a:pt x="21" y="170"/>
                  </a:lnTo>
                  <a:lnTo>
                    <a:pt x="22" y="172"/>
                  </a:lnTo>
                  <a:lnTo>
                    <a:pt x="25" y="175"/>
                  </a:lnTo>
                  <a:lnTo>
                    <a:pt x="26" y="175"/>
                  </a:lnTo>
                  <a:lnTo>
                    <a:pt x="27" y="175"/>
                  </a:lnTo>
                  <a:lnTo>
                    <a:pt x="27" y="173"/>
                  </a:lnTo>
                  <a:lnTo>
                    <a:pt x="29" y="172"/>
                  </a:lnTo>
                  <a:lnTo>
                    <a:pt x="30" y="171"/>
                  </a:lnTo>
                  <a:lnTo>
                    <a:pt x="31" y="171"/>
                  </a:lnTo>
                  <a:lnTo>
                    <a:pt x="32" y="172"/>
                  </a:lnTo>
                  <a:lnTo>
                    <a:pt x="34" y="174"/>
                  </a:lnTo>
                  <a:lnTo>
                    <a:pt x="36" y="174"/>
                  </a:lnTo>
                  <a:lnTo>
                    <a:pt x="39" y="171"/>
                  </a:lnTo>
                  <a:lnTo>
                    <a:pt x="42" y="171"/>
                  </a:lnTo>
                  <a:lnTo>
                    <a:pt x="42" y="173"/>
                  </a:lnTo>
                  <a:lnTo>
                    <a:pt x="43" y="174"/>
                  </a:lnTo>
                  <a:lnTo>
                    <a:pt x="43" y="176"/>
                  </a:lnTo>
                  <a:lnTo>
                    <a:pt x="44" y="177"/>
                  </a:lnTo>
                  <a:lnTo>
                    <a:pt x="45" y="177"/>
                  </a:lnTo>
                  <a:lnTo>
                    <a:pt x="46" y="175"/>
                  </a:lnTo>
                  <a:lnTo>
                    <a:pt x="48" y="174"/>
                  </a:lnTo>
                  <a:lnTo>
                    <a:pt x="49" y="174"/>
                  </a:lnTo>
                  <a:lnTo>
                    <a:pt x="50" y="175"/>
                  </a:lnTo>
                  <a:lnTo>
                    <a:pt x="51" y="174"/>
                  </a:lnTo>
                  <a:lnTo>
                    <a:pt x="50" y="170"/>
                  </a:lnTo>
                  <a:lnTo>
                    <a:pt x="52" y="170"/>
                  </a:lnTo>
                  <a:lnTo>
                    <a:pt x="53" y="170"/>
                  </a:lnTo>
                  <a:lnTo>
                    <a:pt x="54" y="169"/>
                  </a:lnTo>
                  <a:lnTo>
                    <a:pt x="52" y="167"/>
                  </a:lnTo>
                  <a:lnTo>
                    <a:pt x="53" y="166"/>
                  </a:lnTo>
                  <a:lnTo>
                    <a:pt x="54" y="167"/>
                  </a:lnTo>
                  <a:lnTo>
                    <a:pt x="55" y="166"/>
                  </a:lnTo>
                  <a:lnTo>
                    <a:pt x="55" y="167"/>
                  </a:lnTo>
                  <a:lnTo>
                    <a:pt x="55" y="168"/>
                  </a:lnTo>
                  <a:lnTo>
                    <a:pt x="56" y="171"/>
                  </a:lnTo>
                  <a:lnTo>
                    <a:pt x="56" y="172"/>
                  </a:lnTo>
                  <a:lnTo>
                    <a:pt x="58" y="173"/>
                  </a:lnTo>
                  <a:lnTo>
                    <a:pt x="58" y="174"/>
                  </a:lnTo>
                  <a:lnTo>
                    <a:pt x="58" y="175"/>
                  </a:lnTo>
                  <a:lnTo>
                    <a:pt x="60" y="175"/>
                  </a:lnTo>
                  <a:lnTo>
                    <a:pt x="60" y="176"/>
                  </a:lnTo>
                  <a:lnTo>
                    <a:pt x="61" y="178"/>
                  </a:lnTo>
                  <a:lnTo>
                    <a:pt x="62" y="179"/>
                  </a:lnTo>
                  <a:lnTo>
                    <a:pt x="63" y="180"/>
                  </a:lnTo>
                  <a:lnTo>
                    <a:pt x="61" y="182"/>
                  </a:lnTo>
                  <a:lnTo>
                    <a:pt x="62" y="182"/>
                  </a:lnTo>
                  <a:lnTo>
                    <a:pt x="63" y="182"/>
                  </a:lnTo>
                  <a:lnTo>
                    <a:pt x="64" y="184"/>
                  </a:lnTo>
                  <a:lnTo>
                    <a:pt x="64" y="185"/>
                  </a:lnTo>
                  <a:lnTo>
                    <a:pt x="64" y="186"/>
                  </a:lnTo>
                  <a:lnTo>
                    <a:pt x="64" y="188"/>
                  </a:lnTo>
                  <a:lnTo>
                    <a:pt x="66" y="189"/>
                  </a:lnTo>
                  <a:lnTo>
                    <a:pt x="67" y="190"/>
                  </a:lnTo>
                  <a:lnTo>
                    <a:pt x="68" y="190"/>
                  </a:lnTo>
                  <a:lnTo>
                    <a:pt x="69" y="190"/>
                  </a:lnTo>
                  <a:lnTo>
                    <a:pt x="71" y="189"/>
                  </a:lnTo>
                  <a:lnTo>
                    <a:pt x="72" y="190"/>
                  </a:lnTo>
                  <a:lnTo>
                    <a:pt x="72" y="191"/>
                  </a:lnTo>
                  <a:lnTo>
                    <a:pt x="73" y="191"/>
                  </a:lnTo>
                  <a:lnTo>
                    <a:pt x="73" y="193"/>
                  </a:lnTo>
                  <a:lnTo>
                    <a:pt x="74" y="194"/>
                  </a:lnTo>
                  <a:lnTo>
                    <a:pt x="75" y="194"/>
                  </a:lnTo>
                  <a:lnTo>
                    <a:pt x="76" y="193"/>
                  </a:lnTo>
                  <a:lnTo>
                    <a:pt x="79" y="194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2" y="196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3" y="198"/>
                  </a:lnTo>
                  <a:lnTo>
                    <a:pt x="82" y="198"/>
                  </a:lnTo>
                  <a:lnTo>
                    <a:pt x="82" y="200"/>
                  </a:lnTo>
                  <a:lnTo>
                    <a:pt x="82" y="201"/>
                  </a:lnTo>
                  <a:lnTo>
                    <a:pt x="81" y="203"/>
                  </a:lnTo>
                  <a:lnTo>
                    <a:pt x="82" y="203"/>
                  </a:lnTo>
                  <a:lnTo>
                    <a:pt x="82" y="204"/>
                  </a:lnTo>
                  <a:lnTo>
                    <a:pt x="82" y="205"/>
                  </a:lnTo>
                  <a:lnTo>
                    <a:pt x="82" y="207"/>
                  </a:lnTo>
                  <a:lnTo>
                    <a:pt x="82" y="210"/>
                  </a:lnTo>
                  <a:lnTo>
                    <a:pt x="83" y="210"/>
                  </a:lnTo>
                  <a:lnTo>
                    <a:pt x="82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8" y="212"/>
                  </a:lnTo>
                  <a:lnTo>
                    <a:pt x="75" y="213"/>
                  </a:lnTo>
                  <a:lnTo>
                    <a:pt x="75" y="215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6" y="219"/>
                  </a:lnTo>
                  <a:lnTo>
                    <a:pt x="75" y="219"/>
                  </a:lnTo>
                  <a:lnTo>
                    <a:pt x="75" y="221"/>
                  </a:lnTo>
                  <a:lnTo>
                    <a:pt x="76" y="221"/>
                  </a:lnTo>
                  <a:lnTo>
                    <a:pt x="78" y="222"/>
                  </a:lnTo>
                  <a:lnTo>
                    <a:pt x="78" y="221"/>
                  </a:lnTo>
                  <a:lnTo>
                    <a:pt x="81" y="222"/>
                  </a:lnTo>
                  <a:lnTo>
                    <a:pt x="82" y="226"/>
                  </a:lnTo>
                  <a:lnTo>
                    <a:pt x="85" y="226"/>
                  </a:lnTo>
                  <a:lnTo>
                    <a:pt x="86" y="224"/>
                  </a:lnTo>
                  <a:lnTo>
                    <a:pt x="87" y="223"/>
                  </a:lnTo>
                  <a:lnTo>
                    <a:pt x="88" y="223"/>
                  </a:lnTo>
                  <a:lnTo>
                    <a:pt x="91" y="222"/>
                  </a:lnTo>
                  <a:lnTo>
                    <a:pt x="92" y="224"/>
                  </a:lnTo>
                  <a:lnTo>
                    <a:pt x="93" y="225"/>
                  </a:lnTo>
                  <a:lnTo>
                    <a:pt x="96" y="225"/>
                  </a:lnTo>
                  <a:lnTo>
                    <a:pt x="96" y="224"/>
                  </a:lnTo>
                  <a:lnTo>
                    <a:pt x="96" y="223"/>
                  </a:lnTo>
                  <a:lnTo>
                    <a:pt x="98" y="223"/>
                  </a:lnTo>
                  <a:lnTo>
                    <a:pt x="99" y="223"/>
                  </a:lnTo>
                  <a:lnTo>
                    <a:pt x="99" y="224"/>
                  </a:lnTo>
                  <a:lnTo>
                    <a:pt x="100" y="224"/>
                  </a:lnTo>
                  <a:lnTo>
                    <a:pt x="101" y="223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1" y="226"/>
                  </a:lnTo>
                  <a:lnTo>
                    <a:pt x="103" y="226"/>
                  </a:lnTo>
                  <a:lnTo>
                    <a:pt x="103" y="225"/>
                  </a:lnTo>
                  <a:lnTo>
                    <a:pt x="105" y="225"/>
                  </a:lnTo>
                  <a:lnTo>
                    <a:pt x="106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1"/>
                  </a:lnTo>
                  <a:lnTo>
                    <a:pt x="110" y="221"/>
                  </a:lnTo>
                  <a:lnTo>
                    <a:pt x="110" y="220"/>
                  </a:lnTo>
                  <a:lnTo>
                    <a:pt x="111" y="220"/>
                  </a:lnTo>
                  <a:lnTo>
                    <a:pt x="111" y="217"/>
                  </a:lnTo>
                  <a:lnTo>
                    <a:pt x="111" y="215"/>
                  </a:lnTo>
                  <a:lnTo>
                    <a:pt x="111" y="214"/>
                  </a:lnTo>
                  <a:lnTo>
                    <a:pt x="111" y="212"/>
                  </a:lnTo>
                  <a:lnTo>
                    <a:pt x="113" y="212"/>
                  </a:lnTo>
                  <a:lnTo>
                    <a:pt x="114" y="212"/>
                  </a:lnTo>
                  <a:lnTo>
                    <a:pt x="115" y="212"/>
                  </a:lnTo>
                  <a:lnTo>
                    <a:pt x="118" y="212"/>
                  </a:lnTo>
                  <a:lnTo>
                    <a:pt x="119" y="215"/>
                  </a:lnTo>
                  <a:lnTo>
                    <a:pt x="121" y="214"/>
                  </a:lnTo>
                  <a:lnTo>
                    <a:pt x="122" y="212"/>
                  </a:lnTo>
                  <a:lnTo>
                    <a:pt x="123" y="212"/>
                  </a:lnTo>
                  <a:lnTo>
                    <a:pt x="123" y="213"/>
                  </a:lnTo>
                  <a:lnTo>
                    <a:pt x="124" y="214"/>
                  </a:lnTo>
                  <a:lnTo>
                    <a:pt x="127" y="214"/>
                  </a:lnTo>
                  <a:lnTo>
                    <a:pt x="127" y="212"/>
                  </a:lnTo>
                  <a:lnTo>
                    <a:pt x="128" y="212"/>
                  </a:lnTo>
                  <a:lnTo>
                    <a:pt x="128" y="211"/>
                  </a:lnTo>
                  <a:lnTo>
                    <a:pt x="130" y="212"/>
                  </a:lnTo>
                  <a:lnTo>
                    <a:pt x="131" y="211"/>
                  </a:lnTo>
                  <a:lnTo>
                    <a:pt x="132" y="211"/>
                  </a:lnTo>
                  <a:lnTo>
                    <a:pt x="132" y="212"/>
                  </a:lnTo>
                  <a:lnTo>
                    <a:pt x="133" y="212"/>
                  </a:lnTo>
                  <a:lnTo>
                    <a:pt x="133" y="214"/>
                  </a:lnTo>
                  <a:lnTo>
                    <a:pt x="132" y="214"/>
                  </a:lnTo>
                  <a:lnTo>
                    <a:pt x="131" y="214"/>
                  </a:lnTo>
                  <a:lnTo>
                    <a:pt x="131" y="216"/>
                  </a:lnTo>
                  <a:lnTo>
                    <a:pt x="133" y="216"/>
                  </a:lnTo>
                  <a:lnTo>
                    <a:pt x="135" y="217"/>
                  </a:lnTo>
                  <a:lnTo>
                    <a:pt x="135" y="218"/>
                  </a:lnTo>
                  <a:lnTo>
                    <a:pt x="134" y="219"/>
                  </a:lnTo>
                  <a:lnTo>
                    <a:pt x="135" y="220"/>
                  </a:lnTo>
                  <a:lnTo>
                    <a:pt x="134" y="221"/>
                  </a:lnTo>
                  <a:lnTo>
                    <a:pt x="134" y="222"/>
                  </a:lnTo>
                  <a:lnTo>
                    <a:pt x="137" y="223"/>
                  </a:lnTo>
                  <a:lnTo>
                    <a:pt x="138" y="223"/>
                  </a:lnTo>
                  <a:lnTo>
                    <a:pt x="139" y="223"/>
                  </a:lnTo>
                  <a:lnTo>
                    <a:pt x="139" y="221"/>
                  </a:lnTo>
                  <a:lnTo>
                    <a:pt x="139" y="220"/>
                  </a:lnTo>
                  <a:lnTo>
                    <a:pt x="139" y="218"/>
                  </a:lnTo>
                  <a:lnTo>
                    <a:pt x="140" y="215"/>
                  </a:lnTo>
                  <a:lnTo>
                    <a:pt x="140" y="214"/>
                  </a:lnTo>
                  <a:lnTo>
                    <a:pt x="141" y="213"/>
                  </a:lnTo>
                  <a:lnTo>
                    <a:pt x="142" y="211"/>
                  </a:lnTo>
                  <a:lnTo>
                    <a:pt x="142" y="209"/>
                  </a:lnTo>
                  <a:lnTo>
                    <a:pt x="143" y="208"/>
                  </a:lnTo>
                  <a:lnTo>
                    <a:pt x="143" y="206"/>
                  </a:lnTo>
                  <a:lnTo>
                    <a:pt x="143" y="205"/>
                  </a:lnTo>
                  <a:lnTo>
                    <a:pt x="143" y="203"/>
                  </a:lnTo>
                  <a:lnTo>
                    <a:pt x="144" y="203"/>
                  </a:lnTo>
                  <a:lnTo>
                    <a:pt x="145" y="200"/>
                  </a:lnTo>
                  <a:lnTo>
                    <a:pt x="145" y="199"/>
                  </a:lnTo>
                  <a:lnTo>
                    <a:pt x="146" y="198"/>
                  </a:lnTo>
                  <a:lnTo>
                    <a:pt x="145" y="197"/>
                  </a:lnTo>
                  <a:lnTo>
                    <a:pt x="146" y="196"/>
                  </a:lnTo>
                  <a:lnTo>
                    <a:pt x="147" y="194"/>
                  </a:lnTo>
                  <a:lnTo>
                    <a:pt x="147" y="193"/>
                  </a:lnTo>
                  <a:lnTo>
                    <a:pt x="148" y="191"/>
                  </a:lnTo>
                  <a:lnTo>
                    <a:pt x="148" y="190"/>
                  </a:lnTo>
                  <a:lnTo>
                    <a:pt x="148" y="189"/>
                  </a:lnTo>
                  <a:lnTo>
                    <a:pt x="149" y="189"/>
                  </a:lnTo>
                  <a:lnTo>
                    <a:pt x="149" y="190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4" y="190"/>
                  </a:lnTo>
                  <a:lnTo>
                    <a:pt x="157" y="192"/>
                  </a:lnTo>
                  <a:lnTo>
                    <a:pt x="158" y="192"/>
                  </a:lnTo>
                  <a:lnTo>
                    <a:pt x="159" y="190"/>
                  </a:lnTo>
                  <a:lnTo>
                    <a:pt x="160" y="190"/>
                  </a:lnTo>
                  <a:lnTo>
                    <a:pt x="160" y="191"/>
                  </a:lnTo>
                  <a:lnTo>
                    <a:pt x="162" y="190"/>
                  </a:lnTo>
                  <a:lnTo>
                    <a:pt x="162" y="189"/>
                  </a:lnTo>
                  <a:lnTo>
                    <a:pt x="164" y="189"/>
                  </a:lnTo>
                  <a:lnTo>
                    <a:pt x="165" y="188"/>
                  </a:lnTo>
                  <a:lnTo>
                    <a:pt x="167" y="189"/>
                  </a:lnTo>
                  <a:lnTo>
                    <a:pt x="167" y="191"/>
                  </a:lnTo>
                  <a:lnTo>
                    <a:pt x="168" y="193"/>
                  </a:lnTo>
                  <a:lnTo>
                    <a:pt x="169" y="193"/>
                  </a:lnTo>
                  <a:lnTo>
                    <a:pt x="169" y="194"/>
                  </a:lnTo>
                  <a:lnTo>
                    <a:pt x="170" y="194"/>
                  </a:lnTo>
                  <a:lnTo>
                    <a:pt x="173" y="194"/>
                  </a:lnTo>
                  <a:lnTo>
                    <a:pt x="174" y="194"/>
                  </a:lnTo>
                  <a:lnTo>
                    <a:pt x="175" y="194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0" y="193"/>
                  </a:lnTo>
                  <a:lnTo>
                    <a:pt x="181" y="193"/>
                  </a:lnTo>
                  <a:lnTo>
                    <a:pt x="182" y="191"/>
                  </a:lnTo>
                  <a:lnTo>
                    <a:pt x="182" y="189"/>
                  </a:lnTo>
                  <a:lnTo>
                    <a:pt x="180" y="188"/>
                  </a:lnTo>
                  <a:lnTo>
                    <a:pt x="178" y="187"/>
                  </a:lnTo>
                  <a:lnTo>
                    <a:pt x="178" y="186"/>
                  </a:lnTo>
                  <a:lnTo>
                    <a:pt x="178" y="185"/>
                  </a:lnTo>
                  <a:lnTo>
                    <a:pt x="177" y="183"/>
                  </a:lnTo>
                  <a:lnTo>
                    <a:pt x="178" y="183"/>
                  </a:lnTo>
                  <a:lnTo>
                    <a:pt x="178" y="182"/>
                  </a:lnTo>
                  <a:lnTo>
                    <a:pt x="179" y="181"/>
                  </a:lnTo>
                  <a:lnTo>
                    <a:pt x="181" y="181"/>
                  </a:lnTo>
                  <a:lnTo>
                    <a:pt x="181" y="179"/>
                  </a:lnTo>
                  <a:lnTo>
                    <a:pt x="180" y="178"/>
                  </a:lnTo>
                  <a:lnTo>
                    <a:pt x="180" y="177"/>
                  </a:lnTo>
                  <a:lnTo>
                    <a:pt x="182" y="177"/>
                  </a:lnTo>
                  <a:lnTo>
                    <a:pt x="182" y="176"/>
                  </a:lnTo>
                  <a:lnTo>
                    <a:pt x="183" y="176"/>
                  </a:lnTo>
                  <a:lnTo>
                    <a:pt x="183" y="175"/>
                  </a:lnTo>
                  <a:lnTo>
                    <a:pt x="182" y="174"/>
                  </a:lnTo>
                  <a:lnTo>
                    <a:pt x="181" y="174"/>
                  </a:lnTo>
                  <a:lnTo>
                    <a:pt x="182" y="173"/>
                  </a:lnTo>
                  <a:lnTo>
                    <a:pt x="182" y="171"/>
                  </a:lnTo>
                  <a:lnTo>
                    <a:pt x="180" y="170"/>
                  </a:lnTo>
                  <a:lnTo>
                    <a:pt x="180" y="169"/>
                  </a:lnTo>
                  <a:lnTo>
                    <a:pt x="180" y="168"/>
                  </a:lnTo>
                  <a:lnTo>
                    <a:pt x="179" y="167"/>
                  </a:lnTo>
                  <a:lnTo>
                    <a:pt x="179" y="166"/>
                  </a:lnTo>
                  <a:lnTo>
                    <a:pt x="177" y="166"/>
                  </a:lnTo>
                  <a:lnTo>
                    <a:pt x="177" y="164"/>
                  </a:lnTo>
                  <a:lnTo>
                    <a:pt x="179" y="162"/>
                  </a:lnTo>
                  <a:lnTo>
                    <a:pt x="176" y="160"/>
                  </a:lnTo>
                  <a:lnTo>
                    <a:pt x="175" y="158"/>
                  </a:lnTo>
                  <a:lnTo>
                    <a:pt x="175" y="157"/>
                  </a:lnTo>
                  <a:lnTo>
                    <a:pt x="176" y="157"/>
                  </a:lnTo>
                  <a:lnTo>
                    <a:pt x="177" y="156"/>
                  </a:lnTo>
                  <a:lnTo>
                    <a:pt x="178" y="156"/>
                  </a:lnTo>
                  <a:lnTo>
                    <a:pt x="180" y="156"/>
                  </a:lnTo>
                  <a:lnTo>
                    <a:pt x="184" y="156"/>
                  </a:lnTo>
                  <a:lnTo>
                    <a:pt x="184" y="153"/>
                  </a:lnTo>
                  <a:lnTo>
                    <a:pt x="182" y="153"/>
                  </a:lnTo>
                  <a:lnTo>
                    <a:pt x="183" y="154"/>
                  </a:lnTo>
                  <a:lnTo>
                    <a:pt x="182" y="154"/>
                  </a:lnTo>
                  <a:lnTo>
                    <a:pt x="182" y="153"/>
                  </a:lnTo>
                  <a:lnTo>
                    <a:pt x="181" y="153"/>
                  </a:lnTo>
                  <a:lnTo>
                    <a:pt x="180" y="152"/>
                  </a:lnTo>
                  <a:lnTo>
                    <a:pt x="179" y="149"/>
                  </a:lnTo>
                  <a:lnTo>
                    <a:pt x="178" y="149"/>
                  </a:lnTo>
                  <a:lnTo>
                    <a:pt x="177" y="149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5" y="150"/>
                  </a:lnTo>
                  <a:lnTo>
                    <a:pt x="173" y="148"/>
                  </a:lnTo>
                  <a:lnTo>
                    <a:pt x="173" y="147"/>
                  </a:lnTo>
                  <a:lnTo>
                    <a:pt x="172" y="145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9" y="144"/>
                  </a:lnTo>
                  <a:lnTo>
                    <a:pt x="168" y="141"/>
                  </a:lnTo>
                  <a:lnTo>
                    <a:pt x="170" y="14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7" name="Freeform 165"/>
            <p:cNvSpPr>
              <a:spLocks/>
            </p:cNvSpPr>
            <p:nvPr/>
          </p:nvSpPr>
          <p:spPr bwMode="auto">
            <a:xfrm>
              <a:off x="1659" y="1652"/>
              <a:ext cx="44" cy="91"/>
            </a:xfrm>
            <a:custGeom>
              <a:avLst/>
              <a:gdLst>
                <a:gd name="T0" fmla="*/ 28 w 44"/>
                <a:gd name="T1" fmla="*/ 90 h 91"/>
                <a:gd name="T2" fmla="*/ 31 w 44"/>
                <a:gd name="T3" fmla="*/ 89 h 91"/>
                <a:gd name="T4" fmla="*/ 28 w 44"/>
                <a:gd name="T5" fmla="*/ 88 h 91"/>
                <a:gd name="T6" fmla="*/ 30 w 44"/>
                <a:gd name="T7" fmla="*/ 85 h 91"/>
                <a:gd name="T8" fmla="*/ 31 w 44"/>
                <a:gd name="T9" fmla="*/ 84 h 91"/>
                <a:gd name="T10" fmla="*/ 33 w 44"/>
                <a:gd name="T11" fmla="*/ 82 h 91"/>
                <a:gd name="T12" fmla="*/ 34 w 44"/>
                <a:gd name="T13" fmla="*/ 82 h 91"/>
                <a:gd name="T14" fmla="*/ 35 w 44"/>
                <a:gd name="T15" fmla="*/ 81 h 91"/>
                <a:gd name="T16" fmla="*/ 36 w 44"/>
                <a:gd name="T17" fmla="*/ 79 h 91"/>
                <a:gd name="T18" fmla="*/ 37 w 44"/>
                <a:gd name="T19" fmla="*/ 78 h 91"/>
                <a:gd name="T20" fmla="*/ 37 w 44"/>
                <a:gd name="T21" fmla="*/ 77 h 91"/>
                <a:gd name="T22" fmla="*/ 39 w 44"/>
                <a:gd name="T23" fmla="*/ 76 h 91"/>
                <a:gd name="T24" fmla="*/ 40 w 44"/>
                <a:gd name="T25" fmla="*/ 74 h 91"/>
                <a:gd name="T26" fmla="*/ 40 w 44"/>
                <a:gd name="T27" fmla="*/ 71 h 91"/>
                <a:gd name="T28" fmla="*/ 41 w 44"/>
                <a:gd name="T29" fmla="*/ 69 h 91"/>
                <a:gd name="T30" fmla="*/ 41 w 44"/>
                <a:gd name="T31" fmla="*/ 66 h 91"/>
                <a:gd name="T32" fmla="*/ 42 w 44"/>
                <a:gd name="T33" fmla="*/ 63 h 91"/>
                <a:gd name="T34" fmla="*/ 42 w 44"/>
                <a:gd name="T35" fmla="*/ 61 h 91"/>
                <a:gd name="T36" fmla="*/ 44 w 44"/>
                <a:gd name="T37" fmla="*/ 59 h 91"/>
                <a:gd name="T38" fmla="*/ 41 w 44"/>
                <a:gd name="T39" fmla="*/ 58 h 91"/>
                <a:gd name="T40" fmla="*/ 42 w 44"/>
                <a:gd name="T41" fmla="*/ 56 h 91"/>
                <a:gd name="T42" fmla="*/ 42 w 44"/>
                <a:gd name="T43" fmla="*/ 52 h 91"/>
                <a:gd name="T44" fmla="*/ 40 w 44"/>
                <a:gd name="T45" fmla="*/ 50 h 91"/>
                <a:gd name="T46" fmla="*/ 37 w 44"/>
                <a:gd name="T47" fmla="*/ 50 h 91"/>
                <a:gd name="T48" fmla="*/ 37 w 44"/>
                <a:gd name="T49" fmla="*/ 47 h 91"/>
                <a:gd name="T50" fmla="*/ 37 w 44"/>
                <a:gd name="T51" fmla="*/ 44 h 91"/>
                <a:gd name="T52" fmla="*/ 36 w 44"/>
                <a:gd name="T53" fmla="*/ 44 h 91"/>
                <a:gd name="T54" fmla="*/ 34 w 44"/>
                <a:gd name="T55" fmla="*/ 43 h 91"/>
                <a:gd name="T56" fmla="*/ 34 w 44"/>
                <a:gd name="T57" fmla="*/ 41 h 91"/>
                <a:gd name="T58" fmla="*/ 35 w 44"/>
                <a:gd name="T59" fmla="*/ 39 h 91"/>
                <a:gd name="T60" fmla="*/ 38 w 44"/>
                <a:gd name="T61" fmla="*/ 40 h 91"/>
                <a:gd name="T62" fmla="*/ 40 w 44"/>
                <a:gd name="T63" fmla="*/ 36 h 91"/>
                <a:gd name="T64" fmla="*/ 41 w 44"/>
                <a:gd name="T65" fmla="*/ 35 h 91"/>
                <a:gd name="T66" fmla="*/ 40 w 44"/>
                <a:gd name="T67" fmla="*/ 30 h 91"/>
                <a:gd name="T68" fmla="*/ 37 w 44"/>
                <a:gd name="T69" fmla="*/ 26 h 91"/>
                <a:gd name="T70" fmla="*/ 34 w 44"/>
                <a:gd name="T71" fmla="*/ 29 h 91"/>
                <a:gd name="T72" fmla="*/ 33 w 44"/>
                <a:gd name="T73" fmla="*/ 29 h 91"/>
                <a:gd name="T74" fmla="*/ 31 w 44"/>
                <a:gd name="T75" fmla="*/ 30 h 91"/>
                <a:gd name="T76" fmla="*/ 30 w 44"/>
                <a:gd name="T77" fmla="*/ 28 h 91"/>
                <a:gd name="T78" fmla="*/ 26 w 44"/>
                <a:gd name="T79" fmla="*/ 31 h 91"/>
                <a:gd name="T80" fmla="*/ 25 w 44"/>
                <a:gd name="T81" fmla="*/ 31 h 91"/>
                <a:gd name="T82" fmla="*/ 25 w 44"/>
                <a:gd name="T83" fmla="*/ 27 h 91"/>
                <a:gd name="T84" fmla="*/ 23 w 44"/>
                <a:gd name="T85" fmla="*/ 27 h 91"/>
                <a:gd name="T86" fmla="*/ 20 w 44"/>
                <a:gd name="T87" fmla="*/ 25 h 91"/>
                <a:gd name="T88" fmla="*/ 18 w 44"/>
                <a:gd name="T89" fmla="*/ 25 h 91"/>
                <a:gd name="T90" fmla="*/ 17 w 44"/>
                <a:gd name="T91" fmla="*/ 22 h 91"/>
                <a:gd name="T92" fmla="*/ 15 w 44"/>
                <a:gd name="T93" fmla="*/ 25 h 91"/>
                <a:gd name="T94" fmla="*/ 11 w 44"/>
                <a:gd name="T95" fmla="*/ 24 h 91"/>
                <a:gd name="T96" fmla="*/ 10 w 44"/>
                <a:gd name="T97" fmla="*/ 23 h 91"/>
                <a:gd name="T98" fmla="*/ 10 w 44"/>
                <a:gd name="T99" fmla="*/ 20 h 91"/>
                <a:gd name="T100" fmla="*/ 8 w 44"/>
                <a:gd name="T101" fmla="*/ 19 h 91"/>
                <a:gd name="T102" fmla="*/ 6 w 44"/>
                <a:gd name="T103" fmla="*/ 21 h 91"/>
                <a:gd name="T104" fmla="*/ 3 w 44"/>
                <a:gd name="T105" fmla="*/ 20 h 91"/>
                <a:gd name="T106" fmla="*/ 5 w 44"/>
                <a:gd name="T107" fmla="*/ 17 h 91"/>
                <a:gd name="T108" fmla="*/ 3 w 44"/>
                <a:gd name="T109" fmla="*/ 14 h 91"/>
                <a:gd name="T110" fmla="*/ 1 w 44"/>
                <a:gd name="T111" fmla="*/ 14 h 91"/>
                <a:gd name="T112" fmla="*/ 2 w 44"/>
                <a:gd name="T113" fmla="*/ 11 h 91"/>
                <a:gd name="T114" fmla="*/ 6 w 44"/>
                <a:gd name="T115" fmla="*/ 9 h 91"/>
                <a:gd name="T116" fmla="*/ 5 w 44"/>
                <a:gd name="T117" fmla="*/ 7 h 91"/>
                <a:gd name="T118" fmla="*/ 4 w 44"/>
                <a:gd name="T119" fmla="*/ 7 h 91"/>
                <a:gd name="T120" fmla="*/ 1 w 44"/>
                <a:gd name="T121" fmla="*/ 3 h 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91"/>
                <a:gd name="T185" fmla="*/ 44 w 44"/>
                <a:gd name="T186" fmla="*/ 91 h 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91">
                  <a:moveTo>
                    <a:pt x="28" y="91"/>
                  </a:moveTo>
                  <a:lnTo>
                    <a:pt x="28" y="90"/>
                  </a:lnTo>
                  <a:lnTo>
                    <a:pt x="30" y="90"/>
                  </a:lnTo>
                  <a:lnTo>
                    <a:pt x="31" y="89"/>
                  </a:lnTo>
                  <a:lnTo>
                    <a:pt x="28" y="88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2" y="82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6" y="81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5"/>
                  </a:lnTo>
                  <a:lnTo>
                    <a:pt x="40" y="74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40" y="70"/>
                  </a:lnTo>
                  <a:lnTo>
                    <a:pt x="41" y="69"/>
                  </a:lnTo>
                  <a:lnTo>
                    <a:pt x="42" y="67"/>
                  </a:lnTo>
                  <a:lnTo>
                    <a:pt x="41" y="66"/>
                  </a:lnTo>
                  <a:lnTo>
                    <a:pt x="42" y="66"/>
                  </a:lnTo>
                  <a:lnTo>
                    <a:pt x="42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3" y="59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8" y="51"/>
                  </a:lnTo>
                  <a:lnTo>
                    <a:pt x="37" y="50"/>
                  </a:lnTo>
                  <a:lnTo>
                    <a:pt x="38" y="49"/>
                  </a:lnTo>
                  <a:lnTo>
                    <a:pt x="37" y="47"/>
                  </a:lnTo>
                  <a:lnTo>
                    <a:pt x="38" y="44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5" y="42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5" y="39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38" y="39"/>
                  </a:lnTo>
                  <a:lnTo>
                    <a:pt x="40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4" y="29"/>
                  </a:lnTo>
                  <a:lnTo>
                    <a:pt x="34" y="30"/>
                  </a:lnTo>
                  <a:lnTo>
                    <a:pt x="33" y="29"/>
                  </a:lnTo>
                  <a:lnTo>
                    <a:pt x="31" y="30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31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1" y="26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1" y="24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9" y="21"/>
                  </a:lnTo>
                  <a:lnTo>
                    <a:pt x="8" y="19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8" name="Freeform 166"/>
            <p:cNvSpPr>
              <a:spLocks/>
            </p:cNvSpPr>
            <p:nvPr/>
          </p:nvSpPr>
          <p:spPr bwMode="auto">
            <a:xfrm>
              <a:off x="1431" y="1331"/>
              <a:ext cx="88" cy="56"/>
            </a:xfrm>
            <a:custGeom>
              <a:avLst/>
              <a:gdLst>
                <a:gd name="T0" fmla="*/ 87 w 88"/>
                <a:gd name="T1" fmla="*/ 40 h 56"/>
                <a:gd name="T2" fmla="*/ 85 w 88"/>
                <a:gd name="T3" fmla="*/ 39 h 56"/>
                <a:gd name="T4" fmla="*/ 82 w 88"/>
                <a:gd name="T5" fmla="*/ 38 h 56"/>
                <a:gd name="T6" fmla="*/ 78 w 88"/>
                <a:gd name="T7" fmla="*/ 32 h 56"/>
                <a:gd name="T8" fmla="*/ 76 w 88"/>
                <a:gd name="T9" fmla="*/ 30 h 56"/>
                <a:gd name="T10" fmla="*/ 74 w 88"/>
                <a:gd name="T11" fmla="*/ 27 h 56"/>
                <a:gd name="T12" fmla="*/ 71 w 88"/>
                <a:gd name="T13" fmla="*/ 28 h 56"/>
                <a:gd name="T14" fmla="*/ 69 w 88"/>
                <a:gd name="T15" fmla="*/ 23 h 56"/>
                <a:gd name="T16" fmla="*/ 68 w 88"/>
                <a:gd name="T17" fmla="*/ 19 h 56"/>
                <a:gd name="T18" fmla="*/ 68 w 88"/>
                <a:gd name="T19" fmla="*/ 17 h 56"/>
                <a:gd name="T20" fmla="*/ 68 w 88"/>
                <a:gd name="T21" fmla="*/ 10 h 56"/>
                <a:gd name="T22" fmla="*/ 66 w 88"/>
                <a:gd name="T23" fmla="*/ 4 h 56"/>
                <a:gd name="T24" fmla="*/ 65 w 88"/>
                <a:gd name="T25" fmla="*/ 0 h 56"/>
                <a:gd name="T26" fmla="*/ 61 w 88"/>
                <a:gd name="T27" fmla="*/ 2 h 56"/>
                <a:gd name="T28" fmla="*/ 59 w 88"/>
                <a:gd name="T29" fmla="*/ 3 h 56"/>
                <a:gd name="T30" fmla="*/ 55 w 88"/>
                <a:gd name="T31" fmla="*/ 5 h 56"/>
                <a:gd name="T32" fmla="*/ 49 w 88"/>
                <a:gd name="T33" fmla="*/ 5 h 56"/>
                <a:gd name="T34" fmla="*/ 45 w 88"/>
                <a:gd name="T35" fmla="*/ 6 h 56"/>
                <a:gd name="T36" fmla="*/ 37 w 88"/>
                <a:gd name="T37" fmla="*/ 8 h 56"/>
                <a:gd name="T38" fmla="*/ 28 w 88"/>
                <a:gd name="T39" fmla="*/ 10 h 56"/>
                <a:gd name="T40" fmla="*/ 24 w 88"/>
                <a:gd name="T41" fmla="*/ 11 h 56"/>
                <a:gd name="T42" fmla="*/ 13 w 88"/>
                <a:gd name="T43" fmla="*/ 15 h 56"/>
                <a:gd name="T44" fmla="*/ 10 w 88"/>
                <a:gd name="T45" fmla="*/ 16 h 56"/>
                <a:gd name="T46" fmla="*/ 6 w 88"/>
                <a:gd name="T47" fmla="*/ 21 h 56"/>
                <a:gd name="T48" fmla="*/ 4 w 88"/>
                <a:gd name="T49" fmla="*/ 22 h 56"/>
                <a:gd name="T50" fmla="*/ 2 w 88"/>
                <a:gd name="T51" fmla="*/ 23 h 56"/>
                <a:gd name="T52" fmla="*/ 3 w 88"/>
                <a:gd name="T53" fmla="*/ 27 h 56"/>
                <a:gd name="T54" fmla="*/ 3 w 88"/>
                <a:gd name="T55" fmla="*/ 34 h 56"/>
                <a:gd name="T56" fmla="*/ 2 w 88"/>
                <a:gd name="T57" fmla="*/ 36 h 56"/>
                <a:gd name="T58" fmla="*/ 0 w 88"/>
                <a:gd name="T59" fmla="*/ 39 h 56"/>
                <a:gd name="T60" fmla="*/ 1 w 88"/>
                <a:gd name="T61" fmla="*/ 43 h 56"/>
                <a:gd name="T62" fmla="*/ 1 w 88"/>
                <a:gd name="T63" fmla="*/ 49 h 56"/>
                <a:gd name="T64" fmla="*/ 2 w 88"/>
                <a:gd name="T65" fmla="*/ 53 h 56"/>
                <a:gd name="T66" fmla="*/ 4 w 88"/>
                <a:gd name="T67" fmla="*/ 56 h 56"/>
                <a:gd name="T68" fmla="*/ 2 w 88"/>
                <a:gd name="T69" fmla="*/ 56 h 56"/>
                <a:gd name="T70" fmla="*/ 88 w 88"/>
                <a:gd name="T71" fmla="*/ 39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56"/>
                <a:gd name="T110" fmla="*/ 88 w 88"/>
                <a:gd name="T111" fmla="*/ 56 h 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56">
                  <a:moveTo>
                    <a:pt x="88" y="39"/>
                  </a:moveTo>
                  <a:lnTo>
                    <a:pt x="87" y="40"/>
                  </a:lnTo>
                  <a:lnTo>
                    <a:pt x="87" y="39"/>
                  </a:lnTo>
                  <a:lnTo>
                    <a:pt x="85" y="39"/>
                  </a:lnTo>
                  <a:lnTo>
                    <a:pt x="84" y="37"/>
                  </a:lnTo>
                  <a:lnTo>
                    <a:pt x="82" y="38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7" y="31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4" y="27"/>
                  </a:lnTo>
                  <a:lnTo>
                    <a:pt x="73" y="27"/>
                  </a:lnTo>
                  <a:lnTo>
                    <a:pt x="71" y="28"/>
                  </a:lnTo>
                  <a:lnTo>
                    <a:pt x="68" y="24"/>
                  </a:lnTo>
                  <a:lnTo>
                    <a:pt x="69" y="23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68" y="10"/>
                  </a:lnTo>
                  <a:lnTo>
                    <a:pt x="66" y="9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3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1" y="4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0" y="6"/>
                  </a:lnTo>
                  <a:lnTo>
                    <a:pt x="37" y="8"/>
                  </a:lnTo>
                  <a:lnTo>
                    <a:pt x="36" y="9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19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88" y="56"/>
                  </a:lnTo>
                  <a:lnTo>
                    <a:pt x="8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9" name="Freeform 167"/>
            <p:cNvSpPr>
              <a:spLocks/>
            </p:cNvSpPr>
            <p:nvPr/>
          </p:nvSpPr>
          <p:spPr bwMode="auto">
            <a:xfrm>
              <a:off x="1431" y="1387"/>
              <a:ext cx="88" cy="52"/>
            </a:xfrm>
            <a:custGeom>
              <a:avLst/>
              <a:gdLst>
                <a:gd name="T0" fmla="*/ 1 w 88"/>
                <a:gd name="T1" fmla="*/ 5 h 52"/>
                <a:gd name="T2" fmla="*/ 0 w 88"/>
                <a:gd name="T3" fmla="*/ 14 h 52"/>
                <a:gd name="T4" fmla="*/ 1 w 88"/>
                <a:gd name="T5" fmla="*/ 16 h 52"/>
                <a:gd name="T6" fmla="*/ 4 w 88"/>
                <a:gd name="T7" fmla="*/ 17 h 52"/>
                <a:gd name="T8" fmla="*/ 7 w 88"/>
                <a:gd name="T9" fmla="*/ 21 h 52"/>
                <a:gd name="T10" fmla="*/ 11 w 88"/>
                <a:gd name="T11" fmla="*/ 19 h 52"/>
                <a:gd name="T12" fmla="*/ 17 w 88"/>
                <a:gd name="T13" fmla="*/ 19 h 52"/>
                <a:gd name="T14" fmla="*/ 19 w 88"/>
                <a:gd name="T15" fmla="*/ 20 h 52"/>
                <a:gd name="T16" fmla="*/ 22 w 88"/>
                <a:gd name="T17" fmla="*/ 23 h 52"/>
                <a:gd name="T18" fmla="*/ 27 w 88"/>
                <a:gd name="T19" fmla="*/ 22 h 52"/>
                <a:gd name="T20" fmla="*/ 25 w 88"/>
                <a:gd name="T21" fmla="*/ 25 h 52"/>
                <a:gd name="T22" fmla="*/ 29 w 88"/>
                <a:gd name="T23" fmla="*/ 27 h 52"/>
                <a:gd name="T24" fmla="*/ 33 w 88"/>
                <a:gd name="T25" fmla="*/ 29 h 52"/>
                <a:gd name="T26" fmla="*/ 34 w 88"/>
                <a:gd name="T27" fmla="*/ 32 h 52"/>
                <a:gd name="T28" fmla="*/ 35 w 88"/>
                <a:gd name="T29" fmla="*/ 34 h 52"/>
                <a:gd name="T30" fmla="*/ 38 w 88"/>
                <a:gd name="T31" fmla="*/ 33 h 52"/>
                <a:gd name="T32" fmla="*/ 39 w 88"/>
                <a:gd name="T33" fmla="*/ 35 h 52"/>
                <a:gd name="T34" fmla="*/ 41 w 88"/>
                <a:gd name="T35" fmla="*/ 33 h 52"/>
                <a:gd name="T36" fmla="*/ 44 w 88"/>
                <a:gd name="T37" fmla="*/ 33 h 52"/>
                <a:gd name="T38" fmla="*/ 47 w 88"/>
                <a:gd name="T39" fmla="*/ 32 h 52"/>
                <a:gd name="T40" fmla="*/ 50 w 88"/>
                <a:gd name="T41" fmla="*/ 33 h 52"/>
                <a:gd name="T42" fmla="*/ 51 w 88"/>
                <a:gd name="T43" fmla="*/ 33 h 52"/>
                <a:gd name="T44" fmla="*/ 51 w 88"/>
                <a:gd name="T45" fmla="*/ 31 h 52"/>
                <a:gd name="T46" fmla="*/ 53 w 88"/>
                <a:gd name="T47" fmla="*/ 33 h 52"/>
                <a:gd name="T48" fmla="*/ 56 w 88"/>
                <a:gd name="T49" fmla="*/ 31 h 52"/>
                <a:gd name="T50" fmla="*/ 57 w 88"/>
                <a:gd name="T51" fmla="*/ 32 h 52"/>
                <a:gd name="T52" fmla="*/ 59 w 88"/>
                <a:gd name="T53" fmla="*/ 33 h 52"/>
                <a:gd name="T54" fmla="*/ 62 w 88"/>
                <a:gd name="T55" fmla="*/ 34 h 52"/>
                <a:gd name="T56" fmla="*/ 60 w 88"/>
                <a:gd name="T57" fmla="*/ 36 h 52"/>
                <a:gd name="T58" fmla="*/ 56 w 88"/>
                <a:gd name="T59" fmla="*/ 37 h 52"/>
                <a:gd name="T60" fmla="*/ 56 w 88"/>
                <a:gd name="T61" fmla="*/ 38 h 52"/>
                <a:gd name="T62" fmla="*/ 54 w 88"/>
                <a:gd name="T63" fmla="*/ 44 h 52"/>
                <a:gd name="T64" fmla="*/ 56 w 88"/>
                <a:gd name="T65" fmla="*/ 44 h 52"/>
                <a:gd name="T66" fmla="*/ 57 w 88"/>
                <a:gd name="T67" fmla="*/ 46 h 52"/>
                <a:gd name="T68" fmla="*/ 59 w 88"/>
                <a:gd name="T69" fmla="*/ 42 h 52"/>
                <a:gd name="T70" fmla="*/ 62 w 88"/>
                <a:gd name="T71" fmla="*/ 41 h 52"/>
                <a:gd name="T72" fmla="*/ 66 w 88"/>
                <a:gd name="T73" fmla="*/ 42 h 52"/>
                <a:gd name="T74" fmla="*/ 67 w 88"/>
                <a:gd name="T75" fmla="*/ 41 h 52"/>
                <a:gd name="T76" fmla="*/ 66 w 88"/>
                <a:gd name="T77" fmla="*/ 43 h 52"/>
                <a:gd name="T78" fmla="*/ 70 w 88"/>
                <a:gd name="T79" fmla="*/ 44 h 52"/>
                <a:gd name="T80" fmla="*/ 72 w 88"/>
                <a:gd name="T81" fmla="*/ 45 h 52"/>
                <a:gd name="T82" fmla="*/ 75 w 88"/>
                <a:gd name="T83" fmla="*/ 45 h 52"/>
                <a:gd name="T84" fmla="*/ 75 w 88"/>
                <a:gd name="T85" fmla="*/ 44 h 52"/>
                <a:gd name="T86" fmla="*/ 77 w 88"/>
                <a:gd name="T87" fmla="*/ 42 h 52"/>
                <a:gd name="T88" fmla="*/ 80 w 88"/>
                <a:gd name="T89" fmla="*/ 45 h 52"/>
                <a:gd name="T90" fmla="*/ 79 w 88"/>
                <a:gd name="T91" fmla="*/ 48 h 52"/>
                <a:gd name="T92" fmla="*/ 78 w 88"/>
                <a:gd name="T93" fmla="*/ 51 h 52"/>
                <a:gd name="T94" fmla="*/ 82 w 88"/>
                <a:gd name="T95" fmla="*/ 50 h 52"/>
                <a:gd name="T96" fmla="*/ 84 w 88"/>
                <a:gd name="T97" fmla="*/ 49 h 52"/>
                <a:gd name="T98" fmla="*/ 85 w 88"/>
                <a:gd name="T99" fmla="*/ 49 h 52"/>
                <a:gd name="T100" fmla="*/ 85 w 88"/>
                <a:gd name="T101" fmla="*/ 51 h 52"/>
                <a:gd name="T102" fmla="*/ 87 w 88"/>
                <a:gd name="T103" fmla="*/ 51 h 52"/>
                <a:gd name="T104" fmla="*/ 3 w 88"/>
                <a:gd name="T105" fmla="*/ 0 h 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8"/>
                <a:gd name="T160" fmla="*/ 0 h 52"/>
                <a:gd name="T161" fmla="*/ 88 w 88"/>
                <a:gd name="T162" fmla="*/ 52 h 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8" h="52">
                  <a:moveTo>
                    <a:pt x="3" y="0"/>
                  </a:moveTo>
                  <a:lnTo>
                    <a:pt x="2" y="0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7" y="21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8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2" y="28"/>
                  </a:lnTo>
                  <a:lnTo>
                    <a:pt x="33" y="29"/>
                  </a:lnTo>
                  <a:lnTo>
                    <a:pt x="34" y="30"/>
                  </a:lnTo>
                  <a:lnTo>
                    <a:pt x="33" y="31"/>
                  </a:lnTo>
                  <a:lnTo>
                    <a:pt x="34" y="32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5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1" y="33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3" y="33"/>
                  </a:lnTo>
                  <a:lnTo>
                    <a:pt x="54" y="33"/>
                  </a:lnTo>
                  <a:lnTo>
                    <a:pt x="54" y="32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8" y="32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2" y="35"/>
                  </a:lnTo>
                  <a:lnTo>
                    <a:pt x="61" y="35"/>
                  </a:lnTo>
                  <a:lnTo>
                    <a:pt x="60" y="36"/>
                  </a:lnTo>
                  <a:lnTo>
                    <a:pt x="58" y="37"/>
                  </a:lnTo>
                  <a:lnTo>
                    <a:pt x="57" y="37"/>
                  </a:lnTo>
                  <a:lnTo>
                    <a:pt x="56" y="37"/>
                  </a:lnTo>
                  <a:lnTo>
                    <a:pt x="56" y="38"/>
                  </a:lnTo>
                  <a:lnTo>
                    <a:pt x="55" y="39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5" y="44"/>
                  </a:lnTo>
                  <a:lnTo>
                    <a:pt x="56" y="44"/>
                  </a:lnTo>
                  <a:lnTo>
                    <a:pt x="56" y="46"/>
                  </a:lnTo>
                  <a:lnTo>
                    <a:pt x="57" y="46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5" y="43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6" y="42"/>
                  </a:lnTo>
                  <a:lnTo>
                    <a:pt x="66" y="43"/>
                  </a:lnTo>
                  <a:lnTo>
                    <a:pt x="68" y="44"/>
                  </a:lnTo>
                  <a:lnTo>
                    <a:pt x="70" y="44"/>
                  </a:lnTo>
                  <a:lnTo>
                    <a:pt x="71" y="45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5" y="46"/>
                  </a:lnTo>
                  <a:lnTo>
                    <a:pt x="76" y="46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7" y="42"/>
                  </a:lnTo>
                  <a:lnTo>
                    <a:pt x="78" y="43"/>
                  </a:lnTo>
                  <a:lnTo>
                    <a:pt x="81" y="43"/>
                  </a:lnTo>
                  <a:lnTo>
                    <a:pt x="80" y="45"/>
                  </a:lnTo>
                  <a:lnTo>
                    <a:pt x="81" y="45"/>
                  </a:lnTo>
                  <a:lnTo>
                    <a:pt x="80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78" y="51"/>
                  </a:lnTo>
                  <a:lnTo>
                    <a:pt x="80" y="51"/>
                  </a:lnTo>
                  <a:lnTo>
                    <a:pt x="81" y="51"/>
                  </a:lnTo>
                  <a:lnTo>
                    <a:pt x="82" y="50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9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0" name="Freeform 168"/>
            <p:cNvSpPr>
              <a:spLocks/>
            </p:cNvSpPr>
            <p:nvPr/>
          </p:nvSpPr>
          <p:spPr bwMode="auto">
            <a:xfrm>
              <a:off x="1519" y="1361"/>
              <a:ext cx="37" cy="26"/>
            </a:xfrm>
            <a:custGeom>
              <a:avLst/>
              <a:gdLst>
                <a:gd name="T0" fmla="*/ 37 w 37"/>
                <a:gd name="T1" fmla="*/ 26 h 26"/>
                <a:gd name="T2" fmla="*/ 37 w 37"/>
                <a:gd name="T3" fmla="*/ 26 h 26"/>
                <a:gd name="T4" fmla="*/ 37 w 37"/>
                <a:gd name="T5" fmla="*/ 26 h 26"/>
                <a:gd name="T6" fmla="*/ 25 w 37"/>
                <a:gd name="T7" fmla="*/ 26 h 26"/>
                <a:gd name="T8" fmla="*/ 25 w 37"/>
                <a:gd name="T9" fmla="*/ 23 h 26"/>
                <a:gd name="T10" fmla="*/ 25 w 37"/>
                <a:gd name="T11" fmla="*/ 22 h 26"/>
                <a:gd name="T12" fmla="*/ 24 w 37"/>
                <a:gd name="T13" fmla="*/ 19 h 26"/>
                <a:gd name="T14" fmla="*/ 24 w 37"/>
                <a:gd name="T15" fmla="*/ 19 h 26"/>
                <a:gd name="T16" fmla="*/ 23 w 37"/>
                <a:gd name="T17" fmla="*/ 17 h 26"/>
                <a:gd name="T18" fmla="*/ 23 w 37"/>
                <a:gd name="T19" fmla="*/ 16 h 26"/>
                <a:gd name="T20" fmla="*/ 23 w 37"/>
                <a:gd name="T21" fmla="*/ 14 h 26"/>
                <a:gd name="T22" fmla="*/ 22 w 37"/>
                <a:gd name="T23" fmla="*/ 12 h 26"/>
                <a:gd name="T24" fmla="*/ 24 w 37"/>
                <a:gd name="T25" fmla="*/ 12 h 26"/>
                <a:gd name="T26" fmla="*/ 23 w 37"/>
                <a:gd name="T27" fmla="*/ 10 h 26"/>
                <a:gd name="T28" fmla="*/ 23 w 37"/>
                <a:gd name="T29" fmla="*/ 10 h 26"/>
                <a:gd name="T30" fmla="*/ 23 w 37"/>
                <a:gd name="T31" fmla="*/ 8 h 26"/>
                <a:gd name="T32" fmla="*/ 20 w 37"/>
                <a:gd name="T33" fmla="*/ 8 h 26"/>
                <a:gd name="T34" fmla="*/ 18 w 37"/>
                <a:gd name="T35" fmla="*/ 7 h 26"/>
                <a:gd name="T36" fmla="*/ 19 w 37"/>
                <a:gd name="T37" fmla="*/ 6 h 26"/>
                <a:gd name="T38" fmla="*/ 18 w 37"/>
                <a:gd name="T39" fmla="*/ 5 h 26"/>
                <a:gd name="T40" fmla="*/ 18 w 37"/>
                <a:gd name="T41" fmla="*/ 4 h 26"/>
                <a:gd name="T42" fmla="*/ 17 w 37"/>
                <a:gd name="T43" fmla="*/ 3 h 26"/>
                <a:gd name="T44" fmla="*/ 16 w 37"/>
                <a:gd name="T45" fmla="*/ 3 h 26"/>
                <a:gd name="T46" fmla="*/ 15 w 37"/>
                <a:gd name="T47" fmla="*/ 1 h 26"/>
                <a:gd name="T48" fmla="*/ 15 w 37"/>
                <a:gd name="T49" fmla="*/ 1 h 26"/>
                <a:gd name="T50" fmla="*/ 15 w 37"/>
                <a:gd name="T51" fmla="*/ 1 h 26"/>
                <a:gd name="T52" fmla="*/ 14 w 37"/>
                <a:gd name="T53" fmla="*/ 0 h 26"/>
                <a:gd name="T54" fmla="*/ 13 w 37"/>
                <a:gd name="T55" fmla="*/ 0 h 26"/>
                <a:gd name="T56" fmla="*/ 13 w 37"/>
                <a:gd name="T57" fmla="*/ 1 h 26"/>
                <a:gd name="T58" fmla="*/ 12 w 37"/>
                <a:gd name="T59" fmla="*/ 2 h 26"/>
                <a:gd name="T60" fmla="*/ 10 w 37"/>
                <a:gd name="T61" fmla="*/ 2 h 26"/>
                <a:gd name="T62" fmla="*/ 8 w 37"/>
                <a:gd name="T63" fmla="*/ 2 h 26"/>
                <a:gd name="T64" fmla="*/ 7 w 37"/>
                <a:gd name="T65" fmla="*/ 2 h 26"/>
                <a:gd name="T66" fmla="*/ 6 w 37"/>
                <a:gd name="T67" fmla="*/ 3 h 26"/>
                <a:gd name="T68" fmla="*/ 3 w 37"/>
                <a:gd name="T69" fmla="*/ 4 h 26"/>
                <a:gd name="T70" fmla="*/ 3 w 37"/>
                <a:gd name="T71" fmla="*/ 4 h 26"/>
                <a:gd name="T72" fmla="*/ 2 w 37"/>
                <a:gd name="T73" fmla="*/ 5 h 26"/>
                <a:gd name="T74" fmla="*/ 2 w 37"/>
                <a:gd name="T75" fmla="*/ 6 h 26"/>
                <a:gd name="T76" fmla="*/ 1 w 37"/>
                <a:gd name="T77" fmla="*/ 9 h 26"/>
                <a:gd name="T78" fmla="*/ 0 w 37"/>
                <a:gd name="T79" fmla="*/ 9 h 26"/>
                <a:gd name="T80" fmla="*/ 0 w 37"/>
                <a:gd name="T81" fmla="*/ 10 h 26"/>
                <a:gd name="T82" fmla="*/ 0 w 37"/>
                <a:gd name="T83" fmla="*/ 26 h 26"/>
                <a:gd name="T84" fmla="*/ 37 w 37"/>
                <a:gd name="T85" fmla="*/ 26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"/>
                <a:gd name="T130" fmla="*/ 0 h 26"/>
                <a:gd name="T131" fmla="*/ 37 w 37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" h="26">
                  <a:moveTo>
                    <a:pt x="37" y="26"/>
                  </a:moveTo>
                  <a:lnTo>
                    <a:pt x="37" y="26"/>
                  </a:lnTo>
                  <a:lnTo>
                    <a:pt x="25" y="26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26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1" name="Freeform 169"/>
            <p:cNvSpPr>
              <a:spLocks/>
            </p:cNvSpPr>
            <p:nvPr/>
          </p:nvSpPr>
          <p:spPr bwMode="auto">
            <a:xfrm>
              <a:off x="1519" y="1387"/>
              <a:ext cx="88" cy="57"/>
            </a:xfrm>
            <a:custGeom>
              <a:avLst/>
              <a:gdLst>
                <a:gd name="T0" fmla="*/ 85 w 88"/>
                <a:gd name="T1" fmla="*/ 29 h 57"/>
                <a:gd name="T2" fmla="*/ 84 w 88"/>
                <a:gd name="T3" fmla="*/ 25 h 57"/>
                <a:gd name="T4" fmla="*/ 81 w 88"/>
                <a:gd name="T5" fmla="*/ 25 h 57"/>
                <a:gd name="T6" fmla="*/ 81 w 88"/>
                <a:gd name="T7" fmla="*/ 27 h 57"/>
                <a:gd name="T8" fmla="*/ 80 w 88"/>
                <a:gd name="T9" fmla="*/ 23 h 57"/>
                <a:gd name="T10" fmla="*/ 77 w 88"/>
                <a:gd name="T11" fmla="*/ 23 h 57"/>
                <a:gd name="T12" fmla="*/ 73 w 88"/>
                <a:gd name="T13" fmla="*/ 17 h 57"/>
                <a:gd name="T14" fmla="*/ 67 w 88"/>
                <a:gd name="T15" fmla="*/ 20 h 57"/>
                <a:gd name="T16" fmla="*/ 64 w 88"/>
                <a:gd name="T17" fmla="*/ 20 h 57"/>
                <a:gd name="T18" fmla="*/ 61 w 88"/>
                <a:gd name="T19" fmla="*/ 18 h 57"/>
                <a:gd name="T20" fmla="*/ 60 w 88"/>
                <a:gd name="T21" fmla="*/ 18 h 57"/>
                <a:gd name="T22" fmla="*/ 54 w 88"/>
                <a:gd name="T23" fmla="*/ 20 h 57"/>
                <a:gd name="T24" fmla="*/ 53 w 88"/>
                <a:gd name="T25" fmla="*/ 22 h 57"/>
                <a:gd name="T26" fmla="*/ 53 w 88"/>
                <a:gd name="T27" fmla="*/ 23 h 57"/>
                <a:gd name="T28" fmla="*/ 51 w 88"/>
                <a:gd name="T29" fmla="*/ 21 h 57"/>
                <a:gd name="T30" fmla="*/ 50 w 88"/>
                <a:gd name="T31" fmla="*/ 15 h 57"/>
                <a:gd name="T32" fmla="*/ 50 w 88"/>
                <a:gd name="T33" fmla="*/ 10 h 57"/>
                <a:gd name="T34" fmla="*/ 46 w 88"/>
                <a:gd name="T35" fmla="*/ 4 h 57"/>
                <a:gd name="T36" fmla="*/ 43 w 88"/>
                <a:gd name="T37" fmla="*/ 4 h 57"/>
                <a:gd name="T38" fmla="*/ 39 w 88"/>
                <a:gd name="T39" fmla="*/ 4 h 57"/>
                <a:gd name="T40" fmla="*/ 37 w 88"/>
                <a:gd name="T41" fmla="*/ 0 h 57"/>
                <a:gd name="T42" fmla="*/ 33 w 88"/>
                <a:gd name="T43" fmla="*/ 4 h 57"/>
                <a:gd name="T44" fmla="*/ 28 w 88"/>
                <a:gd name="T45" fmla="*/ 3 h 57"/>
                <a:gd name="T46" fmla="*/ 25 w 88"/>
                <a:gd name="T47" fmla="*/ 1 h 57"/>
                <a:gd name="T48" fmla="*/ 0 w 88"/>
                <a:gd name="T49" fmla="*/ 51 h 57"/>
                <a:gd name="T50" fmla="*/ 3 w 88"/>
                <a:gd name="T51" fmla="*/ 51 h 57"/>
                <a:gd name="T52" fmla="*/ 5 w 88"/>
                <a:gd name="T53" fmla="*/ 50 h 57"/>
                <a:gd name="T54" fmla="*/ 7 w 88"/>
                <a:gd name="T55" fmla="*/ 50 h 57"/>
                <a:gd name="T56" fmla="*/ 8 w 88"/>
                <a:gd name="T57" fmla="*/ 49 h 57"/>
                <a:gd name="T58" fmla="*/ 13 w 88"/>
                <a:gd name="T59" fmla="*/ 50 h 57"/>
                <a:gd name="T60" fmla="*/ 16 w 88"/>
                <a:gd name="T61" fmla="*/ 51 h 57"/>
                <a:gd name="T62" fmla="*/ 18 w 88"/>
                <a:gd name="T63" fmla="*/ 53 h 57"/>
                <a:gd name="T64" fmla="*/ 25 w 88"/>
                <a:gd name="T65" fmla="*/ 51 h 57"/>
                <a:gd name="T66" fmla="*/ 27 w 88"/>
                <a:gd name="T67" fmla="*/ 52 h 57"/>
                <a:gd name="T68" fmla="*/ 31 w 88"/>
                <a:gd name="T69" fmla="*/ 51 h 57"/>
                <a:gd name="T70" fmla="*/ 35 w 88"/>
                <a:gd name="T71" fmla="*/ 52 h 57"/>
                <a:gd name="T72" fmla="*/ 40 w 88"/>
                <a:gd name="T73" fmla="*/ 51 h 57"/>
                <a:gd name="T74" fmla="*/ 43 w 88"/>
                <a:gd name="T75" fmla="*/ 49 h 57"/>
                <a:gd name="T76" fmla="*/ 45 w 88"/>
                <a:gd name="T77" fmla="*/ 50 h 57"/>
                <a:gd name="T78" fmla="*/ 47 w 88"/>
                <a:gd name="T79" fmla="*/ 51 h 57"/>
                <a:gd name="T80" fmla="*/ 50 w 88"/>
                <a:gd name="T81" fmla="*/ 51 h 57"/>
                <a:gd name="T82" fmla="*/ 50 w 88"/>
                <a:gd name="T83" fmla="*/ 49 h 57"/>
                <a:gd name="T84" fmla="*/ 53 w 88"/>
                <a:gd name="T85" fmla="*/ 47 h 57"/>
                <a:gd name="T86" fmla="*/ 58 w 88"/>
                <a:gd name="T87" fmla="*/ 50 h 57"/>
                <a:gd name="T88" fmla="*/ 61 w 88"/>
                <a:gd name="T89" fmla="*/ 50 h 57"/>
                <a:gd name="T90" fmla="*/ 65 w 88"/>
                <a:gd name="T91" fmla="*/ 51 h 57"/>
                <a:gd name="T92" fmla="*/ 69 w 88"/>
                <a:gd name="T93" fmla="*/ 51 h 57"/>
                <a:gd name="T94" fmla="*/ 71 w 88"/>
                <a:gd name="T95" fmla="*/ 50 h 57"/>
                <a:gd name="T96" fmla="*/ 71 w 88"/>
                <a:gd name="T97" fmla="*/ 54 h 57"/>
                <a:gd name="T98" fmla="*/ 74 w 88"/>
                <a:gd name="T99" fmla="*/ 55 h 57"/>
                <a:gd name="T100" fmla="*/ 79 w 88"/>
                <a:gd name="T101" fmla="*/ 56 h 57"/>
                <a:gd name="T102" fmla="*/ 83 w 88"/>
                <a:gd name="T103" fmla="*/ 54 h 57"/>
                <a:gd name="T104" fmla="*/ 84 w 88"/>
                <a:gd name="T105" fmla="*/ 49 h 57"/>
                <a:gd name="T106" fmla="*/ 87 w 88"/>
                <a:gd name="T107" fmla="*/ 45 h 57"/>
                <a:gd name="T108" fmla="*/ 83 w 88"/>
                <a:gd name="T109" fmla="*/ 40 h 57"/>
                <a:gd name="T110" fmla="*/ 81 w 88"/>
                <a:gd name="T111" fmla="*/ 40 h 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57"/>
                <a:gd name="T170" fmla="*/ 88 w 88"/>
                <a:gd name="T171" fmla="*/ 57 h 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57">
                  <a:moveTo>
                    <a:pt x="82" y="33"/>
                  </a:moveTo>
                  <a:lnTo>
                    <a:pt x="82" y="32"/>
                  </a:lnTo>
                  <a:lnTo>
                    <a:pt x="85" y="29"/>
                  </a:lnTo>
                  <a:lnTo>
                    <a:pt x="86" y="27"/>
                  </a:lnTo>
                  <a:lnTo>
                    <a:pt x="86" y="26"/>
                  </a:lnTo>
                  <a:lnTo>
                    <a:pt x="84" y="25"/>
                  </a:lnTo>
                  <a:lnTo>
                    <a:pt x="83" y="24"/>
                  </a:lnTo>
                  <a:lnTo>
                    <a:pt x="82" y="24"/>
                  </a:lnTo>
                  <a:lnTo>
                    <a:pt x="81" y="25"/>
                  </a:lnTo>
                  <a:lnTo>
                    <a:pt x="83" y="26"/>
                  </a:lnTo>
                  <a:lnTo>
                    <a:pt x="83" y="27"/>
                  </a:lnTo>
                  <a:lnTo>
                    <a:pt x="81" y="27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79" y="22"/>
                  </a:lnTo>
                  <a:lnTo>
                    <a:pt x="77" y="23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18"/>
                  </a:lnTo>
                  <a:lnTo>
                    <a:pt x="67" y="20"/>
                  </a:lnTo>
                  <a:lnTo>
                    <a:pt x="66" y="20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2" y="19"/>
                  </a:lnTo>
                  <a:lnTo>
                    <a:pt x="62" y="18"/>
                  </a:lnTo>
                  <a:lnTo>
                    <a:pt x="61" y="18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4" y="19"/>
                  </a:lnTo>
                  <a:lnTo>
                    <a:pt x="54" y="20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23"/>
                  </a:lnTo>
                  <a:lnTo>
                    <a:pt x="52" y="22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1" y="13"/>
                  </a:lnTo>
                  <a:lnTo>
                    <a:pt x="50" y="10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6" y="4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5" y="51"/>
                  </a:lnTo>
                  <a:lnTo>
                    <a:pt x="6" y="50"/>
                  </a:lnTo>
                  <a:lnTo>
                    <a:pt x="7" y="50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3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1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9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5" y="50"/>
                  </a:lnTo>
                  <a:lnTo>
                    <a:pt x="46" y="51"/>
                  </a:lnTo>
                  <a:lnTo>
                    <a:pt x="47" y="51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7"/>
                  </a:lnTo>
                  <a:lnTo>
                    <a:pt x="55" y="49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59" y="50"/>
                  </a:lnTo>
                  <a:lnTo>
                    <a:pt x="61" y="50"/>
                  </a:lnTo>
                  <a:lnTo>
                    <a:pt x="62" y="49"/>
                  </a:lnTo>
                  <a:lnTo>
                    <a:pt x="64" y="51"/>
                  </a:lnTo>
                  <a:lnTo>
                    <a:pt x="65" y="51"/>
                  </a:lnTo>
                  <a:lnTo>
                    <a:pt x="65" y="53"/>
                  </a:lnTo>
                  <a:lnTo>
                    <a:pt x="68" y="51"/>
                  </a:lnTo>
                  <a:lnTo>
                    <a:pt x="69" y="51"/>
                  </a:lnTo>
                  <a:lnTo>
                    <a:pt x="70" y="51"/>
                  </a:lnTo>
                  <a:lnTo>
                    <a:pt x="71" y="50"/>
                  </a:lnTo>
                  <a:lnTo>
                    <a:pt x="71" y="51"/>
                  </a:lnTo>
                  <a:lnTo>
                    <a:pt x="71" y="53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8" y="56"/>
                  </a:lnTo>
                  <a:lnTo>
                    <a:pt x="79" y="56"/>
                  </a:lnTo>
                  <a:lnTo>
                    <a:pt x="79" y="57"/>
                  </a:lnTo>
                  <a:lnTo>
                    <a:pt x="82" y="56"/>
                  </a:lnTo>
                  <a:lnTo>
                    <a:pt x="83" y="54"/>
                  </a:lnTo>
                  <a:lnTo>
                    <a:pt x="81" y="51"/>
                  </a:lnTo>
                  <a:lnTo>
                    <a:pt x="83" y="49"/>
                  </a:lnTo>
                  <a:lnTo>
                    <a:pt x="84" y="49"/>
                  </a:lnTo>
                  <a:lnTo>
                    <a:pt x="87" y="47"/>
                  </a:lnTo>
                  <a:lnTo>
                    <a:pt x="88" y="46"/>
                  </a:lnTo>
                  <a:lnTo>
                    <a:pt x="87" y="45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2" y="41"/>
                  </a:lnTo>
                  <a:lnTo>
                    <a:pt x="81" y="40"/>
                  </a:lnTo>
                  <a:lnTo>
                    <a:pt x="82" y="37"/>
                  </a:lnTo>
                  <a:lnTo>
                    <a:pt x="8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2" name="Freeform 170"/>
            <p:cNvSpPr>
              <a:spLocks/>
            </p:cNvSpPr>
            <p:nvPr/>
          </p:nvSpPr>
          <p:spPr bwMode="auto">
            <a:xfrm>
              <a:off x="1431" y="1331"/>
              <a:ext cx="176" cy="113"/>
            </a:xfrm>
            <a:custGeom>
              <a:avLst/>
              <a:gdLst>
                <a:gd name="T0" fmla="*/ 171 w 176"/>
                <a:gd name="T1" fmla="*/ 80 h 113"/>
                <a:gd name="T2" fmla="*/ 168 w 176"/>
                <a:gd name="T3" fmla="*/ 81 h 113"/>
                <a:gd name="T4" fmla="*/ 161 w 176"/>
                <a:gd name="T5" fmla="*/ 73 h 113"/>
                <a:gd name="T6" fmla="*/ 150 w 176"/>
                <a:gd name="T7" fmla="*/ 75 h 113"/>
                <a:gd name="T8" fmla="*/ 142 w 176"/>
                <a:gd name="T9" fmla="*/ 75 h 113"/>
                <a:gd name="T10" fmla="*/ 141 w 176"/>
                <a:gd name="T11" fmla="*/ 79 h 113"/>
                <a:gd name="T12" fmla="*/ 138 w 176"/>
                <a:gd name="T13" fmla="*/ 71 h 113"/>
                <a:gd name="T14" fmla="*/ 132 w 176"/>
                <a:gd name="T15" fmla="*/ 61 h 113"/>
                <a:gd name="T16" fmla="*/ 125 w 176"/>
                <a:gd name="T17" fmla="*/ 56 h 113"/>
                <a:gd name="T18" fmla="*/ 116 w 176"/>
                <a:gd name="T19" fmla="*/ 59 h 113"/>
                <a:gd name="T20" fmla="*/ 111 w 176"/>
                <a:gd name="T21" fmla="*/ 47 h 113"/>
                <a:gd name="T22" fmla="*/ 111 w 176"/>
                <a:gd name="T23" fmla="*/ 38 h 113"/>
                <a:gd name="T24" fmla="*/ 104 w 176"/>
                <a:gd name="T25" fmla="*/ 33 h 113"/>
                <a:gd name="T26" fmla="*/ 100 w 176"/>
                <a:gd name="T27" fmla="*/ 32 h 113"/>
                <a:gd name="T28" fmla="*/ 90 w 176"/>
                <a:gd name="T29" fmla="*/ 35 h 113"/>
                <a:gd name="T30" fmla="*/ 84 w 176"/>
                <a:gd name="T31" fmla="*/ 37 h 113"/>
                <a:gd name="T32" fmla="*/ 74 w 176"/>
                <a:gd name="T33" fmla="*/ 28 h 113"/>
                <a:gd name="T34" fmla="*/ 67 w 176"/>
                <a:gd name="T35" fmla="*/ 17 h 113"/>
                <a:gd name="T36" fmla="*/ 65 w 176"/>
                <a:gd name="T37" fmla="*/ 0 h 113"/>
                <a:gd name="T38" fmla="*/ 50 w 176"/>
                <a:gd name="T39" fmla="*/ 4 h 113"/>
                <a:gd name="T40" fmla="*/ 28 w 176"/>
                <a:gd name="T41" fmla="*/ 10 h 113"/>
                <a:gd name="T42" fmla="*/ 10 w 176"/>
                <a:gd name="T43" fmla="*/ 18 h 113"/>
                <a:gd name="T44" fmla="*/ 3 w 176"/>
                <a:gd name="T45" fmla="*/ 27 h 113"/>
                <a:gd name="T46" fmla="*/ 0 w 176"/>
                <a:gd name="T47" fmla="*/ 41 h 113"/>
                <a:gd name="T48" fmla="*/ 3 w 176"/>
                <a:gd name="T49" fmla="*/ 56 h 113"/>
                <a:gd name="T50" fmla="*/ 0 w 176"/>
                <a:gd name="T51" fmla="*/ 71 h 113"/>
                <a:gd name="T52" fmla="*/ 7 w 176"/>
                <a:gd name="T53" fmla="*/ 77 h 113"/>
                <a:gd name="T54" fmla="*/ 18 w 176"/>
                <a:gd name="T55" fmla="*/ 75 h 113"/>
                <a:gd name="T56" fmla="*/ 25 w 176"/>
                <a:gd name="T57" fmla="*/ 77 h 113"/>
                <a:gd name="T58" fmla="*/ 29 w 176"/>
                <a:gd name="T59" fmla="*/ 83 h 113"/>
                <a:gd name="T60" fmla="*/ 34 w 176"/>
                <a:gd name="T61" fmla="*/ 88 h 113"/>
                <a:gd name="T62" fmla="*/ 38 w 176"/>
                <a:gd name="T63" fmla="*/ 91 h 113"/>
                <a:gd name="T64" fmla="*/ 44 w 176"/>
                <a:gd name="T65" fmla="*/ 89 h 113"/>
                <a:gd name="T66" fmla="*/ 50 w 176"/>
                <a:gd name="T67" fmla="*/ 89 h 113"/>
                <a:gd name="T68" fmla="*/ 53 w 176"/>
                <a:gd name="T69" fmla="*/ 89 h 113"/>
                <a:gd name="T70" fmla="*/ 57 w 176"/>
                <a:gd name="T71" fmla="*/ 88 h 113"/>
                <a:gd name="T72" fmla="*/ 61 w 176"/>
                <a:gd name="T73" fmla="*/ 91 h 113"/>
                <a:gd name="T74" fmla="*/ 56 w 176"/>
                <a:gd name="T75" fmla="*/ 94 h 113"/>
                <a:gd name="T76" fmla="*/ 56 w 176"/>
                <a:gd name="T77" fmla="*/ 100 h 113"/>
                <a:gd name="T78" fmla="*/ 59 w 176"/>
                <a:gd name="T79" fmla="*/ 98 h 113"/>
                <a:gd name="T80" fmla="*/ 66 w 176"/>
                <a:gd name="T81" fmla="*/ 97 h 113"/>
                <a:gd name="T82" fmla="*/ 70 w 176"/>
                <a:gd name="T83" fmla="*/ 99 h 113"/>
                <a:gd name="T84" fmla="*/ 75 w 176"/>
                <a:gd name="T85" fmla="*/ 102 h 113"/>
                <a:gd name="T86" fmla="*/ 80 w 176"/>
                <a:gd name="T87" fmla="*/ 99 h 113"/>
                <a:gd name="T88" fmla="*/ 78 w 176"/>
                <a:gd name="T89" fmla="*/ 107 h 113"/>
                <a:gd name="T90" fmla="*/ 84 w 176"/>
                <a:gd name="T91" fmla="*/ 103 h 113"/>
                <a:gd name="T92" fmla="*/ 86 w 176"/>
                <a:gd name="T93" fmla="*/ 108 h 113"/>
                <a:gd name="T94" fmla="*/ 93 w 176"/>
                <a:gd name="T95" fmla="*/ 106 h 113"/>
                <a:gd name="T96" fmla="*/ 98 w 176"/>
                <a:gd name="T97" fmla="*/ 106 h 113"/>
                <a:gd name="T98" fmla="*/ 105 w 176"/>
                <a:gd name="T99" fmla="*/ 108 h 113"/>
                <a:gd name="T100" fmla="*/ 115 w 176"/>
                <a:gd name="T101" fmla="*/ 108 h 113"/>
                <a:gd name="T102" fmla="*/ 123 w 176"/>
                <a:gd name="T103" fmla="*/ 107 h 113"/>
                <a:gd name="T104" fmla="*/ 132 w 176"/>
                <a:gd name="T105" fmla="*/ 105 h 113"/>
                <a:gd name="T106" fmla="*/ 138 w 176"/>
                <a:gd name="T107" fmla="*/ 107 h 113"/>
                <a:gd name="T108" fmla="*/ 143 w 176"/>
                <a:gd name="T109" fmla="*/ 105 h 113"/>
                <a:gd name="T110" fmla="*/ 152 w 176"/>
                <a:gd name="T111" fmla="*/ 107 h 113"/>
                <a:gd name="T112" fmla="*/ 159 w 176"/>
                <a:gd name="T113" fmla="*/ 106 h 113"/>
                <a:gd name="T114" fmla="*/ 162 w 176"/>
                <a:gd name="T115" fmla="*/ 111 h 113"/>
                <a:gd name="T116" fmla="*/ 171 w 176"/>
                <a:gd name="T117" fmla="*/ 105 h 113"/>
                <a:gd name="T118" fmla="*/ 171 w 176"/>
                <a:gd name="T119" fmla="*/ 96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6"/>
                <a:gd name="T181" fmla="*/ 0 h 113"/>
                <a:gd name="T182" fmla="*/ 176 w 176"/>
                <a:gd name="T183" fmla="*/ 113 h 1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6" h="113">
                  <a:moveTo>
                    <a:pt x="170" y="89"/>
                  </a:moveTo>
                  <a:lnTo>
                    <a:pt x="170" y="88"/>
                  </a:lnTo>
                  <a:lnTo>
                    <a:pt x="173" y="85"/>
                  </a:lnTo>
                  <a:lnTo>
                    <a:pt x="174" y="83"/>
                  </a:lnTo>
                  <a:lnTo>
                    <a:pt x="174" y="81"/>
                  </a:lnTo>
                  <a:lnTo>
                    <a:pt x="172" y="81"/>
                  </a:lnTo>
                  <a:lnTo>
                    <a:pt x="171" y="80"/>
                  </a:lnTo>
                  <a:lnTo>
                    <a:pt x="170" y="80"/>
                  </a:lnTo>
                  <a:lnTo>
                    <a:pt x="169" y="81"/>
                  </a:lnTo>
                  <a:lnTo>
                    <a:pt x="171" y="82"/>
                  </a:lnTo>
                  <a:lnTo>
                    <a:pt x="171" y="83"/>
                  </a:lnTo>
                  <a:lnTo>
                    <a:pt x="169" y="83"/>
                  </a:lnTo>
                  <a:lnTo>
                    <a:pt x="169" y="81"/>
                  </a:lnTo>
                  <a:lnTo>
                    <a:pt x="168" y="81"/>
                  </a:lnTo>
                  <a:lnTo>
                    <a:pt x="168" y="79"/>
                  </a:lnTo>
                  <a:lnTo>
                    <a:pt x="167" y="78"/>
                  </a:lnTo>
                  <a:lnTo>
                    <a:pt x="165" y="78"/>
                  </a:lnTo>
                  <a:lnTo>
                    <a:pt x="163" y="75"/>
                  </a:lnTo>
                  <a:lnTo>
                    <a:pt x="162" y="75"/>
                  </a:lnTo>
                  <a:lnTo>
                    <a:pt x="161" y="73"/>
                  </a:lnTo>
                  <a:lnTo>
                    <a:pt x="159" y="75"/>
                  </a:lnTo>
                  <a:lnTo>
                    <a:pt x="158" y="74"/>
                  </a:lnTo>
                  <a:lnTo>
                    <a:pt x="155" y="76"/>
                  </a:lnTo>
                  <a:lnTo>
                    <a:pt x="154" y="76"/>
                  </a:lnTo>
                  <a:lnTo>
                    <a:pt x="152" y="77"/>
                  </a:lnTo>
                  <a:lnTo>
                    <a:pt x="152" y="76"/>
                  </a:lnTo>
                  <a:lnTo>
                    <a:pt x="150" y="75"/>
                  </a:lnTo>
                  <a:lnTo>
                    <a:pt x="150" y="74"/>
                  </a:lnTo>
                  <a:lnTo>
                    <a:pt x="149" y="74"/>
                  </a:lnTo>
                  <a:lnTo>
                    <a:pt x="149" y="75"/>
                  </a:lnTo>
                  <a:lnTo>
                    <a:pt x="148" y="75"/>
                  </a:lnTo>
                  <a:lnTo>
                    <a:pt x="148" y="74"/>
                  </a:lnTo>
                  <a:lnTo>
                    <a:pt x="144" y="74"/>
                  </a:lnTo>
                  <a:lnTo>
                    <a:pt x="142" y="75"/>
                  </a:lnTo>
                  <a:lnTo>
                    <a:pt x="142" y="76"/>
                  </a:lnTo>
                  <a:lnTo>
                    <a:pt x="142" y="78"/>
                  </a:lnTo>
                  <a:lnTo>
                    <a:pt x="141" y="78"/>
                  </a:lnTo>
                  <a:lnTo>
                    <a:pt x="141" y="79"/>
                  </a:lnTo>
                  <a:lnTo>
                    <a:pt x="140" y="78"/>
                  </a:lnTo>
                  <a:lnTo>
                    <a:pt x="139" y="77"/>
                  </a:lnTo>
                  <a:lnTo>
                    <a:pt x="139" y="76"/>
                  </a:lnTo>
                  <a:lnTo>
                    <a:pt x="138" y="72"/>
                  </a:lnTo>
                  <a:lnTo>
                    <a:pt x="138" y="71"/>
                  </a:lnTo>
                  <a:lnTo>
                    <a:pt x="139" y="69"/>
                  </a:lnTo>
                  <a:lnTo>
                    <a:pt x="138" y="66"/>
                  </a:lnTo>
                  <a:lnTo>
                    <a:pt x="137" y="63"/>
                  </a:lnTo>
                  <a:lnTo>
                    <a:pt x="136" y="63"/>
                  </a:lnTo>
                  <a:lnTo>
                    <a:pt x="134" y="60"/>
                  </a:lnTo>
                  <a:lnTo>
                    <a:pt x="132" y="61"/>
                  </a:lnTo>
                  <a:lnTo>
                    <a:pt x="131" y="60"/>
                  </a:lnTo>
                  <a:lnTo>
                    <a:pt x="127" y="61"/>
                  </a:lnTo>
                  <a:lnTo>
                    <a:pt x="127" y="60"/>
                  </a:lnTo>
                  <a:lnTo>
                    <a:pt x="128" y="59"/>
                  </a:lnTo>
                  <a:lnTo>
                    <a:pt x="128" y="57"/>
                  </a:lnTo>
                  <a:lnTo>
                    <a:pt x="125" y="56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1" y="60"/>
                  </a:lnTo>
                  <a:lnTo>
                    <a:pt x="119" y="61"/>
                  </a:lnTo>
                  <a:lnTo>
                    <a:pt x="118" y="60"/>
                  </a:lnTo>
                  <a:lnTo>
                    <a:pt x="116" y="59"/>
                  </a:lnTo>
                  <a:lnTo>
                    <a:pt x="115" y="58"/>
                  </a:lnTo>
                  <a:lnTo>
                    <a:pt x="113" y="57"/>
                  </a:lnTo>
                  <a:lnTo>
                    <a:pt x="113" y="54"/>
                  </a:lnTo>
                  <a:lnTo>
                    <a:pt x="112" y="52"/>
                  </a:lnTo>
                  <a:lnTo>
                    <a:pt x="112" y="50"/>
                  </a:lnTo>
                  <a:lnTo>
                    <a:pt x="112" y="49"/>
                  </a:lnTo>
                  <a:lnTo>
                    <a:pt x="111" y="47"/>
                  </a:lnTo>
                  <a:lnTo>
                    <a:pt x="111" y="46"/>
                  </a:lnTo>
                  <a:lnTo>
                    <a:pt x="111" y="44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1" y="40"/>
                  </a:lnTo>
                  <a:lnTo>
                    <a:pt x="111" y="38"/>
                  </a:lnTo>
                  <a:lnTo>
                    <a:pt x="108" y="38"/>
                  </a:lnTo>
                  <a:lnTo>
                    <a:pt x="106" y="37"/>
                  </a:lnTo>
                  <a:lnTo>
                    <a:pt x="107" y="36"/>
                  </a:lnTo>
                  <a:lnTo>
                    <a:pt x="106" y="35"/>
                  </a:lnTo>
                  <a:lnTo>
                    <a:pt x="106" y="34"/>
                  </a:lnTo>
                  <a:lnTo>
                    <a:pt x="105" y="33"/>
                  </a:lnTo>
                  <a:lnTo>
                    <a:pt x="104" y="33"/>
                  </a:lnTo>
                  <a:lnTo>
                    <a:pt x="103" y="31"/>
                  </a:lnTo>
                  <a:lnTo>
                    <a:pt x="102" y="31"/>
                  </a:lnTo>
                  <a:lnTo>
                    <a:pt x="102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0" y="32"/>
                  </a:lnTo>
                  <a:lnTo>
                    <a:pt x="98" y="32"/>
                  </a:lnTo>
                  <a:lnTo>
                    <a:pt x="96" y="33"/>
                  </a:lnTo>
                  <a:lnTo>
                    <a:pt x="95" y="32"/>
                  </a:lnTo>
                  <a:lnTo>
                    <a:pt x="93" y="33"/>
                  </a:lnTo>
                  <a:lnTo>
                    <a:pt x="91" y="34"/>
                  </a:lnTo>
                  <a:lnTo>
                    <a:pt x="90" y="35"/>
                  </a:lnTo>
                  <a:lnTo>
                    <a:pt x="90" y="36"/>
                  </a:lnTo>
                  <a:lnTo>
                    <a:pt x="89" y="39"/>
                  </a:lnTo>
                  <a:lnTo>
                    <a:pt x="88" y="39"/>
                  </a:lnTo>
                  <a:lnTo>
                    <a:pt x="87" y="40"/>
                  </a:lnTo>
                  <a:lnTo>
                    <a:pt x="87" y="39"/>
                  </a:lnTo>
                  <a:lnTo>
                    <a:pt x="85" y="39"/>
                  </a:lnTo>
                  <a:lnTo>
                    <a:pt x="84" y="37"/>
                  </a:lnTo>
                  <a:lnTo>
                    <a:pt x="82" y="38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7" y="32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2" y="27"/>
                  </a:lnTo>
                  <a:lnTo>
                    <a:pt x="70" y="28"/>
                  </a:lnTo>
                  <a:lnTo>
                    <a:pt x="68" y="24"/>
                  </a:lnTo>
                  <a:lnTo>
                    <a:pt x="69" y="23"/>
                  </a:lnTo>
                  <a:lnTo>
                    <a:pt x="68" y="22"/>
                  </a:lnTo>
                  <a:lnTo>
                    <a:pt x="68" y="19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68" y="10"/>
                  </a:lnTo>
                  <a:lnTo>
                    <a:pt x="66" y="9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3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0" y="6"/>
                  </a:lnTo>
                  <a:lnTo>
                    <a:pt x="37" y="8"/>
                  </a:lnTo>
                  <a:lnTo>
                    <a:pt x="36" y="9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3" y="56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4" y="72"/>
                  </a:lnTo>
                  <a:lnTo>
                    <a:pt x="5" y="73"/>
                  </a:lnTo>
                  <a:lnTo>
                    <a:pt x="6" y="76"/>
                  </a:lnTo>
                  <a:lnTo>
                    <a:pt x="7" y="77"/>
                  </a:lnTo>
                  <a:lnTo>
                    <a:pt x="10" y="76"/>
                  </a:lnTo>
                  <a:lnTo>
                    <a:pt x="11" y="75"/>
                  </a:lnTo>
                  <a:lnTo>
                    <a:pt x="14" y="74"/>
                  </a:lnTo>
                  <a:lnTo>
                    <a:pt x="16" y="74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9" y="76"/>
                  </a:lnTo>
                  <a:lnTo>
                    <a:pt x="20" y="78"/>
                  </a:lnTo>
                  <a:lnTo>
                    <a:pt x="21" y="78"/>
                  </a:lnTo>
                  <a:lnTo>
                    <a:pt x="22" y="79"/>
                  </a:lnTo>
                  <a:lnTo>
                    <a:pt x="24" y="79"/>
                  </a:lnTo>
                  <a:lnTo>
                    <a:pt x="25" y="77"/>
                  </a:lnTo>
                  <a:lnTo>
                    <a:pt x="27" y="78"/>
                  </a:lnTo>
                  <a:lnTo>
                    <a:pt x="27" y="79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29" y="83"/>
                  </a:lnTo>
                  <a:lnTo>
                    <a:pt x="31" y="83"/>
                  </a:lnTo>
                  <a:lnTo>
                    <a:pt x="32" y="84"/>
                  </a:lnTo>
                  <a:lnTo>
                    <a:pt x="33" y="85"/>
                  </a:lnTo>
                  <a:lnTo>
                    <a:pt x="34" y="86"/>
                  </a:lnTo>
                  <a:lnTo>
                    <a:pt x="33" y="87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5" y="90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38" y="90"/>
                  </a:lnTo>
                  <a:lnTo>
                    <a:pt x="38" y="91"/>
                  </a:lnTo>
                  <a:lnTo>
                    <a:pt x="39" y="91"/>
                  </a:lnTo>
                  <a:lnTo>
                    <a:pt x="39" y="89"/>
                  </a:lnTo>
                  <a:lnTo>
                    <a:pt x="40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47" y="88"/>
                  </a:lnTo>
                  <a:lnTo>
                    <a:pt x="48" y="89"/>
                  </a:lnTo>
                  <a:lnTo>
                    <a:pt x="50" y="89"/>
                  </a:lnTo>
                  <a:lnTo>
                    <a:pt x="51" y="89"/>
                  </a:lnTo>
                  <a:lnTo>
                    <a:pt x="50" y="88"/>
                  </a:lnTo>
                  <a:lnTo>
                    <a:pt x="50" y="87"/>
                  </a:lnTo>
                  <a:lnTo>
                    <a:pt x="51" y="87"/>
                  </a:lnTo>
                  <a:lnTo>
                    <a:pt x="53" y="89"/>
                  </a:lnTo>
                  <a:lnTo>
                    <a:pt x="54" y="88"/>
                  </a:lnTo>
                  <a:lnTo>
                    <a:pt x="56" y="87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8" y="88"/>
                  </a:lnTo>
                  <a:lnTo>
                    <a:pt x="59" y="89"/>
                  </a:lnTo>
                  <a:lnTo>
                    <a:pt x="60" y="89"/>
                  </a:lnTo>
                  <a:lnTo>
                    <a:pt x="61" y="90"/>
                  </a:lnTo>
                  <a:lnTo>
                    <a:pt x="61" y="91"/>
                  </a:lnTo>
                  <a:lnTo>
                    <a:pt x="60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5" y="95"/>
                  </a:lnTo>
                  <a:lnTo>
                    <a:pt x="54" y="98"/>
                  </a:lnTo>
                  <a:lnTo>
                    <a:pt x="54" y="99"/>
                  </a:lnTo>
                  <a:lnTo>
                    <a:pt x="55" y="100"/>
                  </a:lnTo>
                  <a:lnTo>
                    <a:pt x="56" y="100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8" y="99"/>
                  </a:lnTo>
                  <a:lnTo>
                    <a:pt x="58" y="98"/>
                  </a:lnTo>
                  <a:lnTo>
                    <a:pt x="59" y="98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3" y="97"/>
                  </a:lnTo>
                  <a:lnTo>
                    <a:pt x="64" y="98"/>
                  </a:lnTo>
                  <a:lnTo>
                    <a:pt x="65" y="98"/>
                  </a:lnTo>
                  <a:lnTo>
                    <a:pt x="66" y="97"/>
                  </a:lnTo>
                  <a:lnTo>
                    <a:pt x="67" y="97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2" y="100"/>
                  </a:lnTo>
                  <a:lnTo>
                    <a:pt x="73" y="101"/>
                  </a:lnTo>
                  <a:lnTo>
                    <a:pt x="75" y="101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6" y="98"/>
                  </a:lnTo>
                  <a:lnTo>
                    <a:pt x="78" y="99"/>
                  </a:lnTo>
                  <a:lnTo>
                    <a:pt x="80" y="99"/>
                  </a:lnTo>
                  <a:lnTo>
                    <a:pt x="80" y="101"/>
                  </a:lnTo>
                  <a:lnTo>
                    <a:pt x="80" y="103"/>
                  </a:lnTo>
                  <a:lnTo>
                    <a:pt x="78" y="104"/>
                  </a:lnTo>
                  <a:lnTo>
                    <a:pt x="79" y="105"/>
                  </a:lnTo>
                  <a:lnTo>
                    <a:pt x="77" y="107"/>
                  </a:lnTo>
                  <a:lnTo>
                    <a:pt x="78" y="107"/>
                  </a:lnTo>
                  <a:lnTo>
                    <a:pt x="80" y="107"/>
                  </a:lnTo>
                  <a:lnTo>
                    <a:pt x="81" y="106"/>
                  </a:lnTo>
                  <a:lnTo>
                    <a:pt x="82" y="105"/>
                  </a:lnTo>
                  <a:lnTo>
                    <a:pt x="84" y="104"/>
                  </a:lnTo>
                  <a:lnTo>
                    <a:pt x="84" y="103"/>
                  </a:lnTo>
                  <a:lnTo>
                    <a:pt x="85" y="103"/>
                  </a:lnTo>
                  <a:lnTo>
                    <a:pt x="85" y="105"/>
                  </a:lnTo>
                  <a:lnTo>
                    <a:pt x="86" y="105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5" y="108"/>
                  </a:lnTo>
                  <a:lnTo>
                    <a:pt x="86" y="108"/>
                  </a:lnTo>
                  <a:lnTo>
                    <a:pt x="87" y="107"/>
                  </a:lnTo>
                  <a:lnTo>
                    <a:pt x="89" y="107"/>
                  </a:lnTo>
                  <a:lnTo>
                    <a:pt x="89" y="106"/>
                  </a:lnTo>
                  <a:lnTo>
                    <a:pt x="91" y="107"/>
                  </a:lnTo>
                  <a:lnTo>
                    <a:pt x="91" y="106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4" y="106"/>
                  </a:lnTo>
                  <a:lnTo>
                    <a:pt x="95" y="106"/>
                  </a:lnTo>
                  <a:lnTo>
                    <a:pt x="95" y="105"/>
                  </a:lnTo>
                  <a:lnTo>
                    <a:pt x="96" y="105"/>
                  </a:lnTo>
                  <a:lnTo>
                    <a:pt x="98" y="106"/>
                  </a:lnTo>
                  <a:lnTo>
                    <a:pt x="100" y="106"/>
                  </a:lnTo>
                  <a:lnTo>
                    <a:pt x="101" y="106"/>
                  </a:lnTo>
                  <a:lnTo>
                    <a:pt x="103" y="107"/>
                  </a:lnTo>
                  <a:lnTo>
                    <a:pt x="104" y="107"/>
                  </a:lnTo>
                  <a:lnTo>
                    <a:pt x="104" y="108"/>
                  </a:lnTo>
                  <a:lnTo>
                    <a:pt x="105" y="108"/>
                  </a:lnTo>
                  <a:lnTo>
                    <a:pt x="106" y="109"/>
                  </a:lnTo>
                  <a:lnTo>
                    <a:pt x="111" y="107"/>
                  </a:lnTo>
                  <a:lnTo>
                    <a:pt x="113" y="107"/>
                  </a:lnTo>
                  <a:lnTo>
                    <a:pt x="113" y="108"/>
                  </a:lnTo>
                  <a:lnTo>
                    <a:pt x="114" y="109"/>
                  </a:lnTo>
                  <a:lnTo>
                    <a:pt x="115" y="108"/>
                  </a:lnTo>
                  <a:lnTo>
                    <a:pt x="117" y="108"/>
                  </a:lnTo>
                  <a:lnTo>
                    <a:pt x="118" y="107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1" y="107"/>
                  </a:lnTo>
                  <a:lnTo>
                    <a:pt x="122" y="108"/>
                  </a:lnTo>
                  <a:lnTo>
                    <a:pt x="123" y="107"/>
                  </a:lnTo>
                  <a:lnTo>
                    <a:pt x="127" y="108"/>
                  </a:lnTo>
                  <a:lnTo>
                    <a:pt x="128" y="107"/>
                  </a:lnTo>
                  <a:lnTo>
                    <a:pt x="129" y="107"/>
                  </a:lnTo>
                  <a:lnTo>
                    <a:pt x="130" y="107"/>
                  </a:lnTo>
                  <a:lnTo>
                    <a:pt x="131" y="105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3" y="106"/>
                  </a:lnTo>
                  <a:lnTo>
                    <a:pt x="134" y="107"/>
                  </a:lnTo>
                  <a:lnTo>
                    <a:pt x="135" y="107"/>
                  </a:lnTo>
                  <a:lnTo>
                    <a:pt x="136" y="107"/>
                  </a:lnTo>
                  <a:lnTo>
                    <a:pt x="137" y="107"/>
                  </a:lnTo>
                  <a:lnTo>
                    <a:pt x="138" y="107"/>
                  </a:lnTo>
                  <a:lnTo>
                    <a:pt x="138" y="106"/>
                  </a:lnTo>
                  <a:lnTo>
                    <a:pt x="138" y="105"/>
                  </a:lnTo>
                  <a:lnTo>
                    <a:pt x="139" y="105"/>
                  </a:lnTo>
                  <a:lnTo>
                    <a:pt x="141" y="103"/>
                  </a:lnTo>
                  <a:lnTo>
                    <a:pt x="143" y="105"/>
                  </a:lnTo>
                  <a:lnTo>
                    <a:pt x="146" y="105"/>
                  </a:lnTo>
                  <a:lnTo>
                    <a:pt x="146" y="106"/>
                  </a:lnTo>
                  <a:lnTo>
                    <a:pt x="147" y="106"/>
                  </a:lnTo>
                  <a:lnTo>
                    <a:pt x="149" y="106"/>
                  </a:lnTo>
                  <a:lnTo>
                    <a:pt x="150" y="105"/>
                  </a:lnTo>
                  <a:lnTo>
                    <a:pt x="152" y="107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6" y="107"/>
                  </a:lnTo>
                  <a:lnTo>
                    <a:pt x="157" y="107"/>
                  </a:lnTo>
                  <a:lnTo>
                    <a:pt x="158" y="107"/>
                  </a:lnTo>
                  <a:lnTo>
                    <a:pt x="159" y="106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0"/>
                  </a:lnTo>
                  <a:lnTo>
                    <a:pt x="161" y="110"/>
                  </a:lnTo>
                  <a:lnTo>
                    <a:pt x="161" y="111"/>
                  </a:lnTo>
                  <a:lnTo>
                    <a:pt x="162" y="111"/>
                  </a:lnTo>
                  <a:lnTo>
                    <a:pt x="166" y="112"/>
                  </a:lnTo>
                  <a:lnTo>
                    <a:pt x="167" y="112"/>
                  </a:lnTo>
                  <a:lnTo>
                    <a:pt x="167" y="113"/>
                  </a:lnTo>
                  <a:lnTo>
                    <a:pt x="170" y="112"/>
                  </a:lnTo>
                  <a:lnTo>
                    <a:pt x="171" y="110"/>
                  </a:lnTo>
                  <a:lnTo>
                    <a:pt x="169" y="107"/>
                  </a:lnTo>
                  <a:lnTo>
                    <a:pt x="171" y="105"/>
                  </a:lnTo>
                  <a:lnTo>
                    <a:pt x="172" y="105"/>
                  </a:lnTo>
                  <a:lnTo>
                    <a:pt x="175" y="103"/>
                  </a:lnTo>
                  <a:lnTo>
                    <a:pt x="176" y="102"/>
                  </a:lnTo>
                  <a:lnTo>
                    <a:pt x="175" y="101"/>
                  </a:lnTo>
                  <a:lnTo>
                    <a:pt x="173" y="98"/>
                  </a:lnTo>
                  <a:lnTo>
                    <a:pt x="173" y="96"/>
                  </a:lnTo>
                  <a:lnTo>
                    <a:pt x="171" y="96"/>
                  </a:lnTo>
                  <a:lnTo>
                    <a:pt x="170" y="97"/>
                  </a:lnTo>
                  <a:lnTo>
                    <a:pt x="169" y="96"/>
                  </a:lnTo>
                  <a:lnTo>
                    <a:pt x="170" y="93"/>
                  </a:lnTo>
                  <a:lnTo>
                    <a:pt x="170" y="8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3" name="Freeform 171"/>
            <p:cNvSpPr>
              <a:spLocks/>
            </p:cNvSpPr>
            <p:nvPr/>
          </p:nvSpPr>
          <p:spPr bwMode="auto">
            <a:xfrm>
              <a:off x="1654" y="1476"/>
              <a:ext cx="92" cy="90"/>
            </a:xfrm>
            <a:custGeom>
              <a:avLst/>
              <a:gdLst>
                <a:gd name="T0" fmla="*/ 90 w 92"/>
                <a:gd name="T1" fmla="*/ 10 h 90"/>
                <a:gd name="T2" fmla="*/ 86 w 92"/>
                <a:gd name="T3" fmla="*/ 9 h 90"/>
                <a:gd name="T4" fmla="*/ 82 w 92"/>
                <a:gd name="T5" fmla="*/ 10 h 90"/>
                <a:gd name="T6" fmla="*/ 80 w 92"/>
                <a:gd name="T7" fmla="*/ 11 h 90"/>
                <a:gd name="T8" fmla="*/ 78 w 92"/>
                <a:gd name="T9" fmla="*/ 16 h 90"/>
                <a:gd name="T10" fmla="*/ 73 w 92"/>
                <a:gd name="T11" fmla="*/ 16 h 90"/>
                <a:gd name="T12" fmla="*/ 69 w 92"/>
                <a:gd name="T13" fmla="*/ 12 h 90"/>
                <a:gd name="T14" fmla="*/ 63 w 92"/>
                <a:gd name="T15" fmla="*/ 11 h 90"/>
                <a:gd name="T16" fmla="*/ 60 w 92"/>
                <a:gd name="T17" fmla="*/ 8 h 90"/>
                <a:gd name="T18" fmla="*/ 57 w 92"/>
                <a:gd name="T19" fmla="*/ 6 h 90"/>
                <a:gd name="T20" fmla="*/ 51 w 92"/>
                <a:gd name="T21" fmla="*/ 8 h 90"/>
                <a:gd name="T22" fmla="*/ 47 w 92"/>
                <a:gd name="T23" fmla="*/ 8 h 90"/>
                <a:gd name="T24" fmla="*/ 46 w 92"/>
                <a:gd name="T25" fmla="*/ 11 h 90"/>
                <a:gd name="T26" fmla="*/ 43 w 92"/>
                <a:gd name="T27" fmla="*/ 9 h 90"/>
                <a:gd name="T28" fmla="*/ 39 w 92"/>
                <a:gd name="T29" fmla="*/ 11 h 90"/>
                <a:gd name="T30" fmla="*/ 36 w 92"/>
                <a:gd name="T31" fmla="*/ 12 h 90"/>
                <a:gd name="T32" fmla="*/ 35 w 92"/>
                <a:gd name="T33" fmla="*/ 10 h 90"/>
                <a:gd name="T34" fmla="*/ 34 w 92"/>
                <a:gd name="T35" fmla="*/ 8 h 90"/>
                <a:gd name="T36" fmla="*/ 34 w 92"/>
                <a:gd name="T37" fmla="*/ 6 h 90"/>
                <a:gd name="T38" fmla="*/ 31 w 92"/>
                <a:gd name="T39" fmla="*/ 1 h 90"/>
                <a:gd name="T40" fmla="*/ 30 w 92"/>
                <a:gd name="T41" fmla="*/ 3 h 90"/>
                <a:gd name="T42" fmla="*/ 25 w 92"/>
                <a:gd name="T43" fmla="*/ 7 h 90"/>
                <a:gd name="T44" fmla="*/ 23 w 92"/>
                <a:gd name="T45" fmla="*/ 8 h 90"/>
                <a:gd name="T46" fmla="*/ 21 w 92"/>
                <a:gd name="T47" fmla="*/ 7 h 90"/>
                <a:gd name="T48" fmla="*/ 17 w 92"/>
                <a:gd name="T49" fmla="*/ 7 h 90"/>
                <a:gd name="T50" fmla="*/ 15 w 92"/>
                <a:gd name="T51" fmla="*/ 6 h 90"/>
                <a:gd name="T52" fmla="*/ 11 w 92"/>
                <a:gd name="T53" fmla="*/ 5 h 90"/>
                <a:gd name="T54" fmla="*/ 11 w 92"/>
                <a:gd name="T55" fmla="*/ 8 h 90"/>
                <a:gd name="T56" fmla="*/ 11 w 92"/>
                <a:gd name="T57" fmla="*/ 11 h 90"/>
                <a:gd name="T58" fmla="*/ 10 w 92"/>
                <a:gd name="T59" fmla="*/ 13 h 90"/>
                <a:gd name="T60" fmla="*/ 11 w 92"/>
                <a:gd name="T61" fmla="*/ 17 h 90"/>
                <a:gd name="T62" fmla="*/ 11 w 92"/>
                <a:gd name="T63" fmla="*/ 17 h 90"/>
                <a:gd name="T64" fmla="*/ 12 w 92"/>
                <a:gd name="T65" fmla="*/ 21 h 90"/>
                <a:gd name="T66" fmla="*/ 11 w 92"/>
                <a:gd name="T67" fmla="*/ 24 h 90"/>
                <a:gd name="T68" fmla="*/ 9 w 92"/>
                <a:gd name="T69" fmla="*/ 27 h 90"/>
                <a:gd name="T70" fmla="*/ 8 w 92"/>
                <a:gd name="T71" fmla="*/ 32 h 90"/>
                <a:gd name="T72" fmla="*/ 8 w 92"/>
                <a:gd name="T73" fmla="*/ 35 h 90"/>
                <a:gd name="T74" fmla="*/ 9 w 92"/>
                <a:gd name="T75" fmla="*/ 36 h 90"/>
                <a:gd name="T76" fmla="*/ 6 w 92"/>
                <a:gd name="T77" fmla="*/ 38 h 90"/>
                <a:gd name="T78" fmla="*/ 4 w 92"/>
                <a:gd name="T79" fmla="*/ 42 h 90"/>
                <a:gd name="T80" fmla="*/ 2 w 92"/>
                <a:gd name="T81" fmla="*/ 46 h 90"/>
                <a:gd name="T82" fmla="*/ 3 w 92"/>
                <a:gd name="T83" fmla="*/ 48 h 90"/>
                <a:gd name="T84" fmla="*/ 5 w 92"/>
                <a:gd name="T85" fmla="*/ 52 h 90"/>
                <a:gd name="T86" fmla="*/ 7 w 92"/>
                <a:gd name="T87" fmla="*/ 58 h 90"/>
                <a:gd name="T88" fmla="*/ 4 w 92"/>
                <a:gd name="T89" fmla="*/ 63 h 90"/>
                <a:gd name="T90" fmla="*/ 8 w 92"/>
                <a:gd name="T91" fmla="*/ 61 h 90"/>
                <a:gd name="T92" fmla="*/ 9 w 92"/>
                <a:gd name="T93" fmla="*/ 64 h 90"/>
                <a:gd name="T94" fmla="*/ 9 w 92"/>
                <a:gd name="T95" fmla="*/ 67 h 90"/>
                <a:gd name="T96" fmla="*/ 7 w 92"/>
                <a:gd name="T97" fmla="*/ 71 h 90"/>
                <a:gd name="T98" fmla="*/ 2 w 92"/>
                <a:gd name="T99" fmla="*/ 73 h 90"/>
                <a:gd name="T100" fmla="*/ 2 w 92"/>
                <a:gd name="T101" fmla="*/ 76 h 90"/>
                <a:gd name="T102" fmla="*/ 2 w 92"/>
                <a:gd name="T103" fmla="*/ 80 h 90"/>
                <a:gd name="T104" fmla="*/ 0 w 92"/>
                <a:gd name="T105" fmla="*/ 83 h 90"/>
                <a:gd name="T106" fmla="*/ 2 w 92"/>
                <a:gd name="T107" fmla="*/ 86 h 90"/>
                <a:gd name="T108" fmla="*/ 4 w 92"/>
                <a:gd name="T109" fmla="*/ 88 h 90"/>
                <a:gd name="T110" fmla="*/ 92 w 92"/>
                <a:gd name="T111" fmla="*/ 12 h 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2"/>
                <a:gd name="T169" fmla="*/ 0 h 90"/>
                <a:gd name="T170" fmla="*/ 92 w 92"/>
                <a:gd name="T171" fmla="*/ 90 h 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2" h="90">
                  <a:moveTo>
                    <a:pt x="92" y="12"/>
                  </a:moveTo>
                  <a:lnTo>
                    <a:pt x="91" y="11"/>
                  </a:lnTo>
                  <a:lnTo>
                    <a:pt x="90" y="10"/>
                  </a:lnTo>
                  <a:lnTo>
                    <a:pt x="88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1" y="11"/>
                  </a:lnTo>
                  <a:lnTo>
                    <a:pt x="80" y="11"/>
                  </a:lnTo>
                  <a:lnTo>
                    <a:pt x="79" y="14"/>
                  </a:lnTo>
                  <a:lnTo>
                    <a:pt x="78" y="14"/>
                  </a:lnTo>
                  <a:lnTo>
                    <a:pt x="78" y="16"/>
                  </a:lnTo>
                  <a:lnTo>
                    <a:pt x="75" y="15"/>
                  </a:lnTo>
                  <a:lnTo>
                    <a:pt x="74" y="16"/>
                  </a:lnTo>
                  <a:lnTo>
                    <a:pt x="73" y="16"/>
                  </a:lnTo>
                  <a:lnTo>
                    <a:pt x="70" y="16"/>
                  </a:lnTo>
                  <a:lnTo>
                    <a:pt x="69" y="12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63" y="11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7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7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9" y="11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3" y="40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7" y="61"/>
                  </a:lnTo>
                  <a:lnTo>
                    <a:pt x="8" y="61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7" y="65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8" y="70"/>
                  </a:lnTo>
                  <a:lnTo>
                    <a:pt x="7" y="71"/>
                  </a:lnTo>
                  <a:lnTo>
                    <a:pt x="4" y="72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1" y="82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2" y="86"/>
                  </a:lnTo>
                  <a:lnTo>
                    <a:pt x="3" y="88"/>
                  </a:lnTo>
                  <a:lnTo>
                    <a:pt x="4" y="88"/>
                  </a:lnTo>
                  <a:lnTo>
                    <a:pt x="6" y="90"/>
                  </a:lnTo>
                  <a:lnTo>
                    <a:pt x="92" y="90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4" name="Freeform 172"/>
            <p:cNvSpPr>
              <a:spLocks/>
            </p:cNvSpPr>
            <p:nvPr/>
          </p:nvSpPr>
          <p:spPr bwMode="auto">
            <a:xfrm>
              <a:off x="1659" y="1566"/>
              <a:ext cx="87" cy="81"/>
            </a:xfrm>
            <a:custGeom>
              <a:avLst/>
              <a:gdLst>
                <a:gd name="T0" fmla="*/ 1 w 87"/>
                <a:gd name="T1" fmla="*/ 0 h 81"/>
                <a:gd name="T2" fmla="*/ 2 w 87"/>
                <a:gd name="T3" fmla="*/ 4 h 81"/>
                <a:gd name="T4" fmla="*/ 2 w 87"/>
                <a:gd name="T5" fmla="*/ 6 h 81"/>
                <a:gd name="T6" fmla="*/ 2 w 87"/>
                <a:gd name="T7" fmla="*/ 9 h 81"/>
                <a:gd name="T8" fmla="*/ 3 w 87"/>
                <a:gd name="T9" fmla="*/ 13 h 81"/>
                <a:gd name="T10" fmla="*/ 6 w 87"/>
                <a:gd name="T11" fmla="*/ 12 h 81"/>
                <a:gd name="T12" fmla="*/ 11 w 87"/>
                <a:gd name="T13" fmla="*/ 15 h 81"/>
                <a:gd name="T14" fmla="*/ 13 w 87"/>
                <a:gd name="T15" fmla="*/ 19 h 81"/>
                <a:gd name="T16" fmla="*/ 17 w 87"/>
                <a:gd name="T17" fmla="*/ 22 h 81"/>
                <a:gd name="T18" fmla="*/ 22 w 87"/>
                <a:gd name="T19" fmla="*/ 23 h 81"/>
                <a:gd name="T20" fmla="*/ 24 w 87"/>
                <a:gd name="T21" fmla="*/ 23 h 81"/>
                <a:gd name="T22" fmla="*/ 27 w 87"/>
                <a:gd name="T23" fmla="*/ 26 h 81"/>
                <a:gd name="T24" fmla="*/ 31 w 87"/>
                <a:gd name="T25" fmla="*/ 27 h 81"/>
                <a:gd name="T26" fmla="*/ 34 w 87"/>
                <a:gd name="T27" fmla="*/ 30 h 81"/>
                <a:gd name="T28" fmla="*/ 35 w 87"/>
                <a:gd name="T29" fmla="*/ 32 h 81"/>
                <a:gd name="T30" fmla="*/ 31 w 87"/>
                <a:gd name="T31" fmla="*/ 36 h 81"/>
                <a:gd name="T32" fmla="*/ 33 w 87"/>
                <a:gd name="T33" fmla="*/ 38 h 81"/>
                <a:gd name="T34" fmla="*/ 36 w 87"/>
                <a:gd name="T35" fmla="*/ 38 h 81"/>
                <a:gd name="T36" fmla="*/ 41 w 87"/>
                <a:gd name="T37" fmla="*/ 43 h 81"/>
                <a:gd name="T38" fmla="*/ 49 w 87"/>
                <a:gd name="T39" fmla="*/ 47 h 81"/>
                <a:gd name="T40" fmla="*/ 51 w 87"/>
                <a:gd name="T41" fmla="*/ 51 h 81"/>
                <a:gd name="T42" fmla="*/ 53 w 87"/>
                <a:gd name="T43" fmla="*/ 54 h 81"/>
                <a:gd name="T44" fmla="*/ 52 w 87"/>
                <a:gd name="T45" fmla="*/ 55 h 81"/>
                <a:gd name="T46" fmla="*/ 52 w 87"/>
                <a:gd name="T47" fmla="*/ 59 h 81"/>
                <a:gd name="T48" fmla="*/ 50 w 87"/>
                <a:gd name="T49" fmla="*/ 62 h 81"/>
                <a:gd name="T50" fmla="*/ 48 w 87"/>
                <a:gd name="T51" fmla="*/ 66 h 81"/>
                <a:gd name="T52" fmla="*/ 50 w 87"/>
                <a:gd name="T53" fmla="*/ 66 h 81"/>
                <a:gd name="T54" fmla="*/ 53 w 87"/>
                <a:gd name="T55" fmla="*/ 66 h 81"/>
                <a:gd name="T56" fmla="*/ 54 w 87"/>
                <a:gd name="T57" fmla="*/ 69 h 81"/>
                <a:gd name="T58" fmla="*/ 58 w 87"/>
                <a:gd name="T59" fmla="*/ 72 h 81"/>
                <a:gd name="T60" fmla="*/ 59 w 87"/>
                <a:gd name="T61" fmla="*/ 76 h 81"/>
                <a:gd name="T62" fmla="*/ 62 w 87"/>
                <a:gd name="T63" fmla="*/ 78 h 81"/>
                <a:gd name="T64" fmla="*/ 63 w 87"/>
                <a:gd name="T65" fmla="*/ 76 h 81"/>
                <a:gd name="T66" fmla="*/ 64 w 87"/>
                <a:gd name="T67" fmla="*/ 79 h 81"/>
                <a:gd name="T68" fmla="*/ 67 w 87"/>
                <a:gd name="T69" fmla="*/ 81 h 81"/>
                <a:gd name="T70" fmla="*/ 69 w 87"/>
                <a:gd name="T71" fmla="*/ 76 h 81"/>
                <a:gd name="T72" fmla="*/ 71 w 87"/>
                <a:gd name="T73" fmla="*/ 77 h 81"/>
                <a:gd name="T74" fmla="*/ 71 w 87"/>
                <a:gd name="T75" fmla="*/ 80 h 81"/>
                <a:gd name="T76" fmla="*/ 74 w 87"/>
                <a:gd name="T77" fmla="*/ 77 h 81"/>
                <a:gd name="T78" fmla="*/ 78 w 87"/>
                <a:gd name="T79" fmla="*/ 72 h 81"/>
                <a:gd name="T80" fmla="*/ 82 w 87"/>
                <a:gd name="T81" fmla="*/ 70 h 81"/>
                <a:gd name="T82" fmla="*/ 85 w 87"/>
                <a:gd name="T83" fmla="*/ 75 h 81"/>
                <a:gd name="T84" fmla="*/ 85 w 87"/>
                <a:gd name="T85" fmla="*/ 77 h 81"/>
                <a:gd name="T86" fmla="*/ 87 w 87"/>
                <a:gd name="T87" fmla="*/ 0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7"/>
                <a:gd name="T133" fmla="*/ 0 h 81"/>
                <a:gd name="T134" fmla="*/ 87 w 87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7" h="81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2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2" y="35"/>
                  </a:lnTo>
                  <a:lnTo>
                    <a:pt x="31" y="36"/>
                  </a:lnTo>
                  <a:lnTo>
                    <a:pt x="34" y="37"/>
                  </a:lnTo>
                  <a:lnTo>
                    <a:pt x="33" y="38"/>
                  </a:lnTo>
                  <a:lnTo>
                    <a:pt x="33" y="41"/>
                  </a:lnTo>
                  <a:lnTo>
                    <a:pt x="36" y="38"/>
                  </a:lnTo>
                  <a:lnTo>
                    <a:pt x="40" y="39"/>
                  </a:lnTo>
                  <a:lnTo>
                    <a:pt x="40" y="42"/>
                  </a:lnTo>
                  <a:lnTo>
                    <a:pt x="41" y="43"/>
                  </a:lnTo>
                  <a:lnTo>
                    <a:pt x="44" y="47"/>
                  </a:lnTo>
                  <a:lnTo>
                    <a:pt x="45" y="45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3" y="52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60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49" y="64"/>
                  </a:lnTo>
                  <a:lnTo>
                    <a:pt x="48" y="66"/>
                  </a:lnTo>
                  <a:lnTo>
                    <a:pt x="50" y="67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53" y="66"/>
                  </a:lnTo>
                  <a:lnTo>
                    <a:pt x="53" y="67"/>
                  </a:lnTo>
                  <a:lnTo>
                    <a:pt x="54" y="68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8" y="70"/>
                  </a:lnTo>
                  <a:lnTo>
                    <a:pt x="58" y="72"/>
                  </a:lnTo>
                  <a:lnTo>
                    <a:pt x="59" y="74"/>
                  </a:lnTo>
                  <a:lnTo>
                    <a:pt x="60" y="75"/>
                  </a:lnTo>
                  <a:lnTo>
                    <a:pt x="59" y="76"/>
                  </a:lnTo>
                  <a:lnTo>
                    <a:pt x="60" y="79"/>
                  </a:lnTo>
                  <a:lnTo>
                    <a:pt x="61" y="79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6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5" y="80"/>
                  </a:lnTo>
                  <a:lnTo>
                    <a:pt x="66" y="81"/>
                  </a:lnTo>
                  <a:lnTo>
                    <a:pt x="67" y="81"/>
                  </a:lnTo>
                  <a:lnTo>
                    <a:pt x="67" y="79"/>
                  </a:lnTo>
                  <a:lnTo>
                    <a:pt x="68" y="79"/>
                  </a:lnTo>
                  <a:lnTo>
                    <a:pt x="69" y="76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70" y="79"/>
                  </a:lnTo>
                  <a:lnTo>
                    <a:pt x="70" y="80"/>
                  </a:lnTo>
                  <a:lnTo>
                    <a:pt x="71" y="80"/>
                  </a:lnTo>
                  <a:lnTo>
                    <a:pt x="72" y="79"/>
                  </a:lnTo>
                  <a:lnTo>
                    <a:pt x="72" y="77"/>
                  </a:lnTo>
                  <a:lnTo>
                    <a:pt x="74" y="77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8" y="72"/>
                  </a:lnTo>
                  <a:lnTo>
                    <a:pt x="80" y="71"/>
                  </a:lnTo>
                  <a:lnTo>
                    <a:pt x="81" y="71"/>
                  </a:lnTo>
                  <a:lnTo>
                    <a:pt x="82" y="70"/>
                  </a:lnTo>
                  <a:lnTo>
                    <a:pt x="84" y="72"/>
                  </a:lnTo>
                  <a:lnTo>
                    <a:pt x="85" y="74"/>
                  </a:lnTo>
                  <a:lnTo>
                    <a:pt x="85" y="75"/>
                  </a:lnTo>
                  <a:lnTo>
                    <a:pt x="84" y="76"/>
                  </a:lnTo>
                  <a:lnTo>
                    <a:pt x="85" y="76"/>
                  </a:lnTo>
                  <a:lnTo>
                    <a:pt x="85" y="77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5" name="Freeform 173"/>
            <p:cNvSpPr>
              <a:spLocks/>
            </p:cNvSpPr>
            <p:nvPr/>
          </p:nvSpPr>
          <p:spPr bwMode="auto">
            <a:xfrm>
              <a:off x="1745" y="1487"/>
              <a:ext cx="92" cy="79"/>
            </a:xfrm>
            <a:custGeom>
              <a:avLst/>
              <a:gdLst>
                <a:gd name="T0" fmla="*/ 70 w 92"/>
                <a:gd name="T1" fmla="*/ 77 h 79"/>
                <a:gd name="T2" fmla="*/ 71 w 92"/>
                <a:gd name="T3" fmla="*/ 71 h 79"/>
                <a:gd name="T4" fmla="*/ 70 w 92"/>
                <a:gd name="T5" fmla="*/ 67 h 79"/>
                <a:gd name="T6" fmla="*/ 68 w 92"/>
                <a:gd name="T7" fmla="*/ 65 h 79"/>
                <a:gd name="T8" fmla="*/ 67 w 92"/>
                <a:gd name="T9" fmla="*/ 63 h 79"/>
                <a:gd name="T10" fmla="*/ 64 w 92"/>
                <a:gd name="T11" fmla="*/ 64 h 79"/>
                <a:gd name="T12" fmla="*/ 61 w 92"/>
                <a:gd name="T13" fmla="*/ 62 h 79"/>
                <a:gd name="T14" fmla="*/ 60 w 92"/>
                <a:gd name="T15" fmla="*/ 66 h 79"/>
                <a:gd name="T16" fmla="*/ 57 w 92"/>
                <a:gd name="T17" fmla="*/ 69 h 79"/>
                <a:gd name="T18" fmla="*/ 54 w 92"/>
                <a:gd name="T19" fmla="*/ 66 h 79"/>
                <a:gd name="T20" fmla="*/ 56 w 92"/>
                <a:gd name="T21" fmla="*/ 62 h 79"/>
                <a:gd name="T22" fmla="*/ 53 w 92"/>
                <a:gd name="T23" fmla="*/ 60 h 79"/>
                <a:gd name="T24" fmla="*/ 48 w 92"/>
                <a:gd name="T25" fmla="*/ 55 h 79"/>
                <a:gd name="T26" fmla="*/ 48 w 92"/>
                <a:gd name="T27" fmla="*/ 54 h 79"/>
                <a:gd name="T28" fmla="*/ 52 w 92"/>
                <a:gd name="T29" fmla="*/ 52 h 79"/>
                <a:gd name="T30" fmla="*/ 53 w 92"/>
                <a:gd name="T31" fmla="*/ 46 h 79"/>
                <a:gd name="T32" fmla="*/ 54 w 92"/>
                <a:gd name="T33" fmla="*/ 40 h 79"/>
                <a:gd name="T34" fmla="*/ 57 w 92"/>
                <a:gd name="T35" fmla="*/ 40 h 79"/>
                <a:gd name="T36" fmla="*/ 58 w 92"/>
                <a:gd name="T37" fmla="*/ 43 h 79"/>
                <a:gd name="T38" fmla="*/ 61 w 92"/>
                <a:gd name="T39" fmla="*/ 46 h 79"/>
                <a:gd name="T40" fmla="*/ 65 w 92"/>
                <a:gd name="T41" fmla="*/ 48 h 79"/>
                <a:gd name="T42" fmla="*/ 71 w 92"/>
                <a:gd name="T43" fmla="*/ 52 h 79"/>
                <a:gd name="T44" fmla="*/ 77 w 92"/>
                <a:gd name="T45" fmla="*/ 51 h 79"/>
                <a:gd name="T46" fmla="*/ 82 w 92"/>
                <a:gd name="T47" fmla="*/ 50 h 79"/>
                <a:gd name="T48" fmla="*/ 88 w 92"/>
                <a:gd name="T49" fmla="*/ 52 h 79"/>
                <a:gd name="T50" fmla="*/ 89 w 92"/>
                <a:gd name="T51" fmla="*/ 46 h 79"/>
                <a:gd name="T52" fmla="*/ 92 w 92"/>
                <a:gd name="T53" fmla="*/ 41 h 79"/>
                <a:gd name="T54" fmla="*/ 87 w 92"/>
                <a:gd name="T55" fmla="*/ 37 h 79"/>
                <a:gd name="T56" fmla="*/ 82 w 92"/>
                <a:gd name="T57" fmla="*/ 30 h 79"/>
                <a:gd name="T58" fmla="*/ 78 w 92"/>
                <a:gd name="T59" fmla="*/ 27 h 79"/>
                <a:gd name="T60" fmla="*/ 73 w 92"/>
                <a:gd name="T61" fmla="*/ 32 h 79"/>
                <a:gd name="T62" fmla="*/ 68 w 92"/>
                <a:gd name="T63" fmla="*/ 34 h 79"/>
                <a:gd name="T64" fmla="*/ 62 w 92"/>
                <a:gd name="T65" fmla="*/ 34 h 79"/>
                <a:gd name="T66" fmla="*/ 58 w 92"/>
                <a:gd name="T67" fmla="*/ 34 h 79"/>
                <a:gd name="T68" fmla="*/ 54 w 92"/>
                <a:gd name="T69" fmla="*/ 32 h 79"/>
                <a:gd name="T70" fmla="*/ 52 w 92"/>
                <a:gd name="T71" fmla="*/ 35 h 79"/>
                <a:gd name="T72" fmla="*/ 51 w 92"/>
                <a:gd name="T73" fmla="*/ 28 h 79"/>
                <a:gd name="T74" fmla="*/ 46 w 92"/>
                <a:gd name="T75" fmla="*/ 26 h 79"/>
                <a:gd name="T76" fmla="*/ 44 w 92"/>
                <a:gd name="T77" fmla="*/ 25 h 79"/>
                <a:gd name="T78" fmla="*/ 39 w 92"/>
                <a:gd name="T79" fmla="*/ 25 h 79"/>
                <a:gd name="T80" fmla="*/ 38 w 92"/>
                <a:gd name="T81" fmla="*/ 30 h 79"/>
                <a:gd name="T82" fmla="*/ 36 w 92"/>
                <a:gd name="T83" fmla="*/ 32 h 79"/>
                <a:gd name="T84" fmla="*/ 30 w 92"/>
                <a:gd name="T85" fmla="*/ 30 h 79"/>
                <a:gd name="T86" fmla="*/ 28 w 92"/>
                <a:gd name="T87" fmla="*/ 26 h 79"/>
                <a:gd name="T88" fmla="*/ 25 w 92"/>
                <a:gd name="T89" fmla="*/ 23 h 79"/>
                <a:gd name="T90" fmla="*/ 21 w 92"/>
                <a:gd name="T91" fmla="*/ 16 h 79"/>
                <a:gd name="T92" fmla="*/ 18 w 92"/>
                <a:gd name="T93" fmla="*/ 14 h 79"/>
                <a:gd name="T94" fmla="*/ 20 w 92"/>
                <a:gd name="T95" fmla="*/ 11 h 79"/>
                <a:gd name="T96" fmla="*/ 16 w 92"/>
                <a:gd name="T97" fmla="*/ 7 h 79"/>
                <a:gd name="T98" fmla="*/ 13 w 92"/>
                <a:gd name="T99" fmla="*/ 3 h 79"/>
                <a:gd name="T100" fmla="*/ 9 w 92"/>
                <a:gd name="T101" fmla="*/ 1 h 79"/>
                <a:gd name="T102" fmla="*/ 5 w 92"/>
                <a:gd name="T103" fmla="*/ 2 h 79"/>
                <a:gd name="T104" fmla="*/ 4 w 92"/>
                <a:gd name="T105" fmla="*/ 2 h 79"/>
                <a:gd name="T106" fmla="*/ 69 w 92"/>
                <a:gd name="T107" fmla="*/ 79 h 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"/>
                <a:gd name="T163" fmla="*/ 0 h 79"/>
                <a:gd name="T164" fmla="*/ 92 w 92"/>
                <a:gd name="T165" fmla="*/ 79 h 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" h="79">
                  <a:moveTo>
                    <a:pt x="69" y="79"/>
                  </a:moveTo>
                  <a:lnTo>
                    <a:pt x="68" y="78"/>
                  </a:lnTo>
                  <a:lnTo>
                    <a:pt x="69" y="77"/>
                  </a:lnTo>
                  <a:lnTo>
                    <a:pt x="70" y="77"/>
                  </a:lnTo>
                  <a:lnTo>
                    <a:pt x="70" y="75"/>
                  </a:lnTo>
                  <a:lnTo>
                    <a:pt x="70" y="73"/>
                  </a:lnTo>
                  <a:lnTo>
                    <a:pt x="71" y="71"/>
                  </a:lnTo>
                  <a:lnTo>
                    <a:pt x="72" y="70"/>
                  </a:lnTo>
                  <a:lnTo>
                    <a:pt x="71" y="68"/>
                  </a:lnTo>
                  <a:lnTo>
                    <a:pt x="70" y="68"/>
                  </a:lnTo>
                  <a:lnTo>
                    <a:pt x="70" y="67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8" y="65"/>
                  </a:lnTo>
                  <a:lnTo>
                    <a:pt x="69" y="64"/>
                  </a:lnTo>
                  <a:lnTo>
                    <a:pt x="68" y="64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6" y="64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61" y="64"/>
                  </a:lnTo>
                  <a:lnTo>
                    <a:pt x="60" y="65"/>
                  </a:lnTo>
                  <a:lnTo>
                    <a:pt x="60" y="66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8" y="67"/>
                  </a:lnTo>
                  <a:lnTo>
                    <a:pt x="57" y="69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4" y="62"/>
                  </a:lnTo>
                  <a:lnTo>
                    <a:pt x="56" y="62"/>
                  </a:lnTo>
                  <a:lnTo>
                    <a:pt x="57" y="62"/>
                  </a:lnTo>
                  <a:lnTo>
                    <a:pt x="57" y="61"/>
                  </a:lnTo>
                  <a:lnTo>
                    <a:pt x="54" y="62"/>
                  </a:lnTo>
                  <a:lnTo>
                    <a:pt x="53" y="60"/>
                  </a:lnTo>
                  <a:lnTo>
                    <a:pt x="50" y="58"/>
                  </a:lnTo>
                  <a:lnTo>
                    <a:pt x="49" y="59"/>
                  </a:lnTo>
                  <a:lnTo>
                    <a:pt x="48" y="58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49" y="52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3" y="43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4" y="40"/>
                  </a:lnTo>
                  <a:lnTo>
                    <a:pt x="55" y="40"/>
                  </a:lnTo>
                  <a:lnTo>
                    <a:pt x="56" y="39"/>
                  </a:lnTo>
                  <a:lnTo>
                    <a:pt x="57" y="40"/>
                  </a:lnTo>
                  <a:lnTo>
                    <a:pt x="57" y="41"/>
                  </a:lnTo>
                  <a:lnTo>
                    <a:pt x="56" y="41"/>
                  </a:lnTo>
                  <a:lnTo>
                    <a:pt x="57" y="42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1" y="46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5" y="48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70" y="51"/>
                  </a:lnTo>
                  <a:lnTo>
                    <a:pt x="71" y="52"/>
                  </a:lnTo>
                  <a:lnTo>
                    <a:pt x="73" y="50"/>
                  </a:lnTo>
                  <a:lnTo>
                    <a:pt x="74" y="51"/>
                  </a:lnTo>
                  <a:lnTo>
                    <a:pt x="76" y="51"/>
                  </a:lnTo>
                  <a:lnTo>
                    <a:pt x="77" y="51"/>
                  </a:lnTo>
                  <a:lnTo>
                    <a:pt x="77" y="50"/>
                  </a:lnTo>
                  <a:lnTo>
                    <a:pt x="80" y="50"/>
                  </a:lnTo>
                  <a:lnTo>
                    <a:pt x="80" y="49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7" y="52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6"/>
                  </a:lnTo>
                  <a:lnTo>
                    <a:pt x="89" y="45"/>
                  </a:lnTo>
                  <a:lnTo>
                    <a:pt x="90" y="43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1" y="37"/>
                  </a:lnTo>
                  <a:lnTo>
                    <a:pt x="89" y="36"/>
                  </a:lnTo>
                  <a:lnTo>
                    <a:pt x="87" y="37"/>
                  </a:lnTo>
                  <a:lnTo>
                    <a:pt x="84" y="34"/>
                  </a:lnTo>
                  <a:lnTo>
                    <a:pt x="82" y="32"/>
                  </a:lnTo>
                  <a:lnTo>
                    <a:pt x="82" y="30"/>
                  </a:lnTo>
                  <a:lnTo>
                    <a:pt x="81" y="28"/>
                  </a:lnTo>
                  <a:lnTo>
                    <a:pt x="79" y="28"/>
                  </a:lnTo>
                  <a:lnTo>
                    <a:pt x="78" y="27"/>
                  </a:lnTo>
                  <a:lnTo>
                    <a:pt x="75" y="27"/>
                  </a:lnTo>
                  <a:lnTo>
                    <a:pt x="73" y="28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5" y="34"/>
                  </a:lnTo>
                  <a:lnTo>
                    <a:pt x="63" y="34"/>
                  </a:lnTo>
                  <a:lnTo>
                    <a:pt x="62" y="34"/>
                  </a:lnTo>
                  <a:lnTo>
                    <a:pt x="61" y="34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3" y="35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2" y="33"/>
                  </a:lnTo>
                  <a:lnTo>
                    <a:pt x="51" y="32"/>
                  </a:lnTo>
                  <a:lnTo>
                    <a:pt x="51" y="28"/>
                  </a:lnTo>
                  <a:lnTo>
                    <a:pt x="50" y="28"/>
                  </a:lnTo>
                  <a:lnTo>
                    <a:pt x="49" y="27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39" y="25"/>
                  </a:lnTo>
                  <a:lnTo>
                    <a:pt x="38" y="26"/>
                  </a:lnTo>
                  <a:lnTo>
                    <a:pt x="39" y="28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3"/>
                  </a:lnTo>
                  <a:lnTo>
                    <a:pt x="36" y="32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0" y="30"/>
                  </a:lnTo>
                  <a:lnTo>
                    <a:pt x="30" y="29"/>
                  </a:lnTo>
                  <a:lnTo>
                    <a:pt x="31" y="27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6" y="20"/>
                  </a:lnTo>
                  <a:lnTo>
                    <a:pt x="24" y="19"/>
                  </a:lnTo>
                  <a:lnTo>
                    <a:pt x="23" y="18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18" y="14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6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79"/>
                  </a:lnTo>
                  <a:lnTo>
                    <a:pt x="69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6" name="Freeform 174"/>
            <p:cNvSpPr>
              <a:spLocks/>
            </p:cNvSpPr>
            <p:nvPr/>
          </p:nvSpPr>
          <p:spPr bwMode="auto">
            <a:xfrm>
              <a:off x="1745" y="1566"/>
              <a:ext cx="72" cy="89"/>
            </a:xfrm>
            <a:custGeom>
              <a:avLst/>
              <a:gdLst>
                <a:gd name="T0" fmla="*/ 58 w 72"/>
                <a:gd name="T1" fmla="*/ 17 h 89"/>
                <a:gd name="T2" fmla="*/ 57 w 72"/>
                <a:gd name="T3" fmla="*/ 16 h 89"/>
                <a:gd name="T4" fmla="*/ 60 w 72"/>
                <a:gd name="T5" fmla="*/ 14 h 89"/>
                <a:gd name="T6" fmla="*/ 62 w 72"/>
                <a:gd name="T7" fmla="*/ 15 h 89"/>
                <a:gd name="T8" fmla="*/ 65 w 72"/>
                <a:gd name="T9" fmla="*/ 14 h 89"/>
                <a:gd name="T10" fmla="*/ 69 w 72"/>
                <a:gd name="T11" fmla="*/ 10 h 89"/>
                <a:gd name="T12" fmla="*/ 70 w 72"/>
                <a:gd name="T13" fmla="*/ 8 h 89"/>
                <a:gd name="T14" fmla="*/ 70 w 72"/>
                <a:gd name="T15" fmla="*/ 4 h 89"/>
                <a:gd name="T16" fmla="*/ 70 w 72"/>
                <a:gd name="T17" fmla="*/ 1 h 89"/>
                <a:gd name="T18" fmla="*/ 0 w 72"/>
                <a:gd name="T19" fmla="*/ 0 h 89"/>
                <a:gd name="T20" fmla="*/ 2 w 72"/>
                <a:gd name="T21" fmla="*/ 78 h 89"/>
                <a:gd name="T22" fmla="*/ 3 w 72"/>
                <a:gd name="T23" fmla="*/ 80 h 89"/>
                <a:gd name="T24" fmla="*/ 5 w 72"/>
                <a:gd name="T25" fmla="*/ 78 h 89"/>
                <a:gd name="T26" fmla="*/ 8 w 72"/>
                <a:gd name="T27" fmla="*/ 76 h 89"/>
                <a:gd name="T28" fmla="*/ 15 w 72"/>
                <a:gd name="T29" fmla="*/ 76 h 89"/>
                <a:gd name="T30" fmla="*/ 21 w 72"/>
                <a:gd name="T31" fmla="*/ 83 h 89"/>
                <a:gd name="T32" fmla="*/ 27 w 72"/>
                <a:gd name="T33" fmla="*/ 78 h 89"/>
                <a:gd name="T34" fmla="*/ 30 w 72"/>
                <a:gd name="T35" fmla="*/ 77 h 89"/>
                <a:gd name="T36" fmla="*/ 35 w 72"/>
                <a:gd name="T37" fmla="*/ 82 h 89"/>
                <a:gd name="T38" fmla="*/ 37 w 72"/>
                <a:gd name="T39" fmla="*/ 84 h 89"/>
                <a:gd name="T40" fmla="*/ 42 w 72"/>
                <a:gd name="T41" fmla="*/ 85 h 89"/>
                <a:gd name="T42" fmla="*/ 45 w 72"/>
                <a:gd name="T43" fmla="*/ 89 h 89"/>
                <a:gd name="T44" fmla="*/ 50 w 72"/>
                <a:gd name="T45" fmla="*/ 87 h 89"/>
                <a:gd name="T46" fmla="*/ 52 w 72"/>
                <a:gd name="T47" fmla="*/ 84 h 89"/>
                <a:gd name="T48" fmla="*/ 52 w 72"/>
                <a:gd name="T49" fmla="*/ 81 h 89"/>
                <a:gd name="T50" fmla="*/ 52 w 72"/>
                <a:gd name="T51" fmla="*/ 78 h 89"/>
                <a:gd name="T52" fmla="*/ 52 w 72"/>
                <a:gd name="T53" fmla="*/ 75 h 89"/>
                <a:gd name="T54" fmla="*/ 52 w 72"/>
                <a:gd name="T55" fmla="*/ 71 h 89"/>
                <a:gd name="T56" fmla="*/ 57 w 72"/>
                <a:gd name="T57" fmla="*/ 66 h 89"/>
                <a:gd name="T58" fmla="*/ 59 w 72"/>
                <a:gd name="T59" fmla="*/ 61 h 89"/>
                <a:gd name="T60" fmla="*/ 61 w 72"/>
                <a:gd name="T61" fmla="*/ 57 h 89"/>
                <a:gd name="T62" fmla="*/ 61 w 72"/>
                <a:gd name="T63" fmla="*/ 51 h 89"/>
                <a:gd name="T64" fmla="*/ 63 w 72"/>
                <a:gd name="T65" fmla="*/ 47 h 89"/>
                <a:gd name="T66" fmla="*/ 65 w 72"/>
                <a:gd name="T67" fmla="*/ 42 h 89"/>
                <a:gd name="T68" fmla="*/ 68 w 72"/>
                <a:gd name="T69" fmla="*/ 38 h 89"/>
                <a:gd name="T70" fmla="*/ 65 w 72"/>
                <a:gd name="T71" fmla="*/ 34 h 89"/>
                <a:gd name="T72" fmla="*/ 61 w 72"/>
                <a:gd name="T73" fmla="*/ 36 h 89"/>
                <a:gd name="T74" fmla="*/ 59 w 72"/>
                <a:gd name="T75" fmla="*/ 34 h 89"/>
                <a:gd name="T76" fmla="*/ 60 w 72"/>
                <a:gd name="T77" fmla="*/ 29 h 89"/>
                <a:gd name="T78" fmla="*/ 60 w 72"/>
                <a:gd name="T79" fmla="*/ 29 h 89"/>
                <a:gd name="T80" fmla="*/ 60 w 72"/>
                <a:gd name="T81" fmla="*/ 24 h 89"/>
                <a:gd name="T82" fmla="*/ 61 w 72"/>
                <a:gd name="T83" fmla="*/ 20 h 89"/>
                <a:gd name="T84" fmla="*/ 59 w 72"/>
                <a:gd name="T85" fmla="*/ 19 h 89"/>
                <a:gd name="T86" fmla="*/ 61 w 72"/>
                <a:gd name="T87" fmla="*/ 17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9"/>
                <a:gd name="T134" fmla="*/ 72 w 72"/>
                <a:gd name="T135" fmla="*/ 89 h 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9">
                  <a:moveTo>
                    <a:pt x="61" y="17"/>
                  </a:moveTo>
                  <a:lnTo>
                    <a:pt x="59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0" y="14"/>
                  </a:lnTo>
                  <a:lnTo>
                    <a:pt x="61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7" y="12"/>
                  </a:lnTo>
                  <a:lnTo>
                    <a:pt x="69" y="10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5" y="78"/>
                  </a:lnTo>
                  <a:lnTo>
                    <a:pt x="5" y="77"/>
                  </a:lnTo>
                  <a:lnTo>
                    <a:pt x="7" y="76"/>
                  </a:lnTo>
                  <a:lnTo>
                    <a:pt x="8" y="76"/>
                  </a:lnTo>
                  <a:lnTo>
                    <a:pt x="9" y="77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8" y="77"/>
                  </a:lnTo>
                  <a:lnTo>
                    <a:pt x="21" y="83"/>
                  </a:lnTo>
                  <a:lnTo>
                    <a:pt x="25" y="81"/>
                  </a:lnTo>
                  <a:lnTo>
                    <a:pt x="26" y="79"/>
                  </a:lnTo>
                  <a:lnTo>
                    <a:pt x="27" y="78"/>
                  </a:lnTo>
                  <a:lnTo>
                    <a:pt x="29" y="76"/>
                  </a:lnTo>
                  <a:lnTo>
                    <a:pt x="30" y="77"/>
                  </a:lnTo>
                  <a:lnTo>
                    <a:pt x="32" y="79"/>
                  </a:lnTo>
                  <a:lnTo>
                    <a:pt x="33" y="81"/>
                  </a:lnTo>
                  <a:lnTo>
                    <a:pt x="35" y="82"/>
                  </a:lnTo>
                  <a:lnTo>
                    <a:pt x="35" y="83"/>
                  </a:lnTo>
                  <a:lnTo>
                    <a:pt x="36" y="83"/>
                  </a:lnTo>
                  <a:lnTo>
                    <a:pt x="37" y="84"/>
                  </a:lnTo>
                  <a:lnTo>
                    <a:pt x="38" y="84"/>
                  </a:lnTo>
                  <a:lnTo>
                    <a:pt x="39" y="84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3" y="88"/>
                  </a:lnTo>
                  <a:lnTo>
                    <a:pt x="45" y="89"/>
                  </a:lnTo>
                  <a:lnTo>
                    <a:pt x="46" y="88"/>
                  </a:lnTo>
                  <a:lnTo>
                    <a:pt x="50" y="87"/>
                  </a:lnTo>
                  <a:lnTo>
                    <a:pt x="51" y="85"/>
                  </a:lnTo>
                  <a:lnTo>
                    <a:pt x="52" y="85"/>
                  </a:lnTo>
                  <a:lnTo>
                    <a:pt x="52" y="84"/>
                  </a:lnTo>
                  <a:lnTo>
                    <a:pt x="51" y="84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1" y="80"/>
                  </a:lnTo>
                  <a:lnTo>
                    <a:pt x="52" y="79"/>
                  </a:lnTo>
                  <a:lnTo>
                    <a:pt x="52" y="78"/>
                  </a:lnTo>
                  <a:lnTo>
                    <a:pt x="51" y="78"/>
                  </a:lnTo>
                  <a:lnTo>
                    <a:pt x="52" y="77"/>
                  </a:lnTo>
                  <a:lnTo>
                    <a:pt x="52" y="75"/>
                  </a:lnTo>
                  <a:lnTo>
                    <a:pt x="52" y="72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4" y="69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7" y="64"/>
                  </a:lnTo>
                  <a:lnTo>
                    <a:pt x="59" y="61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1" y="57"/>
                  </a:lnTo>
                  <a:lnTo>
                    <a:pt x="60" y="56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63" y="47"/>
                  </a:lnTo>
                  <a:lnTo>
                    <a:pt x="63" y="45"/>
                  </a:lnTo>
                  <a:lnTo>
                    <a:pt x="64" y="43"/>
                  </a:lnTo>
                  <a:lnTo>
                    <a:pt x="65" y="42"/>
                  </a:lnTo>
                  <a:lnTo>
                    <a:pt x="66" y="38"/>
                  </a:lnTo>
                  <a:lnTo>
                    <a:pt x="67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6" y="35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61" y="36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61" y="22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1" y="18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7" name="Freeform 175"/>
            <p:cNvSpPr>
              <a:spLocks/>
            </p:cNvSpPr>
            <p:nvPr/>
          </p:nvSpPr>
          <p:spPr bwMode="auto">
            <a:xfrm>
              <a:off x="1654" y="1476"/>
              <a:ext cx="183" cy="179"/>
            </a:xfrm>
            <a:custGeom>
              <a:avLst/>
              <a:gdLst>
                <a:gd name="T0" fmla="*/ 159 w 183"/>
                <a:gd name="T1" fmla="*/ 75 h 179"/>
                <a:gd name="T2" fmla="*/ 152 w 183"/>
                <a:gd name="T3" fmla="*/ 73 h 179"/>
                <a:gd name="T4" fmla="*/ 148 w 183"/>
                <a:gd name="T5" fmla="*/ 77 h 179"/>
                <a:gd name="T6" fmla="*/ 144 w 183"/>
                <a:gd name="T7" fmla="*/ 71 h 179"/>
                <a:gd name="T8" fmla="*/ 140 w 183"/>
                <a:gd name="T9" fmla="*/ 63 h 179"/>
                <a:gd name="T10" fmla="*/ 145 w 183"/>
                <a:gd name="T11" fmla="*/ 51 h 179"/>
                <a:gd name="T12" fmla="*/ 149 w 183"/>
                <a:gd name="T13" fmla="*/ 56 h 179"/>
                <a:gd name="T14" fmla="*/ 162 w 183"/>
                <a:gd name="T15" fmla="*/ 63 h 179"/>
                <a:gd name="T16" fmla="*/ 175 w 183"/>
                <a:gd name="T17" fmla="*/ 62 h 179"/>
                <a:gd name="T18" fmla="*/ 183 w 183"/>
                <a:gd name="T19" fmla="*/ 52 h 179"/>
                <a:gd name="T20" fmla="*/ 170 w 183"/>
                <a:gd name="T21" fmla="*/ 40 h 179"/>
                <a:gd name="T22" fmla="*/ 159 w 183"/>
                <a:gd name="T23" fmla="*/ 45 h 179"/>
                <a:gd name="T24" fmla="*/ 147 w 183"/>
                <a:gd name="T25" fmla="*/ 44 h 179"/>
                <a:gd name="T26" fmla="*/ 142 w 183"/>
                <a:gd name="T27" fmla="*/ 39 h 179"/>
                <a:gd name="T28" fmla="*/ 133 w 183"/>
                <a:gd name="T29" fmla="*/ 37 h 179"/>
                <a:gd name="T30" fmla="*/ 127 w 183"/>
                <a:gd name="T31" fmla="*/ 43 h 179"/>
                <a:gd name="T32" fmla="*/ 118 w 183"/>
                <a:gd name="T33" fmla="*/ 35 h 179"/>
                <a:gd name="T34" fmla="*/ 109 w 183"/>
                <a:gd name="T35" fmla="*/ 25 h 179"/>
                <a:gd name="T36" fmla="*/ 108 w 183"/>
                <a:gd name="T37" fmla="*/ 17 h 179"/>
                <a:gd name="T38" fmla="*/ 96 w 183"/>
                <a:gd name="T39" fmla="*/ 13 h 179"/>
                <a:gd name="T40" fmla="*/ 86 w 183"/>
                <a:gd name="T41" fmla="*/ 9 h 179"/>
                <a:gd name="T42" fmla="*/ 75 w 183"/>
                <a:gd name="T43" fmla="*/ 15 h 179"/>
                <a:gd name="T44" fmla="*/ 61 w 183"/>
                <a:gd name="T45" fmla="*/ 8 h 179"/>
                <a:gd name="T46" fmla="*/ 47 w 183"/>
                <a:gd name="T47" fmla="*/ 8 h 179"/>
                <a:gd name="T48" fmla="*/ 37 w 183"/>
                <a:gd name="T49" fmla="*/ 12 h 179"/>
                <a:gd name="T50" fmla="*/ 35 w 183"/>
                <a:gd name="T51" fmla="*/ 6 h 179"/>
                <a:gd name="T52" fmla="*/ 25 w 183"/>
                <a:gd name="T53" fmla="*/ 7 h 179"/>
                <a:gd name="T54" fmla="*/ 15 w 183"/>
                <a:gd name="T55" fmla="*/ 7 h 179"/>
                <a:gd name="T56" fmla="*/ 11 w 183"/>
                <a:gd name="T57" fmla="*/ 9 h 179"/>
                <a:gd name="T58" fmla="*/ 11 w 183"/>
                <a:gd name="T59" fmla="*/ 17 h 179"/>
                <a:gd name="T60" fmla="*/ 8 w 183"/>
                <a:gd name="T61" fmla="*/ 30 h 179"/>
                <a:gd name="T62" fmla="*/ 6 w 183"/>
                <a:gd name="T63" fmla="*/ 37 h 179"/>
                <a:gd name="T64" fmla="*/ 3 w 183"/>
                <a:gd name="T65" fmla="*/ 49 h 179"/>
                <a:gd name="T66" fmla="*/ 4 w 183"/>
                <a:gd name="T67" fmla="*/ 63 h 179"/>
                <a:gd name="T68" fmla="*/ 8 w 183"/>
                <a:gd name="T69" fmla="*/ 70 h 179"/>
                <a:gd name="T70" fmla="*/ 2 w 183"/>
                <a:gd name="T71" fmla="*/ 80 h 179"/>
                <a:gd name="T72" fmla="*/ 6 w 183"/>
                <a:gd name="T73" fmla="*/ 91 h 179"/>
                <a:gd name="T74" fmla="*/ 7 w 183"/>
                <a:gd name="T75" fmla="*/ 100 h 179"/>
                <a:gd name="T76" fmla="*/ 17 w 183"/>
                <a:gd name="T77" fmla="*/ 107 h 179"/>
                <a:gd name="T78" fmla="*/ 28 w 183"/>
                <a:gd name="T79" fmla="*/ 113 h 179"/>
                <a:gd name="T80" fmla="*/ 39 w 183"/>
                <a:gd name="T81" fmla="*/ 120 h 179"/>
                <a:gd name="T82" fmla="*/ 37 w 183"/>
                <a:gd name="T83" fmla="*/ 128 h 179"/>
                <a:gd name="T84" fmla="*/ 53 w 183"/>
                <a:gd name="T85" fmla="*/ 139 h 179"/>
                <a:gd name="T86" fmla="*/ 57 w 183"/>
                <a:gd name="T87" fmla="*/ 149 h 179"/>
                <a:gd name="T88" fmla="*/ 55 w 183"/>
                <a:gd name="T89" fmla="*/ 156 h 179"/>
                <a:gd name="T90" fmla="*/ 65 w 183"/>
                <a:gd name="T91" fmla="*/ 165 h 179"/>
                <a:gd name="T92" fmla="*/ 69 w 183"/>
                <a:gd name="T93" fmla="*/ 169 h 179"/>
                <a:gd name="T94" fmla="*/ 75 w 183"/>
                <a:gd name="T95" fmla="*/ 169 h 179"/>
                <a:gd name="T96" fmla="*/ 86 w 183"/>
                <a:gd name="T97" fmla="*/ 161 h 179"/>
                <a:gd name="T98" fmla="*/ 93 w 183"/>
                <a:gd name="T99" fmla="*/ 168 h 179"/>
                <a:gd name="T100" fmla="*/ 104 w 183"/>
                <a:gd name="T101" fmla="*/ 165 h 179"/>
                <a:gd name="T102" fmla="*/ 121 w 183"/>
                <a:gd name="T103" fmla="*/ 167 h 179"/>
                <a:gd name="T104" fmla="*/ 133 w 183"/>
                <a:gd name="T105" fmla="*/ 178 h 179"/>
                <a:gd name="T106" fmla="*/ 141 w 183"/>
                <a:gd name="T107" fmla="*/ 171 h 179"/>
                <a:gd name="T108" fmla="*/ 143 w 183"/>
                <a:gd name="T109" fmla="*/ 161 h 179"/>
                <a:gd name="T110" fmla="*/ 151 w 183"/>
                <a:gd name="T111" fmla="*/ 146 h 179"/>
                <a:gd name="T112" fmla="*/ 158 w 183"/>
                <a:gd name="T113" fmla="*/ 128 h 179"/>
                <a:gd name="T114" fmla="*/ 150 w 183"/>
                <a:gd name="T115" fmla="*/ 124 h 179"/>
                <a:gd name="T116" fmla="*/ 152 w 183"/>
                <a:gd name="T117" fmla="*/ 112 h 1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3"/>
                <a:gd name="T178" fmla="*/ 0 h 179"/>
                <a:gd name="T179" fmla="*/ 183 w 183"/>
                <a:gd name="T180" fmla="*/ 179 h 1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3" h="179">
                  <a:moveTo>
                    <a:pt x="163" y="81"/>
                  </a:moveTo>
                  <a:lnTo>
                    <a:pt x="162" y="79"/>
                  </a:lnTo>
                  <a:lnTo>
                    <a:pt x="161" y="79"/>
                  </a:lnTo>
                  <a:lnTo>
                    <a:pt x="161" y="78"/>
                  </a:lnTo>
                  <a:lnTo>
                    <a:pt x="161" y="77"/>
                  </a:lnTo>
                  <a:lnTo>
                    <a:pt x="160" y="78"/>
                  </a:lnTo>
                  <a:lnTo>
                    <a:pt x="159" y="77"/>
                  </a:lnTo>
                  <a:lnTo>
                    <a:pt x="160" y="76"/>
                  </a:lnTo>
                  <a:lnTo>
                    <a:pt x="159" y="75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56" y="75"/>
                  </a:lnTo>
                  <a:lnTo>
                    <a:pt x="157" y="75"/>
                  </a:lnTo>
                  <a:lnTo>
                    <a:pt x="156" y="75"/>
                  </a:lnTo>
                  <a:lnTo>
                    <a:pt x="155" y="75"/>
                  </a:lnTo>
                  <a:lnTo>
                    <a:pt x="155" y="73"/>
                  </a:lnTo>
                  <a:lnTo>
                    <a:pt x="154" y="73"/>
                  </a:lnTo>
                  <a:lnTo>
                    <a:pt x="153" y="73"/>
                  </a:lnTo>
                  <a:lnTo>
                    <a:pt x="152" y="73"/>
                  </a:lnTo>
                  <a:lnTo>
                    <a:pt x="152" y="74"/>
                  </a:lnTo>
                  <a:lnTo>
                    <a:pt x="152" y="76"/>
                  </a:lnTo>
                  <a:lnTo>
                    <a:pt x="151" y="76"/>
                  </a:lnTo>
                  <a:lnTo>
                    <a:pt x="151" y="77"/>
                  </a:lnTo>
                  <a:lnTo>
                    <a:pt x="151" y="78"/>
                  </a:lnTo>
                  <a:lnTo>
                    <a:pt x="150" y="78"/>
                  </a:lnTo>
                  <a:lnTo>
                    <a:pt x="149" y="78"/>
                  </a:lnTo>
                  <a:lnTo>
                    <a:pt x="148" y="80"/>
                  </a:lnTo>
                  <a:lnTo>
                    <a:pt x="146" y="79"/>
                  </a:lnTo>
                  <a:lnTo>
                    <a:pt x="148" y="77"/>
                  </a:lnTo>
                  <a:lnTo>
                    <a:pt x="145" y="77"/>
                  </a:lnTo>
                  <a:lnTo>
                    <a:pt x="145" y="76"/>
                  </a:lnTo>
                  <a:lnTo>
                    <a:pt x="145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8" y="73"/>
                  </a:lnTo>
                  <a:lnTo>
                    <a:pt x="148" y="72"/>
                  </a:lnTo>
                  <a:lnTo>
                    <a:pt x="145" y="73"/>
                  </a:lnTo>
                  <a:lnTo>
                    <a:pt x="144" y="71"/>
                  </a:lnTo>
                  <a:lnTo>
                    <a:pt x="141" y="69"/>
                  </a:lnTo>
                  <a:lnTo>
                    <a:pt x="140" y="70"/>
                  </a:lnTo>
                  <a:lnTo>
                    <a:pt x="139" y="69"/>
                  </a:lnTo>
                  <a:lnTo>
                    <a:pt x="139" y="67"/>
                  </a:lnTo>
                  <a:lnTo>
                    <a:pt x="138" y="66"/>
                  </a:lnTo>
                  <a:lnTo>
                    <a:pt x="137" y="65"/>
                  </a:lnTo>
                  <a:lnTo>
                    <a:pt x="139" y="66"/>
                  </a:lnTo>
                  <a:lnTo>
                    <a:pt x="140" y="64"/>
                  </a:lnTo>
                  <a:lnTo>
                    <a:pt x="140" y="63"/>
                  </a:lnTo>
                  <a:lnTo>
                    <a:pt x="141" y="63"/>
                  </a:lnTo>
                  <a:lnTo>
                    <a:pt x="143" y="63"/>
                  </a:lnTo>
                  <a:lnTo>
                    <a:pt x="144" y="58"/>
                  </a:lnTo>
                  <a:lnTo>
                    <a:pt x="144" y="57"/>
                  </a:lnTo>
                  <a:lnTo>
                    <a:pt x="144" y="54"/>
                  </a:lnTo>
                  <a:lnTo>
                    <a:pt x="145" y="54"/>
                  </a:lnTo>
                  <a:lnTo>
                    <a:pt x="145" y="53"/>
                  </a:lnTo>
                  <a:lnTo>
                    <a:pt x="145" y="51"/>
                  </a:lnTo>
                  <a:lnTo>
                    <a:pt x="146" y="51"/>
                  </a:lnTo>
                  <a:lnTo>
                    <a:pt x="147" y="50"/>
                  </a:lnTo>
                  <a:lnTo>
                    <a:pt x="148" y="51"/>
                  </a:lnTo>
                  <a:lnTo>
                    <a:pt x="148" y="52"/>
                  </a:lnTo>
                  <a:lnTo>
                    <a:pt x="147" y="52"/>
                  </a:lnTo>
                  <a:lnTo>
                    <a:pt x="148" y="54"/>
                  </a:lnTo>
                  <a:lnTo>
                    <a:pt x="149" y="54"/>
                  </a:lnTo>
                  <a:lnTo>
                    <a:pt x="149" y="55"/>
                  </a:lnTo>
                  <a:lnTo>
                    <a:pt x="149" y="56"/>
                  </a:lnTo>
                  <a:lnTo>
                    <a:pt x="149" y="57"/>
                  </a:lnTo>
                  <a:lnTo>
                    <a:pt x="152" y="57"/>
                  </a:lnTo>
                  <a:lnTo>
                    <a:pt x="153" y="58"/>
                  </a:lnTo>
                  <a:lnTo>
                    <a:pt x="155" y="60"/>
                  </a:lnTo>
                  <a:lnTo>
                    <a:pt x="156" y="59"/>
                  </a:lnTo>
                  <a:lnTo>
                    <a:pt x="161" y="60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2" y="63"/>
                  </a:lnTo>
                  <a:lnTo>
                    <a:pt x="164" y="62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8" y="62"/>
                  </a:lnTo>
                  <a:lnTo>
                    <a:pt x="171" y="61"/>
                  </a:lnTo>
                  <a:lnTo>
                    <a:pt x="171" y="60"/>
                  </a:lnTo>
                  <a:lnTo>
                    <a:pt x="173" y="61"/>
                  </a:lnTo>
                  <a:lnTo>
                    <a:pt x="174" y="61"/>
                  </a:lnTo>
                  <a:lnTo>
                    <a:pt x="175" y="62"/>
                  </a:lnTo>
                  <a:lnTo>
                    <a:pt x="178" y="63"/>
                  </a:lnTo>
                  <a:lnTo>
                    <a:pt x="179" y="63"/>
                  </a:lnTo>
                  <a:lnTo>
                    <a:pt x="179" y="61"/>
                  </a:lnTo>
                  <a:lnTo>
                    <a:pt x="180" y="59"/>
                  </a:lnTo>
                  <a:lnTo>
                    <a:pt x="180" y="57"/>
                  </a:lnTo>
                  <a:lnTo>
                    <a:pt x="180" y="56"/>
                  </a:lnTo>
                  <a:lnTo>
                    <a:pt x="181" y="54"/>
                  </a:lnTo>
                  <a:lnTo>
                    <a:pt x="183" y="52"/>
                  </a:lnTo>
                  <a:lnTo>
                    <a:pt x="183" y="50"/>
                  </a:lnTo>
                  <a:lnTo>
                    <a:pt x="182" y="48"/>
                  </a:lnTo>
                  <a:lnTo>
                    <a:pt x="180" y="47"/>
                  </a:lnTo>
                  <a:lnTo>
                    <a:pt x="178" y="48"/>
                  </a:lnTo>
                  <a:lnTo>
                    <a:pt x="175" y="45"/>
                  </a:lnTo>
                  <a:lnTo>
                    <a:pt x="173" y="43"/>
                  </a:lnTo>
                  <a:lnTo>
                    <a:pt x="173" y="41"/>
                  </a:lnTo>
                  <a:lnTo>
                    <a:pt x="172" y="39"/>
                  </a:lnTo>
                  <a:lnTo>
                    <a:pt x="170" y="40"/>
                  </a:lnTo>
                  <a:lnTo>
                    <a:pt x="170" y="39"/>
                  </a:lnTo>
                  <a:lnTo>
                    <a:pt x="169" y="38"/>
                  </a:lnTo>
                  <a:lnTo>
                    <a:pt x="166" y="39"/>
                  </a:lnTo>
                  <a:lnTo>
                    <a:pt x="164" y="39"/>
                  </a:lnTo>
                  <a:lnTo>
                    <a:pt x="164" y="42"/>
                  </a:lnTo>
                  <a:lnTo>
                    <a:pt x="164" y="43"/>
                  </a:lnTo>
                  <a:lnTo>
                    <a:pt x="161" y="43"/>
                  </a:lnTo>
                  <a:lnTo>
                    <a:pt x="161" y="45"/>
                  </a:lnTo>
                  <a:lnTo>
                    <a:pt x="160" y="45"/>
                  </a:lnTo>
                  <a:lnTo>
                    <a:pt x="159" y="45"/>
                  </a:lnTo>
                  <a:lnTo>
                    <a:pt x="156" y="45"/>
                  </a:lnTo>
                  <a:lnTo>
                    <a:pt x="154" y="45"/>
                  </a:lnTo>
                  <a:lnTo>
                    <a:pt x="153" y="45"/>
                  </a:lnTo>
                  <a:lnTo>
                    <a:pt x="152" y="45"/>
                  </a:lnTo>
                  <a:lnTo>
                    <a:pt x="151" y="45"/>
                  </a:lnTo>
                  <a:lnTo>
                    <a:pt x="149" y="45"/>
                  </a:lnTo>
                  <a:lnTo>
                    <a:pt x="149" y="44"/>
                  </a:lnTo>
                  <a:lnTo>
                    <a:pt x="147" y="44"/>
                  </a:ln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4" y="45"/>
                  </a:lnTo>
                  <a:lnTo>
                    <a:pt x="144" y="46"/>
                  </a:lnTo>
                  <a:lnTo>
                    <a:pt x="143" y="46"/>
                  </a:lnTo>
                  <a:lnTo>
                    <a:pt x="143" y="45"/>
                  </a:lnTo>
                  <a:lnTo>
                    <a:pt x="142" y="43"/>
                  </a:lnTo>
                  <a:lnTo>
                    <a:pt x="142" y="39"/>
                  </a:lnTo>
                  <a:lnTo>
                    <a:pt x="141" y="39"/>
                  </a:lnTo>
                  <a:lnTo>
                    <a:pt x="140" y="38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6" y="37"/>
                  </a:lnTo>
                  <a:lnTo>
                    <a:pt x="135" y="36"/>
                  </a:lnTo>
                  <a:lnTo>
                    <a:pt x="134" y="36"/>
                  </a:lnTo>
                  <a:lnTo>
                    <a:pt x="133" y="37"/>
                  </a:lnTo>
                  <a:lnTo>
                    <a:pt x="132" y="37"/>
                  </a:lnTo>
                  <a:lnTo>
                    <a:pt x="130" y="36"/>
                  </a:lnTo>
                  <a:lnTo>
                    <a:pt x="129" y="37"/>
                  </a:lnTo>
                  <a:lnTo>
                    <a:pt x="130" y="39"/>
                  </a:lnTo>
                  <a:lnTo>
                    <a:pt x="131" y="41"/>
                  </a:lnTo>
                  <a:lnTo>
                    <a:pt x="129" y="41"/>
                  </a:lnTo>
                  <a:lnTo>
                    <a:pt x="129" y="43"/>
                  </a:lnTo>
                  <a:lnTo>
                    <a:pt x="129" y="44"/>
                  </a:lnTo>
                  <a:lnTo>
                    <a:pt x="127" y="43"/>
                  </a:lnTo>
                  <a:lnTo>
                    <a:pt x="124" y="42"/>
                  </a:lnTo>
                  <a:lnTo>
                    <a:pt x="124" y="43"/>
                  </a:lnTo>
                  <a:lnTo>
                    <a:pt x="122" y="43"/>
                  </a:lnTo>
                  <a:lnTo>
                    <a:pt x="121" y="41"/>
                  </a:lnTo>
                  <a:lnTo>
                    <a:pt x="121" y="40"/>
                  </a:lnTo>
                  <a:lnTo>
                    <a:pt x="122" y="38"/>
                  </a:lnTo>
                  <a:lnTo>
                    <a:pt x="121" y="36"/>
                  </a:lnTo>
                  <a:lnTo>
                    <a:pt x="119" y="37"/>
                  </a:lnTo>
                  <a:lnTo>
                    <a:pt x="118" y="35"/>
                  </a:lnTo>
                  <a:lnTo>
                    <a:pt x="118" y="34"/>
                  </a:lnTo>
                  <a:lnTo>
                    <a:pt x="116" y="34"/>
                  </a:lnTo>
                  <a:lnTo>
                    <a:pt x="117" y="31"/>
                  </a:lnTo>
                  <a:lnTo>
                    <a:pt x="115" y="30"/>
                  </a:lnTo>
                  <a:lnTo>
                    <a:pt x="114" y="30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09" y="25"/>
                  </a:lnTo>
                  <a:lnTo>
                    <a:pt x="110" y="24"/>
                  </a:lnTo>
                  <a:lnTo>
                    <a:pt x="111" y="24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11" y="21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8"/>
                  </a:lnTo>
                  <a:lnTo>
                    <a:pt x="108" y="17"/>
                  </a:lnTo>
                  <a:lnTo>
                    <a:pt x="107" y="16"/>
                  </a:lnTo>
                  <a:lnTo>
                    <a:pt x="104" y="14"/>
                  </a:lnTo>
                  <a:lnTo>
                    <a:pt x="103" y="13"/>
                  </a:lnTo>
                  <a:lnTo>
                    <a:pt x="101" y="13"/>
                  </a:lnTo>
                  <a:lnTo>
                    <a:pt x="100" y="12"/>
                  </a:lnTo>
                  <a:lnTo>
                    <a:pt x="98" y="13"/>
                  </a:lnTo>
                  <a:lnTo>
                    <a:pt x="96" y="13"/>
                  </a:lnTo>
                  <a:lnTo>
                    <a:pt x="96" y="14"/>
                  </a:lnTo>
                  <a:lnTo>
                    <a:pt x="95" y="13"/>
                  </a:lnTo>
                  <a:lnTo>
                    <a:pt x="94" y="13"/>
                  </a:lnTo>
                  <a:lnTo>
                    <a:pt x="91" y="11"/>
                  </a:lnTo>
                  <a:lnTo>
                    <a:pt x="90" y="10"/>
                  </a:lnTo>
                  <a:lnTo>
                    <a:pt x="87" y="9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81" y="10"/>
                  </a:lnTo>
                  <a:lnTo>
                    <a:pt x="82" y="11"/>
                  </a:lnTo>
                  <a:lnTo>
                    <a:pt x="81" y="12"/>
                  </a:lnTo>
                  <a:lnTo>
                    <a:pt x="80" y="11"/>
                  </a:lnTo>
                  <a:lnTo>
                    <a:pt x="79" y="14"/>
                  </a:lnTo>
                  <a:lnTo>
                    <a:pt x="78" y="14"/>
                  </a:lnTo>
                  <a:lnTo>
                    <a:pt x="78" y="16"/>
                  </a:lnTo>
                  <a:lnTo>
                    <a:pt x="75" y="15"/>
                  </a:lnTo>
                  <a:lnTo>
                    <a:pt x="74" y="17"/>
                  </a:lnTo>
                  <a:lnTo>
                    <a:pt x="73" y="16"/>
                  </a:lnTo>
                  <a:lnTo>
                    <a:pt x="70" y="16"/>
                  </a:lnTo>
                  <a:lnTo>
                    <a:pt x="69" y="12"/>
                  </a:lnTo>
                  <a:lnTo>
                    <a:pt x="68" y="11"/>
                  </a:lnTo>
                  <a:lnTo>
                    <a:pt x="64" y="11"/>
                  </a:lnTo>
                  <a:lnTo>
                    <a:pt x="62" y="11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47" y="8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9" y="11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3" y="40"/>
                  </a:lnTo>
                  <a:lnTo>
                    <a:pt x="4" y="42"/>
                  </a:lnTo>
                  <a:lnTo>
                    <a:pt x="5" y="44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6" y="55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7" y="65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8" y="70"/>
                  </a:lnTo>
                  <a:lnTo>
                    <a:pt x="7" y="71"/>
                  </a:lnTo>
                  <a:lnTo>
                    <a:pt x="4" y="73"/>
                  </a:lnTo>
                  <a:lnTo>
                    <a:pt x="3" y="72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1" y="82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2" y="86"/>
                  </a:lnTo>
                  <a:lnTo>
                    <a:pt x="3" y="88"/>
                  </a:lnTo>
                  <a:lnTo>
                    <a:pt x="4" y="88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8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9" y="99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3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2" y="105"/>
                  </a:lnTo>
                  <a:lnTo>
                    <a:pt x="16" y="105"/>
                  </a:lnTo>
                  <a:lnTo>
                    <a:pt x="17" y="107"/>
                  </a:lnTo>
                  <a:lnTo>
                    <a:pt x="17" y="108"/>
                  </a:lnTo>
                  <a:lnTo>
                    <a:pt x="18" y="109"/>
                  </a:lnTo>
                  <a:lnTo>
                    <a:pt x="20" y="109"/>
                  </a:lnTo>
                  <a:lnTo>
                    <a:pt x="21" y="110"/>
                  </a:lnTo>
                  <a:lnTo>
                    <a:pt x="22" y="112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7" y="113"/>
                  </a:lnTo>
                  <a:lnTo>
                    <a:pt x="28" y="113"/>
                  </a:lnTo>
                  <a:lnTo>
                    <a:pt x="29" y="114"/>
                  </a:lnTo>
                  <a:lnTo>
                    <a:pt x="30" y="113"/>
                  </a:lnTo>
                  <a:lnTo>
                    <a:pt x="30" y="114"/>
                  </a:lnTo>
                  <a:lnTo>
                    <a:pt x="31" y="117"/>
                  </a:lnTo>
                  <a:lnTo>
                    <a:pt x="33" y="117"/>
                  </a:lnTo>
                  <a:lnTo>
                    <a:pt x="36" y="118"/>
                  </a:lnTo>
                  <a:lnTo>
                    <a:pt x="36" y="119"/>
                  </a:lnTo>
                  <a:lnTo>
                    <a:pt x="39" y="120"/>
                  </a:lnTo>
                  <a:lnTo>
                    <a:pt x="39" y="121"/>
                  </a:lnTo>
                  <a:lnTo>
                    <a:pt x="40" y="122"/>
                  </a:lnTo>
                  <a:lnTo>
                    <a:pt x="39" y="124"/>
                  </a:lnTo>
                  <a:lnTo>
                    <a:pt x="37" y="125"/>
                  </a:lnTo>
                  <a:lnTo>
                    <a:pt x="36" y="126"/>
                  </a:lnTo>
                  <a:lnTo>
                    <a:pt x="39" y="127"/>
                  </a:lnTo>
                  <a:lnTo>
                    <a:pt x="38" y="128"/>
                  </a:lnTo>
                  <a:lnTo>
                    <a:pt x="37" y="128"/>
                  </a:lnTo>
                  <a:lnTo>
                    <a:pt x="38" y="131"/>
                  </a:lnTo>
                  <a:lnTo>
                    <a:pt x="41" y="128"/>
                  </a:lnTo>
                  <a:lnTo>
                    <a:pt x="45" y="129"/>
                  </a:lnTo>
                  <a:lnTo>
                    <a:pt x="45" y="132"/>
                  </a:lnTo>
                  <a:lnTo>
                    <a:pt x="46" y="133"/>
                  </a:lnTo>
                  <a:lnTo>
                    <a:pt x="49" y="137"/>
                  </a:lnTo>
                  <a:lnTo>
                    <a:pt x="50" y="135"/>
                  </a:lnTo>
                  <a:lnTo>
                    <a:pt x="54" y="137"/>
                  </a:lnTo>
                  <a:lnTo>
                    <a:pt x="53" y="138"/>
                  </a:lnTo>
                  <a:lnTo>
                    <a:pt x="53" y="139"/>
                  </a:lnTo>
                  <a:lnTo>
                    <a:pt x="56" y="141"/>
                  </a:lnTo>
                  <a:lnTo>
                    <a:pt x="56" y="140"/>
                  </a:lnTo>
                  <a:lnTo>
                    <a:pt x="58" y="142"/>
                  </a:lnTo>
                  <a:lnTo>
                    <a:pt x="58" y="144"/>
                  </a:lnTo>
                  <a:lnTo>
                    <a:pt x="59" y="144"/>
                  </a:lnTo>
                  <a:lnTo>
                    <a:pt x="59" y="145"/>
                  </a:lnTo>
                  <a:lnTo>
                    <a:pt x="57" y="145"/>
                  </a:lnTo>
                  <a:lnTo>
                    <a:pt x="56" y="147"/>
                  </a:lnTo>
                  <a:lnTo>
                    <a:pt x="57" y="148"/>
                  </a:lnTo>
                  <a:lnTo>
                    <a:pt x="57" y="149"/>
                  </a:lnTo>
                  <a:lnTo>
                    <a:pt x="56" y="151"/>
                  </a:lnTo>
                  <a:lnTo>
                    <a:pt x="55" y="151"/>
                  </a:lnTo>
                  <a:lnTo>
                    <a:pt x="55" y="152"/>
                  </a:lnTo>
                  <a:lnTo>
                    <a:pt x="56" y="153"/>
                  </a:lnTo>
                  <a:lnTo>
                    <a:pt x="54" y="154"/>
                  </a:lnTo>
                  <a:lnTo>
                    <a:pt x="53" y="156"/>
                  </a:lnTo>
                  <a:lnTo>
                    <a:pt x="55" y="157"/>
                  </a:lnTo>
                  <a:lnTo>
                    <a:pt x="56" y="156"/>
                  </a:lnTo>
                  <a:lnTo>
                    <a:pt x="55" y="156"/>
                  </a:lnTo>
                  <a:lnTo>
                    <a:pt x="58" y="156"/>
                  </a:lnTo>
                  <a:lnTo>
                    <a:pt x="58" y="157"/>
                  </a:lnTo>
                  <a:lnTo>
                    <a:pt x="59" y="158"/>
                  </a:lnTo>
                  <a:lnTo>
                    <a:pt x="59" y="159"/>
                  </a:lnTo>
                  <a:lnTo>
                    <a:pt x="60" y="159"/>
                  </a:lnTo>
                  <a:lnTo>
                    <a:pt x="63" y="160"/>
                  </a:lnTo>
                  <a:lnTo>
                    <a:pt x="63" y="162"/>
                  </a:lnTo>
                  <a:lnTo>
                    <a:pt x="64" y="164"/>
                  </a:lnTo>
                  <a:lnTo>
                    <a:pt x="65" y="165"/>
                  </a:lnTo>
                  <a:lnTo>
                    <a:pt x="64" y="166"/>
                  </a:lnTo>
                  <a:lnTo>
                    <a:pt x="65" y="169"/>
                  </a:lnTo>
                  <a:lnTo>
                    <a:pt x="66" y="169"/>
                  </a:lnTo>
                  <a:lnTo>
                    <a:pt x="67" y="168"/>
                  </a:lnTo>
                  <a:lnTo>
                    <a:pt x="68" y="168"/>
                  </a:lnTo>
                  <a:lnTo>
                    <a:pt x="68" y="167"/>
                  </a:lnTo>
                  <a:lnTo>
                    <a:pt x="68" y="166"/>
                  </a:lnTo>
                  <a:lnTo>
                    <a:pt x="69" y="167"/>
                  </a:lnTo>
                  <a:lnTo>
                    <a:pt x="69" y="169"/>
                  </a:lnTo>
                  <a:lnTo>
                    <a:pt x="70" y="170"/>
                  </a:lnTo>
                  <a:lnTo>
                    <a:pt x="71" y="171"/>
                  </a:lnTo>
                  <a:lnTo>
                    <a:pt x="72" y="171"/>
                  </a:lnTo>
                  <a:lnTo>
                    <a:pt x="72" y="169"/>
                  </a:lnTo>
                  <a:lnTo>
                    <a:pt x="73" y="169"/>
                  </a:lnTo>
                  <a:lnTo>
                    <a:pt x="74" y="166"/>
                  </a:lnTo>
                  <a:lnTo>
                    <a:pt x="74" y="165"/>
                  </a:lnTo>
                  <a:lnTo>
                    <a:pt x="75" y="165"/>
                  </a:lnTo>
                  <a:lnTo>
                    <a:pt x="76" y="167"/>
                  </a:lnTo>
                  <a:lnTo>
                    <a:pt x="75" y="169"/>
                  </a:lnTo>
                  <a:lnTo>
                    <a:pt x="75" y="170"/>
                  </a:lnTo>
                  <a:lnTo>
                    <a:pt x="76" y="170"/>
                  </a:lnTo>
                  <a:lnTo>
                    <a:pt x="77" y="169"/>
                  </a:lnTo>
                  <a:lnTo>
                    <a:pt x="77" y="167"/>
                  </a:lnTo>
                  <a:lnTo>
                    <a:pt x="79" y="167"/>
                  </a:lnTo>
                  <a:lnTo>
                    <a:pt x="80" y="165"/>
                  </a:lnTo>
                  <a:lnTo>
                    <a:pt x="83" y="162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87" y="160"/>
                  </a:lnTo>
                  <a:lnTo>
                    <a:pt x="89" y="162"/>
                  </a:lnTo>
                  <a:lnTo>
                    <a:pt x="89" y="164"/>
                  </a:lnTo>
                  <a:lnTo>
                    <a:pt x="89" y="165"/>
                  </a:lnTo>
                  <a:lnTo>
                    <a:pt x="89" y="166"/>
                  </a:lnTo>
                  <a:lnTo>
                    <a:pt x="90" y="166"/>
                  </a:lnTo>
                  <a:lnTo>
                    <a:pt x="90" y="167"/>
                  </a:lnTo>
                  <a:lnTo>
                    <a:pt x="92" y="167"/>
                  </a:lnTo>
                  <a:lnTo>
                    <a:pt x="94" y="168"/>
                  </a:lnTo>
                  <a:lnTo>
                    <a:pt x="93" y="168"/>
                  </a:lnTo>
                  <a:lnTo>
                    <a:pt x="93" y="169"/>
                  </a:lnTo>
                  <a:lnTo>
                    <a:pt x="94" y="170"/>
                  </a:lnTo>
                  <a:lnTo>
                    <a:pt x="94" y="169"/>
                  </a:lnTo>
                  <a:lnTo>
                    <a:pt x="96" y="169"/>
                  </a:lnTo>
                  <a:lnTo>
                    <a:pt x="96" y="168"/>
                  </a:lnTo>
                  <a:lnTo>
                    <a:pt x="96" y="167"/>
                  </a:lnTo>
                  <a:lnTo>
                    <a:pt x="98" y="166"/>
                  </a:lnTo>
                  <a:lnTo>
                    <a:pt x="99" y="166"/>
                  </a:lnTo>
                  <a:lnTo>
                    <a:pt x="100" y="167"/>
                  </a:lnTo>
                  <a:lnTo>
                    <a:pt x="104" y="165"/>
                  </a:lnTo>
                  <a:lnTo>
                    <a:pt x="106" y="166"/>
                  </a:lnTo>
                  <a:lnTo>
                    <a:pt x="107" y="167"/>
                  </a:lnTo>
                  <a:lnTo>
                    <a:pt x="109" y="167"/>
                  </a:lnTo>
                  <a:lnTo>
                    <a:pt x="112" y="173"/>
                  </a:lnTo>
                  <a:lnTo>
                    <a:pt x="116" y="171"/>
                  </a:lnTo>
                  <a:lnTo>
                    <a:pt x="117" y="169"/>
                  </a:lnTo>
                  <a:lnTo>
                    <a:pt x="118" y="168"/>
                  </a:lnTo>
                  <a:lnTo>
                    <a:pt x="120" y="166"/>
                  </a:lnTo>
                  <a:lnTo>
                    <a:pt x="121" y="167"/>
                  </a:lnTo>
                  <a:lnTo>
                    <a:pt x="123" y="169"/>
                  </a:lnTo>
                  <a:lnTo>
                    <a:pt x="124" y="171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7" y="173"/>
                  </a:lnTo>
                  <a:lnTo>
                    <a:pt x="128" y="174"/>
                  </a:lnTo>
                  <a:lnTo>
                    <a:pt x="129" y="174"/>
                  </a:lnTo>
                  <a:lnTo>
                    <a:pt x="130" y="174"/>
                  </a:lnTo>
                  <a:lnTo>
                    <a:pt x="133" y="175"/>
                  </a:lnTo>
                  <a:lnTo>
                    <a:pt x="133" y="178"/>
                  </a:lnTo>
                  <a:lnTo>
                    <a:pt x="134" y="178"/>
                  </a:lnTo>
                  <a:lnTo>
                    <a:pt x="136" y="179"/>
                  </a:lnTo>
                  <a:lnTo>
                    <a:pt x="137" y="178"/>
                  </a:lnTo>
                  <a:lnTo>
                    <a:pt x="141" y="177"/>
                  </a:lnTo>
                  <a:lnTo>
                    <a:pt x="142" y="175"/>
                  </a:lnTo>
                  <a:lnTo>
                    <a:pt x="143" y="175"/>
                  </a:lnTo>
                  <a:lnTo>
                    <a:pt x="143" y="174"/>
                  </a:lnTo>
                  <a:lnTo>
                    <a:pt x="142" y="174"/>
                  </a:lnTo>
                  <a:lnTo>
                    <a:pt x="141" y="171"/>
                  </a:lnTo>
                  <a:lnTo>
                    <a:pt x="143" y="171"/>
                  </a:lnTo>
                  <a:lnTo>
                    <a:pt x="142" y="170"/>
                  </a:lnTo>
                  <a:lnTo>
                    <a:pt x="143" y="169"/>
                  </a:lnTo>
                  <a:lnTo>
                    <a:pt x="143" y="168"/>
                  </a:lnTo>
                  <a:lnTo>
                    <a:pt x="142" y="168"/>
                  </a:lnTo>
                  <a:lnTo>
                    <a:pt x="143" y="167"/>
                  </a:lnTo>
                  <a:lnTo>
                    <a:pt x="143" y="165"/>
                  </a:lnTo>
                  <a:lnTo>
                    <a:pt x="143" y="162"/>
                  </a:lnTo>
                  <a:lnTo>
                    <a:pt x="143" y="161"/>
                  </a:lnTo>
                  <a:lnTo>
                    <a:pt x="143" y="160"/>
                  </a:lnTo>
                  <a:lnTo>
                    <a:pt x="145" y="159"/>
                  </a:lnTo>
                  <a:lnTo>
                    <a:pt x="148" y="156"/>
                  </a:lnTo>
                  <a:lnTo>
                    <a:pt x="148" y="154"/>
                  </a:lnTo>
                  <a:lnTo>
                    <a:pt x="150" y="151"/>
                  </a:lnTo>
                  <a:lnTo>
                    <a:pt x="151" y="148"/>
                  </a:lnTo>
                  <a:lnTo>
                    <a:pt x="152" y="148"/>
                  </a:lnTo>
                  <a:lnTo>
                    <a:pt x="152" y="147"/>
                  </a:lnTo>
                  <a:lnTo>
                    <a:pt x="151" y="146"/>
                  </a:lnTo>
                  <a:lnTo>
                    <a:pt x="152" y="142"/>
                  </a:lnTo>
                  <a:lnTo>
                    <a:pt x="152" y="141"/>
                  </a:lnTo>
                  <a:lnTo>
                    <a:pt x="153" y="139"/>
                  </a:lnTo>
                  <a:lnTo>
                    <a:pt x="154" y="137"/>
                  </a:lnTo>
                  <a:lnTo>
                    <a:pt x="154" y="135"/>
                  </a:lnTo>
                  <a:lnTo>
                    <a:pt x="155" y="133"/>
                  </a:lnTo>
                  <a:lnTo>
                    <a:pt x="156" y="132"/>
                  </a:lnTo>
                  <a:lnTo>
                    <a:pt x="157" y="128"/>
                  </a:lnTo>
                  <a:lnTo>
                    <a:pt x="158" y="128"/>
                  </a:lnTo>
                  <a:lnTo>
                    <a:pt x="159" y="128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6" y="125"/>
                  </a:lnTo>
                  <a:lnTo>
                    <a:pt x="154" y="126"/>
                  </a:lnTo>
                  <a:lnTo>
                    <a:pt x="152" y="126"/>
                  </a:lnTo>
                  <a:lnTo>
                    <a:pt x="152" y="125"/>
                  </a:lnTo>
                  <a:lnTo>
                    <a:pt x="150" y="124"/>
                  </a:lnTo>
                  <a:lnTo>
                    <a:pt x="151" y="122"/>
                  </a:lnTo>
                  <a:lnTo>
                    <a:pt x="152" y="121"/>
                  </a:lnTo>
                  <a:lnTo>
                    <a:pt x="151" y="120"/>
                  </a:lnTo>
                  <a:lnTo>
                    <a:pt x="151" y="119"/>
                  </a:lnTo>
                  <a:lnTo>
                    <a:pt x="150" y="119"/>
                  </a:lnTo>
                  <a:lnTo>
                    <a:pt x="151" y="119"/>
                  </a:lnTo>
                  <a:lnTo>
                    <a:pt x="151" y="117"/>
                  </a:lnTo>
                  <a:lnTo>
                    <a:pt x="152" y="115"/>
                  </a:lnTo>
                  <a:lnTo>
                    <a:pt x="151" y="114"/>
                  </a:lnTo>
                  <a:lnTo>
                    <a:pt x="152" y="112"/>
                  </a:lnTo>
                  <a:lnTo>
                    <a:pt x="152" y="111"/>
                  </a:lnTo>
                  <a:lnTo>
                    <a:pt x="152" y="110"/>
                  </a:lnTo>
                  <a:lnTo>
                    <a:pt x="150" y="110"/>
                  </a:lnTo>
                  <a:lnTo>
                    <a:pt x="150" y="109"/>
                  </a:lnTo>
                  <a:lnTo>
                    <a:pt x="152" y="109"/>
                  </a:lnTo>
                  <a:lnTo>
                    <a:pt x="152" y="108"/>
                  </a:lnTo>
                  <a:lnTo>
                    <a:pt x="152" y="10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8" name="Freeform 176"/>
            <p:cNvSpPr>
              <a:spLocks/>
            </p:cNvSpPr>
            <p:nvPr/>
          </p:nvSpPr>
          <p:spPr bwMode="auto">
            <a:xfrm>
              <a:off x="1802" y="1557"/>
              <a:ext cx="15" cy="26"/>
            </a:xfrm>
            <a:custGeom>
              <a:avLst/>
              <a:gdLst>
                <a:gd name="T0" fmla="*/ 4 w 15"/>
                <a:gd name="T1" fmla="*/ 26 h 26"/>
                <a:gd name="T2" fmla="*/ 2 w 15"/>
                <a:gd name="T3" fmla="*/ 26 h 26"/>
                <a:gd name="T4" fmla="*/ 1 w 15"/>
                <a:gd name="T5" fmla="*/ 26 h 26"/>
                <a:gd name="T6" fmla="*/ 1 w 15"/>
                <a:gd name="T7" fmla="*/ 26 h 26"/>
                <a:gd name="T8" fmla="*/ 0 w 15"/>
                <a:gd name="T9" fmla="*/ 25 h 26"/>
                <a:gd name="T10" fmla="*/ 0 w 15"/>
                <a:gd name="T11" fmla="*/ 25 h 26"/>
                <a:gd name="T12" fmla="*/ 0 w 15"/>
                <a:gd name="T13" fmla="*/ 24 h 26"/>
                <a:gd name="T14" fmla="*/ 2 w 15"/>
                <a:gd name="T15" fmla="*/ 24 h 26"/>
                <a:gd name="T16" fmla="*/ 3 w 15"/>
                <a:gd name="T17" fmla="*/ 23 h 26"/>
                <a:gd name="T18" fmla="*/ 4 w 15"/>
                <a:gd name="T19" fmla="*/ 24 h 26"/>
                <a:gd name="T20" fmla="*/ 5 w 15"/>
                <a:gd name="T21" fmla="*/ 24 h 26"/>
                <a:gd name="T22" fmla="*/ 5 w 15"/>
                <a:gd name="T23" fmla="*/ 24 h 26"/>
                <a:gd name="T24" fmla="*/ 6 w 15"/>
                <a:gd name="T25" fmla="*/ 24 h 26"/>
                <a:gd name="T26" fmla="*/ 6 w 15"/>
                <a:gd name="T27" fmla="*/ 24 h 26"/>
                <a:gd name="T28" fmla="*/ 8 w 15"/>
                <a:gd name="T29" fmla="*/ 23 h 26"/>
                <a:gd name="T30" fmla="*/ 9 w 15"/>
                <a:gd name="T31" fmla="*/ 22 h 26"/>
                <a:gd name="T32" fmla="*/ 11 w 15"/>
                <a:gd name="T33" fmla="*/ 20 h 26"/>
                <a:gd name="T34" fmla="*/ 12 w 15"/>
                <a:gd name="T35" fmla="*/ 19 h 26"/>
                <a:gd name="T36" fmla="*/ 13 w 15"/>
                <a:gd name="T37" fmla="*/ 18 h 26"/>
                <a:gd name="T38" fmla="*/ 13 w 15"/>
                <a:gd name="T39" fmla="*/ 18 h 26"/>
                <a:gd name="T40" fmla="*/ 13 w 15"/>
                <a:gd name="T41" fmla="*/ 17 h 26"/>
                <a:gd name="T42" fmla="*/ 13 w 15"/>
                <a:gd name="T43" fmla="*/ 14 h 26"/>
                <a:gd name="T44" fmla="*/ 13 w 15"/>
                <a:gd name="T45" fmla="*/ 13 h 26"/>
                <a:gd name="T46" fmla="*/ 14 w 15"/>
                <a:gd name="T47" fmla="*/ 13 h 26"/>
                <a:gd name="T48" fmla="*/ 15 w 15"/>
                <a:gd name="T49" fmla="*/ 10 h 26"/>
                <a:gd name="T50" fmla="*/ 13 w 15"/>
                <a:gd name="T51" fmla="*/ 10 h 26"/>
                <a:gd name="T52" fmla="*/ 13 w 15"/>
                <a:gd name="T53" fmla="*/ 10 h 26"/>
                <a:gd name="T54" fmla="*/ 12 w 15"/>
                <a:gd name="T55" fmla="*/ 10 h 26"/>
                <a:gd name="T56" fmla="*/ 11 w 15"/>
                <a:gd name="T57" fmla="*/ 8 h 26"/>
                <a:gd name="T58" fmla="*/ 12 w 15"/>
                <a:gd name="T59" fmla="*/ 7 h 26"/>
                <a:gd name="T60" fmla="*/ 13 w 15"/>
                <a:gd name="T61" fmla="*/ 7 h 26"/>
                <a:gd name="T62" fmla="*/ 13 w 15"/>
                <a:gd name="T63" fmla="*/ 5 h 26"/>
                <a:gd name="T64" fmla="*/ 13 w 15"/>
                <a:gd name="T65" fmla="*/ 3 h 26"/>
                <a:gd name="T66" fmla="*/ 13 w 15"/>
                <a:gd name="T67" fmla="*/ 3 h 26"/>
                <a:gd name="T68" fmla="*/ 14 w 15"/>
                <a:gd name="T69" fmla="*/ 1 h 26"/>
                <a:gd name="T70" fmla="*/ 15 w 15"/>
                <a:gd name="T71" fmla="*/ 0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"/>
                <a:gd name="T109" fmla="*/ 0 h 26"/>
                <a:gd name="T110" fmla="*/ 15 w 15"/>
                <a:gd name="T111" fmla="*/ 26 h 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" h="26">
                  <a:moveTo>
                    <a:pt x="4" y="26"/>
                  </a:moveTo>
                  <a:lnTo>
                    <a:pt x="2" y="26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8" y="23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9" name="Freeform 177"/>
            <p:cNvSpPr>
              <a:spLocks/>
            </p:cNvSpPr>
            <p:nvPr/>
          </p:nvSpPr>
          <p:spPr bwMode="auto">
            <a:xfrm>
              <a:off x="1791" y="1526"/>
              <a:ext cx="43" cy="83"/>
            </a:xfrm>
            <a:custGeom>
              <a:avLst/>
              <a:gdLst>
                <a:gd name="T0" fmla="*/ 43 w 43"/>
                <a:gd name="T1" fmla="*/ 7 h 83"/>
                <a:gd name="T2" fmla="*/ 43 w 43"/>
                <a:gd name="T3" fmla="*/ 9 h 83"/>
                <a:gd name="T4" fmla="*/ 40 w 43"/>
                <a:gd name="T5" fmla="*/ 13 h 83"/>
                <a:gd name="T6" fmla="*/ 36 w 43"/>
                <a:gd name="T7" fmla="*/ 11 h 83"/>
                <a:gd name="T8" fmla="*/ 31 w 43"/>
                <a:gd name="T9" fmla="*/ 12 h 83"/>
                <a:gd name="T10" fmla="*/ 28 w 43"/>
                <a:gd name="T11" fmla="*/ 12 h 83"/>
                <a:gd name="T12" fmla="*/ 24 w 43"/>
                <a:gd name="T13" fmla="*/ 12 h 83"/>
                <a:gd name="T14" fmla="*/ 19 w 43"/>
                <a:gd name="T15" fmla="*/ 9 h 83"/>
                <a:gd name="T16" fmla="*/ 15 w 43"/>
                <a:gd name="T17" fmla="*/ 7 h 83"/>
                <a:gd name="T18" fmla="*/ 12 w 43"/>
                <a:gd name="T19" fmla="*/ 6 h 83"/>
                <a:gd name="T20" fmla="*/ 11 w 43"/>
                <a:gd name="T21" fmla="*/ 4 h 83"/>
                <a:gd name="T22" fmla="*/ 11 w 43"/>
                <a:gd name="T23" fmla="*/ 1 h 83"/>
                <a:gd name="T24" fmla="*/ 9 w 43"/>
                <a:gd name="T25" fmla="*/ 1 h 83"/>
                <a:gd name="T26" fmla="*/ 8 w 43"/>
                <a:gd name="T27" fmla="*/ 4 h 83"/>
                <a:gd name="T28" fmla="*/ 7 w 43"/>
                <a:gd name="T29" fmla="*/ 8 h 83"/>
                <a:gd name="T30" fmla="*/ 6 w 43"/>
                <a:gd name="T31" fmla="*/ 13 h 83"/>
                <a:gd name="T32" fmla="*/ 3 w 43"/>
                <a:gd name="T33" fmla="*/ 14 h 83"/>
                <a:gd name="T34" fmla="*/ 0 w 43"/>
                <a:gd name="T35" fmla="*/ 15 h 83"/>
                <a:gd name="T36" fmla="*/ 2 w 43"/>
                <a:gd name="T37" fmla="*/ 19 h 83"/>
                <a:gd name="T38" fmla="*/ 7 w 43"/>
                <a:gd name="T39" fmla="*/ 21 h 83"/>
                <a:gd name="T40" fmla="*/ 11 w 43"/>
                <a:gd name="T41" fmla="*/ 23 h 83"/>
                <a:gd name="T42" fmla="*/ 8 w 43"/>
                <a:gd name="T43" fmla="*/ 24 h 83"/>
                <a:gd name="T44" fmla="*/ 11 w 43"/>
                <a:gd name="T45" fmla="*/ 27 h 83"/>
                <a:gd name="T46" fmla="*/ 11 w 43"/>
                <a:gd name="T47" fmla="*/ 30 h 83"/>
                <a:gd name="T48" fmla="*/ 14 w 43"/>
                <a:gd name="T49" fmla="*/ 28 h 83"/>
                <a:gd name="T50" fmla="*/ 15 w 43"/>
                <a:gd name="T51" fmla="*/ 26 h 83"/>
                <a:gd name="T52" fmla="*/ 16 w 43"/>
                <a:gd name="T53" fmla="*/ 23 h 83"/>
                <a:gd name="T54" fmla="*/ 18 w 43"/>
                <a:gd name="T55" fmla="*/ 25 h 83"/>
                <a:gd name="T56" fmla="*/ 19 w 43"/>
                <a:gd name="T57" fmla="*/ 25 h 83"/>
                <a:gd name="T58" fmla="*/ 22 w 43"/>
                <a:gd name="T59" fmla="*/ 25 h 83"/>
                <a:gd name="T60" fmla="*/ 23 w 43"/>
                <a:gd name="T61" fmla="*/ 28 h 83"/>
                <a:gd name="T62" fmla="*/ 24 w 43"/>
                <a:gd name="T63" fmla="*/ 28 h 83"/>
                <a:gd name="T64" fmla="*/ 26 w 43"/>
                <a:gd name="T65" fmla="*/ 31 h 83"/>
                <a:gd name="T66" fmla="*/ 24 w 43"/>
                <a:gd name="T67" fmla="*/ 34 h 83"/>
                <a:gd name="T68" fmla="*/ 23 w 43"/>
                <a:gd name="T69" fmla="*/ 38 h 83"/>
                <a:gd name="T70" fmla="*/ 24 w 43"/>
                <a:gd name="T71" fmla="*/ 41 h 83"/>
                <a:gd name="T72" fmla="*/ 24 w 43"/>
                <a:gd name="T73" fmla="*/ 44 h 83"/>
                <a:gd name="T74" fmla="*/ 24 w 43"/>
                <a:gd name="T75" fmla="*/ 48 h 83"/>
                <a:gd name="T76" fmla="*/ 23 w 43"/>
                <a:gd name="T77" fmla="*/ 50 h 83"/>
                <a:gd name="T78" fmla="*/ 19 w 43"/>
                <a:gd name="T79" fmla="*/ 55 h 83"/>
                <a:gd name="T80" fmla="*/ 16 w 43"/>
                <a:gd name="T81" fmla="*/ 55 h 83"/>
                <a:gd name="T82" fmla="*/ 14 w 43"/>
                <a:gd name="T83" fmla="*/ 55 h 83"/>
                <a:gd name="T84" fmla="*/ 11 w 43"/>
                <a:gd name="T85" fmla="*/ 56 h 83"/>
                <a:gd name="T86" fmla="*/ 12 w 43"/>
                <a:gd name="T87" fmla="*/ 58 h 83"/>
                <a:gd name="T88" fmla="*/ 15 w 43"/>
                <a:gd name="T89" fmla="*/ 58 h 83"/>
                <a:gd name="T90" fmla="*/ 13 w 43"/>
                <a:gd name="T91" fmla="*/ 59 h 83"/>
                <a:gd name="T92" fmla="*/ 15 w 43"/>
                <a:gd name="T93" fmla="*/ 60 h 83"/>
                <a:gd name="T94" fmla="*/ 14 w 43"/>
                <a:gd name="T95" fmla="*/ 64 h 83"/>
                <a:gd name="T96" fmla="*/ 14 w 43"/>
                <a:gd name="T97" fmla="*/ 69 h 83"/>
                <a:gd name="T98" fmla="*/ 14 w 43"/>
                <a:gd name="T99" fmla="*/ 70 h 83"/>
                <a:gd name="T100" fmla="*/ 13 w 43"/>
                <a:gd name="T101" fmla="*/ 74 h 83"/>
                <a:gd name="T102" fmla="*/ 15 w 43"/>
                <a:gd name="T103" fmla="*/ 76 h 83"/>
                <a:gd name="T104" fmla="*/ 19 w 43"/>
                <a:gd name="T105" fmla="*/ 75 h 83"/>
                <a:gd name="T106" fmla="*/ 22 w 43"/>
                <a:gd name="T107" fmla="*/ 78 h 83"/>
                <a:gd name="T108" fmla="*/ 19 w 43"/>
                <a:gd name="T109" fmla="*/ 82 h 83"/>
                <a:gd name="T110" fmla="*/ 43 w 43"/>
                <a:gd name="T111" fmla="*/ 6 h 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83"/>
                <a:gd name="T170" fmla="*/ 43 w 43"/>
                <a:gd name="T171" fmla="*/ 83 h 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83">
                  <a:moveTo>
                    <a:pt x="43" y="6"/>
                  </a:moveTo>
                  <a:lnTo>
                    <a:pt x="43" y="6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11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2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5" y="13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8" y="23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8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6" y="31"/>
                  </a:lnTo>
                  <a:lnTo>
                    <a:pt x="25" y="32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1" y="52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3" y="56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2" y="58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5" y="58"/>
                  </a:lnTo>
                  <a:lnTo>
                    <a:pt x="15" y="59"/>
                  </a:lnTo>
                  <a:lnTo>
                    <a:pt x="13" y="59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4" y="64"/>
                  </a:lnTo>
                  <a:lnTo>
                    <a:pt x="15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4" y="69"/>
                  </a:lnTo>
                  <a:lnTo>
                    <a:pt x="14" y="70"/>
                  </a:lnTo>
                  <a:lnTo>
                    <a:pt x="15" y="71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9" y="75"/>
                  </a:lnTo>
                  <a:lnTo>
                    <a:pt x="20" y="75"/>
                  </a:lnTo>
                  <a:lnTo>
                    <a:pt x="20" y="76"/>
                  </a:lnTo>
                  <a:lnTo>
                    <a:pt x="22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9" y="82"/>
                  </a:lnTo>
                  <a:lnTo>
                    <a:pt x="18" y="83"/>
                  </a:lnTo>
                  <a:lnTo>
                    <a:pt x="43" y="83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0" name="Freeform 178"/>
            <p:cNvSpPr>
              <a:spLocks/>
            </p:cNvSpPr>
            <p:nvPr/>
          </p:nvSpPr>
          <p:spPr bwMode="auto">
            <a:xfrm>
              <a:off x="1791" y="1608"/>
              <a:ext cx="43" cy="85"/>
            </a:xfrm>
            <a:custGeom>
              <a:avLst/>
              <a:gdLst>
                <a:gd name="T0" fmla="*/ 18 w 43"/>
                <a:gd name="T1" fmla="*/ 1 h 85"/>
                <a:gd name="T2" fmla="*/ 17 w 43"/>
                <a:gd name="T3" fmla="*/ 4 h 85"/>
                <a:gd name="T4" fmla="*/ 16 w 43"/>
                <a:gd name="T5" fmla="*/ 7 h 85"/>
                <a:gd name="T6" fmla="*/ 15 w 43"/>
                <a:gd name="T7" fmla="*/ 10 h 85"/>
                <a:gd name="T8" fmla="*/ 15 w 43"/>
                <a:gd name="T9" fmla="*/ 15 h 85"/>
                <a:gd name="T10" fmla="*/ 14 w 43"/>
                <a:gd name="T11" fmla="*/ 16 h 85"/>
                <a:gd name="T12" fmla="*/ 11 w 43"/>
                <a:gd name="T13" fmla="*/ 22 h 85"/>
                <a:gd name="T14" fmla="*/ 11 w 43"/>
                <a:gd name="T15" fmla="*/ 24 h 85"/>
                <a:gd name="T16" fmla="*/ 6 w 43"/>
                <a:gd name="T17" fmla="*/ 28 h 85"/>
                <a:gd name="T18" fmla="*/ 6 w 43"/>
                <a:gd name="T19" fmla="*/ 30 h 85"/>
                <a:gd name="T20" fmla="*/ 6 w 43"/>
                <a:gd name="T21" fmla="*/ 33 h 85"/>
                <a:gd name="T22" fmla="*/ 5 w 43"/>
                <a:gd name="T23" fmla="*/ 36 h 85"/>
                <a:gd name="T24" fmla="*/ 6 w 43"/>
                <a:gd name="T25" fmla="*/ 37 h 85"/>
                <a:gd name="T26" fmla="*/ 6 w 43"/>
                <a:gd name="T27" fmla="*/ 38 h 85"/>
                <a:gd name="T28" fmla="*/ 5 w 43"/>
                <a:gd name="T29" fmla="*/ 41 h 85"/>
                <a:gd name="T30" fmla="*/ 6 w 43"/>
                <a:gd name="T31" fmla="*/ 43 h 85"/>
                <a:gd name="T32" fmla="*/ 4 w 43"/>
                <a:gd name="T33" fmla="*/ 44 h 85"/>
                <a:gd name="T34" fmla="*/ 0 w 43"/>
                <a:gd name="T35" fmla="*/ 46 h 85"/>
                <a:gd name="T36" fmla="*/ 4 w 43"/>
                <a:gd name="T37" fmla="*/ 51 h 85"/>
                <a:gd name="T38" fmla="*/ 6 w 43"/>
                <a:gd name="T39" fmla="*/ 51 h 85"/>
                <a:gd name="T40" fmla="*/ 6 w 43"/>
                <a:gd name="T41" fmla="*/ 51 h 85"/>
                <a:gd name="T42" fmla="*/ 12 w 43"/>
                <a:gd name="T43" fmla="*/ 53 h 85"/>
                <a:gd name="T44" fmla="*/ 13 w 43"/>
                <a:gd name="T45" fmla="*/ 54 h 85"/>
                <a:gd name="T46" fmla="*/ 14 w 43"/>
                <a:gd name="T47" fmla="*/ 55 h 85"/>
                <a:gd name="T48" fmla="*/ 14 w 43"/>
                <a:gd name="T49" fmla="*/ 57 h 85"/>
                <a:gd name="T50" fmla="*/ 15 w 43"/>
                <a:gd name="T51" fmla="*/ 59 h 85"/>
                <a:gd name="T52" fmla="*/ 15 w 43"/>
                <a:gd name="T53" fmla="*/ 60 h 85"/>
                <a:gd name="T54" fmla="*/ 15 w 43"/>
                <a:gd name="T55" fmla="*/ 61 h 85"/>
                <a:gd name="T56" fmla="*/ 15 w 43"/>
                <a:gd name="T57" fmla="*/ 62 h 85"/>
                <a:gd name="T58" fmla="*/ 13 w 43"/>
                <a:gd name="T59" fmla="*/ 64 h 85"/>
                <a:gd name="T60" fmla="*/ 13 w 43"/>
                <a:gd name="T61" fmla="*/ 65 h 85"/>
                <a:gd name="T62" fmla="*/ 13 w 43"/>
                <a:gd name="T63" fmla="*/ 67 h 85"/>
                <a:gd name="T64" fmla="*/ 14 w 43"/>
                <a:gd name="T65" fmla="*/ 69 h 85"/>
                <a:gd name="T66" fmla="*/ 17 w 43"/>
                <a:gd name="T67" fmla="*/ 68 h 85"/>
                <a:gd name="T68" fmla="*/ 18 w 43"/>
                <a:gd name="T69" fmla="*/ 69 h 85"/>
                <a:gd name="T70" fmla="*/ 18 w 43"/>
                <a:gd name="T71" fmla="*/ 70 h 85"/>
                <a:gd name="T72" fmla="*/ 20 w 43"/>
                <a:gd name="T73" fmla="*/ 71 h 85"/>
                <a:gd name="T74" fmla="*/ 21 w 43"/>
                <a:gd name="T75" fmla="*/ 73 h 85"/>
                <a:gd name="T76" fmla="*/ 22 w 43"/>
                <a:gd name="T77" fmla="*/ 74 h 85"/>
                <a:gd name="T78" fmla="*/ 23 w 43"/>
                <a:gd name="T79" fmla="*/ 75 h 85"/>
                <a:gd name="T80" fmla="*/ 24 w 43"/>
                <a:gd name="T81" fmla="*/ 79 h 85"/>
                <a:gd name="T82" fmla="*/ 27 w 43"/>
                <a:gd name="T83" fmla="*/ 78 h 85"/>
                <a:gd name="T84" fmla="*/ 27 w 43"/>
                <a:gd name="T85" fmla="*/ 79 h 85"/>
                <a:gd name="T86" fmla="*/ 25 w 43"/>
                <a:gd name="T87" fmla="*/ 81 h 85"/>
                <a:gd name="T88" fmla="*/ 27 w 43"/>
                <a:gd name="T89" fmla="*/ 84 h 85"/>
                <a:gd name="T90" fmla="*/ 30 w 43"/>
                <a:gd name="T91" fmla="*/ 85 h 85"/>
                <a:gd name="T92" fmla="*/ 35 w 43"/>
                <a:gd name="T93" fmla="*/ 83 h 85"/>
                <a:gd name="T94" fmla="*/ 39 w 43"/>
                <a:gd name="T95" fmla="*/ 83 h 85"/>
                <a:gd name="T96" fmla="*/ 43 w 43"/>
                <a:gd name="T97" fmla="*/ 80 h 85"/>
                <a:gd name="T98" fmla="*/ 43 w 43"/>
                <a:gd name="T99" fmla="*/ 79 h 85"/>
                <a:gd name="T100" fmla="*/ 43 w 43"/>
                <a:gd name="T101" fmla="*/ 77 h 85"/>
                <a:gd name="T102" fmla="*/ 43 w 43"/>
                <a:gd name="T103" fmla="*/ 0 h 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"/>
                <a:gd name="T157" fmla="*/ 0 h 85"/>
                <a:gd name="T158" fmla="*/ 43 w 43"/>
                <a:gd name="T159" fmla="*/ 85 h 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" h="85">
                  <a:moveTo>
                    <a:pt x="18" y="0"/>
                  </a:moveTo>
                  <a:lnTo>
                    <a:pt x="18" y="1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3" y="19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8" y="27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5" y="41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6" y="51"/>
                  </a:lnTo>
                  <a:lnTo>
                    <a:pt x="7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5" y="60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4" y="63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3" y="66"/>
                  </a:lnTo>
                  <a:lnTo>
                    <a:pt x="13" y="67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5" y="69"/>
                  </a:lnTo>
                  <a:lnTo>
                    <a:pt x="17" y="68"/>
                  </a:lnTo>
                  <a:lnTo>
                    <a:pt x="18" y="68"/>
                  </a:lnTo>
                  <a:lnTo>
                    <a:pt x="18" y="69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21" y="73"/>
                  </a:lnTo>
                  <a:lnTo>
                    <a:pt x="22" y="73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3" y="75"/>
                  </a:lnTo>
                  <a:lnTo>
                    <a:pt x="23" y="78"/>
                  </a:lnTo>
                  <a:lnTo>
                    <a:pt x="24" y="79"/>
                  </a:lnTo>
                  <a:lnTo>
                    <a:pt x="27" y="78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5" y="81"/>
                  </a:lnTo>
                  <a:lnTo>
                    <a:pt x="25" y="83"/>
                  </a:lnTo>
                  <a:lnTo>
                    <a:pt x="27" y="84"/>
                  </a:lnTo>
                  <a:lnTo>
                    <a:pt x="30" y="83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5" y="83"/>
                  </a:lnTo>
                  <a:lnTo>
                    <a:pt x="36" y="82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3" y="80"/>
                  </a:lnTo>
                  <a:lnTo>
                    <a:pt x="43" y="79"/>
                  </a:lnTo>
                  <a:lnTo>
                    <a:pt x="43" y="78"/>
                  </a:lnTo>
                  <a:lnTo>
                    <a:pt x="43" y="77"/>
                  </a:lnTo>
                  <a:lnTo>
                    <a:pt x="4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1" name="Freeform 179"/>
            <p:cNvSpPr>
              <a:spLocks/>
            </p:cNvSpPr>
            <p:nvPr/>
          </p:nvSpPr>
          <p:spPr bwMode="auto">
            <a:xfrm>
              <a:off x="1834" y="1524"/>
              <a:ext cx="43" cy="85"/>
            </a:xfrm>
            <a:custGeom>
              <a:avLst/>
              <a:gdLst>
                <a:gd name="T0" fmla="*/ 36 w 43"/>
                <a:gd name="T1" fmla="*/ 23 h 85"/>
                <a:gd name="T2" fmla="*/ 37 w 43"/>
                <a:gd name="T3" fmla="*/ 19 h 85"/>
                <a:gd name="T4" fmla="*/ 39 w 43"/>
                <a:gd name="T5" fmla="*/ 13 h 85"/>
                <a:gd name="T6" fmla="*/ 43 w 43"/>
                <a:gd name="T7" fmla="*/ 8 h 85"/>
                <a:gd name="T8" fmla="*/ 41 w 43"/>
                <a:gd name="T9" fmla="*/ 8 h 85"/>
                <a:gd name="T10" fmla="*/ 38 w 43"/>
                <a:gd name="T11" fmla="*/ 7 h 85"/>
                <a:gd name="T12" fmla="*/ 34 w 43"/>
                <a:gd name="T13" fmla="*/ 6 h 85"/>
                <a:gd name="T14" fmla="*/ 24 w 43"/>
                <a:gd name="T15" fmla="*/ 1 h 85"/>
                <a:gd name="T16" fmla="*/ 22 w 43"/>
                <a:gd name="T17" fmla="*/ 2 h 85"/>
                <a:gd name="T18" fmla="*/ 19 w 43"/>
                <a:gd name="T19" fmla="*/ 2 h 85"/>
                <a:gd name="T20" fmla="*/ 18 w 43"/>
                <a:gd name="T21" fmla="*/ 3 h 85"/>
                <a:gd name="T22" fmla="*/ 13 w 43"/>
                <a:gd name="T23" fmla="*/ 1 h 85"/>
                <a:gd name="T24" fmla="*/ 9 w 43"/>
                <a:gd name="T25" fmla="*/ 2 h 85"/>
                <a:gd name="T26" fmla="*/ 7 w 43"/>
                <a:gd name="T27" fmla="*/ 3 h 85"/>
                <a:gd name="T28" fmla="*/ 3 w 43"/>
                <a:gd name="T29" fmla="*/ 3 h 85"/>
                <a:gd name="T30" fmla="*/ 1 w 43"/>
                <a:gd name="T31" fmla="*/ 6 h 85"/>
                <a:gd name="T32" fmla="*/ 0 w 43"/>
                <a:gd name="T33" fmla="*/ 8 h 85"/>
                <a:gd name="T34" fmla="*/ 0 w 43"/>
                <a:gd name="T35" fmla="*/ 11 h 85"/>
                <a:gd name="T36" fmla="*/ 11 w 43"/>
                <a:gd name="T37" fmla="*/ 85 h 85"/>
                <a:gd name="T38" fmla="*/ 12 w 43"/>
                <a:gd name="T39" fmla="*/ 78 h 85"/>
                <a:gd name="T40" fmla="*/ 15 w 43"/>
                <a:gd name="T41" fmla="*/ 74 h 85"/>
                <a:gd name="T42" fmla="*/ 14 w 43"/>
                <a:gd name="T43" fmla="*/ 67 h 85"/>
                <a:gd name="T44" fmla="*/ 15 w 43"/>
                <a:gd name="T45" fmla="*/ 63 h 85"/>
                <a:gd name="T46" fmla="*/ 16 w 43"/>
                <a:gd name="T47" fmla="*/ 59 h 85"/>
                <a:gd name="T48" fmla="*/ 17 w 43"/>
                <a:gd name="T49" fmla="*/ 49 h 85"/>
                <a:gd name="T50" fmla="*/ 19 w 43"/>
                <a:gd name="T51" fmla="*/ 43 h 85"/>
                <a:gd name="T52" fmla="*/ 23 w 43"/>
                <a:gd name="T53" fmla="*/ 40 h 85"/>
                <a:gd name="T54" fmla="*/ 28 w 43"/>
                <a:gd name="T55" fmla="*/ 34 h 85"/>
                <a:gd name="T56" fmla="*/ 28 w 43"/>
                <a:gd name="T57" fmla="*/ 30 h 85"/>
                <a:gd name="T58" fmla="*/ 30 w 43"/>
                <a:gd name="T59" fmla="*/ 30 h 85"/>
                <a:gd name="T60" fmla="*/ 31 w 43"/>
                <a:gd name="T61" fmla="*/ 27 h 85"/>
                <a:gd name="T62" fmla="*/ 35 w 43"/>
                <a:gd name="T63" fmla="*/ 25 h 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85"/>
                <a:gd name="T98" fmla="*/ 43 w 43"/>
                <a:gd name="T99" fmla="*/ 85 h 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85">
                  <a:moveTo>
                    <a:pt x="36" y="25"/>
                  </a:moveTo>
                  <a:lnTo>
                    <a:pt x="36" y="23"/>
                  </a:lnTo>
                  <a:lnTo>
                    <a:pt x="37" y="19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40" y="11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85"/>
                  </a:lnTo>
                  <a:lnTo>
                    <a:pt x="11" y="85"/>
                  </a:lnTo>
                  <a:lnTo>
                    <a:pt x="11" y="82"/>
                  </a:lnTo>
                  <a:lnTo>
                    <a:pt x="12" y="78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4" y="71"/>
                  </a:lnTo>
                  <a:lnTo>
                    <a:pt x="14" y="67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8" y="57"/>
                  </a:lnTo>
                  <a:lnTo>
                    <a:pt x="17" y="49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22" y="41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5" y="2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2" name="Freeform 180"/>
            <p:cNvSpPr>
              <a:spLocks/>
            </p:cNvSpPr>
            <p:nvPr/>
          </p:nvSpPr>
          <p:spPr bwMode="auto">
            <a:xfrm>
              <a:off x="1834" y="1608"/>
              <a:ext cx="11" cy="80"/>
            </a:xfrm>
            <a:custGeom>
              <a:avLst/>
              <a:gdLst>
                <a:gd name="T0" fmla="*/ 0 w 11"/>
                <a:gd name="T1" fmla="*/ 0 h 80"/>
                <a:gd name="T2" fmla="*/ 0 w 11"/>
                <a:gd name="T3" fmla="*/ 80 h 80"/>
                <a:gd name="T4" fmla="*/ 0 w 11"/>
                <a:gd name="T5" fmla="*/ 79 h 80"/>
                <a:gd name="T6" fmla="*/ 1 w 11"/>
                <a:gd name="T7" fmla="*/ 79 h 80"/>
                <a:gd name="T8" fmla="*/ 0 w 11"/>
                <a:gd name="T9" fmla="*/ 79 h 80"/>
                <a:gd name="T10" fmla="*/ 0 w 11"/>
                <a:gd name="T11" fmla="*/ 77 h 80"/>
                <a:gd name="T12" fmla="*/ 1 w 11"/>
                <a:gd name="T13" fmla="*/ 78 h 80"/>
                <a:gd name="T14" fmla="*/ 3 w 11"/>
                <a:gd name="T15" fmla="*/ 78 h 80"/>
                <a:gd name="T16" fmla="*/ 5 w 11"/>
                <a:gd name="T17" fmla="*/ 77 h 80"/>
                <a:gd name="T18" fmla="*/ 5 w 11"/>
                <a:gd name="T19" fmla="*/ 74 h 80"/>
                <a:gd name="T20" fmla="*/ 6 w 11"/>
                <a:gd name="T21" fmla="*/ 74 h 80"/>
                <a:gd name="T22" fmla="*/ 7 w 11"/>
                <a:gd name="T23" fmla="*/ 73 h 80"/>
                <a:gd name="T24" fmla="*/ 6 w 11"/>
                <a:gd name="T25" fmla="*/ 72 h 80"/>
                <a:gd name="T26" fmla="*/ 4 w 11"/>
                <a:gd name="T27" fmla="*/ 73 h 80"/>
                <a:gd name="T28" fmla="*/ 4 w 11"/>
                <a:gd name="T29" fmla="*/ 71 h 80"/>
                <a:gd name="T30" fmla="*/ 5 w 11"/>
                <a:gd name="T31" fmla="*/ 71 h 80"/>
                <a:gd name="T32" fmla="*/ 7 w 11"/>
                <a:gd name="T33" fmla="*/ 70 h 80"/>
                <a:gd name="T34" fmla="*/ 9 w 11"/>
                <a:gd name="T35" fmla="*/ 68 h 80"/>
                <a:gd name="T36" fmla="*/ 9 w 11"/>
                <a:gd name="T37" fmla="*/ 68 h 80"/>
                <a:gd name="T38" fmla="*/ 9 w 11"/>
                <a:gd name="T39" fmla="*/ 66 h 80"/>
                <a:gd name="T40" fmla="*/ 10 w 11"/>
                <a:gd name="T41" fmla="*/ 65 h 80"/>
                <a:gd name="T42" fmla="*/ 9 w 11"/>
                <a:gd name="T43" fmla="*/ 63 h 80"/>
                <a:gd name="T44" fmla="*/ 8 w 11"/>
                <a:gd name="T45" fmla="*/ 62 h 80"/>
                <a:gd name="T46" fmla="*/ 8 w 11"/>
                <a:gd name="T47" fmla="*/ 62 h 80"/>
                <a:gd name="T48" fmla="*/ 5 w 11"/>
                <a:gd name="T49" fmla="*/ 60 h 80"/>
                <a:gd name="T50" fmla="*/ 4 w 11"/>
                <a:gd name="T51" fmla="*/ 55 h 80"/>
                <a:gd name="T52" fmla="*/ 5 w 11"/>
                <a:gd name="T53" fmla="*/ 54 h 80"/>
                <a:gd name="T54" fmla="*/ 6 w 11"/>
                <a:gd name="T55" fmla="*/ 52 h 80"/>
                <a:gd name="T56" fmla="*/ 5 w 11"/>
                <a:gd name="T57" fmla="*/ 51 h 80"/>
                <a:gd name="T58" fmla="*/ 5 w 11"/>
                <a:gd name="T59" fmla="*/ 49 h 80"/>
                <a:gd name="T60" fmla="*/ 4 w 11"/>
                <a:gd name="T61" fmla="*/ 48 h 80"/>
                <a:gd name="T62" fmla="*/ 5 w 11"/>
                <a:gd name="T63" fmla="*/ 45 h 80"/>
                <a:gd name="T64" fmla="*/ 5 w 11"/>
                <a:gd name="T65" fmla="*/ 44 h 80"/>
                <a:gd name="T66" fmla="*/ 6 w 11"/>
                <a:gd name="T67" fmla="*/ 42 h 80"/>
                <a:gd name="T68" fmla="*/ 6 w 11"/>
                <a:gd name="T69" fmla="*/ 40 h 80"/>
                <a:gd name="T70" fmla="*/ 6 w 11"/>
                <a:gd name="T71" fmla="*/ 39 h 80"/>
                <a:gd name="T72" fmla="*/ 7 w 11"/>
                <a:gd name="T73" fmla="*/ 35 h 80"/>
                <a:gd name="T74" fmla="*/ 7 w 11"/>
                <a:gd name="T75" fmla="*/ 33 h 80"/>
                <a:gd name="T76" fmla="*/ 7 w 11"/>
                <a:gd name="T77" fmla="*/ 33 h 80"/>
                <a:gd name="T78" fmla="*/ 9 w 11"/>
                <a:gd name="T79" fmla="*/ 30 h 80"/>
                <a:gd name="T80" fmla="*/ 9 w 11"/>
                <a:gd name="T81" fmla="*/ 28 h 80"/>
                <a:gd name="T82" fmla="*/ 9 w 11"/>
                <a:gd name="T83" fmla="*/ 24 h 80"/>
                <a:gd name="T84" fmla="*/ 7 w 11"/>
                <a:gd name="T85" fmla="*/ 24 h 80"/>
                <a:gd name="T86" fmla="*/ 6 w 11"/>
                <a:gd name="T87" fmla="*/ 23 h 80"/>
                <a:gd name="T88" fmla="*/ 6 w 11"/>
                <a:gd name="T89" fmla="*/ 22 h 80"/>
                <a:gd name="T90" fmla="*/ 6 w 11"/>
                <a:gd name="T91" fmla="*/ 19 h 80"/>
                <a:gd name="T92" fmla="*/ 5 w 11"/>
                <a:gd name="T93" fmla="*/ 16 h 80"/>
                <a:gd name="T94" fmla="*/ 5 w 11"/>
                <a:gd name="T95" fmla="*/ 15 h 80"/>
                <a:gd name="T96" fmla="*/ 6 w 11"/>
                <a:gd name="T97" fmla="*/ 15 h 80"/>
                <a:gd name="T98" fmla="*/ 5 w 11"/>
                <a:gd name="T99" fmla="*/ 13 h 80"/>
                <a:gd name="T100" fmla="*/ 7 w 11"/>
                <a:gd name="T101" fmla="*/ 11 h 80"/>
                <a:gd name="T102" fmla="*/ 7 w 11"/>
                <a:gd name="T103" fmla="*/ 9 h 80"/>
                <a:gd name="T104" fmla="*/ 8 w 11"/>
                <a:gd name="T105" fmla="*/ 8 h 80"/>
                <a:gd name="T106" fmla="*/ 9 w 11"/>
                <a:gd name="T107" fmla="*/ 6 h 80"/>
                <a:gd name="T108" fmla="*/ 9 w 11"/>
                <a:gd name="T109" fmla="*/ 5 h 80"/>
                <a:gd name="T110" fmla="*/ 9 w 11"/>
                <a:gd name="T111" fmla="*/ 4 h 80"/>
                <a:gd name="T112" fmla="*/ 10 w 11"/>
                <a:gd name="T113" fmla="*/ 3 h 80"/>
                <a:gd name="T114" fmla="*/ 11 w 11"/>
                <a:gd name="T115" fmla="*/ 0 h 80"/>
                <a:gd name="T116" fmla="*/ 0 w 11"/>
                <a:gd name="T117" fmla="*/ 0 h 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"/>
                <a:gd name="T178" fmla="*/ 0 h 80"/>
                <a:gd name="T179" fmla="*/ 11 w 11"/>
                <a:gd name="T180" fmla="*/ 80 h 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" h="80">
                  <a:moveTo>
                    <a:pt x="0" y="0"/>
                  </a:moveTo>
                  <a:lnTo>
                    <a:pt x="0" y="80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3" y="78"/>
                  </a:lnTo>
                  <a:lnTo>
                    <a:pt x="5" y="77"/>
                  </a:lnTo>
                  <a:lnTo>
                    <a:pt x="5" y="74"/>
                  </a:lnTo>
                  <a:lnTo>
                    <a:pt x="6" y="74"/>
                  </a:lnTo>
                  <a:lnTo>
                    <a:pt x="7" y="73"/>
                  </a:lnTo>
                  <a:lnTo>
                    <a:pt x="6" y="72"/>
                  </a:lnTo>
                  <a:lnTo>
                    <a:pt x="4" y="73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10" y="65"/>
                  </a:lnTo>
                  <a:lnTo>
                    <a:pt x="9" y="63"/>
                  </a:lnTo>
                  <a:lnTo>
                    <a:pt x="8" y="62"/>
                  </a:lnTo>
                  <a:lnTo>
                    <a:pt x="5" y="60"/>
                  </a:lnTo>
                  <a:lnTo>
                    <a:pt x="4" y="55"/>
                  </a:lnTo>
                  <a:lnTo>
                    <a:pt x="5" y="54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3" name="Freeform 181"/>
            <p:cNvSpPr>
              <a:spLocks/>
            </p:cNvSpPr>
            <p:nvPr/>
          </p:nvSpPr>
          <p:spPr bwMode="auto">
            <a:xfrm>
              <a:off x="1791" y="1524"/>
              <a:ext cx="86" cy="169"/>
            </a:xfrm>
            <a:custGeom>
              <a:avLst/>
              <a:gdLst>
                <a:gd name="T0" fmla="*/ 82 w 86"/>
                <a:gd name="T1" fmla="*/ 13 h 169"/>
                <a:gd name="T2" fmla="*/ 81 w 86"/>
                <a:gd name="T3" fmla="*/ 7 h 169"/>
                <a:gd name="T4" fmla="*/ 65 w 86"/>
                <a:gd name="T5" fmla="*/ 2 h 169"/>
                <a:gd name="T6" fmla="*/ 56 w 86"/>
                <a:gd name="T7" fmla="*/ 1 h 169"/>
                <a:gd name="T8" fmla="*/ 46 w 86"/>
                <a:gd name="T9" fmla="*/ 3 h 169"/>
                <a:gd name="T10" fmla="*/ 43 w 86"/>
                <a:gd name="T11" fmla="*/ 11 h 169"/>
                <a:gd name="T12" fmla="*/ 37 w 86"/>
                <a:gd name="T13" fmla="*/ 13 h 169"/>
                <a:gd name="T14" fmla="*/ 30 w 86"/>
                <a:gd name="T15" fmla="*/ 14 h 169"/>
                <a:gd name="T16" fmla="*/ 24 w 86"/>
                <a:gd name="T17" fmla="*/ 12 h 169"/>
                <a:gd name="T18" fmla="*/ 12 w 86"/>
                <a:gd name="T19" fmla="*/ 9 h 169"/>
                <a:gd name="T20" fmla="*/ 11 w 86"/>
                <a:gd name="T21" fmla="*/ 4 h 169"/>
                <a:gd name="T22" fmla="*/ 8 w 86"/>
                <a:gd name="T23" fmla="*/ 5 h 169"/>
                <a:gd name="T24" fmla="*/ 6 w 86"/>
                <a:gd name="T25" fmla="*/ 15 h 169"/>
                <a:gd name="T26" fmla="*/ 1 w 86"/>
                <a:gd name="T27" fmla="*/ 17 h 169"/>
                <a:gd name="T28" fmla="*/ 4 w 86"/>
                <a:gd name="T29" fmla="*/ 21 h 169"/>
                <a:gd name="T30" fmla="*/ 8 w 86"/>
                <a:gd name="T31" fmla="*/ 25 h 169"/>
                <a:gd name="T32" fmla="*/ 9 w 86"/>
                <a:gd name="T33" fmla="*/ 31 h 169"/>
                <a:gd name="T34" fmla="*/ 14 w 86"/>
                <a:gd name="T35" fmla="*/ 28 h 169"/>
                <a:gd name="T36" fmla="*/ 18 w 86"/>
                <a:gd name="T37" fmla="*/ 25 h 169"/>
                <a:gd name="T38" fmla="*/ 21 w 86"/>
                <a:gd name="T39" fmla="*/ 28 h 169"/>
                <a:gd name="T40" fmla="*/ 24 w 86"/>
                <a:gd name="T41" fmla="*/ 30 h 169"/>
                <a:gd name="T42" fmla="*/ 24 w 86"/>
                <a:gd name="T43" fmla="*/ 36 h 169"/>
                <a:gd name="T44" fmla="*/ 23 w 86"/>
                <a:gd name="T45" fmla="*/ 43 h 169"/>
                <a:gd name="T46" fmla="*/ 24 w 86"/>
                <a:gd name="T47" fmla="*/ 47 h 169"/>
                <a:gd name="T48" fmla="*/ 20 w 86"/>
                <a:gd name="T49" fmla="*/ 55 h 169"/>
                <a:gd name="T50" fmla="*/ 15 w 86"/>
                <a:gd name="T51" fmla="*/ 57 h 169"/>
                <a:gd name="T52" fmla="*/ 12 w 86"/>
                <a:gd name="T53" fmla="*/ 59 h 169"/>
                <a:gd name="T54" fmla="*/ 15 w 86"/>
                <a:gd name="T55" fmla="*/ 61 h 169"/>
                <a:gd name="T56" fmla="*/ 15 w 86"/>
                <a:gd name="T57" fmla="*/ 64 h 169"/>
                <a:gd name="T58" fmla="*/ 14 w 86"/>
                <a:gd name="T59" fmla="*/ 71 h 169"/>
                <a:gd name="T60" fmla="*/ 15 w 86"/>
                <a:gd name="T61" fmla="*/ 77 h 169"/>
                <a:gd name="T62" fmla="*/ 20 w 86"/>
                <a:gd name="T63" fmla="*/ 78 h 169"/>
                <a:gd name="T64" fmla="*/ 17 w 86"/>
                <a:gd name="T65" fmla="*/ 87 h 169"/>
                <a:gd name="T66" fmla="*/ 14 w 86"/>
                <a:gd name="T67" fmla="*/ 98 h 169"/>
                <a:gd name="T68" fmla="*/ 11 w 86"/>
                <a:gd name="T69" fmla="*/ 108 h 169"/>
                <a:gd name="T70" fmla="*/ 6 w 86"/>
                <a:gd name="T71" fmla="*/ 116 h 169"/>
                <a:gd name="T72" fmla="*/ 6 w 86"/>
                <a:gd name="T73" fmla="*/ 122 h 169"/>
                <a:gd name="T74" fmla="*/ 5 w 86"/>
                <a:gd name="T75" fmla="*/ 127 h 169"/>
                <a:gd name="T76" fmla="*/ 5 w 86"/>
                <a:gd name="T77" fmla="*/ 135 h 169"/>
                <a:gd name="T78" fmla="*/ 13 w 86"/>
                <a:gd name="T79" fmla="*/ 137 h 169"/>
                <a:gd name="T80" fmla="*/ 14 w 86"/>
                <a:gd name="T81" fmla="*/ 143 h 169"/>
                <a:gd name="T82" fmla="*/ 15 w 86"/>
                <a:gd name="T83" fmla="*/ 145 h 169"/>
                <a:gd name="T84" fmla="*/ 13 w 86"/>
                <a:gd name="T85" fmla="*/ 150 h 169"/>
                <a:gd name="T86" fmla="*/ 18 w 86"/>
                <a:gd name="T87" fmla="*/ 152 h 169"/>
                <a:gd name="T88" fmla="*/ 20 w 86"/>
                <a:gd name="T89" fmla="*/ 156 h 169"/>
                <a:gd name="T90" fmla="*/ 23 w 86"/>
                <a:gd name="T91" fmla="*/ 162 h 169"/>
                <a:gd name="T92" fmla="*/ 26 w 86"/>
                <a:gd name="T93" fmla="*/ 163 h 169"/>
                <a:gd name="T94" fmla="*/ 31 w 86"/>
                <a:gd name="T95" fmla="*/ 169 h 169"/>
                <a:gd name="T96" fmla="*/ 44 w 86"/>
                <a:gd name="T97" fmla="*/ 163 h 169"/>
                <a:gd name="T98" fmla="*/ 48 w 86"/>
                <a:gd name="T99" fmla="*/ 161 h 169"/>
                <a:gd name="T100" fmla="*/ 47 w 86"/>
                <a:gd name="T101" fmla="*/ 155 h 169"/>
                <a:gd name="T102" fmla="*/ 53 w 86"/>
                <a:gd name="T103" fmla="*/ 150 h 169"/>
                <a:gd name="T104" fmla="*/ 48 w 86"/>
                <a:gd name="T105" fmla="*/ 138 h 169"/>
                <a:gd name="T106" fmla="*/ 48 w 86"/>
                <a:gd name="T107" fmla="*/ 128 h 169"/>
                <a:gd name="T108" fmla="*/ 50 w 86"/>
                <a:gd name="T109" fmla="*/ 117 h 169"/>
                <a:gd name="T110" fmla="*/ 49 w 86"/>
                <a:gd name="T111" fmla="*/ 106 h 169"/>
                <a:gd name="T112" fmla="*/ 50 w 86"/>
                <a:gd name="T113" fmla="*/ 95 h 169"/>
                <a:gd name="T114" fmla="*/ 53 w 86"/>
                <a:gd name="T115" fmla="*/ 87 h 169"/>
                <a:gd name="T116" fmla="*/ 57 w 86"/>
                <a:gd name="T117" fmla="*/ 67 h 169"/>
                <a:gd name="T118" fmla="*/ 60 w 86"/>
                <a:gd name="T119" fmla="*/ 49 h 169"/>
                <a:gd name="T120" fmla="*/ 71 w 86"/>
                <a:gd name="T121" fmla="*/ 34 h 169"/>
                <a:gd name="T122" fmla="*/ 74 w 86"/>
                <a:gd name="T123" fmla="*/ 27 h 1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"/>
                <a:gd name="T187" fmla="*/ 0 h 169"/>
                <a:gd name="T188" fmla="*/ 86 w 86"/>
                <a:gd name="T189" fmla="*/ 169 h 1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" h="169">
                  <a:moveTo>
                    <a:pt x="79" y="25"/>
                  </a:moveTo>
                  <a:lnTo>
                    <a:pt x="79" y="23"/>
                  </a:lnTo>
                  <a:lnTo>
                    <a:pt x="80" y="19"/>
                  </a:lnTo>
                  <a:lnTo>
                    <a:pt x="81" y="15"/>
                  </a:lnTo>
                  <a:lnTo>
                    <a:pt x="82" y="13"/>
                  </a:lnTo>
                  <a:lnTo>
                    <a:pt x="83" y="11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4" y="8"/>
                  </a:lnTo>
                  <a:lnTo>
                    <a:pt x="83" y="7"/>
                  </a:lnTo>
                  <a:lnTo>
                    <a:pt x="81" y="7"/>
                  </a:lnTo>
                  <a:lnTo>
                    <a:pt x="80" y="7"/>
                  </a:lnTo>
                  <a:lnTo>
                    <a:pt x="77" y="6"/>
                  </a:lnTo>
                  <a:lnTo>
                    <a:pt x="75" y="6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6" y="1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4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2" y="13"/>
                  </a:lnTo>
                  <a:lnTo>
                    <a:pt x="41" y="15"/>
                  </a:lnTo>
                  <a:lnTo>
                    <a:pt x="38" y="14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5" y="15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6" y="33"/>
                  </a:lnTo>
                  <a:lnTo>
                    <a:pt x="25" y="34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2" y="41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5" y="46"/>
                  </a:lnTo>
                  <a:lnTo>
                    <a:pt x="24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3" y="52"/>
                  </a:lnTo>
                  <a:lnTo>
                    <a:pt x="22" y="54"/>
                  </a:lnTo>
                  <a:lnTo>
                    <a:pt x="20" y="55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6" y="57"/>
                  </a:lnTo>
                  <a:lnTo>
                    <a:pt x="16" y="58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3" y="58"/>
                  </a:lnTo>
                  <a:lnTo>
                    <a:pt x="12" y="57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5" y="60"/>
                  </a:lnTo>
                  <a:lnTo>
                    <a:pt x="15" y="61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4"/>
                  </a:lnTo>
                  <a:lnTo>
                    <a:pt x="14" y="66"/>
                  </a:lnTo>
                  <a:lnTo>
                    <a:pt x="15" y="67"/>
                  </a:lnTo>
                  <a:lnTo>
                    <a:pt x="14" y="68"/>
                  </a:lnTo>
                  <a:lnTo>
                    <a:pt x="14" y="71"/>
                  </a:lnTo>
                  <a:lnTo>
                    <a:pt x="13" y="71"/>
                  </a:lnTo>
                  <a:lnTo>
                    <a:pt x="14" y="71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4" y="74"/>
                  </a:lnTo>
                  <a:lnTo>
                    <a:pt x="13" y="76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9" y="77"/>
                  </a:lnTo>
                  <a:lnTo>
                    <a:pt x="20" y="77"/>
                  </a:lnTo>
                  <a:lnTo>
                    <a:pt x="20" y="78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20" y="80"/>
                  </a:lnTo>
                  <a:lnTo>
                    <a:pt x="19" y="84"/>
                  </a:lnTo>
                  <a:lnTo>
                    <a:pt x="18" y="85"/>
                  </a:lnTo>
                  <a:lnTo>
                    <a:pt x="17" y="87"/>
                  </a:lnTo>
                  <a:lnTo>
                    <a:pt x="17" y="89"/>
                  </a:lnTo>
                  <a:lnTo>
                    <a:pt x="16" y="90"/>
                  </a:lnTo>
                  <a:lnTo>
                    <a:pt x="16" y="91"/>
                  </a:lnTo>
                  <a:lnTo>
                    <a:pt x="15" y="93"/>
                  </a:lnTo>
                  <a:lnTo>
                    <a:pt x="15" y="94"/>
                  </a:lnTo>
                  <a:lnTo>
                    <a:pt x="14" y="98"/>
                  </a:lnTo>
                  <a:lnTo>
                    <a:pt x="15" y="99"/>
                  </a:lnTo>
                  <a:lnTo>
                    <a:pt x="15" y="100"/>
                  </a:lnTo>
                  <a:lnTo>
                    <a:pt x="13" y="103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1"/>
                  </a:lnTo>
                  <a:lnTo>
                    <a:pt x="6" y="112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6"/>
                  </a:lnTo>
                  <a:lnTo>
                    <a:pt x="6" y="117"/>
                  </a:lnTo>
                  <a:lnTo>
                    <a:pt x="6" y="119"/>
                  </a:lnTo>
                  <a:lnTo>
                    <a:pt x="5" y="120"/>
                  </a:lnTo>
                  <a:lnTo>
                    <a:pt x="6" y="120"/>
                  </a:lnTo>
                  <a:lnTo>
                    <a:pt x="6" y="121"/>
                  </a:lnTo>
                  <a:lnTo>
                    <a:pt x="6" y="122"/>
                  </a:lnTo>
                  <a:lnTo>
                    <a:pt x="4" y="123"/>
                  </a:lnTo>
                  <a:lnTo>
                    <a:pt x="5" y="125"/>
                  </a:lnTo>
                  <a:lnTo>
                    <a:pt x="6" y="126"/>
                  </a:lnTo>
                  <a:lnTo>
                    <a:pt x="6" y="127"/>
                  </a:lnTo>
                  <a:lnTo>
                    <a:pt x="5" y="127"/>
                  </a:lnTo>
                  <a:lnTo>
                    <a:pt x="4" y="128"/>
                  </a:lnTo>
                  <a:lnTo>
                    <a:pt x="0" y="130"/>
                  </a:lnTo>
                  <a:lnTo>
                    <a:pt x="2" y="134"/>
                  </a:lnTo>
                  <a:lnTo>
                    <a:pt x="4" y="135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7" y="135"/>
                  </a:lnTo>
                  <a:lnTo>
                    <a:pt x="12" y="137"/>
                  </a:lnTo>
                  <a:lnTo>
                    <a:pt x="13" y="137"/>
                  </a:lnTo>
                  <a:lnTo>
                    <a:pt x="13" y="138"/>
                  </a:lnTo>
                  <a:lnTo>
                    <a:pt x="14" y="139"/>
                  </a:lnTo>
                  <a:lnTo>
                    <a:pt x="15" y="140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5" y="144"/>
                  </a:lnTo>
                  <a:lnTo>
                    <a:pt x="15" y="145"/>
                  </a:lnTo>
                  <a:lnTo>
                    <a:pt x="15" y="146"/>
                  </a:lnTo>
                  <a:lnTo>
                    <a:pt x="14" y="147"/>
                  </a:lnTo>
                  <a:lnTo>
                    <a:pt x="14" y="148"/>
                  </a:lnTo>
                  <a:lnTo>
                    <a:pt x="14" y="149"/>
                  </a:lnTo>
                  <a:lnTo>
                    <a:pt x="13" y="149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2"/>
                  </a:lnTo>
                  <a:lnTo>
                    <a:pt x="14" y="153"/>
                  </a:lnTo>
                  <a:lnTo>
                    <a:pt x="15" y="153"/>
                  </a:lnTo>
                  <a:lnTo>
                    <a:pt x="18" y="152"/>
                  </a:lnTo>
                  <a:lnTo>
                    <a:pt x="18" y="153"/>
                  </a:lnTo>
                  <a:lnTo>
                    <a:pt x="18" y="154"/>
                  </a:lnTo>
                  <a:lnTo>
                    <a:pt x="19" y="154"/>
                  </a:lnTo>
                  <a:lnTo>
                    <a:pt x="20" y="155"/>
                  </a:lnTo>
                  <a:lnTo>
                    <a:pt x="20" y="156"/>
                  </a:lnTo>
                  <a:lnTo>
                    <a:pt x="21" y="157"/>
                  </a:lnTo>
                  <a:lnTo>
                    <a:pt x="22" y="157"/>
                  </a:lnTo>
                  <a:lnTo>
                    <a:pt x="22" y="158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3" y="162"/>
                  </a:lnTo>
                  <a:lnTo>
                    <a:pt x="24" y="163"/>
                  </a:lnTo>
                  <a:lnTo>
                    <a:pt x="27" y="162"/>
                  </a:lnTo>
                  <a:lnTo>
                    <a:pt x="27" y="163"/>
                  </a:lnTo>
                  <a:lnTo>
                    <a:pt x="26" y="163"/>
                  </a:lnTo>
                  <a:lnTo>
                    <a:pt x="25" y="165"/>
                  </a:lnTo>
                  <a:lnTo>
                    <a:pt x="25" y="167"/>
                  </a:lnTo>
                  <a:lnTo>
                    <a:pt x="28" y="168"/>
                  </a:lnTo>
                  <a:lnTo>
                    <a:pt x="30" y="167"/>
                  </a:lnTo>
                  <a:lnTo>
                    <a:pt x="31" y="169"/>
                  </a:lnTo>
                  <a:lnTo>
                    <a:pt x="35" y="167"/>
                  </a:lnTo>
                  <a:lnTo>
                    <a:pt x="36" y="167"/>
                  </a:lnTo>
                  <a:lnTo>
                    <a:pt x="40" y="167"/>
                  </a:lnTo>
                  <a:lnTo>
                    <a:pt x="41" y="167"/>
                  </a:lnTo>
                  <a:lnTo>
                    <a:pt x="43" y="164"/>
                  </a:lnTo>
                  <a:lnTo>
                    <a:pt x="44" y="163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4" y="162"/>
                  </a:lnTo>
                  <a:lnTo>
                    <a:pt x="46" y="163"/>
                  </a:lnTo>
                  <a:lnTo>
                    <a:pt x="48" y="161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0" y="157"/>
                  </a:lnTo>
                  <a:lnTo>
                    <a:pt x="49" y="156"/>
                  </a:lnTo>
                  <a:lnTo>
                    <a:pt x="47" y="157"/>
                  </a:lnTo>
                  <a:lnTo>
                    <a:pt x="47" y="155"/>
                  </a:lnTo>
                  <a:lnTo>
                    <a:pt x="48" y="155"/>
                  </a:lnTo>
                  <a:lnTo>
                    <a:pt x="51" y="154"/>
                  </a:lnTo>
                  <a:lnTo>
                    <a:pt x="52" y="152"/>
                  </a:lnTo>
                  <a:lnTo>
                    <a:pt x="52" y="150"/>
                  </a:lnTo>
                  <a:lnTo>
                    <a:pt x="53" y="150"/>
                  </a:lnTo>
                  <a:lnTo>
                    <a:pt x="52" y="147"/>
                  </a:lnTo>
                  <a:lnTo>
                    <a:pt x="51" y="146"/>
                  </a:lnTo>
                  <a:lnTo>
                    <a:pt x="48" y="144"/>
                  </a:lnTo>
                  <a:lnTo>
                    <a:pt x="47" y="139"/>
                  </a:lnTo>
                  <a:lnTo>
                    <a:pt x="48" y="138"/>
                  </a:lnTo>
                  <a:lnTo>
                    <a:pt x="49" y="136"/>
                  </a:lnTo>
                  <a:lnTo>
                    <a:pt x="49" y="135"/>
                  </a:lnTo>
                  <a:lnTo>
                    <a:pt x="48" y="133"/>
                  </a:lnTo>
                  <a:lnTo>
                    <a:pt x="48" y="132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9" y="126"/>
                  </a:lnTo>
                  <a:lnTo>
                    <a:pt x="49" y="124"/>
                  </a:lnTo>
                  <a:lnTo>
                    <a:pt x="49" y="123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09"/>
                  </a:lnTo>
                  <a:lnTo>
                    <a:pt x="50" y="108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3"/>
                  </a:lnTo>
                  <a:lnTo>
                    <a:pt x="48" y="100"/>
                  </a:lnTo>
                  <a:lnTo>
                    <a:pt x="49" y="99"/>
                  </a:lnTo>
                  <a:lnTo>
                    <a:pt x="48" y="97"/>
                  </a:lnTo>
                  <a:lnTo>
                    <a:pt x="50" y="95"/>
                  </a:lnTo>
                  <a:lnTo>
                    <a:pt x="50" y="94"/>
                  </a:lnTo>
                  <a:lnTo>
                    <a:pt x="51" y="92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3" y="87"/>
                  </a:lnTo>
                  <a:lnTo>
                    <a:pt x="54" y="82"/>
                  </a:lnTo>
                  <a:lnTo>
                    <a:pt x="55" y="78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7" y="71"/>
                  </a:lnTo>
                  <a:lnTo>
                    <a:pt x="57" y="67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9" y="61"/>
                  </a:lnTo>
                  <a:lnTo>
                    <a:pt x="59" y="59"/>
                  </a:lnTo>
                  <a:lnTo>
                    <a:pt x="62" y="57"/>
                  </a:lnTo>
                  <a:lnTo>
                    <a:pt x="60" y="49"/>
                  </a:lnTo>
                  <a:lnTo>
                    <a:pt x="62" y="44"/>
                  </a:lnTo>
                  <a:lnTo>
                    <a:pt x="62" y="43"/>
                  </a:lnTo>
                  <a:lnTo>
                    <a:pt x="65" y="41"/>
                  </a:lnTo>
                  <a:lnTo>
                    <a:pt x="66" y="40"/>
                  </a:lnTo>
                  <a:lnTo>
                    <a:pt x="68" y="38"/>
                  </a:lnTo>
                  <a:lnTo>
                    <a:pt x="71" y="34"/>
                  </a:lnTo>
                  <a:lnTo>
                    <a:pt x="71" y="33"/>
                  </a:lnTo>
                  <a:lnTo>
                    <a:pt x="71" y="30"/>
                  </a:lnTo>
                  <a:lnTo>
                    <a:pt x="73" y="30"/>
                  </a:lnTo>
                  <a:lnTo>
                    <a:pt x="74" y="27"/>
                  </a:lnTo>
                  <a:lnTo>
                    <a:pt x="76" y="27"/>
                  </a:lnTo>
                  <a:lnTo>
                    <a:pt x="78" y="25"/>
                  </a:lnTo>
                  <a:lnTo>
                    <a:pt x="79" y="2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4" name="Freeform 182"/>
            <p:cNvSpPr>
              <a:spLocks/>
            </p:cNvSpPr>
            <p:nvPr/>
          </p:nvSpPr>
          <p:spPr bwMode="auto">
            <a:xfrm>
              <a:off x="1691" y="1636"/>
              <a:ext cx="59" cy="90"/>
            </a:xfrm>
            <a:custGeom>
              <a:avLst/>
              <a:gdLst>
                <a:gd name="T0" fmla="*/ 57 w 59"/>
                <a:gd name="T1" fmla="*/ 9 h 90"/>
                <a:gd name="T2" fmla="*/ 56 w 59"/>
                <a:gd name="T3" fmla="*/ 8 h 90"/>
                <a:gd name="T4" fmla="*/ 53 w 59"/>
                <a:gd name="T5" fmla="*/ 7 h 90"/>
                <a:gd name="T6" fmla="*/ 52 w 59"/>
                <a:gd name="T7" fmla="*/ 5 h 90"/>
                <a:gd name="T8" fmla="*/ 50 w 59"/>
                <a:gd name="T9" fmla="*/ 0 h 90"/>
                <a:gd name="T10" fmla="*/ 46 w 59"/>
                <a:gd name="T11" fmla="*/ 1 h 90"/>
                <a:gd name="T12" fmla="*/ 41 w 59"/>
                <a:gd name="T13" fmla="*/ 7 h 90"/>
                <a:gd name="T14" fmla="*/ 39 w 59"/>
                <a:gd name="T15" fmla="*/ 10 h 90"/>
                <a:gd name="T16" fmla="*/ 39 w 59"/>
                <a:gd name="T17" fmla="*/ 7 h 90"/>
                <a:gd name="T18" fmla="*/ 36 w 59"/>
                <a:gd name="T19" fmla="*/ 6 h 90"/>
                <a:gd name="T20" fmla="*/ 35 w 59"/>
                <a:gd name="T21" fmla="*/ 10 h 90"/>
                <a:gd name="T22" fmla="*/ 34 w 59"/>
                <a:gd name="T23" fmla="*/ 14 h 90"/>
                <a:gd name="T24" fmla="*/ 31 w 59"/>
                <a:gd name="T25" fmla="*/ 14 h 90"/>
                <a:gd name="T26" fmla="*/ 31 w 59"/>
                <a:gd name="T27" fmla="*/ 17 h 90"/>
                <a:gd name="T28" fmla="*/ 29 w 59"/>
                <a:gd name="T29" fmla="*/ 19 h 90"/>
                <a:gd name="T30" fmla="*/ 25 w 59"/>
                <a:gd name="T31" fmla="*/ 19 h 90"/>
                <a:gd name="T32" fmla="*/ 23 w 59"/>
                <a:gd name="T33" fmla="*/ 22 h 90"/>
                <a:gd name="T34" fmla="*/ 21 w 59"/>
                <a:gd name="T35" fmla="*/ 22 h 90"/>
                <a:gd name="T36" fmla="*/ 21 w 59"/>
                <a:gd name="T37" fmla="*/ 26 h 90"/>
                <a:gd name="T38" fmla="*/ 23 w 59"/>
                <a:gd name="T39" fmla="*/ 29 h 90"/>
                <a:gd name="T40" fmla="*/ 21 w 59"/>
                <a:gd name="T41" fmla="*/ 32 h 90"/>
                <a:gd name="T42" fmla="*/ 21 w 59"/>
                <a:gd name="T43" fmla="*/ 36 h 90"/>
                <a:gd name="T44" fmla="*/ 16 w 59"/>
                <a:gd name="T45" fmla="*/ 37 h 90"/>
                <a:gd name="T46" fmla="*/ 13 w 59"/>
                <a:gd name="T47" fmla="*/ 34 h 90"/>
                <a:gd name="T48" fmla="*/ 9 w 59"/>
                <a:gd name="T49" fmla="*/ 37 h 90"/>
                <a:gd name="T50" fmla="*/ 3 w 59"/>
                <a:gd name="T51" fmla="*/ 37 h 90"/>
                <a:gd name="T52" fmla="*/ 2 w 59"/>
                <a:gd name="T53" fmla="*/ 41 h 90"/>
                <a:gd name="T54" fmla="*/ 1 w 59"/>
                <a:gd name="T55" fmla="*/ 45 h 90"/>
                <a:gd name="T56" fmla="*/ 3 w 59"/>
                <a:gd name="T57" fmla="*/ 42 h 90"/>
                <a:gd name="T58" fmla="*/ 8 w 59"/>
                <a:gd name="T59" fmla="*/ 46 h 90"/>
                <a:gd name="T60" fmla="*/ 8 w 59"/>
                <a:gd name="T61" fmla="*/ 52 h 90"/>
                <a:gd name="T62" fmla="*/ 5 w 59"/>
                <a:gd name="T63" fmla="*/ 56 h 90"/>
                <a:gd name="T64" fmla="*/ 2 w 59"/>
                <a:gd name="T65" fmla="*/ 56 h 90"/>
                <a:gd name="T66" fmla="*/ 2 w 59"/>
                <a:gd name="T67" fmla="*/ 59 h 90"/>
                <a:gd name="T68" fmla="*/ 4 w 59"/>
                <a:gd name="T69" fmla="*/ 60 h 90"/>
                <a:gd name="T70" fmla="*/ 5 w 59"/>
                <a:gd name="T71" fmla="*/ 63 h 90"/>
                <a:gd name="T72" fmla="*/ 6 w 59"/>
                <a:gd name="T73" fmla="*/ 67 h 90"/>
                <a:gd name="T74" fmla="*/ 10 w 59"/>
                <a:gd name="T75" fmla="*/ 68 h 90"/>
                <a:gd name="T76" fmla="*/ 9 w 59"/>
                <a:gd name="T77" fmla="*/ 73 h 90"/>
                <a:gd name="T78" fmla="*/ 12 w 59"/>
                <a:gd name="T79" fmla="*/ 75 h 90"/>
                <a:gd name="T80" fmla="*/ 10 w 59"/>
                <a:gd name="T81" fmla="*/ 78 h 90"/>
                <a:gd name="T82" fmla="*/ 9 w 59"/>
                <a:gd name="T83" fmla="*/ 82 h 90"/>
                <a:gd name="T84" fmla="*/ 7 w 59"/>
                <a:gd name="T85" fmla="*/ 86 h 90"/>
                <a:gd name="T86" fmla="*/ 7 w 59"/>
                <a:gd name="T87" fmla="*/ 90 h 90"/>
                <a:gd name="T88" fmla="*/ 59 w 59"/>
                <a:gd name="T89" fmla="*/ 9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"/>
                <a:gd name="T136" fmla="*/ 0 h 90"/>
                <a:gd name="T137" fmla="*/ 59 w 59"/>
                <a:gd name="T138" fmla="*/ 90 h 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" h="90">
                  <a:moveTo>
                    <a:pt x="59" y="9"/>
                  </a:moveTo>
                  <a:lnTo>
                    <a:pt x="59" y="9"/>
                  </a:lnTo>
                  <a:lnTo>
                    <a:pt x="57" y="9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2" y="5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8" y="9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4" y="11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6" y="18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3"/>
                  </a:lnTo>
                  <a:lnTo>
                    <a:pt x="22" y="35"/>
                  </a:lnTo>
                  <a:lnTo>
                    <a:pt x="21" y="36"/>
                  </a:lnTo>
                  <a:lnTo>
                    <a:pt x="19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3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8" y="46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6" y="55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8" y="66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2"/>
                  </a:lnTo>
                  <a:lnTo>
                    <a:pt x="9" y="73"/>
                  </a:lnTo>
                  <a:lnTo>
                    <a:pt x="9" y="74"/>
                  </a:lnTo>
                  <a:lnTo>
                    <a:pt x="11" y="75"/>
                  </a:lnTo>
                  <a:lnTo>
                    <a:pt x="12" y="75"/>
                  </a:lnTo>
                  <a:lnTo>
                    <a:pt x="11" y="77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9" y="79"/>
                  </a:lnTo>
                  <a:lnTo>
                    <a:pt x="9" y="82"/>
                  </a:lnTo>
                  <a:lnTo>
                    <a:pt x="9" y="83"/>
                  </a:lnTo>
                  <a:lnTo>
                    <a:pt x="9" y="85"/>
                  </a:lnTo>
                  <a:lnTo>
                    <a:pt x="7" y="86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7" y="90"/>
                  </a:lnTo>
                  <a:lnTo>
                    <a:pt x="59" y="90"/>
                  </a:lnTo>
                  <a:lnTo>
                    <a:pt x="5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5" name="Freeform 183"/>
            <p:cNvSpPr>
              <a:spLocks/>
            </p:cNvSpPr>
            <p:nvPr/>
          </p:nvSpPr>
          <p:spPr bwMode="auto">
            <a:xfrm>
              <a:off x="1685" y="1726"/>
              <a:ext cx="65" cy="90"/>
            </a:xfrm>
            <a:custGeom>
              <a:avLst/>
              <a:gdLst>
                <a:gd name="T0" fmla="*/ 13 w 65"/>
                <a:gd name="T1" fmla="*/ 2 h 90"/>
                <a:gd name="T2" fmla="*/ 11 w 65"/>
                <a:gd name="T3" fmla="*/ 4 h 90"/>
                <a:gd name="T4" fmla="*/ 10 w 65"/>
                <a:gd name="T5" fmla="*/ 6 h 90"/>
                <a:gd name="T6" fmla="*/ 8 w 65"/>
                <a:gd name="T7" fmla="*/ 8 h 90"/>
                <a:gd name="T8" fmla="*/ 7 w 65"/>
                <a:gd name="T9" fmla="*/ 8 h 90"/>
                <a:gd name="T10" fmla="*/ 4 w 65"/>
                <a:gd name="T11" fmla="*/ 10 h 90"/>
                <a:gd name="T12" fmla="*/ 2 w 65"/>
                <a:gd name="T13" fmla="*/ 14 h 90"/>
                <a:gd name="T14" fmla="*/ 4 w 65"/>
                <a:gd name="T15" fmla="*/ 16 h 90"/>
                <a:gd name="T16" fmla="*/ 0 w 65"/>
                <a:gd name="T17" fmla="*/ 19 h 90"/>
                <a:gd name="T18" fmla="*/ 1 w 65"/>
                <a:gd name="T19" fmla="*/ 24 h 90"/>
                <a:gd name="T20" fmla="*/ 5 w 65"/>
                <a:gd name="T21" fmla="*/ 26 h 90"/>
                <a:gd name="T22" fmla="*/ 8 w 65"/>
                <a:gd name="T23" fmla="*/ 27 h 90"/>
                <a:gd name="T24" fmla="*/ 9 w 65"/>
                <a:gd name="T25" fmla="*/ 27 h 90"/>
                <a:gd name="T26" fmla="*/ 11 w 65"/>
                <a:gd name="T27" fmla="*/ 30 h 90"/>
                <a:gd name="T28" fmla="*/ 14 w 65"/>
                <a:gd name="T29" fmla="*/ 32 h 90"/>
                <a:gd name="T30" fmla="*/ 16 w 65"/>
                <a:gd name="T31" fmla="*/ 31 h 90"/>
                <a:gd name="T32" fmla="*/ 12 w 65"/>
                <a:gd name="T33" fmla="*/ 34 h 90"/>
                <a:gd name="T34" fmla="*/ 9 w 65"/>
                <a:gd name="T35" fmla="*/ 34 h 90"/>
                <a:gd name="T36" fmla="*/ 7 w 65"/>
                <a:gd name="T37" fmla="*/ 35 h 90"/>
                <a:gd name="T38" fmla="*/ 8 w 65"/>
                <a:gd name="T39" fmla="*/ 38 h 90"/>
                <a:gd name="T40" fmla="*/ 9 w 65"/>
                <a:gd name="T41" fmla="*/ 42 h 90"/>
                <a:gd name="T42" fmla="*/ 11 w 65"/>
                <a:gd name="T43" fmla="*/ 45 h 90"/>
                <a:gd name="T44" fmla="*/ 11 w 65"/>
                <a:gd name="T45" fmla="*/ 48 h 90"/>
                <a:gd name="T46" fmla="*/ 14 w 65"/>
                <a:gd name="T47" fmla="*/ 51 h 90"/>
                <a:gd name="T48" fmla="*/ 15 w 65"/>
                <a:gd name="T49" fmla="*/ 53 h 90"/>
                <a:gd name="T50" fmla="*/ 13 w 65"/>
                <a:gd name="T51" fmla="*/ 55 h 90"/>
                <a:gd name="T52" fmla="*/ 13 w 65"/>
                <a:gd name="T53" fmla="*/ 57 h 90"/>
                <a:gd name="T54" fmla="*/ 10 w 65"/>
                <a:gd name="T55" fmla="*/ 60 h 90"/>
                <a:gd name="T56" fmla="*/ 9 w 65"/>
                <a:gd name="T57" fmla="*/ 63 h 90"/>
                <a:gd name="T58" fmla="*/ 9 w 65"/>
                <a:gd name="T59" fmla="*/ 65 h 90"/>
                <a:gd name="T60" fmla="*/ 14 w 65"/>
                <a:gd name="T61" fmla="*/ 69 h 90"/>
                <a:gd name="T62" fmla="*/ 11 w 65"/>
                <a:gd name="T63" fmla="*/ 71 h 90"/>
                <a:gd name="T64" fmla="*/ 8 w 65"/>
                <a:gd name="T65" fmla="*/ 72 h 90"/>
                <a:gd name="T66" fmla="*/ 7 w 65"/>
                <a:gd name="T67" fmla="*/ 75 h 90"/>
                <a:gd name="T68" fmla="*/ 6 w 65"/>
                <a:gd name="T69" fmla="*/ 76 h 90"/>
                <a:gd name="T70" fmla="*/ 10 w 65"/>
                <a:gd name="T71" fmla="*/ 78 h 90"/>
                <a:gd name="T72" fmla="*/ 11 w 65"/>
                <a:gd name="T73" fmla="*/ 81 h 90"/>
                <a:gd name="T74" fmla="*/ 13 w 65"/>
                <a:gd name="T75" fmla="*/ 84 h 90"/>
                <a:gd name="T76" fmla="*/ 14 w 65"/>
                <a:gd name="T77" fmla="*/ 86 h 90"/>
                <a:gd name="T78" fmla="*/ 16 w 65"/>
                <a:gd name="T79" fmla="*/ 85 h 90"/>
                <a:gd name="T80" fmla="*/ 18 w 65"/>
                <a:gd name="T81" fmla="*/ 88 h 90"/>
                <a:gd name="T82" fmla="*/ 20 w 65"/>
                <a:gd name="T83" fmla="*/ 90 h 90"/>
                <a:gd name="T84" fmla="*/ 25 w 65"/>
                <a:gd name="T85" fmla="*/ 89 h 90"/>
                <a:gd name="T86" fmla="*/ 27 w 65"/>
                <a:gd name="T87" fmla="*/ 88 h 90"/>
                <a:gd name="T88" fmla="*/ 28 w 65"/>
                <a:gd name="T89" fmla="*/ 84 h 90"/>
                <a:gd name="T90" fmla="*/ 30 w 65"/>
                <a:gd name="T91" fmla="*/ 82 h 90"/>
                <a:gd name="T92" fmla="*/ 31 w 65"/>
                <a:gd name="T93" fmla="*/ 84 h 90"/>
                <a:gd name="T94" fmla="*/ 34 w 65"/>
                <a:gd name="T95" fmla="*/ 85 h 90"/>
                <a:gd name="T96" fmla="*/ 36 w 65"/>
                <a:gd name="T97" fmla="*/ 89 h 90"/>
                <a:gd name="T98" fmla="*/ 39 w 65"/>
                <a:gd name="T99" fmla="*/ 90 h 90"/>
                <a:gd name="T100" fmla="*/ 46 w 65"/>
                <a:gd name="T101" fmla="*/ 90 h 90"/>
                <a:gd name="T102" fmla="*/ 46 w 65"/>
                <a:gd name="T103" fmla="*/ 90 h 90"/>
                <a:gd name="T104" fmla="*/ 51 w 65"/>
                <a:gd name="T105" fmla="*/ 84 h 90"/>
                <a:gd name="T106" fmla="*/ 55 w 65"/>
                <a:gd name="T107" fmla="*/ 79 h 90"/>
                <a:gd name="T108" fmla="*/ 59 w 65"/>
                <a:gd name="T109" fmla="*/ 75 h 90"/>
                <a:gd name="T110" fmla="*/ 61 w 65"/>
                <a:gd name="T111" fmla="*/ 71 h 90"/>
                <a:gd name="T112" fmla="*/ 62 w 65"/>
                <a:gd name="T113" fmla="*/ 67 h 90"/>
                <a:gd name="T114" fmla="*/ 65 w 65"/>
                <a:gd name="T115" fmla="*/ 60 h 90"/>
                <a:gd name="T116" fmla="*/ 65 w 65"/>
                <a:gd name="T117" fmla="*/ 54 h 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5"/>
                <a:gd name="T178" fmla="*/ 0 h 90"/>
                <a:gd name="T179" fmla="*/ 65 w 65"/>
                <a:gd name="T180" fmla="*/ 90 h 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5" h="90">
                  <a:moveTo>
                    <a:pt x="13" y="0"/>
                  </a:moveTo>
                  <a:lnTo>
                    <a:pt x="13" y="1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4" y="23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30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4" y="51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1" y="59"/>
                  </a:lnTo>
                  <a:lnTo>
                    <a:pt x="10" y="60"/>
                  </a:lnTo>
                  <a:lnTo>
                    <a:pt x="10" y="61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2" y="66"/>
                  </a:lnTo>
                  <a:lnTo>
                    <a:pt x="14" y="67"/>
                  </a:lnTo>
                  <a:lnTo>
                    <a:pt x="14" y="69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7" y="72"/>
                  </a:lnTo>
                  <a:lnTo>
                    <a:pt x="8" y="74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6" y="76"/>
                  </a:lnTo>
                  <a:lnTo>
                    <a:pt x="7" y="77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1" y="79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1" y="82"/>
                  </a:lnTo>
                  <a:lnTo>
                    <a:pt x="13" y="83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85"/>
                  </a:lnTo>
                  <a:lnTo>
                    <a:pt x="18" y="85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0" y="90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7" y="86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9" y="83"/>
                  </a:lnTo>
                  <a:lnTo>
                    <a:pt x="30" y="83"/>
                  </a:lnTo>
                  <a:lnTo>
                    <a:pt x="30" y="82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4" y="85"/>
                  </a:lnTo>
                  <a:lnTo>
                    <a:pt x="36" y="86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7" y="90"/>
                  </a:lnTo>
                  <a:lnTo>
                    <a:pt x="39" y="90"/>
                  </a:lnTo>
                  <a:lnTo>
                    <a:pt x="43" y="90"/>
                  </a:lnTo>
                  <a:lnTo>
                    <a:pt x="44" y="90"/>
                  </a:lnTo>
                  <a:lnTo>
                    <a:pt x="46" y="90"/>
                  </a:lnTo>
                  <a:lnTo>
                    <a:pt x="48" y="88"/>
                  </a:lnTo>
                  <a:lnTo>
                    <a:pt x="49" y="88"/>
                  </a:lnTo>
                  <a:lnTo>
                    <a:pt x="51" y="84"/>
                  </a:lnTo>
                  <a:lnTo>
                    <a:pt x="52" y="85"/>
                  </a:lnTo>
                  <a:lnTo>
                    <a:pt x="54" y="81"/>
                  </a:lnTo>
                  <a:lnTo>
                    <a:pt x="55" y="79"/>
                  </a:lnTo>
                  <a:lnTo>
                    <a:pt x="56" y="78"/>
                  </a:lnTo>
                  <a:lnTo>
                    <a:pt x="58" y="76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61" y="71"/>
                  </a:lnTo>
                  <a:lnTo>
                    <a:pt x="60" y="69"/>
                  </a:lnTo>
                  <a:lnTo>
                    <a:pt x="62" y="67"/>
                  </a:lnTo>
                  <a:lnTo>
                    <a:pt x="63" y="63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4" y="59"/>
                  </a:lnTo>
                  <a:lnTo>
                    <a:pt x="62" y="57"/>
                  </a:lnTo>
                  <a:lnTo>
                    <a:pt x="65" y="54"/>
                  </a:lnTo>
                  <a:lnTo>
                    <a:pt x="6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6" name="Freeform 184"/>
            <p:cNvSpPr>
              <a:spLocks/>
            </p:cNvSpPr>
            <p:nvPr/>
          </p:nvSpPr>
          <p:spPr bwMode="auto">
            <a:xfrm>
              <a:off x="1750" y="1641"/>
              <a:ext cx="64" cy="85"/>
            </a:xfrm>
            <a:custGeom>
              <a:avLst/>
              <a:gdLst>
                <a:gd name="T0" fmla="*/ 52 w 64"/>
                <a:gd name="T1" fmla="*/ 52 h 85"/>
                <a:gd name="T2" fmla="*/ 53 w 64"/>
                <a:gd name="T3" fmla="*/ 51 h 85"/>
                <a:gd name="T4" fmla="*/ 54 w 64"/>
                <a:gd name="T5" fmla="*/ 49 h 85"/>
                <a:gd name="T6" fmla="*/ 53 w 64"/>
                <a:gd name="T7" fmla="*/ 48 h 85"/>
                <a:gd name="T8" fmla="*/ 56 w 64"/>
                <a:gd name="T9" fmla="*/ 45 h 85"/>
                <a:gd name="T10" fmla="*/ 59 w 64"/>
                <a:gd name="T11" fmla="*/ 46 h 85"/>
                <a:gd name="T12" fmla="*/ 64 w 64"/>
                <a:gd name="T13" fmla="*/ 45 h 85"/>
                <a:gd name="T14" fmla="*/ 63 w 64"/>
                <a:gd name="T15" fmla="*/ 42 h 85"/>
                <a:gd name="T16" fmla="*/ 63 w 64"/>
                <a:gd name="T17" fmla="*/ 40 h 85"/>
                <a:gd name="T18" fmla="*/ 61 w 64"/>
                <a:gd name="T19" fmla="*/ 39 h 85"/>
                <a:gd name="T20" fmla="*/ 60 w 64"/>
                <a:gd name="T21" fmla="*/ 37 h 85"/>
                <a:gd name="T22" fmla="*/ 59 w 64"/>
                <a:gd name="T23" fmla="*/ 37 h 85"/>
                <a:gd name="T24" fmla="*/ 59 w 64"/>
                <a:gd name="T25" fmla="*/ 35 h 85"/>
                <a:gd name="T26" fmla="*/ 56 w 64"/>
                <a:gd name="T27" fmla="*/ 36 h 85"/>
                <a:gd name="T28" fmla="*/ 54 w 64"/>
                <a:gd name="T29" fmla="*/ 35 h 85"/>
                <a:gd name="T30" fmla="*/ 54 w 64"/>
                <a:gd name="T31" fmla="*/ 33 h 85"/>
                <a:gd name="T32" fmla="*/ 54 w 64"/>
                <a:gd name="T33" fmla="*/ 32 h 85"/>
                <a:gd name="T34" fmla="*/ 55 w 64"/>
                <a:gd name="T35" fmla="*/ 30 h 85"/>
                <a:gd name="T36" fmla="*/ 56 w 64"/>
                <a:gd name="T37" fmla="*/ 28 h 85"/>
                <a:gd name="T38" fmla="*/ 56 w 64"/>
                <a:gd name="T39" fmla="*/ 28 h 85"/>
                <a:gd name="T40" fmla="*/ 56 w 64"/>
                <a:gd name="T41" fmla="*/ 26 h 85"/>
                <a:gd name="T42" fmla="*/ 55 w 64"/>
                <a:gd name="T43" fmla="*/ 26 h 85"/>
                <a:gd name="T44" fmla="*/ 55 w 64"/>
                <a:gd name="T45" fmla="*/ 23 h 85"/>
                <a:gd name="T46" fmla="*/ 55 w 64"/>
                <a:gd name="T47" fmla="*/ 22 h 85"/>
                <a:gd name="T48" fmla="*/ 54 w 64"/>
                <a:gd name="T49" fmla="*/ 21 h 85"/>
                <a:gd name="T50" fmla="*/ 48 w 64"/>
                <a:gd name="T51" fmla="*/ 18 h 85"/>
                <a:gd name="T52" fmla="*/ 47 w 64"/>
                <a:gd name="T53" fmla="*/ 18 h 85"/>
                <a:gd name="T54" fmla="*/ 46 w 64"/>
                <a:gd name="T55" fmla="*/ 18 h 85"/>
                <a:gd name="T56" fmla="*/ 43 w 64"/>
                <a:gd name="T57" fmla="*/ 17 h 85"/>
                <a:gd name="T58" fmla="*/ 40 w 64"/>
                <a:gd name="T59" fmla="*/ 14 h 85"/>
                <a:gd name="T60" fmla="*/ 37 w 64"/>
                <a:gd name="T61" fmla="*/ 12 h 85"/>
                <a:gd name="T62" fmla="*/ 34 w 64"/>
                <a:gd name="T63" fmla="*/ 9 h 85"/>
                <a:gd name="T64" fmla="*/ 32 w 64"/>
                <a:gd name="T65" fmla="*/ 9 h 85"/>
                <a:gd name="T66" fmla="*/ 30 w 64"/>
                <a:gd name="T67" fmla="*/ 8 h 85"/>
                <a:gd name="T68" fmla="*/ 28 w 64"/>
                <a:gd name="T69" fmla="*/ 6 h 85"/>
                <a:gd name="T70" fmla="*/ 25 w 64"/>
                <a:gd name="T71" fmla="*/ 2 h 85"/>
                <a:gd name="T72" fmla="*/ 24 w 64"/>
                <a:gd name="T73" fmla="*/ 1 h 85"/>
                <a:gd name="T74" fmla="*/ 21 w 64"/>
                <a:gd name="T75" fmla="*/ 4 h 85"/>
                <a:gd name="T76" fmla="*/ 16 w 64"/>
                <a:gd name="T77" fmla="*/ 8 h 85"/>
                <a:gd name="T78" fmla="*/ 11 w 64"/>
                <a:gd name="T79" fmla="*/ 2 h 85"/>
                <a:gd name="T80" fmla="*/ 9 w 64"/>
                <a:gd name="T81" fmla="*/ 0 h 85"/>
                <a:gd name="T82" fmla="*/ 4 w 64"/>
                <a:gd name="T83" fmla="*/ 1 h 85"/>
                <a:gd name="T84" fmla="*/ 1 w 64"/>
                <a:gd name="T85" fmla="*/ 2 h 85"/>
                <a:gd name="T86" fmla="*/ 0 w 64"/>
                <a:gd name="T87" fmla="*/ 4 h 85"/>
                <a:gd name="T88" fmla="*/ 39 w 64"/>
                <a:gd name="T89" fmla="*/ 85 h 85"/>
                <a:gd name="T90" fmla="*/ 44 w 64"/>
                <a:gd name="T91" fmla="*/ 82 h 85"/>
                <a:gd name="T92" fmla="*/ 45 w 64"/>
                <a:gd name="T93" fmla="*/ 79 h 85"/>
                <a:gd name="T94" fmla="*/ 48 w 64"/>
                <a:gd name="T95" fmla="*/ 75 h 85"/>
                <a:gd name="T96" fmla="*/ 52 w 64"/>
                <a:gd name="T97" fmla="*/ 71 h 85"/>
                <a:gd name="T98" fmla="*/ 56 w 64"/>
                <a:gd name="T99" fmla="*/ 65 h 85"/>
                <a:gd name="T100" fmla="*/ 58 w 64"/>
                <a:gd name="T101" fmla="*/ 63 h 85"/>
                <a:gd name="T102" fmla="*/ 59 w 64"/>
                <a:gd name="T103" fmla="*/ 61 h 85"/>
                <a:gd name="T104" fmla="*/ 56 w 64"/>
                <a:gd name="T105" fmla="*/ 58 h 85"/>
                <a:gd name="T106" fmla="*/ 50 w 64"/>
                <a:gd name="T107" fmla="*/ 60 h 85"/>
                <a:gd name="T108" fmla="*/ 47 w 64"/>
                <a:gd name="T109" fmla="*/ 61 h 85"/>
                <a:gd name="T110" fmla="*/ 47 w 64"/>
                <a:gd name="T111" fmla="*/ 57 h 85"/>
                <a:gd name="T112" fmla="*/ 48 w 64"/>
                <a:gd name="T113" fmla="*/ 56 h 85"/>
                <a:gd name="T114" fmla="*/ 50 w 64"/>
                <a:gd name="T115" fmla="*/ 55 h 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"/>
                <a:gd name="T175" fmla="*/ 0 h 85"/>
                <a:gd name="T176" fmla="*/ 64 w 64"/>
                <a:gd name="T177" fmla="*/ 85 h 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" h="85">
                  <a:moveTo>
                    <a:pt x="50" y="52"/>
                  </a:moveTo>
                  <a:lnTo>
                    <a:pt x="52" y="52"/>
                  </a:lnTo>
                  <a:lnTo>
                    <a:pt x="52" y="51"/>
                  </a:lnTo>
                  <a:lnTo>
                    <a:pt x="53" y="51"/>
                  </a:lnTo>
                  <a:lnTo>
                    <a:pt x="55" y="50"/>
                  </a:lnTo>
                  <a:lnTo>
                    <a:pt x="54" y="49"/>
                  </a:lnTo>
                  <a:lnTo>
                    <a:pt x="54" y="48"/>
                  </a:lnTo>
                  <a:lnTo>
                    <a:pt x="53" y="48"/>
                  </a:lnTo>
                  <a:lnTo>
                    <a:pt x="53" y="46"/>
                  </a:lnTo>
                  <a:lnTo>
                    <a:pt x="56" y="45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3" y="41"/>
                  </a:lnTo>
                  <a:lnTo>
                    <a:pt x="63" y="40"/>
                  </a:lnTo>
                  <a:lnTo>
                    <a:pt x="62" y="40"/>
                  </a:lnTo>
                  <a:lnTo>
                    <a:pt x="61" y="39"/>
                  </a:lnTo>
                  <a:lnTo>
                    <a:pt x="61" y="38"/>
                  </a:lnTo>
                  <a:lnTo>
                    <a:pt x="60" y="37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8" y="35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4" y="35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4" y="32"/>
                  </a:lnTo>
                  <a:lnTo>
                    <a:pt x="54" y="31"/>
                  </a:lnTo>
                  <a:lnTo>
                    <a:pt x="55" y="30"/>
                  </a:lnTo>
                  <a:lnTo>
                    <a:pt x="56" y="29"/>
                  </a:lnTo>
                  <a:lnTo>
                    <a:pt x="56" y="28"/>
                  </a:lnTo>
                  <a:lnTo>
                    <a:pt x="56" y="27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54" y="25"/>
                  </a:lnTo>
                  <a:lnTo>
                    <a:pt x="55" y="23"/>
                  </a:lnTo>
                  <a:lnTo>
                    <a:pt x="55" y="22"/>
                  </a:lnTo>
                  <a:lnTo>
                    <a:pt x="54" y="21"/>
                  </a:lnTo>
                  <a:lnTo>
                    <a:pt x="52" y="20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3" y="17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85"/>
                  </a:lnTo>
                  <a:lnTo>
                    <a:pt x="39" y="85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5" y="79"/>
                  </a:lnTo>
                  <a:lnTo>
                    <a:pt x="47" y="78"/>
                  </a:lnTo>
                  <a:lnTo>
                    <a:pt x="48" y="75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56" y="65"/>
                  </a:lnTo>
                  <a:lnTo>
                    <a:pt x="56" y="63"/>
                  </a:lnTo>
                  <a:lnTo>
                    <a:pt x="58" y="63"/>
                  </a:lnTo>
                  <a:lnTo>
                    <a:pt x="58" y="62"/>
                  </a:lnTo>
                  <a:lnTo>
                    <a:pt x="59" y="61"/>
                  </a:lnTo>
                  <a:lnTo>
                    <a:pt x="57" y="59"/>
                  </a:lnTo>
                  <a:lnTo>
                    <a:pt x="56" y="58"/>
                  </a:lnTo>
                  <a:lnTo>
                    <a:pt x="55" y="59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7" y="59"/>
                  </a:lnTo>
                  <a:lnTo>
                    <a:pt x="47" y="57"/>
                  </a:lnTo>
                  <a:lnTo>
                    <a:pt x="48" y="57"/>
                  </a:lnTo>
                  <a:lnTo>
                    <a:pt x="48" y="56"/>
                  </a:lnTo>
                  <a:lnTo>
                    <a:pt x="49" y="55"/>
                  </a:lnTo>
                  <a:lnTo>
                    <a:pt x="50" y="55"/>
                  </a:lnTo>
                  <a:lnTo>
                    <a:pt x="5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7" name="Freeform 185"/>
            <p:cNvSpPr>
              <a:spLocks/>
            </p:cNvSpPr>
            <p:nvPr/>
          </p:nvSpPr>
          <p:spPr bwMode="auto">
            <a:xfrm>
              <a:off x="1750" y="1726"/>
              <a:ext cx="39" cy="62"/>
            </a:xfrm>
            <a:custGeom>
              <a:avLst/>
              <a:gdLst>
                <a:gd name="T0" fmla="*/ 0 w 39"/>
                <a:gd name="T1" fmla="*/ 0 h 62"/>
                <a:gd name="T2" fmla="*/ 0 w 39"/>
                <a:gd name="T3" fmla="*/ 62 h 62"/>
                <a:gd name="T4" fmla="*/ 0 w 39"/>
                <a:gd name="T5" fmla="*/ 60 h 62"/>
                <a:gd name="T6" fmla="*/ 0 w 39"/>
                <a:gd name="T7" fmla="*/ 59 h 62"/>
                <a:gd name="T8" fmla="*/ 0 w 39"/>
                <a:gd name="T9" fmla="*/ 55 h 62"/>
                <a:gd name="T10" fmla="*/ 1 w 39"/>
                <a:gd name="T11" fmla="*/ 53 h 62"/>
                <a:gd name="T12" fmla="*/ 3 w 39"/>
                <a:gd name="T13" fmla="*/ 52 h 62"/>
                <a:gd name="T14" fmla="*/ 4 w 39"/>
                <a:gd name="T15" fmla="*/ 50 h 62"/>
                <a:gd name="T16" fmla="*/ 7 w 39"/>
                <a:gd name="T17" fmla="*/ 47 h 62"/>
                <a:gd name="T18" fmla="*/ 8 w 39"/>
                <a:gd name="T19" fmla="*/ 45 h 62"/>
                <a:gd name="T20" fmla="*/ 10 w 39"/>
                <a:gd name="T21" fmla="*/ 44 h 62"/>
                <a:gd name="T22" fmla="*/ 12 w 39"/>
                <a:gd name="T23" fmla="*/ 43 h 62"/>
                <a:gd name="T24" fmla="*/ 14 w 39"/>
                <a:gd name="T25" fmla="*/ 42 h 62"/>
                <a:gd name="T26" fmla="*/ 14 w 39"/>
                <a:gd name="T27" fmla="*/ 42 h 62"/>
                <a:gd name="T28" fmla="*/ 17 w 39"/>
                <a:gd name="T29" fmla="*/ 39 h 62"/>
                <a:gd name="T30" fmla="*/ 19 w 39"/>
                <a:gd name="T31" fmla="*/ 37 h 62"/>
                <a:gd name="T32" fmla="*/ 20 w 39"/>
                <a:gd name="T33" fmla="*/ 35 h 62"/>
                <a:gd name="T34" fmla="*/ 19 w 39"/>
                <a:gd name="T35" fmla="*/ 34 h 62"/>
                <a:gd name="T36" fmla="*/ 18 w 39"/>
                <a:gd name="T37" fmla="*/ 32 h 62"/>
                <a:gd name="T38" fmla="*/ 20 w 39"/>
                <a:gd name="T39" fmla="*/ 27 h 62"/>
                <a:gd name="T40" fmla="*/ 20 w 39"/>
                <a:gd name="T41" fmla="*/ 25 h 62"/>
                <a:gd name="T42" fmla="*/ 19 w 39"/>
                <a:gd name="T43" fmla="*/ 23 h 62"/>
                <a:gd name="T44" fmla="*/ 19 w 39"/>
                <a:gd name="T45" fmla="*/ 23 h 62"/>
                <a:gd name="T46" fmla="*/ 18 w 39"/>
                <a:gd name="T47" fmla="*/ 21 h 62"/>
                <a:gd name="T48" fmla="*/ 18 w 39"/>
                <a:gd name="T49" fmla="*/ 20 h 62"/>
                <a:gd name="T50" fmla="*/ 18 w 39"/>
                <a:gd name="T51" fmla="*/ 19 h 62"/>
                <a:gd name="T52" fmla="*/ 19 w 39"/>
                <a:gd name="T53" fmla="*/ 19 h 62"/>
                <a:gd name="T54" fmla="*/ 20 w 39"/>
                <a:gd name="T55" fmla="*/ 17 h 62"/>
                <a:gd name="T56" fmla="*/ 21 w 39"/>
                <a:gd name="T57" fmla="*/ 16 h 62"/>
                <a:gd name="T58" fmla="*/ 21 w 39"/>
                <a:gd name="T59" fmla="*/ 16 h 62"/>
                <a:gd name="T60" fmla="*/ 21 w 39"/>
                <a:gd name="T61" fmla="*/ 16 h 62"/>
                <a:gd name="T62" fmla="*/ 22 w 39"/>
                <a:gd name="T63" fmla="*/ 16 h 62"/>
                <a:gd name="T64" fmla="*/ 23 w 39"/>
                <a:gd name="T65" fmla="*/ 16 h 62"/>
                <a:gd name="T66" fmla="*/ 28 w 39"/>
                <a:gd name="T67" fmla="*/ 14 h 62"/>
                <a:gd name="T68" fmla="*/ 28 w 39"/>
                <a:gd name="T69" fmla="*/ 14 h 62"/>
                <a:gd name="T70" fmla="*/ 30 w 39"/>
                <a:gd name="T71" fmla="*/ 13 h 62"/>
                <a:gd name="T72" fmla="*/ 32 w 39"/>
                <a:gd name="T73" fmla="*/ 12 h 62"/>
                <a:gd name="T74" fmla="*/ 33 w 39"/>
                <a:gd name="T75" fmla="*/ 10 h 62"/>
                <a:gd name="T76" fmla="*/ 35 w 39"/>
                <a:gd name="T77" fmla="*/ 8 h 62"/>
                <a:gd name="T78" fmla="*/ 36 w 39"/>
                <a:gd name="T79" fmla="*/ 8 h 62"/>
                <a:gd name="T80" fmla="*/ 37 w 39"/>
                <a:gd name="T81" fmla="*/ 7 h 62"/>
                <a:gd name="T82" fmla="*/ 36 w 39"/>
                <a:gd name="T83" fmla="*/ 6 h 62"/>
                <a:gd name="T84" fmla="*/ 35 w 39"/>
                <a:gd name="T85" fmla="*/ 5 h 62"/>
                <a:gd name="T86" fmla="*/ 37 w 39"/>
                <a:gd name="T87" fmla="*/ 3 h 62"/>
                <a:gd name="T88" fmla="*/ 38 w 39"/>
                <a:gd name="T89" fmla="*/ 3 h 62"/>
                <a:gd name="T90" fmla="*/ 38 w 39"/>
                <a:gd name="T91" fmla="*/ 3 h 62"/>
                <a:gd name="T92" fmla="*/ 38 w 39"/>
                <a:gd name="T93" fmla="*/ 0 h 62"/>
                <a:gd name="T94" fmla="*/ 39 w 39"/>
                <a:gd name="T95" fmla="*/ 0 h 62"/>
                <a:gd name="T96" fmla="*/ 0 w 39"/>
                <a:gd name="T97" fmla="*/ 0 h 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"/>
                <a:gd name="T148" fmla="*/ 0 h 62"/>
                <a:gd name="T149" fmla="*/ 39 w 39"/>
                <a:gd name="T150" fmla="*/ 62 h 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" h="62">
                  <a:moveTo>
                    <a:pt x="0" y="0"/>
                  </a:moveTo>
                  <a:lnTo>
                    <a:pt x="0" y="62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7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2" y="43"/>
                  </a:lnTo>
                  <a:lnTo>
                    <a:pt x="14" y="42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19" y="34"/>
                  </a:lnTo>
                  <a:lnTo>
                    <a:pt x="18" y="32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19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8" y="14"/>
                  </a:lnTo>
                  <a:lnTo>
                    <a:pt x="30" y="13"/>
                  </a:lnTo>
                  <a:lnTo>
                    <a:pt x="32" y="12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8" name="Freeform 186"/>
            <p:cNvSpPr>
              <a:spLocks/>
            </p:cNvSpPr>
            <p:nvPr/>
          </p:nvSpPr>
          <p:spPr bwMode="auto">
            <a:xfrm>
              <a:off x="1685" y="1636"/>
              <a:ext cx="129" cy="180"/>
            </a:xfrm>
            <a:custGeom>
              <a:avLst/>
              <a:gdLst>
                <a:gd name="T0" fmla="*/ 118 w 129"/>
                <a:gd name="T1" fmla="*/ 52 h 180"/>
                <a:gd name="T2" fmla="*/ 128 w 129"/>
                <a:gd name="T3" fmla="*/ 47 h 180"/>
                <a:gd name="T4" fmla="*/ 124 w 129"/>
                <a:gd name="T5" fmla="*/ 42 h 180"/>
                <a:gd name="T6" fmla="*/ 119 w 129"/>
                <a:gd name="T7" fmla="*/ 38 h 180"/>
                <a:gd name="T8" fmla="*/ 121 w 129"/>
                <a:gd name="T9" fmla="*/ 33 h 180"/>
                <a:gd name="T10" fmla="*/ 120 w 129"/>
                <a:gd name="T11" fmla="*/ 27 h 180"/>
                <a:gd name="T12" fmla="*/ 111 w 129"/>
                <a:gd name="T13" fmla="*/ 23 h 180"/>
                <a:gd name="T14" fmla="*/ 99 w 129"/>
                <a:gd name="T15" fmla="*/ 14 h 180"/>
                <a:gd name="T16" fmla="*/ 90 w 129"/>
                <a:gd name="T17" fmla="*/ 7 h 180"/>
                <a:gd name="T18" fmla="*/ 75 w 129"/>
                <a:gd name="T19" fmla="*/ 7 h 180"/>
                <a:gd name="T20" fmla="*/ 65 w 129"/>
                <a:gd name="T21" fmla="*/ 9 h 180"/>
                <a:gd name="T22" fmla="*/ 59 w 129"/>
                <a:gd name="T23" fmla="*/ 6 h 180"/>
                <a:gd name="T24" fmla="*/ 52 w 129"/>
                <a:gd name="T25" fmla="*/ 1 h 180"/>
                <a:gd name="T26" fmla="*/ 44 w 129"/>
                <a:gd name="T27" fmla="*/ 9 h 180"/>
                <a:gd name="T28" fmla="*/ 40 w 129"/>
                <a:gd name="T29" fmla="*/ 11 h 180"/>
                <a:gd name="T30" fmla="*/ 37 w 129"/>
                <a:gd name="T31" fmla="*/ 17 h 180"/>
                <a:gd name="T32" fmla="*/ 31 w 129"/>
                <a:gd name="T33" fmla="*/ 22 h 180"/>
                <a:gd name="T34" fmla="*/ 27 w 129"/>
                <a:gd name="T35" fmla="*/ 27 h 180"/>
                <a:gd name="T36" fmla="*/ 27 w 129"/>
                <a:gd name="T37" fmla="*/ 36 h 180"/>
                <a:gd name="T38" fmla="*/ 16 w 129"/>
                <a:gd name="T39" fmla="*/ 37 h 180"/>
                <a:gd name="T40" fmla="*/ 6 w 129"/>
                <a:gd name="T41" fmla="*/ 43 h 180"/>
                <a:gd name="T42" fmla="*/ 14 w 129"/>
                <a:gd name="T43" fmla="*/ 46 h 180"/>
                <a:gd name="T44" fmla="*/ 8 w 129"/>
                <a:gd name="T45" fmla="*/ 55 h 180"/>
                <a:gd name="T46" fmla="*/ 11 w 129"/>
                <a:gd name="T47" fmla="*/ 60 h 180"/>
                <a:gd name="T48" fmla="*/ 16 w 129"/>
                <a:gd name="T49" fmla="*/ 68 h 180"/>
                <a:gd name="T50" fmla="*/ 16 w 129"/>
                <a:gd name="T51" fmla="*/ 77 h 180"/>
                <a:gd name="T52" fmla="*/ 14 w 129"/>
                <a:gd name="T53" fmla="*/ 88 h 180"/>
                <a:gd name="T54" fmla="*/ 11 w 129"/>
                <a:gd name="T55" fmla="*/ 94 h 180"/>
                <a:gd name="T56" fmla="*/ 7 w 129"/>
                <a:gd name="T57" fmla="*/ 98 h 180"/>
                <a:gd name="T58" fmla="*/ 5 w 129"/>
                <a:gd name="T59" fmla="*/ 105 h 180"/>
                <a:gd name="T60" fmla="*/ 4 w 129"/>
                <a:gd name="T61" fmla="*/ 113 h 180"/>
                <a:gd name="T62" fmla="*/ 9 w 129"/>
                <a:gd name="T63" fmla="*/ 117 h 180"/>
                <a:gd name="T64" fmla="*/ 14 w 129"/>
                <a:gd name="T65" fmla="*/ 121 h 180"/>
                <a:gd name="T66" fmla="*/ 8 w 129"/>
                <a:gd name="T67" fmla="*/ 125 h 180"/>
                <a:gd name="T68" fmla="*/ 9 w 129"/>
                <a:gd name="T69" fmla="*/ 132 h 180"/>
                <a:gd name="T70" fmla="*/ 14 w 129"/>
                <a:gd name="T71" fmla="*/ 141 h 180"/>
                <a:gd name="T72" fmla="*/ 12 w 129"/>
                <a:gd name="T73" fmla="*/ 145 h 180"/>
                <a:gd name="T74" fmla="*/ 9 w 129"/>
                <a:gd name="T75" fmla="*/ 153 h 180"/>
                <a:gd name="T76" fmla="*/ 12 w 129"/>
                <a:gd name="T77" fmla="*/ 161 h 180"/>
                <a:gd name="T78" fmla="*/ 7 w 129"/>
                <a:gd name="T79" fmla="*/ 166 h 180"/>
                <a:gd name="T80" fmla="*/ 11 w 129"/>
                <a:gd name="T81" fmla="*/ 171 h 180"/>
                <a:gd name="T82" fmla="*/ 15 w 129"/>
                <a:gd name="T83" fmla="*/ 172 h 180"/>
                <a:gd name="T84" fmla="*/ 21 w 129"/>
                <a:gd name="T85" fmla="*/ 180 h 180"/>
                <a:gd name="T86" fmla="*/ 28 w 129"/>
                <a:gd name="T87" fmla="*/ 174 h 180"/>
                <a:gd name="T88" fmla="*/ 34 w 129"/>
                <a:gd name="T89" fmla="*/ 175 h 180"/>
                <a:gd name="T90" fmla="*/ 43 w 129"/>
                <a:gd name="T91" fmla="*/ 180 h 180"/>
                <a:gd name="T92" fmla="*/ 51 w 129"/>
                <a:gd name="T93" fmla="*/ 174 h 180"/>
                <a:gd name="T94" fmla="*/ 59 w 129"/>
                <a:gd name="T95" fmla="*/ 163 h 180"/>
                <a:gd name="T96" fmla="*/ 62 w 129"/>
                <a:gd name="T97" fmla="*/ 147 h 180"/>
                <a:gd name="T98" fmla="*/ 78 w 129"/>
                <a:gd name="T99" fmla="*/ 132 h 180"/>
                <a:gd name="T100" fmla="*/ 85 w 129"/>
                <a:gd name="T101" fmla="*/ 115 h 180"/>
                <a:gd name="T102" fmla="*/ 85 w 129"/>
                <a:gd name="T103" fmla="*/ 106 h 180"/>
                <a:gd name="T104" fmla="*/ 97 w 129"/>
                <a:gd name="T105" fmla="*/ 102 h 180"/>
                <a:gd name="T106" fmla="*/ 102 w 129"/>
                <a:gd name="T107" fmla="*/ 93 h 180"/>
                <a:gd name="T108" fmla="*/ 113 w 129"/>
                <a:gd name="T109" fmla="*/ 80 h 180"/>
                <a:gd name="T110" fmla="*/ 124 w 129"/>
                <a:gd name="T111" fmla="*/ 66 h 180"/>
                <a:gd name="T112" fmla="*/ 112 w 129"/>
                <a:gd name="T113" fmla="*/ 62 h 1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"/>
                <a:gd name="T172" fmla="*/ 0 h 180"/>
                <a:gd name="T173" fmla="*/ 129 w 129"/>
                <a:gd name="T174" fmla="*/ 180 h 1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" h="180">
                  <a:moveTo>
                    <a:pt x="115" y="57"/>
                  </a:moveTo>
                  <a:lnTo>
                    <a:pt x="117" y="57"/>
                  </a:lnTo>
                  <a:lnTo>
                    <a:pt x="117" y="56"/>
                  </a:lnTo>
                  <a:lnTo>
                    <a:pt x="118" y="56"/>
                  </a:lnTo>
                  <a:lnTo>
                    <a:pt x="120" y="55"/>
                  </a:lnTo>
                  <a:lnTo>
                    <a:pt x="119" y="54"/>
                  </a:lnTo>
                  <a:lnTo>
                    <a:pt x="119" y="53"/>
                  </a:lnTo>
                  <a:lnTo>
                    <a:pt x="118" y="52"/>
                  </a:lnTo>
                  <a:lnTo>
                    <a:pt x="118" y="51"/>
                  </a:lnTo>
                  <a:lnTo>
                    <a:pt x="121" y="50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9" y="50"/>
                  </a:lnTo>
                  <a:lnTo>
                    <a:pt x="129" y="47"/>
                  </a:lnTo>
                  <a:lnTo>
                    <a:pt x="128" y="47"/>
                  </a:lnTo>
                  <a:lnTo>
                    <a:pt x="128" y="46"/>
                  </a:lnTo>
                  <a:lnTo>
                    <a:pt x="128" y="45"/>
                  </a:lnTo>
                  <a:lnTo>
                    <a:pt x="127" y="45"/>
                  </a:lnTo>
                  <a:lnTo>
                    <a:pt x="126" y="44"/>
                  </a:lnTo>
                  <a:lnTo>
                    <a:pt x="126" y="43"/>
                  </a:lnTo>
                  <a:lnTo>
                    <a:pt x="125" y="42"/>
                  </a:lnTo>
                  <a:lnTo>
                    <a:pt x="124" y="42"/>
                  </a:lnTo>
                  <a:lnTo>
                    <a:pt x="124" y="41"/>
                  </a:lnTo>
                  <a:lnTo>
                    <a:pt x="124" y="40"/>
                  </a:lnTo>
                  <a:lnTo>
                    <a:pt x="123" y="40"/>
                  </a:lnTo>
                  <a:lnTo>
                    <a:pt x="121" y="41"/>
                  </a:lnTo>
                  <a:lnTo>
                    <a:pt x="120" y="41"/>
                  </a:lnTo>
                  <a:lnTo>
                    <a:pt x="119" y="40"/>
                  </a:lnTo>
                  <a:lnTo>
                    <a:pt x="119" y="39"/>
                  </a:lnTo>
                  <a:lnTo>
                    <a:pt x="119" y="38"/>
                  </a:lnTo>
                  <a:lnTo>
                    <a:pt x="119" y="37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1" y="34"/>
                  </a:lnTo>
                  <a:lnTo>
                    <a:pt x="121" y="33"/>
                  </a:lnTo>
                  <a:lnTo>
                    <a:pt x="121" y="32"/>
                  </a:lnTo>
                  <a:lnTo>
                    <a:pt x="121" y="31"/>
                  </a:lnTo>
                  <a:lnTo>
                    <a:pt x="120" y="31"/>
                  </a:lnTo>
                  <a:lnTo>
                    <a:pt x="119" y="29"/>
                  </a:lnTo>
                  <a:lnTo>
                    <a:pt x="120" y="28"/>
                  </a:lnTo>
                  <a:lnTo>
                    <a:pt x="120" y="27"/>
                  </a:lnTo>
                  <a:lnTo>
                    <a:pt x="119" y="26"/>
                  </a:lnTo>
                  <a:lnTo>
                    <a:pt x="119" y="25"/>
                  </a:lnTo>
                  <a:lnTo>
                    <a:pt x="117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0" y="23"/>
                  </a:lnTo>
                  <a:lnTo>
                    <a:pt x="108" y="22"/>
                  </a:lnTo>
                  <a:lnTo>
                    <a:pt x="106" y="18"/>
                  </a:lnTo>
                  <a:lnTo>
                    <a:pt x="104" y="19"/>
                  </a:lnTo>
                  <a:lnTo>
                    <a:pt x="103" y="17"/>
                  </a:lnTo>
                  <a:lnTo>
                    <a:pt x="102" y="17"/>
                  </a:lnTo>
                  <a:lnTo>
                    <a:pt x="102" y="15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6" y="13"/>
                  </a:lnTo>
                  <a:lnTo>
                    <a:pt x="95" y="12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6" y="8"/>
                  </a:lnTo>
                  <a:lnTo>
                    <a:pt x="86" y="9"/>
                  </a:lnTo>
                  <a:lnTo>
                    <a:pt x="85" y="11"/>
                  </a:lnTo>
                  <a:lnTo>
                    <a:pt x="81" y="13"/>
                  </a:lnTo>
                  <a:lnTo>
                    <a:pt x="78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69" y="7"/>
                  </a:lnTo>
                  <a:lnTo>
                    <a:pt x="68" y="6"/>
                  </a:lnTo>
                  <a:lnTo>
                    <a:pt x="67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8" y="4"/>
                  </a:lnTo>
                  <a:lnTo>
                    <a:pt x="58" y="2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6"/>
                  </a:lnTo>
                  <a:lnTo>
                    <a:pt x="27" y="27"/>
                  </a:lnTo>
                  <a:lnTo>
                    <a:pt x="28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3" y="44"/>
                  </a:lnTo>
                  <a:lnTo>
                    <a:pt x="14" y="46"/>
                  </a:lnTo>
                  <a:lnTo>
                    <a:pt x="15" y="48"/>
                  </a:lnTo>
                  <a:lnTo>
                    <a:pt x="15" y="51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2" y="55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7" y="77"/>
                  </a:lnTo>
                  <a:lnTo>
                    <a:pt x="16" y="77"/>
                  </a:lnTo>
                  <a:lnTo>
                    <a:pt x="16" y="78"/>
                  </a:lnTo>
                  <a:lnTo>
                    <a:pt x="15" y="79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4"/>
                  </a:lnTo>
                  <a:lnTo>
                    <a:pt x="15" y="85"/>
                  </a:lnTo>
                  <a:lnTo>
                    <a:pt x="13" y="86"/>
                  </a:lnTo>
                  <a:lnTo>
                    <a:pt x="14" y="88"/>
                  </a:lnTo>
                  <a:lnTo>
                    <a:pt x="14" y="89"/>
                  </a:lnTo>
                  <a:lnTo>
                    <a:pt x="13" y="90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2" y="92"/>
                  </a:lnTo>
                  <a:lnTo>
                    <a:pt x="11" y="93"/>
                  </a:lnTo>
                  <a:lnTo>
                    <a:pt x="11" y="94"/>
                  </a:lnTo>
                  <a:lnTo>
                    <a:pt x="10" y="95"/>
                  </a:lnTo>
                  <a:lnTo>
                    <a:pt x="10" y="96"/>
                  </a:lnTo>
                  <a:lnTo>
                    <a:pt x="10" y="97"/>
                  </a:lnTo>
                  <a:lnTo>
                    <a:pt x="9" y="97"/>
                  </a:lnTo>
                  <a:lnTo>
                    <a:pt x="8" y="98"/>
                  </a:lnTo>
                  <a:lnTo>
                    <a:pt x="7" y="98"/>
                  </a:lnTo>
                  <a:lnTo>
                    <a:pt x="6" y="98"/>
                  </a:lnTo>
                  <a:lnTo>
                    <a:pt x="5" y="100"/>
                  </a:lnTo>
                  <a:lnTo>
                    <a:pt x="4" y="100"/>
                  </a:lnTo>
                  <a:lnTo>
                    <a:pt x="3" y="101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4" y="106"/>
                  </a:lnTo>
                  <a:lnTo>
                    <a:pt x="2" y="106"/>
                  </a:lnTo>
                  <a:lnTo>
                    <a:pt x="1" y="107"/>
                  </a:lnTo>
                  <a:lnTo>
                    <a:pt x="0" y="109"/>
                  </a:lnTo>
                  <a:lnTo>
                    <a:pt x="1" y="112"/>
                  </a:lnTo>
                  <a:lnTo>
                    <a:pt x="0" y="113"/>
                  </a:lnTo>
                  <a:lnTo>
                    <a:pt x="1" y="114"/>
                  </a:lnTo>
                  <a:lnTo>
                    <a:pt x="4" y="113"/>
                  </a:lnTo>
                  <a:lnTo>
                    <a:pt x="5" y="115"/>
                  </a:lnTo>
                  <a:lnTo>
                    <a:pt x="5" y="116"/>
                  </a:lnTo>
                  <a:lnTo>
                    <a:pt x="7" y="11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7"/>
                  </a:lnTo>
                  <a:lnTo>
                    <a:pt x="11" y="117"/>
                  </a:lnTo>
                  <a:lnTo>
                    <a:pt x="11" y="120"/>
                  </a:lnTo>
                  <a:lnTo>
                    <a:pt x="13" y="121"/>
                  </a:lnTo>
                  <a:lnTo>
                    <a:pt x="14" y="122"/>
                  </a:lnTo>
                  <a:lnTo>
                    <a:pt x="15" y="122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4"/>
                  </a:lnTo>
                  <a:lnTo>
                    <a:pt x="12" y="124"/>
                  </a:lnTo>
                  <a:lnTo>
                    <a:pt x="10" y="124"/>
                  </a:lnTo>
                  <a:lnTo>
                    <a:pt x="9" y="124"/>
                  </a:lnTo>
                  <a:lnTo>
                    <a:pt x="8" y="125"/>
                  </a:lnTo>
                  <a:lnTo>
                    <a:pt x="7" y="125"/>
                  </a:lnTo>
                  <a:lnTo>
                    <a:pt x="6" y="125"/>
                  </a:lnTo>
                  <a:lnTo>
                    <a:pt x="7" y="126"/>
                  </a:lnTo>
                  <a:lnTo>
                    <a:pt x="8" y="128"/>
                  </a:lnTo>
                  <a:lnTo>
                    <a:pt x="11" y="130"/>
                  </a:lnTo>
                  <a:lnTo>
                    <a:pt x="10" y="130"/>
                  </a:lnTo>
                  <a:lnTo>
                    <a:pt x="9" y="132"/>
                  </a:lnTo>
                  <a:lnTo>
                    <a:pt x="9" y="134"/>
                  </a:lnTo>
                  <a:lnTo>
                    <a:pt x="11" y="134"/>
                  </a:lnTo>
                  <a:lnTo>
                    <a:pt x="11" y="135"/>
                  </a:lnTo>
                  <a:lnTo>
                    <a:pt x="12" y="136"/>
                  </a:lnTo>
                  <a:lnTo>
                    <a:pt x="12" y="137"/>
                  </a:lnTo>
                  <a:lnTo>
                    <a:pt x="11" y="138"/>
                  </a:lnTo>
                  <a:lnTo>
                    <a:pt x="13" y="139"/>
                  </a:lnTo>
                  <a:lnTo>
                    <a:pt x="14" y="141"/>
                  </a:lnTo>
                  <a:lnTo>
                    <a:pt x="13" y="142"/>
                  </a:lnTo>
                  <a:lnTo>
                    <a:pt x="14" y="142"/>
                  </a:lnTo>
                  <a:lnTo>
                    <a:pt x="15" y="143"/>
                  </a:lnTo>
                  <a:lnTo>
                    <a:pt x="15" y="144"/>
                  </a:lnTo>
                  <a:lnTo>
                    <a:pt x="14" y="144"/>
                  </a:lnTo>
                  <a:lnTo>
                    <a:pt x="13" y="145"/>
                  </a:lnTo>
                  <a:lnTo>
                    <a:pt x="12" y="145"/>
                  </a:lnTo>
                  <a:lnTo>
                    <a:pt x="12" y="146"/>
                  </a:lnTo>
                  <a:lnTo>
                    <a:pt x="13" y="147"/>
                  </a:lnTo>
                  <a:lnTo>
                    <a:pt x="13" y="149"/>
                  </a:lnTo>
                  <a:lnTo>
                    <a:pt x="11" y="149"/>
                  </a:lnTo>
                  <a:lnTo>
                    <a:pt x="10" y="150"/>
                  </a:lnTo>
                  <a:lnTo>
                    <a:pt x="10" y="151"/>
                  </a:lnTo>
                  <a:lnTo>
                    <a:pt x="9" y="151"/>
                  </a:lnTo>
                  <a:lnTo>
                    <a:pt x="9" y="153"/>
                  </a:lnTo>
                  <a:lnTo>
                    <a:pt x="9" y="154"/>
                  </a:lnTo>
                  <a:lnTo>
                    <a:pt x="9" y="155"/>
                  </a:lnTo>
                  <a:lnTo>
                    <a:pt x="12" y="156"/>
                  </a:lnTo>
                  <a:lnTo>
                    <a:pt x="14" y="157"/>
                  </a:lnTo>
                  <a:lnTo>
                    <a:pt x="14" y="159"/>
                  </a:lnTo>
                  <a:lnTo>
                    <a:pt x="12" y="161"/>
                  </a:lnTo>
                  <a:lnTo>
                    <a:pt x="11" y="161"/>
                  </a:lnTo>
                  <a:lnTo>
                    <a:pt x="10" y="161"/>
                  </a:lnTo>
                  <a:lnTo>
                    <a:pt x="8" y="162"/>
                  </a:lnTo>
                  <a:lnTo>
                    <a:pt x="7" y="162"/>
                  </a:lnTo>
                  <a:lnTo>
                    <a:pt x="8" y="164"/>
                  </a:lnTo>
                  <a:lnTo>
                    <a:pt x="7" y="165"/>
                  </a:lnTo>
                  <a:lnTo>
                    <a:pt x="7" y="166"/>
                  </a:lnTo>
                  <a:lnTo>
                    <a:pt x="6" y="166"/>
                  </a:lnTo>
                  <a:lnTo>
                    <a:pt x="7" y="167"/>
                  </a:lnTo>
                  <a:lnTo>
                    <a:pt x="9" y="168"/>
                  </a:lnTo>
                  <a:lnTo>
                    <a:pt x="10" y="168"/>
                  </a:lnTo>
                  <a:lnTo>
                    <a:pt x="11" y="169"/>
                  </a:lnTo>
                  <a:lnTo>
                    <a:pt x="10" y="171"/>
                  </a:lnTo>
                  <a:lnTo>
                    <a:pt x="11" y="171"/>
                  </a:lnTo>
                  <a:lnTo>
                    <a:pt x="11" y="172"/>
                  </a:lnTo>
                  <a:lnTo>
                    <a:pt x="13" y="173"/>
                  </a:lnTo>
                  <a:lnTo>
                    <a:pt x="13" y="174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5" y="172"/>
                  </a:lnTo>
                  <a:lnTo>
                    <a:pt x="16" y="175"/>
                  </a:lnTo>
                  <a:lnTo>
                    <a:pt x="18" y="175"/>
                  </a:lnTo>
                  <a:lnTo>
                    <a:pt x="18" y="178"/>
                  </a:lnTo>
                  <a:lnTo>
                    <a:pt x="18" y="180"/>
                  </a:lnTo>
                  <a:lnTo>
                    <a:pt x="20" y="180"/>
                  </a:lnTo>
                  <a:lnTo>
                    <a:pt x="21" y="180"/>
                  </a:lnTo>
                  <a:lnTo>
                    <a:pt x="24" y="180"/>
                  </a:lnTo>
                  <a:lnTo>
                    <a:pt x="25" y="179"/>
                  </a:lnTo>
                  <a:lnTo>
                    <a:pt x="25" y="178"/>
                  </a:lnTo>
                  <a:lnTo>
                    <a:pt x="27" y="178"/>
                  </a:lnTo>
                  <a:lnTo>
                    <a:pt x="27" y="176"/>
                  </a:lnTo>
                  <a:lnTo>
                    <a:pt x="28" y="175"/>
                  </a:lnTo>
                  <a:lnTo>
                    <a:pt x="28" y="174"/>
                  </a:lnTo>
                  <a:lnTo>
                    <a:pt x="29" y="173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1" y="173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4" y="175"/>
                  </a:lnTo>
                  <a:lnTo>
                    <a:pt x="36" y="176"/>
                  </a:lnTo>
                  <a:lnTo>
                    <a:pt x="36" y="178"/>
                  </a:lnTo>
                  <a:lnTo>
                    <a:pt x="36" y="179"/>
                  </a:lnTo>
                  <a:lnTo>
                    <a:pt x="37" y="180"/>
                  </a:lnTo>
                  <a:lnTo>
                    <a:pt x="39" y="180"/>
                  </a:lnTo>
                  <a:lnTo>
                    <a:pt x="43" y="180"/>
                  </a:lnTo>
                  <a:lnTo>
                    <a:pt x="44" y="180"/>
                  </a:lnTo>
                  <a:lnTo>
                    <a:pt x="46" y="180"/>
                  </a:lnTo>
                  <a:lnTo>
                    <a:pt x="48" y="178"/>
                  </a:lnTo>
                  <a:lnTo>
                    <a:pt x="49" y="178"/>
                  </a:lnTo>
                  <a:lnTo>
                    <a:pt x="51" y="174"/>
                  </a:lnTo>
                  <a:lnTo>
                    <a:pt x="52" y="175"/>
                  </a:lnTo>
                  <a:lnTo>
                    <a:pt x="54" y="171"/>
                  </a:lnTo>
                  <a:lnTo>
                    <a:pt x="55" y="169"/>
                  </a:lnTo>
                  <a:lnTo>
                    <a:pt x="56" y="168"/>
                  </a:lnTo>
                  <a:lnTo>
                    <a:pt x="58" y="166"/>
                  </a:lnTo>
                  <a:lnTo>
                    <a:pt x="59" y="165"/>
                  </a:lnTo>
                  <a:lnTo>
                    <a:pt x="59" y="163"/>
                  </a:lnTo>
                  <a:lnTo>
                    <a:pt x="61" y="161"/>
                  </a:lnTo>
                  <a:lnTo>
                    <a:pt x="60" y="159"/>
                  </a:lnTo>
                  <a:lnTo>
                    <a:pt x="62" y="157"/>
                  </a:lnTo>
                  <a:lnTo>
                    <a:pt x="63" y="153"/>
                  </a:lnTo>
                  <a:lnTo>
                    <a:pt x="65" y="150"/>
                  </a:lnTo>
                  <a:lnTo>
                    <a:pt x="64" y="149"/>
                  </a:lnTo>
                  <a:lnTo>
                    <a:pt x="62" y="147"/>
                  </a:lnTo>
                  <a:lnTo>
                    <a:pt x="66" y="143"/>
                  </a:lnTo>
                  <a:lnTo>
                    <a:pt x="67" y="142"/>
                  </a:lnTo>
                  <a:lnTo>
                    <a:pt x="69" y="140"/>
                  </a:lnTo>
                  <a:lnTo>
                    <a:pt x="72" y="137"/>
                  </a:lnTo>
                  <a:lnTo>
                    <a:pt x="73" y="135"/>
                  </a:lnTo>
                  <a:lnTo>
                    <a:pt x="74" y="134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79" y="132"/>
                  </a:lnTo>
                  <a:lnTo>
                    <a:pt x="81" y="129"/>
                  </a:lnTo>
                  <a:lnTo>
                    <a:pt x="84" y="127"/>
                  </a:lnTo>
                  <a:lnTo>
                    <a:pt x="85" y="125"/>
                  </a:lnTo>
                  <a:lnTo>
                    <a:pt x="84" y="124"/>
                  </a:lnTo>
                  <a:lnTo>
                    <a:pt x="83" y="122"/>
                  </a:lnTo>
                  <a:lnTo>
                    <a:pt x="85" y="117"/>
                  </a:lnTo>
                  <a:lnTo>
                    <a:pt x="85" y="115"/>
                  </a:lnTo>
                  <a:lnTo>
                    <a:pt x="84" y="113"/>
                  </a:lnTo>
                  <a:lnTo>
                    <a:pt x="83" y="111"/>
                  </a:lnTo>
                  <a:lnTo>
                    <a:pt x="83" y="110"/>
                  </a:lnTo>
                  <a:lnTo>
                    <a:pt x="83" y="109"/>
                  </a:lnTo>
                  <a:lnTo>
                    <a:pt x="84" y="109"/>
                  </a:lnTo>
                  <a:lnTo>
                    <a:pt x="85" y="107"/>
                  </a:lnTo>
                  <a:lnTo>
                    <a:pt x="85" y="106"/>
                  </a:lnTo>
                  <a:lnTo>
                    <a:pt x="86" y="106"/>
                  </a:lnTo>
                  <a:lnTo>
                    <a:pt x="87" y="106"/>
                  </a:lnTo>
                  <a:lnTo>
                    <a:pt x="93" y="104"/>
                  </a:lnTo>
                  <a:lnTo>
                    <a:pt x="95" y="103"/>
                  </a:lnTo>
                  <a:lnTo>
                    <a:pt x="97" y="102"/>
                  </a:lnTo>
                  <a:lnTo>
                    <a:pt x="98" y="100"/>
                  </a:lnTo>
                  <a:lnTo>
                    <a:pt x="100" y="98"/>
                  </a:lnTo>
                  <a:lnTo>
                    <a:pt x="101" y="98"/>
                  </a:lnTo>
                  <a:lnTo>
                    <a:pt x="102" y="97"/>
                  </a:lnTo>
                  <a:lnTo>
                    <a:pt x="101" y="96"/>
                  </a:lnTo>
                  <a:lnTo>
                    <a:pt x="100" y="95"/>
                  </a:lnTo>
                  <a:lnTo>
                    <a:pt x="102" y="93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9" y="88"/>
                  </a:lnTo>
                  <a:lnTo>
                    <a:pt x="109" y="87"/>
                  </a:lnTo>
                  <a:lnTo>
                    <a:pt x="111" y="85"/>
                  </a:lnTo>
                  <a:lnTo>
                    <a:pt x="110" y="84"/>
                  </a:lnTo>
                  <a:lnTo>
                    <a:pt x="112" y="83"/>
                  </a:lnTo>
                  <a:lnTo>
                    <a:pt x="113" y="80"/>
                  </a:lnTo>
                  <a:lnTo>
                    <a:pt x="117" y="77"/>
                  </a:lnTo>
                  <a:lnTo>
                    <a:pt x="117" y="76"/>
                  </a:lnTo>
                  <a:lnTo>
                    <a:pt x="116" y="71"/>
                  </a:lnTo>
                  <a:lnTo>
                    <a:pt x="121" y="70"/>
                  </a:lnTo>
                  <a:lnTo>
                    <a:pt x="121" y="68"/>
                  </a:lnTo>
                  <a:lnTo>
                    <a:pt x="123" y="68"/>
                  </a:lnTo>
                  <a:lnTo>
                    <a:pt x="123" y="67"/>
                  </a:lnTo>
                  <a:lnTo>
                    <a:pt x="124" y="66"/>
                  </a:lnTo>
                  <a:lnTo>
                    <a:pt x="122" y="64"/>
                  </a:lnTo>
                  <a:lnTo>
                    <a:pt x="121" y="63"/>
                  </a:lnTo>
                  <a:lnTo>
                    <a:pt x="120" y="64"/>
                  </a:lnTo>
                  <a:lnTo>
                    <a:pt x="115" y="65"/>
                  </a:lnTo>
                  <a:lnTo>
                    <a:pt x="113" y="65"/>
                  </a:lnTo>
                  <a:lnTo>
                    <a:pt x="112" y="66"/>
                  </a:lnTo>
                  <a:lnTo>
                    <a:pt x="112" y="64"/>
                  </a:lnTo>
                  <a:lnTo>
                    <a:pt x="112" y="62"/>
                  </a:lnTo>
                  <a:lnTo>
                    <a:pt x="113" y="62"/>
                  </a:lnTo>
                  <a:lnTo>
                    <a:pt x="113" y="61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5" y="5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9" name="Freeform 187"/>
            <p:cNvSpPr>
              <a:spLocks/>
            </p:cNvSpPr>
            <p:nvPr/>
          </p:nvSpPr>
          <p:spPr bwMode="auto">
            <a:xfrm>
              <a:off x="999" y="1542"/>
              <a:ext cx="127" cy="75"/>
            </a:xfrm>
            <a:custGeom>
              <a:avLst/>
              <a:gdLst>
                <a:gd name="T0" fmla="*/ 11 w 127"/>
                <a:gd name="T1" fmla="*/ 74 h 75"/>
                <a:gd name="T2" fmla="*/ 31 w 127"/>
                <a:gd name="T3" fmla="*/ 73 h 75"/>
                <a:gd name="T4" fmla="*/ 31 w 127"/>
                <a:gd name="T5" fmla="*/ 65 h 75"/>
                <a:gd name="T6" fmla="*/ 24 w 127"/>
                <a:gd name="T7" fmla="*/ 61 h 75"/>
                <a:gd name="T8" fmla="*/ 15 w 127"/>
                <a:gd name="T9" fmla="*/ 66 h 75"/>
                <a:gd name="T10" fmla="*/ 13 w 127"/>
                <a:gd name="T11" fmla="*/ 59 h 75"/>
                <a:gd name="T12" fmla="*/ 10 w 127"/>
                <a:gd name="T13" fmla="*/ 56 h 75"/>
                <a:gd name="T14" fmla="*/ 12 w 127"/>
                <a:gd name="T15" fmla="*/ 53 h 75"/>
                <a:gd name="T16" fmla="*/ 15 w 127"/>
                <a:gd name="T17" fmla="*/ 48 h 75"/>
                <a:gd name="T18" fmla="*/ 19 w 127"/>
                <a:gd name="T19" fmla="*/ 51 h 75"/>
                <a:gd name="T20" fmla="*/ 19 w 127"/>
                <a:gd name="T21" fmla="*/ 53 h 75"/>
                <a:gd name="T22" fmla="*/ 26 w 127"/>
                <a:gd name="T23" fmla="*/ 55 h 75"/>
                <a:gd name="T24" fmla="*/ 31 w 127"/>
                <a:gd name="T25" fmla="*/ 53 h 75"/>
                <a:gd name="T26" fmla="*/ 29 w 127"/>
                <a:gd name="T27" fmla="*/ 49 h 75"/>
                <a:gd name="T28" fmla="*/ 25 w 127"/>
                <a:gd name="T29" fmla="*/ 50 h 75"/>
                <a:gd name="T30" fmla="*/ 21 w 127"/>
                <a:gd name="T31" fmla="*/ 50 h 75"/>
                <a:gd name="T32" fmla="*/ 24 w 127"/>
                <a:gd name="T33" fmla="*/ 44 h 75"/>
                <a:gd name="T34" fmla="*/ 11 w 127"/>
                <a:gd name="T35" fmla="*/ 48 h 75"/>
                <a:gd name="T36" fmla="*/ 5 w 127"/>
                <a:gd name="T37" fmla="*/ 48 h 75"/>
                <a:gd name="T38" fmla="*/ 0 w 127"/>
                <a:gd name="T39" fmla="*/ 44 h 75"/>
                <a:gd name="T40" fmla="*/ 1 w 127"/>
                <a:gd name="T41" fmla="*/ 43 h 75"/>
                <a:gd name="T42" fmla="*/ 2 w 127"/>
                <a:gd name="T43" fmla="*/ 34 h 75"/>
                <a:gd name="T44" fmla="*/ 3 w 127"/>
                <a:gd name="T45" fmla="*/ 27 h 75"/>
                <a:gd name="T46" fmla="*/ 11 w 127"/>
                <a:gd name="T47" fmla="*/ 24 h 75"/>
                <a:gd name="T48" fmla="*/ 14 w 127"/>
                <a:gd name="T49" fmla="*/ 21 h 75"/>
                <a:gd name="T50" fmla="*/ 21 w 127"/>
                <a:gd name="T51" fmla="*/ 20 h 75"/>
                <a:gd name="T52" fmla="*/ 29 w 127"/>
                <a:gd name="T53" fmla="*/ 16 h 75"/>
                <a:gd name="T54" fmla="*/ 35 w 127"/>
                <a:gd name="T55" fmla="*/ 16 h 75"/>
                <a:gd name="T56" fmla="*/ 35 w 127"/>
                <a:gd name="T57" fmla="*/ 19 h 75"/>
                <a:gd name="T58" fmla="*/ 42 w 127"/>
                <a:gd name="T59" fmla="*/ 16 h 75"/>
                <a:gd name="T60" fmla="*/ 52 w 127"/>
                <a:gd name="T61" fmla="*/ 16 h 75"/>
                <a:gd name="T62" fmla="*/ 56 w 127"/>
                <a:gd name="T63" fmla="*/ 12 h 75"/>
                <a:gd name="T64" fmla="*/ 58 w 127"/>
                <a:gd name="T65" fmla="*/ 12 h 75"/>
                <a:gd name="T66" fmla="*/ 60 w 127"/>
                <a:gd name="T67" fmla="*/ 19 h 75"/>
                <a:gd name="T68" fmla="*/ 62 w 127"/>
                <a:gd name="T69" fmla="*/ 19 h 75"/>
                <a:gd name="T70" fmla="*/ 66 w 127"/>
                <a:gd name="T71" fmla="*/ 22 h 75"/>
                <a:gd name="T72" fmla="*/ 68 w 127"/>
                <a:gd name="T73" fmla="*/ 14 h 75"/>
                <a:gd name="T74" fmla="*/ 75 w 127"/>
                <a:gd name="T75" fmla="*/ 16 h 75"/>
                <a:gd name="T76" fmla="*/ 79 w 127"/>
                <a:gd name="T77" fmla="*/ 17 h 75"/>
                <a:gd name="T78" fmla="*/ 82 w 127"/>
                <a:gd name="T79" fmla="*/ 20 h 75"/>
                <a:gd name="T80" fmla="*/ 84 w 127"/>
                <a:gd name="T81" fmla="*/ 17 h 75"/>
                <a:gd name="T82" fmla="*/ 85 w 127"/>
                <a:gd name="T83" fmla="*/ 10 h 75"/>
                <a:gd name="T84" fmla="*/ 87 w 127"/>
                <a:gd name="T85" fmla="*/ 7 h 75"/>
                <a:gd name="T86" fmla="*/ 92 w 127"/>
                <a:gd name="T87" fmla="*/ 3 h 75"/>
                <a:gd name="T88" fmla="*/ 99 w 127"/>
                <a:gd name="T89" fmla="*/ 6 h 75"/>
                <a:gd name="T90" fmla="*/ 110 w 127"/>
                <a:gd name="T91" fmla="*/ 2 h 75"/>
                <a:gd name="T92" fmla="*/ 113 w 127"/>
                <a:gd name="T93" fmla="*/ 5 h 75"/>
                <a:gd name="T94" fmla="*/ 119 w 127"/>
                <a:gd name="T95" fmla="*/ 0 h 75"/>
                <a:gd name="T96" fmla="*/ 119 w 127"/>
                <a:gd name="T97" fmla="*/ 7 h 75"/>
                <a:gd name="T98" fmla="*/ 124 w 127"/>
                <a:gd name="T99" fmla="*/ 13 h 75"/>
                <a:gd name="T100" fmla="*/ 127 w 127"/>
                <a:gd name="T101" fmla="*/ 75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7"/>
                <a:gd name="T154" fmla="*/ 0 h 75"/>
                <a:gd name="T155" fmla="*/ 127 w 127"/>
                <a:gd name="T156" fmla="*/ 75 h 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7" h="75">
                  <a:moveTo>
                    <a:pt x="1" y="75"/>
                  </a:moveTo>
                  <a:lnTo>
                    <a:pt x="1" y="75"/>
                  </a:lnTo>
                  <a:lnTo>
                    <a:pt x="9" y="75"/>
                  </a:lnTo>
                  <a:lnTo>
                    <a:pt x="11" y="74"/>
                  </a:lnTo>
                  <a:lnTo>
                    <a:pt x="20" y="73"/>
                  </a:lnTo>
                  <a:lnTo>
                    <a:pt x="25" y="72"/>
                  </a:lnTo>
                  <a:lnTo>
                    <a:pt x="30" y="75"/>
                  </a:lnTo>
                  <a:lnTo>
                    <a:pt x="31" y="73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0" y="63"/>
                  </a:lnTo>
                  <a:lnTo>
                    <a:pt x="29" y="63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2" y="61"/>
                  </a:lnTo>
                  <a:lnTo>
                    <a:pt x="21" y="60"/>
                  </a:lnTo>
                  <a:lnTo>
                    <a:pt x="18" y="60"/>
                  </a:lnTo>
                  <a:lnTo>
                    <a:pt x="15" y="66"/>
                  </a:lnTo>
                  <a:lnTo>
                    <a:pt x="13" y="65"/>
                  </a:lnTo>
                  <a:lnTo>
                    <a:pt x="14" y="61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5" y="58"/>
                  </a:lnTo>
                  <a:lnTo>
                    <a:pt x="14" y="56"/>
                  </a:lnTo>
                  <a:lnTo>
                    <a:pt x="12" y="57"/>
                  </a:lnTo>
                  <a:lnTo>
                    <a:pt x="10" y="56"/>
                  </a:lnTo>
                  <a:lnTo>
                    <a:pt x="11" y="54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4" y="53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1" y="53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29" y="49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5" y="50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4" y="45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0" y="45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5" y="48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6" y="20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1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5" y="13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7" y="15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3" y="21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5" y="19"/>
                  </a:lnTo>
                  <a:lnTo>
                    <a:pt x="67" y="15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8" y="16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8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7" y="6"/>
                  </a:lnTo>
                  <a:lnTo>
                    <a:pt x="99" y="6"/>
                  </a:lnTo>
                  <a:lnTo>
                    <a:pt x="102" y="5"/>
                  </a:lnTo>
                  <a:lnTo>
                    <a:pt x="104" y="3"/>
                  </a:lnTo>
                  <a:lnTo>
                    <a:pt x="106" y="3"/>
                  </a:lnTo>
                  <a:lnTo>
                    <a:pt x="110" y="2"/>
                  </a:lnTo>
                  <a:lnTo>
                    <a:pt x="110" y="3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3" y="5"/>
                  </a:lnTo>
                  <a:lnTo>
                    <a:pt x="113" y="4"/>
                  </a:lnTo>
                  <a:lnTo>
                    <a:pt x="117" y="2"/>
                  </a:lnTo>
                  <a:lnTo>
                    <a:pt x="118" y="2"/>
                  </a:lnTo>
                  <a:lnTo>
                    <a:pt x="119" y="0"/>
                  </a:lnTo>
                  <a:lnTo>
                    <a:pt x="120" y="1"/>
                  </a:lnTo>
                  <a:lnTo>
                    <a:pt x="119" y="4"/>
                  </a:lnTo>
                  <a:lnTo>
                    <a:pt x="119" y="6"/>
                  </a:lnTo>
                  <a:lnTo>
                    <a:pt x="119" y="7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3"/>
                  </a:lnTo>
                  <a:lnTo>
                    <a:pt x="126" y="13"/>
                  </a:lnTo>
                  <a:lnTo>
                    <a:pt x="127" y="13"/>
                  </a:lnTo>
                  <a:lnTo>
                    <a:pt x="127" y="75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0" name="Freeform 188"/>
            <p:cNvSpPr>
              <a:spLocks/>
            </p:cNvSpPr>
            <p:nvPr/>
          </p:nvSpPr>
          <p:spPr bwMode="auto">
            <a:xfrm>
              <a:off x="999" y="1617"/>
              <a:ext cx="127" cy="69"/>
            </a:xfrm>
            <a:custGeom>
              <a:avLst/>
              <a:gdLst>
                <a:gd name="T0" fmla="*/ 125 w 127"/>
                <a:gd name="T1" fmla="*/ 67 h 69"/>
                <a:gd name="T2" fmla="*/ 124 w 127"/>
                <a:gd name="T3" fmla="*/ 63 h 69"/>
                <a:gd name="T4" fmla="*/ 121 w 127"/>
                <a:gd name="T5" fmla="*/ 62 h 69"/>
                <a:gd name="T6" fmla="*/ 123 w 127"/>
                <a:gd name="T7" fmla="*/ 61 h 69"/>
                <a:gd name="T8" fmla="*/ 127 w 127"/>
                <a:gd name="T9" fmla="*/ 62 h 69"/>
                <a:gd name="T10" fmla="*/ 125 w 127"/>
                <a:gd name="T11" fmla="*/ 54 h 69"/>
                <a:gd name="T12" fmla="*/ 122 w 127"/>
                <a:gd name="T13" fmla="*/ 58 h 69"/>
                <a:gd name="T14" fmla="*/ 121 w 127"/>
                <a:gd name="T15" fmla="*/ 58 h 69"/>
                <a:gd name="T16" fmla="*/ 119 w 127"/>
                <a:gd name="T17" fmla="*/ 53 h 69"/>
                <a:gd name="T18" fmla="*/ 118 w 127"/>
                <a:gd name="T19" fmla="*/ 56 h 69"/>
                <a:gd name="T20" fmla="*/ 119 w 127"/>
                <a:gd name="T21" fmla="*/ 61 h 69"/>
                <a:gd name="T22" fmla="*/ 114 w 127"/>
                <a:gd name="T23" fmla="*/ 60 h 69"/>
                <a:gd name="T24" fmla="*/ 108 w 127"/>
                <a:gd name="T25" fmla="*/ 59 h 69"/>
                <a:gd name="T26" fmla="*/ 107 w 127"/>
                <a:gd name="T27" fmla="*/ 56 h 69"/>
                <a:gd name="T28" fmla="*/ 106 w 127"/>
                <a:gd name="T29" fmla="*/ 60 h 69"/>
                <a:gd name="T30" fmla="*/ 106 w 127"/>
                <a:gd name="T31" fmla="*/ 65 h 69"/>
                <a:gd name="T32" fmla="*/ 109 w 127"/>
                <a:gd name="T33" fmla="*/ 69 h 69"/>
                <a:gd name="T34" fmla="*/ 104 w 127"/>
                <a:gd name="T35" fmla="*/ 66 h 69"/>
                <a:gd name="T36" fmla="*/ 105 w 127"/>
                <a:gd name="T37" fmla="*/ 62 h 69"/>
                <a:gd name="T38" fmla="*/ 105 w 127"/>
                <a:gd name="T39" fmla="*/ 57 h 69"/>
                <a:gd name="T40" fmla="*/ 101 w 127"/>
                <a:gd name="T41" fmla="*/ 51 h 69"/>
                <a:gd name="T42" fmla="*/ 95 w 127"/>
                <a:gd name="T43" fmla="*/ 46 h 69"/>
                <a:gd name="T44" fmla="*/ 93 w 127"/>
                <a:gd name="T45" fmla="*/ 46 h 69"/>
                <a:gd name="T46" fmla="*/ 92 w 127"/>
                <a:gd name="T47" fmla="*/ 44 h 69"/>
                <a:gd name="T48" fmla="*/ 96 w 127"/>
                <a:gd name="T49" fmla="*/ 46 h 69"/>
                <a:gd name="T50" fmla="*/ 93 w 127"/>
                <a:gd name="T51" fmla="*/ 43 h 69"/>
                <a:gd name="T52" fmla="*/ 92 w 127"/>
                <a:gd name="T53" fmla="*/ 43 h 69"/>
                <a:gd name="T54" fmla="*/ 87 w 127"/>
                <a:gd name="T55" fmla="*/ 43 h 69"/>
                <a:gd name="T56" fmla="*/ 85 w 127"/>
                <a:gd name="T57" fmla="*/ 44 h 69"/>
                <a:gd name="T58" fmla="*/ 80 w 127"/>
                <a:gd name="T59" fmla="*/ 37 h 69"/>
                <a:gd name="T60" fmla="*/ 71 w 127"/>
                <a:gd name="T61" fmla="*/ 34 h 69"/>
                <a:gd name="T62" fmla="*/ 70 w 127"/>
                <a:gd name="T63" fmla="*/ 35 h 69"/>
                <a:gd name="T64" fmla="*/ 67 w 127"/>
                <a:gd name="T65" fmla="*/ 32 h 69"/>
                <a:gd name="T66" fmla="*/ 61 w 127"/>
                <a:gd name="T67" fmla="*/ 33 h 69"/>
                <a:gd name="T68" fmla="*/ 55 w 127"/>
                <a:gd name="T69" fmla="*/ 26 h 69"/>
                <a:gd name="T70" fmla="*/ 55 w 127"/>
                <a:gd name="T71" fmla="*/ 25 h 69"/>
                <a:gd name="T72" fmla="*/ 54 w 127"/>
                <a:gd name="T73" fmla="*/ 24 h 69"/>
                <a:gd name="T74" fmla="*/ 51 w 127"/>
                <a:gd name="T75" fmla="*/ 21 h 69"/>
                <a:gd name="T76" fmla="*/ 50 w 127"/>
                <a:gd name="T77" fmla="*/ 25 h 69"/>
                <a:gd name="T78" fmla="*/ 46 w 127"/>
                <a:gd name="T79" fmla="*/ 25 h 69"/>
                <a:gd name="T80" fmla="*/ 43 w 127"/>
                <a:gd name="T81" fmla="*/ 24 h 69"/>
                <a:gd name="T82" fmla="*/ 39 w 127"/>
                <a:gd name="T83" fmla="*/ 24 h 69"/>
                <a:gd name="T84" fmla="*/ 36 w 127"/>
                <a:gd name="T85" fmla="*/ 30 h 69"/>
                <a:gd name="T86" fmla="*/ 32 w 127"/>
                <a:gd name="T87" fmla="*/ 30 h 69"/>
                <a:gd name="T88" fmla="*/ 28 w 127"/>
                <a:gd name="T89" fmla="*/ 29 h 69"/>
                <a:gd name="T90" fmla="*/ 22 w 127"/>
                <a:gd name="T91" fmla="*/ 26 h 69"/>
                <a:gd name="T92" fmla="*/ 25 w 127"/>
                <a:gd name="T93" fmla="*/ 24 h 69"/>
                <a:gd name="T94" fmla="*/ 24 w 127"/>
                <a:gd name="T95" fmla="*/ 20 h 69"/>
                <a:gd name="T96" fmla="*/ 22 w 127"/>
                <a:gd name="T97" fmla="*/ 15 h 69"/>
                <a:gd name="T98" fmla="*/ 19 w 127"/>
                <a:gd name="T99" fmla="*/ 9 h 69"/>
                <a:gd name="T100" fmla="*/ 12 w 127"/>
                <a:gd name="T101" fmla="*/ 6 h 69"/>
                <a:gd name="T102" fmla="*/ 9 w 127"/>
                <a:gd name="T103" fmla="*/ 6 h 69"/>
                <a:gd name="T104" fmla="*/ 7 w 127"/>
                <a:gd name="T105" fmla="*/ 5 h 69"/>
                <a:gd name="T106" fmla="*/ 5 w 127"/>
                <a:gd name="T107" fmla="*/ 6 h 69"/>
                <a:gd name="T108" fmla="*/ 0 w 127"/>
                <a:gd name="T109" fmla="*/ 2 h 69"/>
                <a:gd name="T110" fmla="*/ 2 w 127"/>
                <a:gd name="T111" fmla="*/ 2 h 69"/>
                <a:gd name="T112" fmla="*/ 5 w 127"/>
                <a:gd name="T113" fmla="*/ 0 h 69"/>
                <a:gd name="T114" fmla="*/ 127 w 127"/>
                <a:gd name="T115" fmla="*/ 68 h 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7"/>
                <a:gd name="T175" fmla="*/ 0 h 69"/>
                <a:gd name="T176" fmla="*/ 127 w 127"/>
                <a:gd name="T177" fmla="*/ 69 h 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7" h="69">
                  <a:moveTo>
                    <a:pt x="127" y="68"/>
                  </a:moveTo>
                  <a:lnTo>
                    <a:pt x="125" y="67"/>
                  </a:lnTo>
                  <a:lnTo>
                    <a:pt x="125" y="65"/>
                  </a:lnTo>
                  <a:lnTo>
                    <a:pt x="124" y="63"/>
                  </a:lnTo>
                  <a:lnTo>
                    <a:pt x="122" y="63"/>
                  </a:lnTo>
                  <a:lnTo>
                    <a:pt x="121" y="62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27" y="54"/>
                  </a:lnTo>
                  <a:lnTo>
                    <a:pt x="125" y="54"/>
                  </a:lnTo>
                  <a:lnTo>
                    <a:pt x="123" y="56"/>
                  </a:lnTo>
                  <a:lnTo>
                    <a:pt x="122" y="58"/>
                  </a:lnTo>
                  <a:lnTo>
                    <a:pt x="121" y="58"/>
                  </a:lnTo>
                  <a:lnTo>
                    <a:pt x="120" y="54"/>
                  </a:lnTo>
                  <a:lnTo>
                    <a:pt x="119" y="53"/>
                  </a:lnTo>
                  <a:lnTo>
                    <a:pt x="118" y="53"/>
                  </a:lnTo>
                  <a:lnTo>
                    <a:pt x="118" y="56"/>
                  </a:lnTo>
                  <a:lnTo>
                    <a:pt x="120" y="61"/>
                  </a:lnTo>
                  <a:lnTo>
                    <a:pt x="119" y="61"/>
                  </a:lnTo>
                  <a:lnTo>
                    <a:pt x="116" y="61"/>
                  </a:lnTo>
                  <a:lnTo>
                    <a:pt x="114" y="60"/>
                  </a:lnTo>
                  <a:lnTo>
                    <a:pt x="112" y="59"/>
                  </a:lnTo>
                  <a:lnTo>
                    <a:pt x="108" y="59"/>
                  </a:lnTo>
                  <a:lnTo>
                    <a:pt x="108" y="57"/>
                  </a:lnTo>
                  <a:lnTo>
                    <a:pt x="107" y="56"/>
                  </a:lnTo>
                  <a:lnTo>
                    <a:pt x="106" y="56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6" y="65"/>
                  </a:lnTo>
                  <a:lnTo>
                    <a:pt x="108" y="68"/>
                  </a:lnTo>
                  <a:lnTo>
                    <a:pt x="109" y="69"/>
                  </a:lnTo>
                  <a:lnTo>
                    <a:pt x="105" y="68"/>
                  </a:lnTo>
                  <a:lnTo>
                    <a:pt x="104" y="66"/>
                  </a:lnTo>
                  <a:lnTo>
                    <a:pt x="104" y="62"/>
                  </a:lnTo>
                  <a:lnTo>
                    <a:pt x="105" y="62"/>
                  </a:lnTo>
                  <a:lnTo>
                    <a:pt x="105" y="60"/>
                  </a:lnTo>
                  <a:lnTo>
                    <a:pt x="105" y="57"/>
                  </a:lnTo>
                  <a:lnTo>
                    <a:pt x="104" y="54"/>
                  </a:lnTo>
                  <a:lnTo>
                    <a:pt x="101" y="51"/>
                  </a:lnTo>
                  <a:lnTo>
                    <a:pt x="97" y="47"/>
                  </a:lnTo>
                  <a:lnTo>
                    <a:pt x="95" y="46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5" y="46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3" y="43"/>
                  </a:lnTo>
                  <a:lnTo>
                    <a:pt x="92" y="43"/>
                  </a:lnTo>
                  <a:lnTo>
                    <a:pt x="91" y="43"/>
                  </a:lnTo>
                  <a:lnTo>
                    <a:pt x="87" y="43"/>
                  </a:lnTo>
                  <a:lnTo>
                    <a:pt x="86" y="43"/>
                  </a:lnTo>
                  <a:lnTo>
                    <a:pt x="85" y="44"/>
                  </a:lnTo>
                  <a:lnTo>
                    <a:pt x="82" y="40"/>
                  </a:lnTo>
                  <a:lnTo>
                    <a:pt x="80" y="37"/>
                  </a:lnTo>
                  <a:lnTo>
                    <a:pt x="75" y="35"/>
                  </a:lnTo>
                  <a:lnTo>
                    <a:pt x="71" y="34"/>
                  </a:lnTo>
                  <a:lnTo>
                    <a:pt x="71" y="35"/>
                  </a:lnTo>
                  <a:lnTo>
                    <a:pt x="70" y="35"/>
                  </a:lnTo>
                  <a:lnTo>
                    <a:pt x="67" y="32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8" y="33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1" y="21"/>
                  </a:lnTo>
                  <a:lnTo>
                    <a:pt x="50" y="22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39" y="24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29" y="30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22" y="26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3"/>
                  </a:lnTo>
                  <a:lnTo>
                    <a:pt x="24" y="20"/>
                  </a:lnTo>
                  <a:lnTo>
                    <a:pt x="23" y="18"/>
                  </a:lnTo>
                  <a:lnTo>
                    <a:pt x="22" y="15"/>
                  </a:lnTo>
                  <a:lnTo>
                    <a:pt x="21" y="14"/>
                  </a:lnTo>
                  <a:lnTo>
                    <a:pt x="19" y="9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27" y="0"/>
                  </a:lnTo>
                  <a:lnTo>
                    <a:pt x="127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1" name="Freeform 189"/>
            <p:cNvSpPr>
              <a:spLocks/>
            </p:cNvSpPr>
            <p:nvPr/>
          </p:nvSpPr>
          <p:spPr bwMode="auto">
            <a:xfrm>
              <a:off x="1125" y="1555"/>
              <a:ext cx="128" cy="62"/>
            </a:xfrm>
            <a:custGeom>
              <a:avLst/>
              <a:gdLst>
                <a:gd name="T0" fmla="*/ 53 w 128"/>
                <a:gd name="T1" fmla="*/ 17 h 62"/>
                <a:gd name="T2" fmla="*/ 57 w 128"/>
                <a:gd name="T3" fmla="*/ 16 h 62"/>
                <a:gd name="T4" fmla="*/ 62 w 128"/>
                <a:gd name="T5" fmla="*/ 16 h 62"/>
                <a:gd name="T6" fmla="*/ 67 w 128"/>
                <a:gd name="T7" fmla="*/ 12 h 62"/>
                <a:gd name="T8" fmla="*/ 67 w 128"/>
                <a:gd name="T9" fmla="*/ 12 h 62"/>
                <a:gd name="T10" fmla="*/ 75 w 128"/>
                <a:gd name="T11" fmla="*/ 11 h 62"/>
                <a:gd name="T12" fmla="*/ 73 w 128"/>
                <a:gd name="T13" fmla="*/ 15 h 62"/>
                <a:gd name="T14" fmla="*/ 74 w 128"/>
                <a:gd name="T15" fmla="*/ 20 h 62"/>
                <a:gd name="T16" fmla="*/ 86 w 128"/>
                <a:gd name="T17" fmla="*/ 21 h 62"/>
                <a:gd name="T18" fmla="*/ 92 w 128"/>
                <a:gd name="T19" fmla="*/ 19 h 62"/>
                <a:gd name="T20" fmla="*/ 95 w 128"/>
                <a:gd name="T21" fmla="*/ 22 h 62"/>
                <a:gd name="T22" fmla="*/ 96 w 128"/>
                <a:gd name="T23" fmla="*/ 26 h 62"/>
                <a:gd name="T24" fmla="*/ 96 w 128"/>
                <a:gd name="T25" fmla="*/ 30 h 62"/>
                <a:gd name="T26" fmla="*/ 98 w 128"/>
                <a:gd name="T27" fmla="*/ 34 h 62"/>
                <a:gd name="T28" fmla="*/ 101 w 128"/>
                <a:gd name="T29" fmla="*/ 35 h 62"/>
                <a:gd name="T30" fmla="*/ 106 w 128"/>
                <a:gd name="T31" fmla="*/ 37 h 62"/>
                <a:gd name="T32" fmla="*/ 108 w 128"/>
                <a:gd name="T33" fmla="*/ 34 h 62"/>
                <a:gd name="T34" fmla="*/ 111 w 128"/>
                <a:gd name="T35" fmla="*/ 33 h 62"/>
                <a:gd name="T36" fmla="*/ 113 w 128"/>
                <a:gd name="T37" fmla="*/ 31 h 62"/>
                <a:gd name="T38" fmla="*/ 115 w 128"/>
                <a:gd name="T39" fmla="*/ 30 h 62"/>
                <a:gd name="T40" fmla="*/ 119 w 128"/>
                <a:gd name="T41" fmla="*/ 31 h 62"/>
                <a:gd name="T42" fmla="*/ 122 w 128"/>
                <a:gd name="T43" fmla="*/ 32 h 62"/>
                <a:gd name="T44" fmla="*/ 127 w 128"/>
                <a:gd name="T45" fmla="*/ 33 h 62"/>
                <a:gd name="T46" fmla="*/ 127 w 128"/>
                <a:gd name="T47" fmla="*/ 38 h 62"/>
                <a:gd name="T48" fmla="*/ 126 w 128"/>
                <a:gd name="T49" fmla="*/ 40 h 62"/>
                <a:gd name="T50" fmla="*/ 127 w 128"/>
                <a:gd name="T51" fmla="*/ 44 h 62"/>
                <a:gd name="T52" fmla="*/ 127 w 128"/>
                <a:gd name="T53" fmla="*/ 49 h 62"/>
                <a:gd name="T54" fmla="*/ 127 w 128"/>
                <a:gd name="T55" fmla="*/ 53 h 62"/>
                <a:gd name="T56" fmla="*/ 124 w 128"/>
                <a:gd name="T57" fmla="*/ 58 h 62"/>
                <a:gd name="T58" fmla="*/ 124 w 128"/>
                <a:gd name="T59" fmla="*/ 62 h 62"/>
                <a:gd name="T60" fmla="*/ 1 w 128"/>
                <a:gd name="T61" fmla="*/ 0 h 62"/>
                <a:gd name="T62" fmla="*/ 1 w 128"/>
                <a:gd name="T63" fmla="*/ 4 h 62"/>
                <a:gd name="T64" fmla="*/ 6 w 128"/>
                <a:gd name="T65" fmla="*/ 9 h 62"/>
                <a:gd name="T66" fmla="*/ 6 w 128"/>
                <a:gd name="T67" fmla="*/ 11 h 62"/>
                <a:gd name="T68" fmla="*/ 9 w 128"/>
                <a:gd name="T69" fmla="*/ 16 h 62"/>
                <a:gd name="T70" fmla="*/ 9 w 128"/>
                <a:gd name="T71" fmla="*/ 18 h 62"/>
                <a:gd name="T72" fmla="*/ 16 w 128"/>
                <a:gd name="T73" fmla="*/ 22 h 62"/>
                <a:gd name="T74" fmla="*/ 16 w 128"/>
                <a:gd name="T75" fmla="*/ 27 h 62"/>
                <a:gd name="T76" fmla="*/ 17 w 128"/>
                <a:gd name="T77" fmla="*/ 25 h 62"/>
                <a:gd name="T78" fmla="*/ 21 w 128"/>
                <a:gd name="T79" fmla="*/ 26 h 62"/>
                <a:gd name="T80" fmla="*/ 25 w 128"/>
                <a:gd name="T81" fmla="*/ 21 h 62"/>
                <a:gd name="T82" fmla="*/ 33 w 128"/>
                <a:gd name="T83" fmla="*/ 16 h 62"/>
                <a:gd name="T84" fmla="*/ 35 w 128"/>
                <a:gd name="T85" fmla="*/ 14 h 62"/>
                <a:gd name="T86" fmla="*/ 36 w 128"/>
                <a:gd name="T87" fmla="*/ 15 h 62"/>
                <a:gd name="T88" fmla="*/ 44 w 128"/>
                <a:gd name="T89" fmla="*/ 11 h 62"/>
                <a:gd name="T90" fmla="*/ 42 w 128"/>
                <a:gd name="T91" fmla="*/ 18 h 62"/>
                <a:gd name="T92" fmla="*/ 45 w 128"/>
                <a:gd name="T93" fmla="*/ 16 h 62"/>
                <a:gd name="T94" fmla="*/ 47 w 128"/>
                <a:gd name="T95" fmla="*/ 16 h 62"/>
                <a:gd name="T96" fmla="*/ 49 w 128"/>
                <a:gd name="T97" fmla="*/ 22 h 62"/>
                <a:gd name="T98" fmla="*/ 51 w 128"/>
                <a:gd name="T99" fmla="*/ 20 h 62"/>
                <a:gd name="T100" fmla="*/ 53 w 128"/>
                <a:gd name="T101" fmla="*/ 22 h 62"/>
                <a:gd name="T102" fmla="*/ 53 w 128"/>
                <a:gd name="T103" fmla="*/ 19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8"/>
                <a:gd name="T157" fmla="*/ 0 h 62"/>
                <a:gd name="T158" fmla="*/ 128 w 128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8" h="62">
                  <a:moveTo>
                    <a:pt x="55" y="21"/>
                  </a:moveTo>
                  <a:lnTo>
                    <a:pt x="56" y="20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8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5" y="11"/>
                  </a:lnTo>
                  <a:lnTo>
                    <a:pt x="75" y="13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4" y="20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5" y="22"/>
                  </a:lnTo>
                  <a:lnTo>
                    <a:pt x="94" y="24"/>
                  </a:lnTo>
                  <a:lnTo>
                    <a:pt x="96" y="24"/>
                  </a:lnTo>
                  <a:lnTo>
                    <a:pt x="96" y="26"/>
                  </a:lnTo>
                  <a:lnTo>
                    <a:pt x="96" y="27"/>
                  </a:lnTo>
                  <a:lnTo>
                    <a:pt x="95" y="28"/>
                  </a:lnTo>
                  <a:lnTo>
                    <a:pt x="96" y="30"/>
                  </a:lnTo>
                  <a:lnTo>
                    <a:pt x="97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1" y="35"/>
                  </a:lnTo>
                  <a:lnTo>
                    <a:pt x="102" y="37"/>
                  </a:lnTo>
                  <a:lnTo>
                    <a:pt x="104" y="38"/>
                  </a:lnTo>
                  <a:lnTo>
                    <a:pt x="106" y="37"/>
                  </a:lnTo>
                  <a:lnTo>
                    <a:pt x="107" y="36"/>
                  </a:lnTo>
                  <a:lnTo>
                    <a:pt x="108" y="36"/>
                  </a:lnTo>
                  <a:lnTo>
                    <a:pt x="108" y="34"/>
                  </a:lnTo>
                  <a:lnTo>
                    <a:pt x="109" y="35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1" y="32"/>
                  </a:lnTo>
                  <a:lnTo>
                    <a:pt x="112" y="32"/>
                  </a:lnTo>
                  <a:lnTo>
                    <a:pt x="113" y="31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6" y="31"/>
                  </a:lnTo>
                  <a:lnTo>
                    <a:pt x="118" y="30"/>
                  </a:lnTo>
                  <a:lnTo>
                    <a:pt x="119" y="31"/>
                  </a:lnTo>
                  <a:lnTo>
                    <a:pt x="120" y="31"/>
                  </a:lnTo>
                  <a:lnTo>
                    <a:pt x="122" y="32"/>
                  </a:lnTo>
                  <a:lnTo>
                    <a:pt x="123" y="32"/>
                  </a:lnTo>
                  <a:lnTo>
                    <a:pt x="125" y="33"/>
                  </a:lnTo>
                  <a:lnTo>
                    <a:pt x="127" y="33"/>
                  </a:lnTo>
                  <a:lnTo>
                    <a:pt x="126" y="35"/>
                  </a:lnTo>
                  <a:lnTo>
                    <a:pt x="127" y="37"/>
                  </a:lnTo>
                  <a:lnTo>
                    <a:pt x="127" y="38"/>
                  </a:lnTo>
                  <a:lnTo>
                    <a:pt x="127" y="40"/>
                  </a:lnTo>
                  <a:lnTo>
                    <a:pt x="126" y="40"/>
                  </a:lnTo>
                  <a:lnTo>
                    <a:pt x="126" y="42"/>
                  </a:lnTo>
                  <a:lnTo>
                    <a:pt x="127" y="44"/>
                  </a:lnTo>
                  <a:lnTo>
                    <a:pt x="127" y="47"/>
                  </a:lnTo>
                  <a:lnTo>
                    <a:pt x="127" y="48"/>
                  </a:lnTo>
                  <a:lnTo>
                    <a:pt x="127" y="49"/>
                  </a:lnTo>
                  <a:lnTo>
                    <a:pt x="127" y="50"/>
                  </a:lnTo>
                  <a:lnTo>
                    <a:pt x="128" y="52"/>
                  </a:lnTo>
                  <a:lnTo>
                    <a:pt x="127" y="53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4" y="58"/>
                  </a:lnTo>
                  <a:lnTo>
                    <a:pt x="123" y="58"/>
                  </a:lnTo>
                  <a:lnTo>
                    <a:pt x="124" y="61"/>
                  </a:lnTo>
                  <a:lnTo>
                    <a:pt x="12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2" y="21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30" y="18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42" y="12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5" y="13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4" y="17"/>
                  </a:lnTo>
                  <a:lnTo>
                    <a:pt x="45" y="16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3" y="21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2" name="Freeform 190"/>
            <p:cNvSpPr>
              <a:spLocks/>
            </p:cNvSpPr>
            <p:nvPr/>
          </p:nvSpPr>
          <p:spPr bwMode="auto">
            <a:xfrm>
              <a:off x="1125" y="1617"/>
              <a:ext cx="128" cy="74"/>
            </a:xfrm>
            <a:custGeom>
              <a:avLst/>
              <a:gdLst>
                <a:gd name="T0" fmla="*/ 124 w 128"/>
                <a:gd name="T1" fmla="*/ 1 h 74"/>
                <a:gd name="T2" fmla="*/ 124 w 128"/>
                <a:gd name="T3" fmla="*/ 5 h 74"/>
                <a:gd name="T4" fmla="*/ 125 w 128"/>
                <a:gd name="T5" fmla="*/ 10 h 74"/>
                <a:gd name="T6" fmla="*/ 128 w 128"/>
                <a:gd name="T7" fmla="*/ 16 h 74"/>
                <a:gd name="T8" fmla="*/ 127 w 128"/>
                <a:gd name="T9" fmla="*/ 24 h 74"/>
                <a:gd name="T10" fmla="*/ 122 w 128"/>
                <a:gd name="T11" fmla="*/ 24 h 74"/>
                <a:gd name="T12" fmla="*/ 118 w 128"/>
                <a:gd name="T13" fmla="*/ 26 h 74"/>
                <a:gd name="T14" fmla="*/ 117 w 128"/>
                <a:gd name="T15" fmla="*/ 29 h 74"/>
                <a:gd name="T16" fmla="*/ 115 w 128"/>
                <a:gd name="T17" fmla="*/ 35 h 74"/>
                <a:gd name="T18" fmla="*/ 113 w 128"/>
                <a:gd name="T19" fmla="*/ 37 h 74"/>
                <a:gd name="T20" fmla="*/ 111 w 128"/>
                <a:gd name="T21" fmla="*/ 42 h 74"/>
                <a:gd name="T22" fmla="*/ 110 w 128"/>
                <a:gd name="T23" fmla="*/ 45 h 74"/>
                <a:gd name="T24" fmla="*/ 101 w 128"/>
                <a:gd name="T25" fmla="*/ 40 h 74"/>
                <a:gd name="T26" fmla="*/ 95 w 128"/>
                <a:gd name="T27" fmla="*/ 39 h 74"/>
                <a:gd name="T28" fmla="*/ 91 w 128"/>
                <a:gd name="T29" fmla="*/ 43 h 74"/>
                <a:gd name="T30" fmla="*/ 87 w 128"/>
                <a:gd name="T31" fmla="*/ 45 h 74"/>
                <a:gd name="T32" fmla="*/ 83 w 128"/>
                <a:gd name="T33" fmla="*/ 49 h 74"/>
                <a:gd name="T34" fmla="*/ 79 w 128"/>
                <a:gd name="T35" fmla="*/ 52 h 74"/>
                <a:gd name="T36" fmla="*/ 75 w 128"/>
                <a:gd name="T37" fmla="*/ 52 h 74"/>
                <a:gd name="T38" fmla="*/ 69 w 128"/>
                <a:gd name="T39" fmla="*/ 51 h 74"/>
                <a:gd name="T40" fmla="*/ 64 w 128"/>
                <a:gd name="T41" fmla="*/ 52 h 74"/>
                <a:gd name="T42" fmla="*/ 61 w 128"/>
                <a:gd name="T43" fmla="*/ 51 h 74"/>
                <a:gd name="T44" fmla="*/ 55 w 128"/>
                <a:gd name="T45" fmla="*/ 53 h 74"/>
                <a:gd name="T46" fmla="*/ 52 w 128"/>
                <a:gd name="T47" fmla="*/ 57 h 74"/>
                <a:gd name="T48" fmla="*/ 51 w 128"/>
                <a:gd name="T49" fmla="*/ 62 h 74"/>
                <a:gd name="T50" fmla="*/ 48 w 128"/>
                <a:gd name="T51" fmla="*/ 68 h 74"/>
                <a:gd name="T52" fmla="*/ 45 w 128"/>
                <a:gd name="T53" fmla="*/ 70 h 74"/>
                <a:gd name="T54" fmla="*/ 41 w 128"/>
                <a:gd name="T55" fmla="*/ 70 h 74"/>
                <a:gd name="T56" fmla="*/ 37 w 128"/>
                <a:gd name="T57" fmla="*/ 68 h 74"/>
                <a:gd name="T58" fmla="*/ 33 w 128"/>
                <a:gd name="T59" fmla="*/ 73 h 74"/>
                <a:gd name="T60" fmla="*/ 29 w 128"/>
                <a:gd name="T61" fmla="*/ 73 h 74"/>
                <a:gd name="T62" fmla="*/ 26 w 128"/>
                <a:gd name="T63" fmla="*/ 72 h 74"/>
                <a:gd name="T64" fmla="*/ 23 w 128"/>
                <a:gd name="T65" fmla="*/ 70 h 74"/>
                <a:gd name="T66" fmla="*/ 25 w 128"/>
                <a:gd name="T67" fmla="*/ 70 h 74"/>
                <a:gd name="T68" fmla="*/ 27 w 128"/>
                <a:gd name="T69" fmla="*/ 69 h 74"/>
                <a:gd name="T70" fmla="*/ 23 w 128"/>
                <a:gd name="T71" fmla="*/ 66 h 74"/>
                <a:gd name="T72" fmla="*/ 16 w 128"/>
                <a:gd name="T73" fmla="*/ 66 h 74"/>
                <a:gd name="T74" fmla="*/ 15 w 128"/>
                <a:gd name="T75" fmla="*/ 67 h 74"/>
                <a:gd name="T76" fmla="*/ 7 w 128"/>
                <a:gd name="T77" fmla="*/ 67 h 74"/>
                <a:gd name="T78" fmla="*/ 0 w 128"/>
                <a:gd name="T79" fmla="*/ 68 h 74"/>
                <a:gd name="T80" fmla="*/ 8 w 128"/>
                <a:gd name="T81" fmla="*/ 62 h 74"/>
                <a:gd name="T82" fmla="*/ 11 w 128"/>
                <a:gd name="T83" fmla="*/ 58 h 74"/>
                <a:gd name="T84" fmla="*/ 10 w 128"/>
                <a:gd name="T85" fmla="*/ 53 h 74"/>
                <a:gd name="T86" fmla="*/ 5 w 128"/>
                <a:gd name="T87" fmla="*/ 54 h 74"/>
                <a:gd name="T88" fmla="*/ 124 w 128"/>
                <a:gd name="T89" fmla="*/ 0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8"/>
                <a:gd name="T136" fmla="*/ 0 h 74"/>
                <a:gd name="T137" fmla="*/ 128 w 128"/>
                <a:gd name="T138" fmla="*/ 74 h 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8" h="74">
                  <a:moveTo>
                    <a:pt x="124" y="0"/>
                  </a:moveTo>
                  <a:lnTo>
                    <a:pt x="124" y="1"/>
                  </a:lnTo>
                  <a:lnTo>
                    <a:pt x="124" y="2"/>
                  </a:lnTo>
                  <a:lnTo>
                    <a:pt x="125" y="3"/>
                  </a:lnTo>
                  <a:lnTo>
                    <a:pt x="124" y="5"/>
                  </a:lnTo>
                  <a:lnTo>
                    <a:pt x="125" y="7"/>
                  </a:lnTo>
                  <a:lnTo>
                    <a:pt x="125" y="10"/>
                  </a:lnTo>
                  <a:lnTo>
                    <a:pt x="125" y="12"/>
                  </a:lnTo>
                  <a:lnTo>
                    <a:pt x="126" y="14"/>
                  </a:lnTo>
                  <a:lnTo>
                    <a:pt x="128" y="16"/>
                  </a:lnTo>
                  <a:lnTo>
                    <a:pt x="127" y="19"/>
                  </a:lnTo>
                  <a:lnTo>
                    <a:pt x="128" y="22"/>
                  </a:lnTo>
                  <a:lnTo>
                    <a:pt x="127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18" y="26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17" y="29"/>
                  </a:lnTo>
                  <a:lnTo>
                    <a:pt x="116" y="33"/>
                  </a:lnTo>
                  <a:lnTo>
                    <a:pt x="115" y="34"/>
                  </a:lnTo>
                  <a:lnTo>
                    <a:pt x="115" y="35"/>
                  </a:lnTo>
                  <a:lnTo>
                    <a:pt x="114" y="36"/>
                  </a:lnTo>
                  <a:lnTo>
                    <a:pt x="114" y="37"/>
                  </a:lnTo>
                  <a:lnTo>
                    <a:pt x="113" y="37"/>
                  </a:lnTo>
                  <a:lnTo>
                    <a:pt x="113" y="39"/>
                  </a:lnTo>
                  <a:lnTo>
                    <a:pt x="112" y="41"/>
                  </a:lnTo>
                  <a:lnTo>
                    <a:pt x="111" y="42"/>
                  </a:lnTo>
                  <a:lnTo>
                    <a:pt x="110" y="45"/>
                  </a:lnTo>
                  <a:lnTo>
                    <a:pt x="105" y="43"/>
                  </a:lnTo>
                  <a:lnTo>
                    <a:pt x="104" y="42"/>
                  </a:lnTo>
                  <a:lnTo>
                    <a:pt x="101" y="40"/>
                  </a:lnTo>
                  <a:lnTo>
                    <a:pt x="100" y="40"/>
                  </a:lnTo>
                  <a:lnTo>
                    <a:pt x="95" y="39"/>
                  </a:lnTo>
                  <a:lnTo>
                    <a:pt x="96" y="41"/>
                  </a:lnTo>
                  <a:lnTo>
                    <a:pt x="93" y="42"/>
                  </a:lnTo>
                  <a:lnTo>
                    <a:pt x="91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7" y="45"/>
                  </a:lnTo>
                  <a:lnTo>
                    <a:pt x="84" y="45"/>
                  </a:lnTo>
                  <a:lnTo>
                    <a:pt x="83" y="49"/>
                  </a:lnTo>
                  <a:lnTo>
                    <a:pt x="82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7" y="51"/>
                  </a:lnTo>
                  <a:lnTo>
                    <a:pt x="75" y="51"/>
                  </a:lnTo>
                  <a:lnTo>
                    <a:pt x="75" y="52"/>
                  </a:lnTo>
                  <a:lnTo>
                    <a:pt x="73" y="51"/>
                  </a:lnTo>
                  <a:lnTo>
                    <a:pt x="71" y="50"/>
                  </a:lnTo>
                  <a:lnTo>
                    <a:pt x="69" y="51"/>
                  </a:lnTo>
                  <a:lnTo>
                    <a:pt x="67" y="52"/>
                  </a:lnTo>
                  <a:lnTo>
                    <a:pt x="67" y="51"/>
                  </a:lnTo>
                  <a:lnTo>
                    <a:pt x="64" y="52"/>
                  </a:lnTo>
                  <a:lnTo>
                    <a:pt x="63" y="53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9" y="52"/>
                  </a:lnTo>
                  <a:lnTo>
                    <a:pt x="58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3" y="55"/>
                  </a:lnTo>
                  <a:lnTo>
                    <a:pt x="52" y="57"/>
                  </a:lnTo>
                  <a:lnTo>
                    <a:pt x="53" y="58"/>
                  </a:lnTo>
                  <a:lnTo>
                    <a:pt x="53" y="60"/>
                  </a:lnTo>
                  <a:lnTo>
                    <a:pt x="51" y="62"/>
                  </a:lnTo>
                  <a:lnTo>
                    <a:pt x="52" y="62"/>
                  </a:lnTo>
                  <a:lnTo>
                    <a:pt x="51" y="67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70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4" y="69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40" y="69"/>
                  </a:lnTo>
                  <a:lnTo>
                    <a:pt x="37" y="68"/>
                  </a:lnTo>
                  <a:lnTo>
                    <a:pt x="36" y="73"/>
                  </a:lnTo>
                  <a:lnTo>
                    <a:pt x="33" y="73"/>
                  </a:lnTo>
                  <a:lnTo>
                    <a:pt x="32" y="73"/>
                  </a:lnTo>
                  <a:lnTo>
                    <a:pt x="31" y="73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8" y="71"/>
                  </a:lnTo>
                  <a:lnTo>
                    <a:pt x="26" y="72"/>
                  </a:lnTo>
                  <a:lnTo>
                    <a:pt x="25" y="74"/>
                  </a:lnTo>
                  <a:lnTo>
                    <a:pt x="24" y="74"/>
                  </a:lnTo>
                  <a:lnTo>
                    <a:pt x="23" y="70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7" y="69"/>
                  </a:lnTo>
                  <a:lnTo>
                    <a:pt x="25" y="68"/>
                  </a:lnTo>
                  <a:lnTo>
                    <a:pt x="24" y="67"/>
                  </a:lnTo>
                  <a:lnTo>
                    <a:pt x="23" y="66"/>
                  </a:lnTo>
                  <a:lnTo>
                    <a:pt x="20" y="66"/>
                  </a:lnTo>
                  <a:lnTo>
                    <a:pt x="19" y="67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4" y="67"/>
                  </a:lnTo>
                  <a:lnTo>
                    <a:pt x="15" y="67"/>
                  </a:lnTo>
                  <a:lnTo>
                    <a:pt x="12" y="66"/>
                  </a:lnTo>
                  <a:lnTo>
                    <a:pt x="10" y="69"/>
                  </a:lnTo>
                  <a:lnTo>
                    <a:pt x="7" y="67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7" y="63"/>
                  </a:lnTo>
                  <a:lnTo>
                    <a:pt x="8" y="62"/>
                  </a:lnTo>
                  <a:lnTo>
                    <a:pt x="9" y="61"/>
                  </a:lnTo>
                  <a:lnTo>
                    <a:pt x="11" y="58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0" y="53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3" name="Freeform 191"/>
            <p:cNvSpPr>
              <a:spLocks/>
            </p:cNvSpPr>
            <p:nvPr/>
          </p:nvSpPr>
          <p:spPr bwMode="auto">
            <a:xfrm>
              <a:off x="999" y="1542"/>
              <a:ext cx="254" cy="149"/>
            </a:xfrm>
            <a:custGeom>
              <a:avLst/>
              <a:gdLst>
                <a:gd name="T0" fmla="*/ 191 w 254"/>
                <a:gd name="T1" fmla="*/ 27 h 149"/>
                <a:gd name="T2" fmla="*/ 201 w 254"/>
                <a:gd name="T3" fmla="*/ 26 h 149"/>
                <a:gd name="T4" fmla="*/ 219 w 254"/>
                <a:gd name="T5" fmla="*/ 32 h 149"/>
                <a:gd name="T6" fmla="*/ 223 w 254"/>
                <a:gd name="T7" fmla="*/ 43 h 149"/>
                <a:gd name="T8" fmla="*/ 234 w 254"/>
                <a:gd name="T9" fmla="*/ 48 h 149"/>
                <a:gd name="T10" fmla="*/ 241 w 254"/>
                <a:gd name="T11" fmla="*/ 43 h 149"/>
                <a:gd name="T12" fmla="*/ 252 w 254"/>
                <a:gd name="T13" fmla="*/ 48 h 149"/>
                <a:gd name="T14" fmla="*/ 253 w 254"/>
                <a:gd name="T15" fmla="*/ 61 h 149"/>
                <a:gd name="T16" fmla="*/ 250 w 254"/>
                <a:gd name="T17" fmla="*/ 75 h 149"/>
                <a:gd name="T18" fmla="*/ 254 w 254"/>
                <a:gd name="T19" fmla="*/ 91 h 149"/>
                <a:gd name="T20" fmla="*/ 244 w 254"/>
                <a:gd name="T21" fmla="*/ 102 h 149"/>
                <a:gd name="T22" fmla="*/ 238 w 254"/>
                <a:gd name="T23" fmla="*/ 116 h 149"/>
                <a:gd name="T24" fmla="*/ 221 w 254"/>
                <a:gd name="T25" fmla="*/ 114 h 149"/>
                <a:gd name="T26" fmla="*/ 208 w 254"/>
                <a:gd name="T27" fmla="*/ 125 h 149"/>
                <a:gd name="T28" fmla="*/ 193 w 254"/>
                <a:gd name="T29" fmla="*/ 126 h 149"/>
                <a:gd name="T30" fmla="*/ 178 w 254"/>
                <a:gd name="T31" fmla="*/ 132 h 149"/>
                <a:gd name="T32" fmla="*/ 171 w 254"/>
                <a:gd name="T33" fmla="*/ 144 h 149"/>
                <a:gd name="T34" fmla="*/ 157 w 254"/>
                <a:gd name="T35" fmla="*/ 148 h 149"/>
                <a:gd name="T36" fmla="*/ 151 w 254"/>
                <a:gd name="T37" fmla="*/ 145 h 149"/>
                <a:gd name="T38" fmla="*/ 142 w 254"/>
                <a:gd name="T39" fmla="*/ 143 h 149"/>
                <a:gd name="T40" fmla="*/ 123 w 254"/>
                <a:gd name="T41" fmla="*/ 138 h 149"/>
                <a:gd name="T42" fmla="*/ 137 w 254"/>
                <a:gd name="T43" fmla="*/ 133 h 149"/>
                <a:gd name="T44" fmla="*/ 121 w 254"/>
                <a:gd name="T45" fmla="*/ 133 h 149"/>
                <a:gd name="T46" fmla="*/ 112 w 254"/>
                <a:gd name="T47" fmla="*/ 134 h 149"/>
                <a:gd name="T48" fmla="*/ 105 w 254"/>
                <a:gd name="T49" fmla="*/ 143 h 149"/>
                <a:gd name="T50" fmla="*/ 93 w 254"/>
                <a:gd name="T51" fmla="*/ 120 h 149"/>
                <a:gd name="T52" fmla="*/ 91 w 254"/>
                <a:gd name="T53" fmla="*/ 118 h 149"/>
                <a:gd name="T54" fmla="*/ 67 w 254"/>
                <a:gd name="T55" fmla="*/ 107 h 149"/>
                <a:gd name="T56" fmla="*/ 52 w 254"/>
                <a:gd name="T57" fmla="*/ 97 h 149"/>
                <a:gd name="T58" fmla="*/ 38 w 254"/>
                <a:gd name="T59" fmla="*/ 101 h 149"/>
                <a:gd name="T60" fmla="*/ 24 w 254"/>
                <a:gd name="T61" fmla="*/ 98 h 149"/>
                <a:gd name="T62" fmla="*/ 8 w 254"/>
                <a:gd name="T63" fmla="*/ 80 h 149"/>
                <a:gd name="T64" fmla="*/ 11 w 254"/>
                <a:gd name="T65" fmla="*/ 74 h 149"/>
                <a:gd name="T66" fmla="*/ 29 w 254"/>
                <a:gd name="T67" fmla="*/ 62 h 149"/>
                <a:gd name="T68" fmla="*/ 13 w 254"/>
                <a:gd name="T69" fmla="*/ 58 h 149"/>
                <a:gd name="T70" fmla="*/ 14 w 254"/>
                <a:gd name="T71" fmla="*/ 53 h 149"/>
                <a:gd name="T72" fmla="*/ 19 w 254"/>
                <a:gd name="T73" fmla="*/ 53 h 149"/>
                <a:gd name="T74" fmla="*/ 30 w 254"/>
                <a:gd name="T75" fmla="*/ 52 h 149"/>
                <a:gd name="T76" fmla="*/ 21 w 254"/>
                <a:gd name="T77" fmla="*/ 50 h 149"/>
                <a:gd name="T78" fmla="*/ 5 w 254"/>
                <a:gd name="T79" fmla="*/ 46 h 149"/>
                <a:gd name="T80" fmla="*/ 1 w 254"/>
                <a:gd name="T81" fmla="*/ 43 h 149"/>
                <a:gd name="T82" fmla="*/ 7 w 254"/>
                <a:gd name="T83" fmla="*/ 25 h 149"/>
                <a:gd name="T84" fmla="*/ 21 w 254"/>
                <a:gd name="T85" fmla="*/ 19 h 149"/>
                <a:gd name="T86" fmla="*/ 34 w 254"/>
                <a:gd name="T87" fmla="*/ 18 h 149"/>
                <a:gd name="T88" fmla="*/ 52 w 254"/>
                <a:gd name="T89" fmla="*/ 16 h 149"/>
                <a:gd name="T90" fmla="*/ 58 w 254"/>
                <a:gd name="T91" fmla="*/ 19 h 149"/>
                <a:gd name="T92" fmla="*/ 65 w 254"/>
                <a:gd name="T93" fmla="*/ 22 h 149"/>
                <a:gd name="T94" fmla="*/ 77 w 254"/>
                <a:gd name="T95" fmla="*/ 17 h 149"/>
                <a:gd name="T96" fmla="*/ 84 w 254"/>
                <a:gd name="T97" fmla="*/ 17 h 149"/>
                <a:gd name="T98" fmla="*/ 88 w 254"/>
                <a:gd name="T99" fmla="*/ 5 h 149"/>
                <a:gd name="T100" fmla="*/ 109 w 254"/>
                <a:gd name="T101" fmla="*/ 2 h 149"/>
                <a:gd name="T102" fmla="*/ 119 w 254"/>
                <a:gd name="T103" fmla="*/ 4 h 149"/>
                <a:gd name="T104" fmla="*/ 127 w 254"/>
                <a:gd name="T105" fmla="*/ 13 h 149"/>
                <a:gd name="T106" fmla="*/ 134 w 254"/>
                <a:gd name="T107" fmla="*/ 25 h 149"/>
                <a:gd name="T108" fmla="*/ 142 w 254"/>
                <a:gd name="T109" fmla="*/ 40 h 149"/>
                <a:gd name="T110" fmla="*/ 152 w 254"/>
                <a:gd name="T111" fmla="*/ 32 h 149"/>
                <a:gd name="T112" fmla="*/ 169 w 254"/>
                <a:gd name="T113" fmla="*/ 24 h 149"/>
                <a:gd name="T114" fmla="*/ 173 w 254"/>
                <a:gd name="T115" fmla="*/ 29 h 149"/>
                <a:gd name="T116" fmla="*/ 179 w 254"/>
                <a:gd name="T117" fmla="*/ 34 h 1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149"/>
                <a:gd name="T179" fmla="*/ 254 w 254"/>
                <a:gd name="T180" fmla="*/ 149 h 1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149">
                  <a:moveTo>
                    <a:pt x="181" y="33"/>
                  </a:moveTo>
                  <a:lnTo>
                    <a:pt x="182" y="33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2" y="29"/>
                  </a:lnTo>
                  <a:lnTo>
                    <a:pt x="183" y="29"/>
                  </a:lnTo>
                  <a:lnTo>
                    <a:pt x="184" y="30"/>
                  </a:lnTo>
                  <a:lnTo>
                    <a:pt x="187" y="29"/>
                  </a:lnTo>
                  <a:lnTo>
                    <a:pt x="188" y="29"/>
                  </a:lnTo>
                  <a:lnTo>
                    <a:pt x="191" y="27"/>
                  </a:lnTo>
                  <a:lnTo>
                    <a:pt x="191" y="25"/>
                  </a:lnTo>
                  <a:lnTo>
                    <a:pt x="193" y="25"/>
                  </a:lnTo>
                  <a:lnTo>
                    <a:pt x="194" y="25"/>
                  </a:lnTo>
                  <a:lnTo>
                    <a:pt x="193" y="25"/>
                  </a:lnTo>
                  <a:lnTo>
                    <a:pt x="196" y="25"/>
                  </a:lnTo>
                  <a:lnTo>
                    <a:pt x="198" y="25"/>
                  </a:lnTo>
                  <a:lnTo>
                    <a:pt x="201" y="24"/>
                  </a:lnTo>
                  <a:lnTo>
                    <a:pt x="201" y="26"/>
                  </a:lnTo>
                  <a:lnTo>
                    <a:pt x="199" y="28"/>
                  </a:lnTo>
                  <a:lnTo>
                    <a:pt x="199" y="30"/>
                  </a:lnTo>
                  <a:lnTo>
                    <a:pt x="199" y="32"/>
                  </a:lnTo>
                  <a:lnTo>
                    <a:pt x="200" y="33"/>
                  </a:lnTo>
                  <a:lnTo>
                    <a:pt x="204" y="34"/>
                  </a:lnTo>
                  <a:lnTo>
                    <a:pt x="206" y="34"/>
                  </a:lnTo>
                  <a:lnTo>
                    <a:pt x="212" y="34"/>
                  </a:lnTo>
                  <a:lnTo>
                    <a:pt x="215" y="34"/>
                  </a:lnTo>
                  <a:lnTo>
                    <a:pt x="217" y="32"/>
                  </a:lnTo>
                  <a:lnTo>
                    <a:pt x="219" y="32"/>
                  </a:lnTo>
                  <a:lnTo>
                    <a:pt x="219" y="34"/>
                  </a:lnTo>
                  <a:lnTo>
                    <a:pt x="220" y="34"/>
                  </a:lnTo>
                  <a:lnTo>
                    <a:pt x="221" y="35"/>
                  </a:lnTo>
                  <a:lnTo>
                    <a:pt x="220" y="37"/>
                  </a:lnTo>
                  <a:lnTo>
                    <a:pt x="222" y="37"/>
                  </a:lnTo>
                  <a:lnTo>
                    <a:pt x="222" y="39"/>
                  </a:lnTo>
                  <a:lnTo>
                    <a:pt x="221" y="41"/>
                  </a:lnTo>
                  <a:lnTo>
                    <a:pt x="222" y="43"/>
                  </a:lnTo>
                  <a:lnTo>
                    <a:pt x="223" y="43"/>
                  </a:lnTo>
                  <a:lnTo>
                    <a:pt x="224" y="44"/>
                  </a:lnTo>
                  <a:lnTo>
                    <a:pt x="224" y="47"/>
                  </a:lnTo>
                  <a:lnTo>
                    <a:pt x="226" y="47"/>
                  </a:lnTo>
                  <a:lnTo>
                    <a:pt x="227" y="48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2" y="50"/>
                  </a:lnTo>
                  <a:lnTo>
                    <a:pt x="233" y="49"/>
                  </a:lnTo>
                  <a:lnTo>
                    <a:pt x="234" y="48"/>
                  </a:lnTo>
                  <a:lnTo>
                    <a:pt x="234" y="47"/>
                  </a:lnTo>
                  <a:lnTo>
                    <a:pt x="235" y="47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7" y="45"/>
                  </a:lnTo>
                  <a:lnTo>
                    <a:pt x="238" y="45"/>
                  </a:lnTo>
                  <a:lnTo>
                    <a:pt x="239" y="44"/>
                  </a:lnTo>
                  <a:lnTo>
                    <a:pt x="239" y="43"/>
                  </a:lnTo>
                  <a:lnTo>
                    <a:pt x="240" y="43"/>
                  </a:lnTo>
                  <a:lnTo>
                    <a:pt x="241" y="43"/>
                  </a:lnTo>
                  <a:lnTo>
                    <a:pt x="242" y="43"/>
                  </a:lnTo>
                  <a:lnTo>
                    <a:pt x="244" y="43"/>
                  </a:lnTo>
                  <a:lnTo>
                    <a:pt x="245" y="44"/>
                  </a:lnTo>
                  <a:lnTo>
                    <a:pt x="246" y="44"/>
                  </a:lnTo>
                  <a:lnTo>
                    <a:pt x="248" y="45"/>
                  </a:lnTo>
                  <a:lnTo>
                    <a:pt x="249" y="44"/>
                  </a:lnTo>
                  <a:lnTo>
                    <a:pt x="251" y="46"/>
                  </a:lnTo>
                  <a:lnTo>
                    <a:pt x="253" y="46"/>
                  </a:lnTo>
                  <a:lnTo>
                    <a:pt x="252" y="48"/>
                  </a:lnTo>
                  <a:lnTo>
                    <a:pt x="253" y="50"/>
                  </a:lnTo>
                  <a:lnTo>
                    <a:pt x="253" y="51"/>
                  </a:lnTo>
                  <a:lnTo>
                    <a:pt x="253" y="53"/>
                  </a:lnTo>
                  <a:lnTo>
                    <a:pt x="252" y="53"/>
                  </a:lnTo>
                  <a:lnTo>
                    <a:pt x="252" y="54"/>
                  </a:lnTo>
                  <a:lnTo>
                    <a:pt x="252" y="55"/>
                  </a:lnTo>
                  <a:lnTo>
                    <a:pt x="253" y="57"/>
                  </a:lnTo>
                  <a:lnTo>
                    <a:pt x="253" y="60"/>
                  </a:lnTo>
                  <a:lnTo>
                    <a:pt x="253" y="61"/>
                  </a:lnTo>
                  <a:lnTo>
                    <a:pt x="253" y="63"/>
                  </a:lnTo>
                  <a:lnTo>
                    <a:pt x="254" y="64"/>
                  </a:lnTo>
                  <a:lnTo>
                    <a:pt x="253" y="66"/>
                  </a:lnTo>
                  <a:lnTo>
                    <a:pt x="252" y="67"/>
                  </a:lnTo>
                  <a:lnTo>
                    <a:pt x="250" y="69"/>
                  </a:lnTo>
                  <a:lnTo>
                    <a:pt x="250" y="70"/>
                  </a:lnTo>
                  <a:lnTo>
                    <a:pt x="249" y="71"/>
                  </a:lnTo>
                  <a:lnTo>
                    <a:pt x="250" y="73"/>
                  </a:lnTo>
                  <a:lnTo>
                    <a:pt x="250" y="75"/>
                  </a:lnTo>
                  <a:lnTo>
                    <a:pt x="250" y="76"/>
                  </a:lnTo>
                  <a:lnTo>
                    <a:pt x="250" y="77"/>
                  </a:lnTo>
                  <a:lnTo>
                    <a:pt x="251" y="77"/>
                  </a:lnTo>
                  <a:lnTo>
                    <a:pt x="250" y="80"/>
                  </a:lnTo>
                  <a:lnTo>
                    <a:pt x="251" y="82"/>
                  </a:lnTo>
                  <a:lnTo>
                    <a:pt x="251" y="85"/>
                  </a:lnTo>
                  <a:lnTo>
                    <a:pt x="251" y="87"/>
                  </a:lnTo>
                  <a:lnTo>
                    <a:pt x="252" y="89"/>
                  </a:lnTo>
                  <a:lnTo>
                    <a:pt x="254" y="91"/>
                  </a:lnTo>
                  <a:lnTo>
                    <a:pt x="253" y="94"/>
                  </a:lnTo>
                  <a:lnTo>
                    <a:pt x="254" y="97"/>
                  </a:lnTo>
                  <a:lnTo>
                    <a:pt x="253" y="99"/>
                  </a:lnTo>
                  <a:lnTo>
                    <a:pt x="250" y="99"/>
                  </a:lnTo>
                  <a:lnTo>
                    <a:pt x="249" y="99"/>
                  </a:lnTo>
                  <a:lnTo>
                    <a:pt x="248" y="99"/>
                  </a:lnTo>
                  <a:lnTo>
                    <a:pt x="246" y="99"/>
                  </a:lnTo>
                  <a:lnTo>
                    <a:pt x="246" y="100"/>
                  </a:lnTo>
                  <a:lnTo>
                    <a:pt x="244" y="101"/>
                  </a:lnTo>
                  <a:lnTo>
                    <a:pt x="244" y="102"/>
                  </a:lnTo>
                  <a:lnTo>
                    <a:pt x="244" y="104"/>
                  </a:lnTo>
                  <a:lnTo>
                    <a:pt x="243" y="104"/>
                  </a:lnTo>
                  <a:lnTo>
                    <a:pt x="242" y="108"/>
                  </a:lnTo>
                  <a:lnTo>
                    <a:pt x="241" y="108"/>
                  </a:lnTo>
                  <a:lnTo>
                    <a:pt x="241" y="110"/>
                  </a:lnTo>
                  <a:lnTo>
                    <a:pt x="240" y="111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39" y="114"/>
                  </a:lnTo>
                  <a:lnTo>
                    <a:pt x="238" y="116"/>
                  </a:lnTo>
                  <a:lnTo>
                    <a:pt x="237" y="117"/>
                  </a:lnTo>
                  <a:lnTo>
                    <a:pt x="236" y="120"/>
                  </a:lnTo>
                  <a:lnTo>
                    <a:pt x="231" y="118"/>
                  </a:lnTo>
                  <a:lnTo>
                    <a:pt x="230" y="117"/>
                  </a:lnTo>
                  <a:lnTo>
                    <a:pt x="227" y="115"/>
                  </a:lnTo>
                  <a:lnTo>
                    <a:pt x="226" y="114"/>
                  </a:lnTo>
                  <a:lnTo>
                    <a:pt x="221" y="114"/>
                  </a:lnTo>
                  <a:lnTo>
                    <a:pt x="222" y="116"/>
                  </a:lnTo>
                  <a:lnTo>
                    <a:pt x="219" y="117"/>
                  </a:lnTo>
                  <a:lnTo>
                    <a:pt x="217" y="118"/>
                  </a:lnTo>
                  <a:lnTo>
                    <a:pt x="215" y="118"/>
                  </a:lnTo>
                  <a:lnTo>
                    <a:pt x="213" y="118"/>
                  </a:lnTo>
                  <a:lnTo>
                    <a:pt x="213" y="120"/>
                  </a:lnTo>
                  <a:lnTo>
                    <a:pt x="210" y="120"/>
                  </a:lnTo>
                  <a:lnTo>
                    <a:pt x="209" y="124"/>
                  </a:lnTo>
                  <a:lnTo>
                    <a:pt x="208" y="125"/>
                  </a:lnTo>
                  <a:lnTo>
                    <a:pt x="205" y="125"/>
                  </a:lnTo>
                  <a:lnTo>
                    <a:pt x="205" y="126"/>
                  </a:lnTo>
                  <a:lnTo>
                    <a:pt x="203" y="126"/>
                  </a:lnTo>
                  <a:lnTo>
                    <a:pt x="201" y="126"/>
                  </a:lnTo>
                  <a:lnTo>
                    <a:pt x="199" y="126"/>
                  </a:lnTo>
                  <a:lnTo>
                    <a:pt x="197" y="125"/>
                  </a:lnTo>
                  <a:lnTo>
                    <a:pt x="195" y="126"/>
                  </a:lnTo>
                  <a:lnTo>
                    <a:pt x="193" y="126"/>
                  </a:lnTo>
                  <a:lnTo>
                    <a:pt x="190" y="127"/>
                  </a:lnTo>
                  <a:lnTo>
                    <a:pt x="189" y="128"/>
                  </a:lnTo>
                  <a:lnTo>
                    <a:pt x="187" y="127"/>
                  </a:lnTo>
                  <a:lnTo>
                    <a:pt x="187" y="126"/>
                  </a:lnTo>
                  <a:lnTo>
                    <a:pt x="185" y="127"/>
                  </a:lnTo>
                  <a:lnTo>
                    <a:pt x="184" y="128"/>
                  </a:lnTo>
                  <a:lnTo>
                    <a:pt x="181" y="128"/>
                  </a:lnTo>
                  <a:lnTo>
                    <a:pt x="181" y="130"/>
                  </a:lnTo>
                  <a:lnTo>
                    <a:pt x="179" y="130"/>
                  </a:lnTo>
                  <a:lnTo>
                    <a:pt x="178" y="132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78" y="137"/>
                  </a:lnTo>
                  <a:lnTo>
                    <a:pt x="177" y="142"/>
                  </a:lnTo>
                  <a:lnTo>
                    <a:pt x="174" y="143"/>
                  </a:lnTo>
                  <a:lnTo>
                    <a:pt x="173" y="143"/>
                  </a:lnTo>
                  <a:lnTo>
                    <a:pt x="173" y="145"/>
                  </a:lnTo>
                  <a:lnTo>
                    <a:pt x="171" y="145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67" y="145"/>
                  </a:lnTo>
                  <a:lnTo>
                    <a:pt x="166" y="144"/>
                  </a:lnTo>
                  <a:lnTo>
                    <a:pt x="163" y="143"/>
                  </a:lnTo>
                  <a:lnTo>
                    <a:pt x="162" y="148"/>
                  </a:lnTo>
                  <a:lnTo>
                    <a:pt x="160" y="148"/>
                  </a:lnTo>
                  <a:lnTo>
                    <a:pt x="158" y="148"/>
                  </a:lnTo>
                  <a:lnTo>
                    <a:pt x="157" y="148"/>
                  </a:lnTo>
                  <a:lnTo>
                    <a:pt x="155" y="148"/>
                  </a:lnTo>
                  <a:lnTo>
                    <a:pt x="155" y="147"/>
                  </a:lnTo>
                  <a:lnTo>
                    <a:pt x="154" y="146"/>
                  </a:lnTo>
                  <a:lnTo>
                    <a:pt x="152" y="147"/>
                  </a:lnTo>
                  <a:lnTo>
                    <a:pt x="151" y="149"/>
                  </a:lnTo>
                  <a:lnTo>
                    <a:pt x="150" y="149"/>
                  </a:lnTo>
                  <a:lnTo>
                    <a:pt x="149" y="145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54" y="144"/>
                  </a:lnTo>
                  <a:lnTo>
                    <a:pt x="153" y="144"/>
                  </a:lnTo>
                  <a:lnTo>
                    <a:pt x="151" y="143"/>
                  </a:lnTo>
                  <a:lnTo>
                    <a:pt x="150" y="142"/>
                  </a:lnTo>
                  <a:lnTo>
                    <a:pt x="149" y="141"/>
                  </a:lnTo>
                  <a:lnTo>
                    <a:pt x="146" y="141"/>
                  </a:lnTo>
                  <a:lnTo>
                    <a:pt x="145" y="142"/>
                  </a:lnTo>
                  <a:lnTo>
                    <a:pt x="142" y="141"/>
                  </a:lnTo>
                  <a:lnTo>
                    <a:pt x="142" y="143"/>
                  </a:lnTo>
                  <a:lnTo>
                    <a:pt x="141" y="142"/>
                  </a:lnTo>
                  <a:lnTo>
                    <a:pt x="138" y="141"/>
                  </a:lnTo>
                  <a:lnTo>
                    <a:pt x="136" y="144"/>
                  </a:lnTo>
                  <a:lnTo>
                    <a:pt x="133" y="142"/>
                  </a:lnTo>
                  <a:lnTo>
                    <a:pt x="129" y="144"/>
                  </a:lnTo>
                  <a:lnTo>
                    <a:pt x="128" y="144"/>
                  </a:lnTo>
                  <a:lnTo>
                    <a:pt x="125" y="142"/>
                  </a:lnTo>
                  <a:lnTo>
                    <a:pt x="125" y="140"/>
                  </a:lnTo>
                  <a:lnTo>
                    <a:pt x="123" y="138"/>
                  </a:lnTo>
                  <a:lnTo>
                    <a:pt x="122" y="138"/>
                  </a:lnTo>
                  <a:lnTo>
                    <a:pt x="121" y="137"/>
                  </a:lnTo>
                  <a:lnTo>
                    <a:pt x="122" y="136"/>
                  </a:lnTo>
                  <a:lnTo>
                    <a:pt x="123" y="136"/>
                  </a:lnTo>
                  <a:lnTo>
                    <a:pt x="125" y="137"/>
                  </a:lnTo>
                  <a:lnTo>
                    <a:pt x="133" y="138"/>
                  </a:lnTo>
                  <a:lnTo>
                    <a:pt x="134" y="137"/>
                  </a:lnTo>
                  <a:lnTo>
                    <a:pt x="135" y="136"/>
                  </a:lnTo>
                  <a:lnTo>
                    <a:pt x="137" y="133"/>
                  </a:lnTo>
                  <a:lnTo>
                    <a:pt x="138" y="131"/>
                  </a:lnTo>
                  <a:lnTo>
                    <a:pt x="137" y="129"/>
                  </a:lnTo>
                  <a:lnTo>
                    <a:pt x="136" y="128"/>
                  </a:lnTo>
                  <a:lnTo>
                    <a:pt x="135" y="132"/>
                  </a:lnTo>
                  <a:lnTo>
                    <a:pt x="132" y="130"/>
                  </a:lnTo>
                  <a:lnTo>
                    <a:pt x="131" y="129"/>
                  </a:lnTo>
                  <a:lnTo>
                    <a:pt x="125" y="129"/>
                  </a:lnTo>
                  <a:lnTo>
                    <a:pt x="123" y="131"/>
                  </a:lnTo>
                  <a:lnTo>
                    <a:pt x="122" y="133"/>
                  </a:lnTo>
                  <a:lnTo>
                    <a:pt x="121" y="133"/>
                  </a:lnTo>
                  <a:lnTo>
                    <a:pt x="120" y="129"/>
                  </a:lnTo>
                  <a:lnTo>
                    <a:pt x="119" y="128"/>
                  </a:lnTo>
                  <a:lnTo>
                    <a:pt x="118" y="128"/>
                  </a:lnTo>
                  <a:lnTo>
                    <a:pt x="118" y="131"/>
                  </a:lnTo>
                  <a:lnTo>
                    <a:pt x="120" y="136"/>
                  </a:lnTo>
                  <a:lnTo>
                    <a:pt x="119" y="136"/>
                  </a:lnTo>
                  <a:lnTo>
                    <a:pt x="116" y="135"/>
                  </a:lnTo>
                  <a:lnTo>
                    <a:pt x="114" y="135"/>
                  </a:lnTo>
                  <a:lnTo>
                    <a:pt x="112" y="134"/>
                  </a:lnTo>
                  <a:lnTo>
                    <a:pt x="108" y="134"/>
                  </a:lnTo>
                  <a:lnTo>
                    <a:pt x="108" y="132"/>
                  </a:lnTo>
                  <a:lnTo>
                    <a:pt x="107" y="131"/>
                  </a:lnTo>
                  <a:lnTo>
                    <a:pt x="106" y="131"/>
                  </a:lnTo>
                  <a:lnTo>
                    <a:pt x="106" y="135"/>
                  </a:lnTo>
                  <a:lnTo>
                    <a:pt x="106" y="138"/>
                  </a:lnTo>
                  <a:lnTo>
                    <a:pt x="106" y="140"/>
                  </a:lnTo>
                  <a:lnTo>
                    <a:pt x="108" y="143"/>
                  </a:lnTo>
                  <a:lnTo>
                    <a:pt x="109" y="144"/>
                  </a:lnTo>
                  <a:lnTo>
                    <a:pt x="105" y="143"/>
                  </a:lnTo>
                  <a:lnTo>
                    <a:pt x="104" y="141"/>
                  </a:lnTo>
                  <a:lnTo>
                    <a:pt x="104" y="137"/>
                  </a:lnTo>
                  <a:lnTo>
                    <a:pt x="105" y="137"/>
                  </a:lnTo>
                  <a:lnTo>
                    <a:pt x="105" y="135"/>
                  </a:lnTo>
                  <a:lnTo>
                    <a:pt x="105" y="132"/>
                  </a:lnTo>
                  <a:lnTo>
                    <a:pt x="104" y="129"/>
                  </a:lnTo>
                  <a:lnTo>
                    <a:pt x="101" y="126"/>
                  </a:lnTo>
                  <a:lnTo>
                    <a:pt x="97" y="122"/>
                  </a:lnTo>
                  <a:lnTo>
                    <a:pt x="95" y="121"/>
                  </a:lnTo>
                  <a:lnTo>
                    <a:pt x="93" y="120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2" y="119"/>
                  </a:lnTo>
                  <a:lnTo>
                    <a:pt x="95" y="121"/>
                  </a:lnTo>
                  <a:lnTo>
                    <a:pt x="96" y="121"/>
                  </a:lnTo>
                  <a:lnTo>
                    <a:pt x="96" y="119"/>
                  </a:lnTo>
                  <a:lnTo>
                    <a:pt x="93" y="118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7" y="118"/>
                  </a:lnTo>
                  <a:lnTo>
                    <a:pt x="86" y="118"/>
                  </a:lnTo>
                  <a:lnTo>
                    <a:pt x="85" y="119"/>
                  </a:lnTo>
                  <a:lnTo>
                    <a:pt x="82" y="115"/>
                  </a:lnTo>
                  <a:lnTo>
                    <a:pt x="80" y="112"/>
                  </a:lnTo>
                  <a:lnTo>
                    <a:pt x="75" y="110"/>
                  </a:lnTo>
                  <a:lnTo>
                    <a:pt x="71" y="109"/>
                  </a:lnTo>
                  <a:lnTo>
                    <a:pt x="70" y="110"/>
                  </a:lnTo>
                  <a:lnTo>
                    <a:pt x="67" y="107"/>
                  </a:lnTo>
                  <a:lnTo>
                    <a:pt x="64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5" y="101"/>
                  </a:lnTo>
                  <a:lnTo>
                    <a:pt x="55" y="100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2" y="97"/>
                  </a:lnTo>
                  <a:lnTo>
                    <a:pt x="51" y="96"/>
                  </a:lnTo>
                  <a:lnTo>
                    <a:pt x="50" y="97"/>
                  </a:lnTo>
                  <a:lnTo>
                    <a:pt x="50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4" y="99"/>
                  </a:lnTo>
                  <a:lnTo>
                    <a:pt x="43" y="99"/>
                  </a:lnTo>
                  <a:lnTo>
                    <a:pt x="41" y="99"/>
                  </a:lnTo>
                  <a:lnTo>
                    <a:pt x="39" y="99"/>
                  </a:lnTo>
                  <a:lnTo>
                    <a:pt x="38" y="101"/>
                  </a:lnTo>
                  <a:lnTo>
                    <a:pt x="36" y="105"/>
                  </a:lnTo>
                  <a:lnTo>
                    <a:pt x="34" y="105"/>
                  </a:lnTo>
                  <a:lnTo>
                    <a:pt x="32" y="105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2" y="104"/>
                  </a:lnTo>
                  <a:lnTo>
                    <a:pt x="22" y="101"/>
                  </a:lnTo>
                  <a:lnTo>
                    <a:pt x="25" y="100"/>
                  </a:lnTo>
                  <a:lnTo>
                    <a:pt x="25" y="99"/>
                  </a:lnTo>
                  <a:lnTo>
                    <a:pt x="24" y="98"/>
                  </a:lnTo>
                  <a:lnTo>
                    <a:pt x="24" y="95"/>
                  </a:lnTo>
                  <a:lnTo>
                    <a:pt x="23" y="93"/>
                  </a:lnTo>
                  <a:lnTo>
                    <a:pt x="22" y="90"/>
                  </a:lnTo>
                  <a:lnTo>
                    <a:pt x="21" y="89"/>
                  </a:lnTo>
                  <a:lnTo>
                    <a:pt x="19" y="84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1" y="82"/>
                  </a:lnTo>
                  <a:lnTo>
                    <a:pt x="9" y="81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6" y="80"/>
                  </a:lnTo>
                  <a:lnTo>
                    <a:pt x="5" y="80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8" y="75"/>
                  </a:lnTo>
                  <a:lnTo>
                    <a:pt x="11" y="74"/>
                  </a:lnTo>
                  <a:lnTo>
                    <a:pt x="20" y="73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1" y="72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0" y="63"/>
                  </a:lnTo>
                  <a:lnTo>
                    <a:pt x="29" y="62"/>
                  </a:lnTo>
                  <a:lnTo>
                    <a:pt x="26" y="62"/>
                  </a:lnTo>
                  <a:lnTo>
                    <a:pt x="24" y="61"/>
                  </a:lnTo>
                  <a:lnTo>
                    <a:pt x="22" y="60"/>
                  </a:lnTo>
                  <a:lnTo>
                    <a:pt x="21" y="59"/>
                  </a:lnTo>
                  <a:lnTo>
                    <a:pt x="18" y="59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13" y="61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5" y="58"/>
                  </a:lnTo>
                  <a:lnTo>
                    <a:pt x="14" y="56"/>
                  </a:lnTo>
                  <a:lnTo>
                    <a:pt x="12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3" y="50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8" y="51"/>
                  </a:lnTo>
                  <a:lnTo>
                    <a:pt x="19" y="52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1" y="53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29" y="49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25" y="50"/>
                  </a:lnTo>
                  <a:lnTo>
                    <a:pt x="26" y="49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4" y="45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0" y="45"/>
                  </a:lnTo>
                  <a:lnTo>
                    <a:pt x="15" y="46"/>
                  </a:lnTo>
                  <a:lnTo>
                    <a:pt x="12" y="48"/>
                  </a:lnTo>
                  <a:lnTo>
                    <a:pt x="11" y="47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6" y="20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1" y="19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5" y="15"/>
                  </a:lnTo>
                  <a:lnTo>
                    <a:pt x="49" y="15"/>
                  </a:lnTo>
                  <a:lnTo>
                    <a:pt x="51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7" y="15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7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3" y="21"/>
                  </a:lnTo>
                  <a:lnTo>
                    <a:pt x="65" y="22"/>
                  </a:lnTo>
                  <a:lnTo>
                    <a:pt x="65" y="19"/>
                  </a:lnTo>
                  <a:lnTo>
                    <a:pt x="67" y="15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6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8" y="16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4" y="17"/>
                  </a:lnTo>
                  <a:lnTo>
                    <a:pt x="84" y="15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7" y="6"/>
                  </a:lnTo>
                  <a:lnTo>
                    <a:pt x="99" y="6"/>
                  </a:lnTo>
                  <a:lnTo>
                    <a:pt x="102" y="5"/>
                  </a:lnTo>
                  <a:lnTo>
                    <a:pt x="104" y="3"/>
                  </a:lnTo>
                  <a:lnTo>
                    <a:pt x="105" y="3"/>
                  </a:lnTo>
                  <a:lnTo>
                    <a:pt x="109" y="2"/>
                  </a:lnTo>
                  <a:lnTo>
                    <a:pt x="110" y="3"/>
                  </a:lnTo>
                  <a:lnTo>
                    <a:pt x="111" y="5"/>
                  </a:lnTo>
                  <a:lnTo>
                    <a:pt x="111" y="6"/>
                  </a:lnTo>
                  <a:lnTo>
                    <a:pt x="113" y="5"/>
                  </a:lnTo>
                  <a:lnTo>
                    <a:pt x="113" y="4"/>
                  </a:lnTo>
                  <a:lnTo>
                    <a:pt x="117" y="2"/>
                  </a:lnTo>
                  <a:lnTo>
                    <a:pt x="118" y="2"/>
                  </a:lnTo>
                  <a:lnTo>
                    <a:pt x="119" y="0"/>
                  </a:lnTo>
                  <a:lnTo>
                    <a:pt x="120" y="1"/>
                  </a:lnTo>
                  <a:lnTo>
                    <a:pt x="119" y="4"/>
                  </a:lnTo>
                  <a:lnTo>
                    <a:pt x="119" y="6"/>
                  </a:lnTo>
                  <a:lnTo>
                    <a:pt x="119" y="7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3"/>
                  </a:lnTo>
                  <a:lnTo>
                    <a:pt x="126" y="13"/>
                  </a:lnTo>
                  <a:lnTo>
                    <a:pt x="127" y="13"/>
                  </a:lnTo>
                  <a:lnTo>
                    <a:pt x="128" y="15"/>
                  </a:lnTo>
                  <a:lnTo>
                    <a:pt x="127" y="17"/>
                  </a:lnTo>
                  <a:lnTo>
                    <a:pt x="131" y="20"/>
                  </a:lnTo>
                  <a:lnTo>
                    <a:pt x="132" y="20"/>
                  </a:lnTo>
                  <a:lnTo>
                    <a:pt x="132" y="22"/>
                  </a:lnTo>
                  <a:lnTo>
                    <a:pt x="132" y="23"/>
                  </a:lnTo>
                  <a:lnTo>
                    <a:pt x="132" y="24"/>
                  </a:lnTo>
                  <a:lnTo>
                    <a:pt x="134" y="25"/>
                  </a:lnTo>
                  <a:lnTo>
                    <a:pt x="135" y="29"/>
                  </a:lnTo>
                  <a:lnTo>
                    <a:pt x="135" y="30"/>
                  </a:lnTo>
                  <a:lnTo>
                    <a:pt x="134" y="31"/>
                  </a:lnTo>
                  <a:lnTo>
                    <a:pt x="135" y="31"/>
                  </a:lnTo>
                  <a:lnTo>
                    <a:pt x="137" y="32"/>
                  </a:lnTo>
                  <a:lnTo>
                    <a:pt x="138" y="34"/>
                  </a:lnTo>
                  <a:lnTo>
                    <a:pt x="142" y="35"/>
                  </a:lnTo>
                  <a:lnTo>
                    <a:pt x="141" y="38"/>
                  </a:lnTo>
                  <a:lnTo>
                    <a:pt x="142" y="39"/>
                  </a:lnTo>
                  <a:lnTo>
                    <a:pt x="142" y="40"/>
                  </a:lnTo>
                  <a:lnTo>
                    <a:pt x="143" y="41"/>
                  </a:lnTo>
                  <a:lnTo>
                    <a:pt x="144" y="40"/>
                  </a:lnTo>
                  <a:lnTo>
                    <a:pt x="143" y="38"/>
                  </a:lnTo>
                  <a:lnTo>
                    <a:pt x="144" y="37"/>
                  </a:lnTo>
                  <a:lnTo>
                    <a:pt x="145" y="39"/>
                  </a:lnTo>
                  <a:lnTo>
                    <a:pt x="147" y="39"/>
                  </a:lnTo>
                  <a:lnTo>
                    <a:pt x="147" y="37"/>
                  </a:lnTo>
                  <a:lnTo>
                    <a:pt x="148" y="37"/>
                  </a:lnTo>
                  <a:lnTo>
                    <a:pt x="151" y="34"/>
                  </a:lnTo>
                  <a:lnTo>
                    <a:pt x="152" y="32"/>
                  </a:lnTo>
                  <a:lnTo>
                    <a:pt x="156" y="31"/>
                  </a:lnTo>
                  <a:lnTo>
                    <a:pt x="159" y="29"/>
                  </a:lnTo>
                  <a:lnTo>
                    <a:pt x="158" y="27"/>
                  </a:lnTo>
                  <a:lnTo>
                    <a:pt x="159" y="26"/>
                  </a:lnTo>
                  <a:lnTo>
                    <a:pt x="161" y="27"/>
                  </a:lnTo>
                  <a:lnTo>
                    <a:pt x="162" y="29"/>
                  </a:lnTo>
                  <a:lnTo>
                    <a:pt x="162" y="28"/>
                  </a:lnTo>
                  <a:lnTo>
                    <a:pt x="163" y="27"/>
                  </a:lnTo>
                  <a:lnTo>
                    <a:pt x="169" y="25"/>
                  </a:lnTo>
                  <a:lnTo>
                    <a:pt x="169" y="24"/>
                  </a:lnTo>
                  <a:lnTo>
                    <a:pt x="170" y="24"/>
                  </a:lnTo>
                  <a:lnTo>
                    <a:pt x="170" y="25"/>
                  </a:lnTo>
                  <a:lnTo>
                    <a:pt x="171" y="26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8"/>
                  </a:lnTo>
                  <a:lnTo>
                    <a:pt x="173" y="29"/>
                  </a:lnTo>
                  <a:lnTo>
                    <a:pt x="175" y="33"/>
                  </a:lnTo>
                  <a:lnTo>
                    <a:pt x="175" y="35"/>
                  </a:lnTo>
                  <a:lnTo>
                    <a:pt x="176" y="35"/>
                  </a:lnTo>
                  <a:lnTo>
                    <a:pt x="177" y="33"/>
                  </a:lnTo>
                  <a:lnTo>
                    <a:pt x="178" y="33"/>
                  </a:lnTo>
                  <a:lnTo>
                    <a:pt x="178" y="35"/>
                  </a:lnTo>
                  <a:lnTo>
                    <a:pt x="179" y="35"/>
                  </a:lnTo>
                  <a:lnTo>
                    <a:pt x="179" y="34"/>
                  </a:lnTo>
                  <a:lnTo>
                    <a:pt x="179" y="33"/>
                  </a:lnTo>
                  <a:lnTo>
                    <a:pt x="179" y="32"/>
                  </a:lnTo>
                  <a:lnTo>
                    <a:pt x="180" y="32"/>
                  </a:lnTo>
                  <a:lnTo>
                    <a:pt x="181" y="3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4" name="Freeform 192"/>
            <p:cNvSpPr>
              <a:spLocks/>
            </p:cNvSpPr>
            <p:nvPr/>
          </p:nvSpPr>
          <p:spPr bwMode="auto">
            <a:xfrm>
              <a:off x="1094" y="1694"/>
              <a:ext cx="14" cy="11"/>
            </a:xfrm>
            <a:custGeom>
              <a:avLst/>
              <a:gdLst>
                <a:gd name="T0" fmla="*/ 14 w 14"/>
                <a:gd name="T1" fmla="*/ 9 h 11"/>
                <a:gd name="T2" fmla="*/ 10 w 14"/>
                <a:gd name="T3" fmla="*/ 7 h 11"/>
                <a:gd name="T4" fmla="*/ 9 w 14"/>
                <a:gd name="T5" fmla="*/ 5 h 11"/>
                <a:gd name="T6" fmla="*/ 8 w 14"/>
                <a:gd name="T7" fmla="*/ 2 h 11"/>
                <a:gd name="T8" fmla="*/ 5 w 14"/>
                <a:gd name="T9" fmla="*/ 2 h 11"/>
                <a:gd name="T10" fmla="*/ 5 w 14"/>
                <a:gd name="T11" fmla="*/ 2 h 11"/>
                <a:gd name="T12" fmla="*/ 2 w 14"/>
                <a:gd name="T13" fmla="*/ 0 h 11"/>
                <a:gd name="T14" fmla="*/ 0 w 14"/>
                <a:gd name="T15" fmla="*/ 2 h 11"/>
                <a:gd name="T16" fmla="*/ 2 w 14"/>
                <a:gd name="T17" fmla="*/ 5 h 11"/>
                <a:gd name="T18" fmla="*/ 2 w 14"/>
                <a:gd name="T19" fmla="*/ 9 h 11"/>
                <a:gd name="T20" fmla="*/ 8 w 14"/>
                <a:gd name="T21" fmla="*/ 10 h 11"/>
                <a:gd name="T22" fmla="*/ 12 w 14"/>
                <a:gd name="T23" fmla="*/ 11 h 11"/>
                <a:gd name="T24" fmla="*/ 13 w 14"/>
                <a:gd name="T25" fmla="*/ 10 h 11"/>
                <a:gd name="T26" fmla="*/ 14 w 14"/>
                <a:gd name="T27" fmla="*/ 9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1"/>
                <a:gd name="T44" fmla="*/ 14 w 1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1">
                  <a:moveTo>
                    <a:pt x="14" y="9"/>
                  </a:moveTo>
                  <a:lnTo>
                    <a:pt x="10" y="7"/>
                  </a:lnTo>
                  <a:lnTo>
                    <a:pt x="9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9"/>
                  </a:lnTo>
                  <a:lnTo>
                    <a:pt x="8" y="10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5" name="Freeform 193"/>
            <p:cNvSpPr>
              <a:spLocks/>
            </p:cNvSpPr>
            <p:nvPr/>
          </p:nvSpPr>
          <p:spPr bwMode="auto">
            <a:xfrm>
              <a:off x="975" y="1573"/>
              <a:ext cx="7" cy="3"/>
            </a:xfrm>
            <a:custGeom>
              <a:avLst/>
              <a:gdLst>
                <a:gd name="T0" fmla="*/ 7 w 7"/>
                <a:gd name="T1" fmla="*/ 2 h 3"/>
                <a:gd name="T2" fmla="*/ 6 w 7"/>
                <a:gd name="T3" fmla="*/ 1 h 3"/>
                <a:gd name="T4" fmla="*/ 6 w 7"/>
                <a:gd name="T5" fmla="*/ 1 h 3"/>
                <a:gd name="T6" fmla="*/ 6 w 7"/>
                <a:gd name="T7" fmla="*/ 0 h 3"/>
                <a:gd name="T8" fmla="*/ 6 w 7"/>
                <a:gd name="T9" fmla="*/ 0 h 3"/>
                <a:gd name="T10" fmla="*/ 5 w 7"/>
                <a:gd name="T11" fmla="*/ 0 h 3"/>
                <a:gd name="T12" fmla="*/ 0 w 7"/>
                <a:gd name="T13" fmla="*/ 2 h 3"/>
                <a:gd name="T14" fmla="*/ 1 w 7"/>
                <a:gd name="T15" fmla="*/ 2 h 3"/>
                <a:gd name="T16" fmla="*/ 3 w 7"/>
                <a:gd name="T17" fmla="*/ 2 h 3"/>
                <a:gd name="T18" fmla="*/ 4 w 7"/>
                <a:gd name="T19" fmla="*/ 2 h 3"/>
                <a:gd name="T20" fmla="*/ 2 w 7"/>
                <a:gd name="T21" fmla="*/ 3 h 3"/>
                <a:gd name="T22" fmla="*/ 2 w 7"/>
                <a:gd name="T23" fmla="*/ 3 h 3"/>
                <a:gd name="T24" fmla="*/ 3 w 7"/>
                <a:gd name="T25" fmla="*/ 3 h 3"/>
                <a:gd name="T26" fmla="*/ 6 w 7"/>
                <a:gd name="T27" fmla="*/ 2 h 3"/>
                <a:gd name="T28" fmla="*/ 7 w 7"/>
                <a:gd name="T29" fmla="*/ 2 h 3"/>
                <a:gd name="T30" fmla="*/ 7 w 7"/>
                <a:gd name="T31" fmla="*/ 2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3"/>
                <a:gd name="T50" fmla="*/ 7 w 7"/>
                <a:gd name="T51" fmla="*/ 3 h 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3">
                  <a:moveTo>
                    <a:pt x="7" y="2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6" name="Freeform 194"/>
            <p:cNvSpPr>
              <a:spLocks/>
            </p:cNvSpPr>
            <p:nvPr/>
          </p:nvSpPr>
          <p:spPr bwMode="auto">
            <a:xfrm>
              <a:off x="1079" y="1666"/>
              <a:ext cx="6" cy="3"/>
            </a:xfrm>
            <a:custGeom>
              <a:avLst/>
              <a:gdLst>
                <a:gd name="T0" fmla="*/ 6 w 6"/>
                <a:gd name="T1" fmla="*/ 2 h 3"/>
                <a:gd name="T2" fmla="*/ 3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2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6 w 6"/>
                <a:gd name="T15" fmla="*/ 3 h 3"/>
                <a:gd name="T16" fmla="*/ 6 w 6"/>
                <a:gd name="T17" fmla="*/ 2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"/>
                <a:gd name="T29" fmla="*/ 6 w 6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">
                  <a:moveTo>
                    <a:pt x="6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7" name="Freeform 195"/>
            <p:cNvSpPr>
              <a:spLocks/>
            </p:cNvSpPr>
            <p:nvPr/>
          </p:nvSpPr>
          <p:spPr bwMode="auto">
            <a:xfrm>
              <a:off x="1052" y="1550"/>
              <a:ext cx="4" cy="3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1 h 3"/>
                <a:gd name="T4" fmla="*/ 2 w 4"/>
                <a:gd name="T5" fmla="*/ 0 h 3"/>
                <a:gd name="T6" fmla="*/ 0 w 4"/>
                <a:gd name="T7" fmla="*/ 1 h 3"/>
                <a:gd name="T8" fmla="*/ 0 w 4"/>
                <a:gd name="T9" fmla="*/ 2 h 3"/>
                <a:gd name="T10" fmla="*/ 4 w 4"/>
                <a:gd name="T11" fmla="*/ 3 h 3"/>
                <a:gd name="T12" fmla="*/ 4 w 4"/>
                <a:gd name="T13" fmla="*/ 2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2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8" name="Freeform 196"/>
            <p:cNvSpPr>
              <a:spLocks/>
            </p:cNvSpPr>
            <p:nvPr/>
          </p:nvSpPr>
          <p:spPr bwMode="auto">
            <a:xfrm>
              <a:off x="1113" y="1694"/>
              <a:ext cx="4" cy="2"/>
            </a:xfrm>
            <a:custGeom>
              <a:avLst/>
              <a:gdLst>
                <a:gd name="T0" fmla="*/ 4 w 4"/>
                <a:gd name="T1" fmla="*/ 2 h 2"/>
                <a:gd name="T2" fmla="*/ 3 w 4"/>
                <a:gd name="T3" fmla="*/ 2 h 2"/>
                <a:gd name="T4" fmla="*/ 4 w 4"/>
                <a:gd name="T5" fmla="*/ 1 h 2"/>
                <a:gd name="T6" fmla="*/ 4 w 4"/>
                <a:gd name="T7" fmla="*/ 1 h 2"/>
                <a:gd name="T8" fmla="*/ 3 w 4"/>
                <a:gd name="T9" fmla="*/ 1 h 2"/>
                <a:gd name="T10" fmla="*/ 2 w 4"/>
                <a:gd name="T11" fmla="*/ 0 h 2"/>
                <a:gd name="T12" fmla="*/ 0 w 4"/>
                <a:gd name="T13" fmla="*/ 0 h 2"/>
                <a:gd name="T14" fmla="*/ 0 w 4"/>
                <a:gd name="T15" fmla="*/ 1 h 2"/>
                <a:gd name="T16" fmla="*/ 2 w 4"/>
                <a:gd name="T17" fmla="*/ 2 h 2"/>
                <a:gd name="T18" fmla="*/ 3 w 4"/>
                <a:gd name="T19" fmla="*/ 2 h 2"/>
                <a:gd name="T20" fmla="*/ 4 w 4"/>
                <a:gd name="T21" fmla="*/ 2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2"/>
                <a:gd name="T35" fmla="*/ 4 w 4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2">
                  <a:moveTo>
                    <a:pt x="4" y="2"/>
                  </a:moveTo>
                  <a:lnTo>
                    <a:pt x="3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9" name="Freeform 197"/>
            <p:cNvSpPr>
              <a:spLocks/>
            </p:cNvSpPr>
            <p:nvPr/>
          </p:nvSpPr>
          <p:spPr bwMode="auto">
            <a:xfrm>
              <a:off x="1123" y="1674"/>
              <a:ext cx="3" cy="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1 w 3"/>
                <a:gd name="T5" fmla="*/ 3 h 3"/>
                <a:gd name="T6" fmla="*/ 0 w 3"/>
                <a:gd name="T7" fmla="*/ 3 h 3"/>
                <a:gd name="T8" fmla="*/ 2 w 3"/>
                <a:gd name="T9" fmla="*/ 0 h 3"/>
                <a:gd name="T10" fmla="*/ 3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0" name="Freeform 198"/>
            <p:cNvSpPr>
              <a:spLocks/>
            </p:cNvSpPr>
            <p:nvPr/>
          </p:nvSpPr>
          <p:spPr bwMode="auto">
            <a:xfrm>
              <a:off x="1127" y="1674"/>
              <a:ext cx="2" cy="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1" name="Freeform 199"/>
            <p:cNvSpPr>
              <a:spLocks/>
            </p:cNvSpPr>
            <p:nvPr/>
          </p:nvSpPr>
          <p:spPr bwMode="auto">
            <a:xfrm>
              <a:off x="1121" y="1699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1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2" name="Freeform 200"/>
            <p:cNvSpPr>
              <a:spLocks/>
            </p:cNvSpPr>
            <p:nvPr/>
          </p:nvSpPr>
          <p:spPr bwMode="auto">
            <a:xfrm>
              <a:off x="1046" y="165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3" name="Freeform 201"/>
            <p:cNvSpPr>
              <a:spLocks/>
            </p:cNvSpPr>
            <p:nvPr/>
          </p:nvSpPr>
          <p:spPr bwMode="auto">
            <a:xfrm>
              <a:off x="993" y="1586"/>
              <a:ext cx="2" cy="1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2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4" name="Rectangle 202"/>
            <p:cNvSpPr>
              <a:spLocks noChangeArrowheads="1"/>
            </p:cNvSpPr>
            <p:nvPr/>
          </p:nvSpPr>
          <p:spPr bwMode="auto">
            <a:xfrm>
              <a:off x="991" y="1584"/>
              <a:ext cx="1" cy="1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Freeform 203"/>
            <p:cNvSpPr>
              <a:spLocks/>
            </p:cNvSpPr>
            <p:nvPr/>
          </p:nvSpPr>
          <p:spPr bwMode="auto">
            <a:xfrm>
              <a:off x="990" y="1618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6" name="Freeform 205"/>
            <p:cNvSpPr>
              <a:spLocks/>
            </p:cNvSpPr>
            <p:nvPr/>
          </p:nvSpPr>
          <p:spPr bwMode="auto">
            <a:xfrm>
              <a:off x="1049" y="165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7" name="Rectangle 206"/>
            <p:cNvSpPr>
              <a:spLocks noChangeArrowheads="1"/>
            </p:cNvSpPr>
            <p:nvPr/>
          </p:nvSpPr>
          <p:spPr bwMode="auto">
            <a:xfrm>
              <a:off x="987" y="1581"/>
              <a:ext cx="1" cy="1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207"/>
            <p:cNvSpPr>
              <a:spLocks/>
            </p:cNvSpPr>
            <p:nvPr/>
          </p:nvSpPr>
          <p:spPr bwMode="auto">
            <a:xfrm>
              <a:off x="1083" y="1549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9" name="Freeform 208"/>
            <p:cNvSpPr>
              <a:spLocks/>
            </p:cNvSpPr>
            <p:nvPr/>
          </p:nvSpPr>
          <p:spPr bwMode="auto">
            <a:xfrm>
              <a:off x="1046" y="165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0" name="Rectangle 209"/>
            <p:cNvSpPr>
              <a:spLocks noChangeArrowheads="1"/>
            </p:cNvSpPr>
            <p:nvPr/>
          </p:nvSpPr>
          <p:spPr bwMode="auto">
            <a:xfrm>
              <a:off x="1122" y="1547"/>
              <a:ext cx="1" cy="1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210"/>
            <p:cNvSpPr>
              <a:spLocks/>
            </p:cNvSpPr>
            <p:nvPr/>
          </p:nvSpPr>
          <p:spPr bwMode="auto">
            <a:xfrm>
              <a:off x="1123" y="1545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2" name="Freeform 211"/>
            <p:cNvSpPr>
              <a:spLocks/>
            </p:cNvSpPr>
            <p:nvPr/>
          </p:nvSpPr>
          <p:spPr bwMode="auto">
            <a:xfrm>
              <a:off x="1331" y="1450"/>
              <a:ext cx="58" cy="55"/>
            </a:xfrm>
            <a:custGeom>
              <a:avLst/>
              <a:gdLst>
                <a:gd name="T0" fmla="*/ 56 w 58"/>
                <a:gd name="T1" fmla="*/ 0 h 55"/>
                <a:gd name="T2" fmla="*/ 53 w 58"/>
                <a:gd name="T3" fmla="*/ 2 h 55"/>
                <a:gd name="T4" fmla="*/ 50 w 58"/>
                <a:gd name="T5" fmla="*/ 3 h 55"/>
                <a:gd name="T6" fmla="*/ 46 w 58"/>
                <a:gd name="T7" fmla="*/ 4 h 55"/>
                <a:gd name="T8" fmla="*/ 42 w 58"/>
                <a:gd name="T9" fmla="*/ 4 h 55"/>
                <a:gd name="T10" fmla="*/ 39 w 58"/>
                <a:gd name="T11" fmla="*/ 5 h 55"/>
                <a:gd name="T12" fmla="*/ 35 w 58"/>
                <a:gd name="T13" fmla="*/ 6 h 55"/>
                <a:gd name="T14" fmla="*/ 32 w 58"/>
                <a:gd name="T15" fmla="*/ 7 h 55"/>
                <a:gd name="T16" fmla="*/ 31 w 58"/>
                <a:gd name="T17" fmla="*/ 8 h 55"/>
                <a:gd name="T18" fmla="*/ 25 w 58"/>
                <a:gd name="T19" fmla="*/ 12 h 55"/>
                <a:gd name="T20" fmla="*/ 23 w 58"/>
                <a:gd name="T21" fmla="*/ 13 h 55"/>
                <a:gd name="T22" fmla="*/ 20 w 58"/>
                <a:gd name="T23" fmla="*/ 15 h 55"/>
                <a:gd name="T24" fmla="*/ 19 w 58"/>
                <a:gd name="T25" fmla="*/ 16 h 55"/>
                <a:gd name="T26" fmla="*/ 16 w 58"/>
                <a:gd name="T27" fmla="*/ 16 h 55"/>
                <a:gd name="T28" fmla="*/ 15 w 58"/>
                <a:gd name="T29" fmla="*/ 16 h 55"/>
                <a:gd name="T30" fmla="*/ 14 w 58"/>
                <a:gd name="T31" fmla="*/ 17 h 55"/>
                <a:gd name="T32" fmla="*/ 10 w 58"/>
                <a:gd name="T33" fmla="*/ 19 h 55"/>
                <a:gd name="T34" fmla="*/ 8 w 58"/>
                <a:gd name="T35" fmla="*/ 20 h 55"/>
                <a:gd name="T36" fmla="*/ 7 w 58"/>
                <a:gd name="T37" fmla="*/ 21 h 55"/>
                <a:gd name="T38" fmla="*/ 6 w 58"/>
                <a:gd name="T39" fmla="*/ 27 h 55"/>
                <a:gd name="T40" fmla="*/ 4 w 58"/>
                <a:gd name="T41" fmla="*/ 31 h 55"/>
                <a:gd name="T42" fmla="*/ 0 w 58"/>
                <a:gd name="T43" fmla="*/ 38 h 55"/>
                <a:gd name="T44" fmla="*/ 2 w 58"/>
                <a:gd name="T45" fmla="*/ 41 h 55"/>
                <a:gd name="T46" fmla="*/ 2 w 58"/>
                <a:gd name="T47" fmla="*/ 43 h 55"/>
                <a:gd name="T48" fmla="*/ 8 w 58"/>
                <a:gd name="T49" fmla="*/ 43 h 55"/>
                <a:gd name="T50" fmla="*/ 13 w 58"/>
                <a:gd name="T51" fmla="*/ 45 h 55"/>
                <a:gd name="T52" fmla="*/ 16 w 58"/>
                <a:gd name="T53" fmla="*/ 46 h 55"/>
                <a:gd name="T54" fmla="*/ 21 w 58"/>
                <a:gd name="T55" fmla="*/ 46 h 55"/>
                <a:gd name="T56" fmla="*/ 18 w 58"/>
                <a:gd name="T57" fmla="*/ 47 h 55"/>
                <a:gd name="T58" fmla="*/ 16 w 58"/>
                <a:gd name="T59" fmla="*/ 47 h 55"/>
                <a:gd name="T60" fmla="*/ 16 w 58"/>
                <a:gd name="T61" fmla="*/ 53 h 55"/>
                <a:gd name="T62" fmla="*/ 16 w 58"/>
                <a:gd name="T63" fmla="*/ 54 h 55"/>
                <a:gd name="T64" fmla="*/ 16 w 58"/>
                <a:gd name="T65" fmla="*/ 55 h 55"/>
                <a:gd name="T66" fmla="*/ 58 w 58"/>
                <a:gd name="T67" fmla="*/ 0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55"/>
                <a:gd name="T104" fmla="*/ 58 w 58"/>
                <a:gd name="T105" fmla="*/ 55 h 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55">
                  <a:moveTo>
                    <a:pt x="58" y="0"/>
                  </a:moveTo>
                  <a:lnTo>
                    <a:pt x="56" y="0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0" y="3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8" y="10"/>
                  </a:lnTo>
                  <a:lnTo>
                    <a:pt x="25" y="12"/>
                  </a:lnTo>
                  <a:lnTo>
                    <a:pt x="23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1" y="18"/>
                  </a:lnTo>
                  <a:lnTo>
                    <a:pt x="10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8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8" y="47"/>
                  </a:lnTo>
                  <a:lnTo>
                    <a:pt x="16" y="47"/>
                  </a:lnTo>
                  <a:lnTo>
                    <a:pt x="16" y="53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58" y="5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3" name="Freeform 212"/>
            <p:cNvSpPr>
              <a:spLocks/>
            </p:cNvSpPr>
            <p:nvPr/>
          </p:nvSpPr>
          <p:spPr bwMode="auto">
            <a:xfrm>
              <a:off x="1347" y="1505"/>
              <a:ext cx="42" cy="71"/>
            </a:xfrm>
            <a:custGeom>
              <a:avLst/>
              <a:gdLst>
                <a:gd name="T0" fmla="*/ 1 w 42"/>
                <a:gd name="T1" fmla="*/ 2 h 71"/>
                <a:gd name="T2" fmla="*/ 0 w 42"/>
                <a:gd name="T3" fmla="*/ 5 h 71"/>
                <a:gd name="T4" fmla="*/ 1 w 42"/>
                <a:gd name="T5" fmla="*/ 7 h 71"/>
                <a:gd name="T6" fmla="*/ 0 w 42"/>
                <a:gd name="T7" fmla="*/ 8 h 71"/>
                <a:gd name="T8" fmla="*/ 4 w 42"/>
                <a:gd name="T9" fmla="*/ 7 h 71"/>
                <a:gd name="T10" fmla="*/ 5 w 42"/>
                <a:gd name="T11" fmla="*/ 10 h 71"/>
                <a:gd name="T12" fmla="*/ 1 w 42"/>
                <a:gd name="T13" fmla="*/ 13 h 71"/>
                <a:gd name="T14" fmla="*/ 5 w 42"/>
                <a:gd name="T15" fmla="*/ 16 h 71"/>
                <a:gd name="T16" fmla="*/ 5 w 42"/>
                <a:gd name="T17" fmla="*/ 17 h 71"/>
                <a:gd name="T18" fmla="*/ 5 w 42"/>
                <a:gd name="T19" fmla="*/ 21 h 71"/>
                <a:gd name="T20" fmla="*/ 6 w 42"/>
                <a:gd name="T21" fmla="*/ 22 h 71"/>
                <a:gd name="T22" fmla="*/ 8 w 42"/>
                <a:gd name="T23" fmla="*/ 23 h 71"/>
                <a:gd name="T24" fmla="*/ 7 w 42"/>
                <a:gd name="T25" fmla="*/ 24 h 71"/>
                <a:gd name="T26" fmla="*/ 6 w 42"/>
                <a:gd name="T27" fmla="*/ 26 h 71"/>
                <a:gd name="T28" fmla="*/ 5 w 42"/>
                <a:gd name="T29" fmla="*/ 27 h 71"/>
                <a:gd name="T30" fmla="*/ 7 w 42"/>
                <a:gd name="T31" fmla="*/ 28 h 71"/>
                <a:gd name="T32" fmla="*/ 5 w 42"/>
                <a:gd name="T33" fmla="*/ 29 h 71"/>
                <a:gd name="T34" fmla="*/ 4 w 42"/>
                <a:gd name="T35" fmla="*/ 31 h 71"/>
                <a:gd name="T36" fmla="*/ 4 w 42"/>
                <a:gd name="T37" fmla="*/ 33 h 71"/>
                <a:gd name="T38" fmla="*/ 7 w 42"/>
                <a:gd name="T39" fmla="*/ 34 h 71"/>
                <a:gd name="T40" fmla="*/ 9 w 42"/>
                <a:gd name="T41" fmla="*/ 34 h 71"/>
                <a:gd name="T42" fmla="*/ 8 w 42"/>
                <a:gd name="T43" fmla="*/ 36 h 71"/>
                <a:gd name="T44" fmla="*/ 8 w 42"/>
                <a:gd name="T45" fmla="*/ 39 h 71"/>
                <a:gd name="T46" fmla="*/ 5 w 42"/>
                <a:gd name="T47" fmla="*/ 44 h 71"/>
                <a:gd name="T48" fmla="*/ 7 w 42"/>
                <a:gd name="T49" fmla="*/ 47 h 71"/>
                <a:gd name="T50" fmla="*/ 8 w 42"/>
                <a:gd name="T51" fmla="*/ 48 h 71"/>
                <a:gd name="T52" fmla="*/ 9 w 42"/>
                <a:gd name="T53" fmla="*/ 49 h 71"/>
                <a:gd name="T54" fmla="*/ 11 w 42"/>
                <a:gd name="T55" fmla="*/ 49 h 71"/>
                <a:gd name="T56" fmla="*/ 15 w 42"/>
                <a:gd name="T57" fmla="*/ 50 h 71"/>
                <a:gd name="T58" fmla="*/ 17 w 42"/>
                <a:gd name="T59" fmla="*/ 48 h 71"/>
                <a:gd name="T60" fmla="*/ 18 w 42"/>
                <a:gd name="T61" fmla="*/ 50 h 71"/>
                <a:gd name="T62" fmla="*/ 19 w 42"/>
                <a:gd name="T63" fmla="*/ 49 h 71"/>
                <a:gd name="T64" fmla="*/ 19 w 42"/>
                <a:gd name="T65" fmla="*/ 51 h 71"/>
                <a:gd name="T66" fmla="*/ 20 w 42"/>
                <a:gd name="T67" fmla="*/ 52 h 71"/>
                <a:gd name="T68" fmla="*/ 19 w 42"/>
                <a:gd name="T69" fmla="*/ 53 h 71"/>
                <a:gd name="T70" fmla="*/ 20 w 42"/>
                <a:gd name="T71" fmla="*/ 54 h 71"/>
                <a:gd name="T72" fmla="*/ 22 w 42"/>
                <a:gd name="T73" fmla="*/ 56 h 71"/>
                <a:gd name="T74" fmla="*/ 26 w 42"/>
                <a:gd name="T75" fmla="*/ 59 h 71"/>
                <a:gd name="T76" fmla="*/ 28 w 42"/>
                <a:gd name="T77" fmla="*/ 61 h 71"/>
                <a:gd name="T78" fmla="*/ 29 w 42"/>
                <a:gd name="T79" fmla="*/ 63 h 71"/>
                <a:gd name="T80" fmla="*/ 28 w 42"/>
                <a:gd name="T81" fmla="*/ 66 h 71"/>
                <a:gd name="T82" fmla="*/ 27 w 42"/>
                <a:gd name="T83" fmla="*/ 68 h 71"/>
                <a:gd name="T84" fmla="*/ 29 w 42"/>
                <a:gd name="T85" fmla="*/ 68 h 71"/>
                <a:gd name="T86" fmla="*/ 29 w 42"/>
                <a:gd name="T87" fmla="*/ 70 h 71"/>
                <a:gd name="T88" fmla="*/ 30 w 42"/>
                <a:gd name="T89" fmla="*/ 71 h 71"/>
                <a:gd name="T90" fmla="*/ 32 w 42"/>
                <a:gd name="T91" fmla="*/ 71 h 71"/>
                <a:gd name="T92" fmla="*/ 35 w 42"/>
                <a:gd name="T93" fmla="*/ 70 h 71"/>
                <a:gd name="T94" fmla="*/ 37 w 42"/>
                <a:gd name="T95" fmla="*/ 67 h 71"/>
                <a:gd name="T96" fmla="*/ 39 w 42"/>
                <a:gd name="T97" fmla="*/ 67 h 71"/>
                <a:gd name="T98" fmla="*/ 42 w 42"/>
                <a:gd name="T99" fmla="*/ 0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"/>
                <a:gd name="T151" fmla="*/ 0 h 71"/>
                <a:gd name="T152" fmla="*/ 42 w 42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" h="71">
                  <a:moveTo>
                    <a:pt x="0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6" y="42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19" y="52"/>
                  </a:lnTo>
                  <a:lnTo>
                    <a:pt x="20" y="52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5" y="58"/>
                  </a:lnTo>
                  <a:lnTo>
                    <a:pt x="26" y="59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9" y="62"/>
                  </a:lnTo>
                  <a:lnTo>
                    <a:pt x="29" y="63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27" y="67"/>
                  </a:lnTo>
                  <a:lnTo>
                    <a:pt x="27" y="68"/>
                  </a:lnTo>
                  <a:lnTo>
                    <a:pt x="28" y="68"/>
                  </a:lnTo>
                  <a:lnTo>
                    <a:pt x="29" y="68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4" y="70"/>
                  </a:lnTo>
                  <a:lnTo>
                    <a:pt x="35" y="70"/>
                  </a:lnTo>
                  <a:lnTo>
                    <a:pt x="36" y="68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9" y="67"/>
                  </a:lnTo>
                  <a:lnTo>
                    <a:pt x="42" y="66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4" name="Freeform 213"/>
            <p:cNvSpPr>
              <a:spLocks/>
            </p:cNvSpPr>
            <p:nvPr/>
          </p:nvSpPr>
          <p:spPr bwMode="auto">
            <a:xfrm>
              <a:off x="1388" y="1434"/>
              <a:ext cx="58" cy="71"/>
            </a:xfrm>
            <a:custGeom>
              <a:avLst/>
              <a:gdLst>
                <a:gd name="T0" fmla="*/ 53 w 58"/>
                <a:gd name="T1" fmla="*/ 69 h 71"/>
                <a:gd name="T2" fmla="*/ 53 w 58"/>
                <a:gd name="T3" fmla="*/ 68 h 71"/>
                <a:gd name="T4" fmla="*/ 54 w 58"/>
                <a:gd name="T5" fmla="*/ 63 h 71"/>
                <a:gd name="T6" fmla="*/ 55 w 58"/>
                <a:gd name="T7" fmla="*/ 62 h 71"/>
                <a:gd name="T8" fmla="*/ 57 w 58"/>
                <a:gd name="T9" fmla="*/ 59 h 71"/>
                <a:gd name="T10" fmla="*/ 58 w 58"/>
                <a:gd name="T11" fmla="*/ 58 h 71"/>
                <a:gd name="T12" fmla="*/ 55 w 58"/>
                <a:gd name="T13" fmla="*/ 58 h 71"/>
                <a:gd name="T14" fmla="*/ 55 w 58"/>
                <a:gd name="T15" fmla="*/ 59 h 71"/>
                <a:gd name="T16" fmla="*/ 53 w 58"/>
                <a:gd name="T17" fmla="*/ 58 h 71"/>
                <a:gd name="T18" fmla="*/ 53 w 58"/>
                <a:gd name="T19" fmla="*/ 58 h 71"/>
                <a:gd name="T20" fmla="*/ 55 w 58"/>
                <a:gd name="T21" fmla="*/ 54 h 71"/>
                <a:gd name="T22" fmla="*/ 55 w 58"/>
                <a:gd name="T23" fmla="*/ 54 h 71"/>
                <a:gd name="T24" fmla="*/ 54 w 58"/>
                <a:gd name="T25" fmla="*/ 52 h 71"/>
                <a:gd name="T26" fmla="*/ 53 w 58"/>
                <a:gd name="T27" fmla="*/ 51 h 71"/>
                <a:gd name="T28" fmla="*/ 52 w 58"/>
                <a:gd name="T29" fmla="*/ 50 h 71"/>
                <a:gd name="T30" fmla="*/ 53 w 58"/>
                <a:gd name="T31" fmla="*/ 50 h 71"/>
                <a:gd name="T32" fmla="*/ 53 w 58"/>
                <a:gd name="T33" fmla="*/ 50 h 71"/>
                <a:gd name="T34" fmla="*/ 53 w 58"/>
                <a:gd name="T35" fmla="*/ 46 h 71"/>
                <a:gd name="T36" fmla="*/ 52 w 58"/>
                <a:gd name="T37" fmla="*/ 44 h 71"/>
                <a:gd name="T38" fmla="*/ 53 w 58"/>
                <a:gd name="T39" fmla="*/ 42 h 71"/>
                <a:gd name="T40" fmla="*/ 53 w 58"/>
                <a:gd name="T41" fmla="*/ 41 h 71"/>
                <a:gd name="T42" fmla="*/ 55 w 58"/>
                <a:gd name="T43" fmla="*/ 39 h 71"/>
                <a:gd name="T44" fmla="*/ 52 w 58"/>
                <a:gd name="T45" fmla="*/ 39 h 71"/>
                <a:gd name="T46" fmla="*/ 53 w 58"/>
                <a:gd name="T47" fmla="*/ 36 h 71"/>
                <a:gd name="T48" fmla="*/ 54 w 58"/>
                <a:gd name="T49" fmla="*/ 34 h 71"/>
                <a:gd name="T50" fmla="*/ 56 w 58"/>
                <a:gd name="T51" fmla="*/ 32 h 71"/>
                <a:gd name="T52" fmla="*/ 58 w 58"/>
                <a:gd name="T53" fmla="*/ 32 h 71"/>
                <a:gd name="T54" fmla="*/ 56 w 58"/>
                <a:gd name="T55" fmla="*/ 30 h 71"/>
                <a:gd name="T56" fmla="*/ 55 w 58"/>
                <a:gd name="T57" fmla="*/ 28 h 71"/>
                <a:gd name="T58" fmla="*/ 54 w 58"/>
                <a:gd name="T59" fmla="*/ 23 h 71"/>
                <a:gd name="T60" fmla="*/ 53 w 58"/>
                <a:gd name="T61" fmla="*/ 22 h 71"/>
                <a:gd name="T62" fmla="*/ 53 w 58"/>
                <a:gd name="T63" fmla="*/ 19 h 71"/>
                <a:gd name="T64" fmla="*/ 52 w 58"/>
                <a:gd name="T65" fmla="*/ 17 h 71"/>
                <a:gd name="T66" fmla="*/ 51 w 58"/>
                <a:gd name="T67" fmla="*/ 16 h 71"/>
                <a:gd name="T68" fmla="*/ 49 w 58"/>
                <a:gd name="T69" fmla="*/ 14 h 71"/>
                <a:gd name="T70" fmla="*/ 44 w 58"/>
                <a:gd name="T71" fmla="*/ 10 h 71"/>
                <a:gd name="T72" fmla="*/ 43 w 58"/>
                <a:gd name="T73" fmla="*/ 10 h 71"/>
                <a:gd name="T74" fmla="*/ 41 w 58"/>
                <a:gd name="T75" fmla="*/ 7 h 71"/>
                <a:gd name="T76" fmla="*/ 39 w 58"/>
                <a:gd name="T77" fmla="*/ 5 h 71"/>
                <a:gd name="T78" fmla="*/ 37 w 58"/>
                <a:gd name="T79" fmla="*/ 4 h 71"/>
                <a:gd name="T80" fmla="*/ 36 w 58"/>
                <a:gd name="T81" fmla="*/ 1 h 71"/>
                <a:gd name="T82" fmla="*/ 36 w 58"/>
                <a:gd name="T83" fmla="*/ 0 h 71"/>
                <a:gd name="T84" fmla="*/ 33 w 58"/>
                <a:gd name="T85" fmla="*/ 2 h 71"/>
                <a:gd name="T86" fmla="*/ 31 w 58"/>
                <a:gd name="T87" fmla="*/ 1 h 71"/>
                <a:gd name="T88" fmla="*/ 24 w 58"/>
                <a:gd name="T89" fmla="*/ 5 h 71"/>
                <a:gd name="T90" fmla="*/ 24 w 58"/>
                <a:gd name="T91" fmla="*/ 6 h 71"/>
                <a:gd name="T92" fmla="*/ 22 w 58"/>
                <a:gd name="T93" fmla="*/ 8 h 71"/>
                <a:gd name="T94" fmla="*/ 19 w 58"/>
                <a:gd name="T95" fmla="*/ 11 h 71"/>
                <a:gd name="T96" fmla="*/ 16 w 58"/>
                <a:gd name="T97" fmla="*/ 12 h 71"/>
                <a:gd name="T98" fmla="*/ 15 w 58"/>
                <a:gd name="T99" fmla="*/ 13 h 71"/>
                <a:gd name="T100" fmla="*/ 10 w 58"/>
                <a:gd name="T101" fmla="*/ 14 h 71"/>
                <a:gd name="T102" fmla="*/ 4 w 58"/>
                <a:gd name="T103" fmla="*/ 15 h 71"/>
                <a:gd name="T104" fmla="*/ 2 w 58"/>
                <a:gd name="T105" fmla="*/ 15 h 71"/>
                <a:gd name="T106" fmla="*/ 0 w 58"/>
                <a:gd name="T107" fmla="*/ 16 h 71"/>
                <a:gd name="T108" fmla="*/ 55 w 58"/>
                <a:gd name="T109" fmla="*/ 71 h 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"/>
                <a:gd name="T166" fmla="*/ 0 h 71"/>
                <a:gd name="T167" fmla="*/ 58 w 58"/>
                <a:gd name="T168" fmla="*/ 71 h 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" h="71">
                  <a:moveTo>
                    <a:pt x="55" y="71"/>
                  </a:moveTo>
                  <a:lnTo>
                    <a:pt x="53" y="69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53" y="64"/>
                  </a:lnTo>
                  <a:lnTo>
                    <a:pt x="54" y="63"/>
                  </a:lnTo>
                  <a:lnTo>
                    <a:pt x="55" y="62"/>
                  </a:lnTo>
                  <a:lnTo>
                    <a:pt x="56" y="62"/>
                  </a:lnTo>
                  <a:lnTo>
                    <a:pt x="57" y="59"/>
                  </a:lnTo>
                  <a:lnTo>
                    <a:pt x="58" y="59"/>
                  </a:lnTo>
                  <a:lnTo>
                    <a:pt x="58" y="58"/>
                  </a:lnTo>
                  <a:lnTo>
                    <a:pt x="56" y="57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4" y="59"/>
                  </a:lnTo>
                  <a:lnTo>
                    <a:pt x="53" y="58"/>
                  </a:lnTo>
                  <a:lnTo>
                    <a:pt x="54" y="57"/>
                  </a:lnTo>
                  <a:lnTo>
                    <a:pt x="55" y="54"/>
                  </a:lnTo>
                  <a:lnTo>
                    <a:pt x="53" y="53"/>
                  </a:lnTo>
                  <a:lnTo>
                    <a:pt x="54" y="52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3" y="50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3" y="45"/>
                  </a:lnTo>
                  <a:lnTo>
                    <a:pt x="52" y="44"/>
                  </a:lnTo>
                  <a:lnTo>
                    <a:pt x="53" y="42"/>
                  </a:lnTo>
                  <a:lnTo>
                    <a:pt x="53" y="41"/>
                  </a:lnTo>
                  <a:lnTo>
                    <a:pt x="55" y="40"/>
                  </a:lnTo>
                  <a:lnTo>
                    <a:pt x="55" y="39"/>
                  </a:lnTo>
                  <a:lnTo>
                    <a:pt x="53" y="40"/>
                  </a:lnTo>
                  <a:lnTo>
                    <a:pt x="52" y="39"/>
                  </a:lnTo>
                  <a:lnTo>
                    <a:pt x="53" y="37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4" y="34"/>
                  </a:lnTo>
                  <a:lnTo>
                    <a:pt x="55" y="32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58" y="31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5" y="28"/>
                  </a:lnTo>
                  <a:lnTo>
                    <a:pt x="54" y="27"/>
                  </a:lnTo>
                  <a:lnTo>
                    <a:pt x="54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2" y="18"/>
                  </a:lnTo>
                  <a:lnTo>
                    <a:pt x="52" y="17"/>
                  </a:lnTo>
                  <a:lnTo>
                    <a:pt x="51" y="16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4" y="10"/>
                  </a:lnTo>
                  <a:lnTo>
                    <a:pt x="43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71"/>
                  </a:lnTo>
                  <a:lnTo>
                    <a:pt x="55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5" name="Freeform 214"/>
            <p:cNvSpPr>
              <a:spLocks/>
            </p:cNvSpPr>
            <p:nvPr/>
          </p:nvSpPr>
          <p:spPr bwMode="auto">
            <a:xfrm>
              <a:off x="1388" y="1505"/>
              <a:ext cx="58" cy="66"/>
            </a:xfrm>
            <a:custGeom>
              <a:avLst/>
              <a:gdLst>
                <a:gd name="T0" fmla="*/ 42 w 58"/>
                <a:gd name="T1" fmla="*/ 31 h 66"/>
                <a:gd name="T2" fmla="*/ 43 w 58"/>
                <a:gd name="T3" fmla="*/ 30 h 66"/>
                <a:gd name="T4" fmla="*/ 45 w 58"/>
                <a:gd name="T5" fmla="*/ 30 h 66"/>
                <a:gd name="T6" fmla="*/ 46 w 58"/>
                <a:gd name="T7" fmla="*/ 28 h 66"/>
                <a:gd name="T8" fmla="*/ 48 w 58"/>
                <a:gd name="T9" fmla="*/ 25 h 66"/>
                <a:gd name="T10" fmla="*/ 49 w 58"/>
                <a:gd name="T11" fmla="*/ 25 h 66"/>
                <a:gd name="T12" fmla="*/ 49 w 58"/>
                <a:gd name="T13" fmla="*/ 23 h 66"/>
                <a:gd name="T14" fmla="*/ 49 w 58"/>
                <a:gd name="T15" fmla="*/ 20 h 66"/>
                <a:gd name="T16" fmla="*/ 49 w 58"/>
                <a:gd name="T17" fmla="*/ 19 h 66"/>
                <a:gd name="T18" fmla="*/ 52 w 58"/>
                <a:gd name="T19" fmla="*/ 16 h 66"/>
                <a:gd name="T20" fmla="*/ 52 w 58"/>
                <a:gd name="T21" fmla="*/ 14 h 66"/>
                <a:gd name="T22" fmla="*/ 52 w 58"/>
                <a:gd name="T23" fmla="*/ 11 h 66"/>
                <a:gd name="T24" fmla="*/ 56 w 58"/>
                <a:gd name="T25" fmla="*/ 12 h 66"/>
                <a:gd name="T26" fmla="*/ 57 w 58"/>
                <a:gd name="T27" fmla="*/ 13 h 66"/>
                <a:gd name="T28" fmla="*/ 58 w 58"/>
                <a:gd name="T29" fmla="*/ 10 h 66"/>
                <a:gd name="T30" fmla="*/ 56 w 58"/>
                <a:gd name="T31" fmla="*/ 8 h 66"/>
                <a:gd name="T32" fmla="*/ 56 w 58"/>
                <a:gd name="T33" fmla="*/ 4 h 66"/>
                <a:gd name="T34" fmla="*/ 56 w 58"/>
                <a:gd name="T35" fmla="*/ 1 h 66"/>
                <a:gd name="T36" fmla="*/ 55 w 58"/>
                <a:gd name="T37" fmla="*/ 0 h 66"/>
                <a:gd name="T38" fmla="*/ 0 w 58"/>
                <a:gd name="T39" fmla="*/ 66 h 66"/>
                <a:gd name="T40" fmla="*/ 3 w 58"/>
                <a:gd name="T41" fmla="*/ 65 h 66"/>
                <a:gd name="T42" fmla="*/ 6 w 58"/>
                <a:gd name="T43" fmla="*/ 65 h 66"/>
                <a:gd name="T44" fmla="*/ 8 w 58"/>
                <a:gd name="T45" fmla="*/ 62 h 66"/>
                <a:gd name="T46" fmla="*/ 10 w 58"/>
                <a:gd name="T47" fmla="*/ 62 h 66"/>
                <a:gd name="T48" fmla="*/ 12 w 58"/>
                <a:gd name="T49" fmla="*/ 61 h 66"/>
                <a:gd name="T50" fmla="*/ 14 w 58"/>
                <a:gd name="T51" fmla="*/ 59 h 66"/>
                <a:gd name="T52" fmla="*/ 16 w 58"/>
                <a:gd name="T53" fmla="*/ 62 h 66"/>
                <a:gd name="T54" fmla="*/ 19 w 58"/>
                <a:gd name="T55" fmla="*/ 62 h 66"/>
                <a:gd name="T56" fmla="*/ 22 w 58"/>
                <a:gd name="T57" fmla="*/ 62 h 66"/>
                <a:gd name="T58" fmla="*/ 24 w 58"/>
                <a:gd name="T59" fmla="*/ 62 h 66"/>
                <a:gd name="T60" fmla="*/ 26 w 58"/>
                <a:gd name="T61" fmla="*/ 62 h 66"/>
                <a:gd name="T62" fmla="*/ 28 w 58"/>
                <a:gd name="T63" fmla="*/ 61 h 66"/>
                <a:gd name="T64" fmla="*/ 29 w 58"/>
                <a:gd name="T65" fmla="*/ 59 h 66"/>
                <a:gd name="T66" fmla="*/ 28 w 58"/>
                <a:gd name="T67" fmla="*/ 58 h 66"/>
                <a:gd name="T68" fmla="*/ 28 w 58"/>
                <a:gd name="T69" fmla="*/ 55 h 66"/>
                <a:gd name="T70" fmla="*/ 31 w 58"/>
                <a:gd name="T71" fmla="*/ 53 h 66"/>
                <a:gd name="T72" fmla="*/ 34 w 58"/>
                <a:gd name="T73" fmla="*/ 52 h 66"/>
                <a:gd name="T74" fmla="*/ 35 w 58"/>
                <a:gd name="T75" fmla="*/ 50 h 66"/>
                <a:gd name="T76" fmla="*/ 35 w 58"/>
                <a:gd name="T77" fmla="*/ 48 h 66"/>
                <a:gd name="T78" fmla="*/ 34 w 58"/>
                <a:gd name="T79" fmla="*/ 45 h 66"/>
                <a:gd name="T80" fmla="*/ 35 w 58"/>
                <a:gd name="T81" fmla="*/ 44 h 66"/>
                <a:gd name="T82" fmla="*/ 38 w 58"/>
                <a:gd name="T83" fmla="*/ 44 h 66"/>
                <a:gd name="T84" fmla="*/ 38 w 58"/>
                <a:gd name="T85" fmla="*/ 43 h 66"/>
                <a:gd name="T86" fmla="*/ 39 w 58"/>
                <a:gd name="T87" fmla="*/ 40 h 66"/>
                <a:gd name="T88" fmla="*/ 36 w 58"/>
                <a:gd name="T89" fmla="*/ 41 h 66"/>
                <a:gd name="T90" fmla="*/ 36 w 58"/>
                <a:gd name="T91" fmla="*/ 37 h 66"/>
                <a:gd name="T92" fmla="*/ 36 w 58"/>
                <a:gd name="T93" fmla="*/ 36 h 66"/>
                <a:gd name="T94" fmla="*/ 34 w 58"/>
                <a:gd name="T95" fmla="*/ 34 h 66"/>
                <a:gd name="T96" fmla="*/ 35 w 58"/>
                <a:gd name="T97" fmla="*/ 32 h 66"/>
                <a:gd name="T98" fmla="*/ 37 w 58"/>
                <a:gd name="T99" fmla="*/ 32 h 66"/>
                <a:gd name="T100" fmla="*/ 38 w 58"/>
                <a:gd name="T101" fmla="*/ 30 h 66"/>
                <a:gd name="T102" fmla="*/ 41 w 58"/>
                <a:gd name="T103" fmla="*/ 31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66"/>
                <a:gd name="T158" fmla="*/ 58 w 58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66">
                  <a:moveTo>
                    <a:pt x="41" y="31"/>
                  </a:moveTo>
                  <a:lnTo>
                    <a:pt x="42" y="31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48" y="24"/>
                  </a:lnTo>
                  <a:lnTo>
                    <a:pt x="49" y="23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2" y="11"/>
                  </a:lnTo>
                  <a:lnTo>
                    <a:pt x="55" y="11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8" y="10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5" y="2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3" y="65"/>
                  </a:lnTo>
                  <a:lnTo>
                    <a:pt x="6" y="65"/>
                  </a:lnTo>
                  <a:lnTo>
                    <a:pt x="8" y="62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1" y="63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5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5" y="50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7" y="42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6" y="41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5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5" y="32"/>
                  </a:lnTo>
                  <a:lnTo>
                    <a:pt x="37" y="33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40" y="31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6" name="Freeform 215"/>
            <p:cNvSpPr>
              <a:spLocks/>
            </p:cNvSpPr>
            <p:nvPr/>
          </p:nvSpPr>
          <p:spPr bwMode="auto">
            <a:xfrm>
              <a:off x="1331" y="1434"/>
              <a:ext cx="115" cy="142"/>
            </a:xfrm>
            <a:custGeom>
              <a:avLst/>
              <a:gdLst>
                <a:gd name="T0" fmla="*/ 102 w 115"/>
                <a:gd name="T1" fmla="*/ 101 h 142"/>
                <a:gd name="T2" fmla="*/ 106 w 115"/>
                <a:gd name="T3" fmla="*/ 96 h 142"/>
                <a:gd name="T4" fmla="*/ 106 w 115"/>
                <a:gd name="T5" fmla="*/ 90 h 142"/>
                <a:gd name="T6" fmla="*/ 109 w 115"/>
                <a:gd name="T7" fmla="*/ 82 h 142"/>
                <a:gd name="T8" fmla="*/ 115 w 115"/>
                <a:gd name="T9" fmla="*/ 81 h 142"/>
                <a:gd name="T10" fmla="*/ 113 w 115"/>
                <a:gd name="T11" fmla="*/ 72 h 142"/>
                <a:gd name="T12" fmla="*/ 111 w 115"/>
                <a:gd name="T13" fmla="*/ 63 h 142"/>
                <a:gd name="T14" fmla="*/ 114 w 115"/>
                <a:gd name="T15" fmla="*/ 58 h 142"/>
                <a:gd name="T16" fmla="*/ 110 w 115"/>
                <a:gd name="T17" fmla="*/ 58 h 142"/>
                <a:gd name="T18" fmla="*/ 111 w 115"/>
                <a:gd name="T19" fmla="*/ 54 h 142"/>
                <a:gd name="T20" fmla="*/ 109 w 115"/>
                <a:gd name="T21" fmla="*/ 50 h 142"/>
                <a:gd name="T22" fmla="*/ 110 w 115"/>
                <a:gd name="T23" fmla="*/ 46 h 142"/>
                <a:gd name="T24" fmla="*/ 110 w 115"/>
                <a:gd name="T25" fmla="*/ 41 h 142"/>
                <a:gd name="T26" fmla="*/ 110 w 115"/>
                <a:gd name="T27" fmla="*/ 36 h 142"/>
                <a:gd name="T28" fmla="*/ 114 w 115"/>
                <a:gd name="T29" fmla="*/ 32 h 142"/>
                <a:gd name="T30" fmla="*/ 110 w 115"/>
                <a:gd name="T31" fmla="*/ 23 h 142"/>
                <a:gd name="T32" fmla="*/ 109 w 115"/>
                <a:gd name="T33" fmla="*/ 17 h 142"/>
                <a:gd name="T34" fmla="*/ 100 w 115"/>
                <a:gd name="T35" fmla="*/ 10 h 142"/>
                <a:gd name="T36" fmla="*/ 96 w 115"/>
                <a:gd name="T37" fmla="*/ 5 h 142"/>
                <a:gd name="T38" fmla="*/ 93 w 115"/>
                <a:gd name="T39" fmla="*/ 0 h 142"/>
                <a:gd name="T40" fmla="*/ 81 w 115"/>
                <a:gd name="T41" fmla="*/ 5 h 142"/>
                <a:gd name="T42" fmla="*/ 76 w 115"/>
                <a:gd name="T43" fmla="*/ 11 h 142"/>
                <a:gd name="T44" fmla="*/ 67 w 115"/>
                <a:gd name="T45" fmla="*/ 14 h 142"/>
                <a:gd name="T46" fmla="*/ 56 w 115"/>
                <a:gd name="T47" fmla="*/ 17 h 142"/>
                <a:gd name="T48" fmla="*/ 46 w 115"/>
                <a:gd name="T49" fmla="*/ 20 h 142"/>
                <a:gd name="T50" fmla="*/ 35 w 115"/>
                <a:gd name="T51" fmla="*/ 22 h 142"/>
                <a:gd name="T52" fmla="*/ 25 w 115"/>
                <a:gd name="T53" fmla="*/ 28 h 142"/>
                <a:gd name="T54" fmla="*/ 19 w 115"/>
                <a:gd name="T55" fmla="*/ 32 h 142"/>
                <a:gd name="T56" fmla="*/ 14 w 115"/>
                <a:gd name="T57" fmla="*/ 34 h 142"/>
                <a:gd name="T58" fmla="*/ 7 w 115"/>
                <a:gd name="T59" fmla="*/ 37 h 142"/>
                <a:gd name="T60" fmla="*/ 0 w 115"/>
                <a:gd name="T61" fmla="*/ 54 h 142"/>
                <a:gd name="T62" fmla="*/ 8 w 115"/>
                <a:gd name="T63" fmla="*/ 59 h 142"/>
                <a:gd name="T64" fmla="*/ 21 w 115"/>
                <a:gd name="T65" fmla="*/ 62 h 142"/>
                <a:gd name="T66" fmla="*/ 16 w 115"/>
                <a:gd name="T67" fmla="*/ 69 h 142"/>
                <a:gd name="T68" fmla="*/ 16 w 115"/>
                <a:gd name="T69" fmla="*/ 76 h 142"/>
                <a:gd name="T70" fmla="*/ 19 w 115"/>
                <a:gd name="T71" fmla="*/ 78 h 142"/>
                <a:gd name="T72" fmla="*/ 21 w 115"/>
                <a:gd name="T73" fmla="*/ 87 h 142"/>
                <a:gd name="T74" fmla="*/ 22 w 115"/>
                <a:gd name="T75" fmla="*/ 93 h 142"/>
                <a:gd name="T76" fmla="*/ 22 w 115"/>
                <a:gd name="T77" fmla="*/ 97 h 142"/>
                <a:gd name="T78" fmla="*/ 21 w 115"/>
                <a:gd name="T79" fmla="*/ 100 h 142"/>
                <a:gd name="T80" fmla="*/ 23 w 115"/>
                <a:gd name="T81" fmla="*/ 105 h 142"/>
                <a:gd name="T82" fmla="*/ 23 w 115"/>
                <a:gd name="T83" fmla="*/ 110 h 142"/>
                <a:gd name="T84" fmla="*/ 24 w 115"/>
                <a:gd name="T85" fmla="*/ 119 h 142"/>
                <a:gd name="T86" fmla="*/ 31 w 115"/>
                <a:gd name="T87" fmla="*/ 121 h 142"/>
                <a:gd name="T88" fmla="*/ 35 w 115"/>
                <a:gd name="T89" fmla="*/ 120 h 142"/>
                <a:gd name="T90" fmla="*/ 35 w 115"/>
                <a:gd name="T91" fmla="*/ 124 h 142"/>
                <a:gd name="T92" fmla="*/ 42 w 115"/>
                <a:gd name="T93" fmla="*/ 130 h 142"/>
                <a:gd name="T94" fmla="*/ 44 w 115"/>
                <a:gd name="T95" fmla="*/ 137 h 142"/>
                <a:gd name="T96" fmla="*/ 45 w 115"/>
                <a:gd name="T97" fmla="*/ 141 h 142"/>
                <a:gd name="T98" fmla="*/ 51 w 115"/>
                <a:gd name="T99" fmla="*/ 141 h 142"/>
                <a:gd name="T100" fmla="*/ 60 w 115"/>
                <a:gd name="T101" fmla="*/ 136 h 142"/>
                <a:gd name="T102" fmla="*/ 67 w 115"/>
                <a:gd name="T103" fmla="*/ 133 h 142"/>
                <a:gd name="T104" fmla="*/ 73 w 115"/>
                <a:gd name="T105" fmla="*/ 132 h 142"/>
                <a:gd name="T106" fmla="*/ 81 w 115"/>
                <a:gd name="T107" fmla="*/ 133 h 142"/>
                <a:gd name="T108" fmla="*/ 86 w 115"/>
                <a:gd name="T109" fmla="*/ 130 h 142"/>
                <a:gd name="T110" fmla="*/ 88 w 115"/>
                <a:gd name="T111" fmla="*/ 124 h 142"/>
                <a:gd name="T112" fmla="*/ 92 w 115"/>
                <a:gd name="T113" fmla="*/ 119 h 142"/>
                <a:gd name="T114" fmla="*/ 95 w 115"/>
                <a:gd name="T115" fmla="*/ 115 h 142"/>
                <a:gd name="T116" fmla="*/ 93 w 115"/>
                <a:gd name="T117" fmla="*/ 112 h 142"/>
                <a:gd name="T118" fmla="*/ 91 w 115"/>
                <a:gd name="T119" fmla="*/ 105 h 142"/>
                <a:gd name="T120" fmla="*/ 95 w 115"/>
                <a:gd name="T121" fmla="*/ 101 h 1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5"/>
                <a:gd name="T184" fmla="*/ 0 h 142"/>
                <a:gd name="T185" fmla="*/ 115 w 115"/>
                <a:gd name="T186" fmla="*/ 142 h 1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5" h="142">
                  <a:moveTo>
                    <a:pt x="98" y="102"/>
                  </a:moveTo>
                  <a:lnTo>
                    <a:pt x="99" y="102"/>
                  </a:lnTo>
                  <a:lnTo>
                    <a:pt x="100" y="101"/>
                  </a:lnTo>
                  <a:lnTo>
                    <a:pt x="101" y="101"/>
                  </a:lnTo>
                  <a:lnTo>
                    <a:pt x="102" y="101"/>
                  </a:lnTo>
                  <a:lnTo>
                    <a:pt x="103" y="100"/>
                  </a:lnTo>
                  <a:lnTo>
                    <a:pt x="103" y="99"/>
                  </a:lnTo>
                  <a:lnTo>
                    <a:pt x="103" y="98"/>
                  </a:lnTo>
                  <a:lnTo>
                    <a:pt x="105" y="96"/>
                  </a:lnTo>
                  <a:lnTo>
                    <a:pt x="106" y="96"/>
                  </a:lnTo>
                  <a:lnTo>
                    <a:pt x="105" y="95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7" y="91"/>
                  </a:lnTo>
                  <a:lnTo>
                    <a:pt x="106" y="90"/>
                  </a:lnTo>
                  <a:lnTo>
                    <a:pt x="107" y="87"/>
                  </a:lnTo>
                  <a:lnTo>
                    <a:pt x="109" y="87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9" y="84"/>
                  </a:lnTo>
                  <a:lnTo>
                    <a:pt x="109" y="82"/>
                  </a:lnTo>
                  <a:lnTo>
                    <a:pt x="112" y="82"/>
                  </a:lnTo>
                  <a:lnTo>
                    <a:pt x="113" y="83"/>
                  </a:lnTo>
                  <a:lnTo>
                    <a:pt x="113" y="84"/>
                  </a:lnTo>
                  <a:lnTo>
                    <a:pt x="114" y="84"/>
                  </a:lnTo>
                  <a:lnTo>
                    <a:pt x="115" y="81"/>
                  </a:lnTo>
                  <a:lnTo>
                    <a:pt x="114" y="79"/>
                  </a:lnTo>
                  <a:lnTo>
                    <a:pt x="113" y="79"/>
                  </a:lnTo>
                  <a:lnTo>
                    <a:pt x="113" y="76"/>
                  </a:lnTo>
                  <a:lnTo>
                    <a:pt x="113" y="75"/>
                  </a:lnTo>
                  <a:lnTo>
                    <a:pt x="112" y="73"/>
                  </a:lnTo>
                  <a:lnTo>
                    <a:pt x="113" y="72"/>
                  </a:lnTo>
                  <a:lnTo>
                    <a:pt x="110" y="69"/>
                  </a:lnTo>
                  <a:lnTo>
                    <a:pt x="111" y="68"/>
                  </a:lnTo>
                  <a:lnTo>
                    <a:pt x="110" y="68"/>
                  </a:lnTo>
                  <a:lnTo>
                    <a:pt x="110" y="64"/>
                  </a:lnTo>
                  <a:lnTo>
                    <a:pt x="111" y="63"/>
                  </a:lnTo>
                  <a:lnTo>
                    <a:pt x="112" y="62"/>
                  </a:lnTo>
                  <a:lnTo>
                    <a:pt x="113" y="61"/>
                  </a:lnTo>
                  <a:lnTo>
                    <a:pt x="113" y="59"/>
                  </a:lnTo>
                  <a:lnTo>
                    <a:pt x="114" y="59"/>
                  </a:lnTo>
                  <a:lnTo>
                    <a:pt x="114" y="58"/>
                  </a:lnTo>
                  <a:lnTo>
                    <a:pt x="113" y="57"/>
                  </a:lnTo>
                  <a:lnTo>
                    <a:pt x="112" y="58"/>
                  </a:lnTo>
                  <a:lnTo>
                    <a:pt x="112" y="59"/>
                  </a:lnTo>
                  <a:lnTo>
                    <a:pt x="111" y="59"/>
                  </a:lnTo>
                  <a:lnTo>
                    <a:pt x="110" y="58"/>
                  </a:lnTo>
                  <a:lnTo>
                    <a:pt x="110" y="57"/>
                  </a:lnTo>
                  <a:lnTo>
                    <a:pt x="111" y="57"/>
                  </a:lnTo>
                  <a:lnTo>
                    <a:pt x="112" y="54"/>
                  </a:lnTo>
                  <a:lnTo>
                    <a:pt x="111" y="54"/>
                  </a:lnTo>
                  <a:lnTo>
                    <a:pt x="110" y="53"/>
                  </a:lnTo>
                  <a:lnTo>
                    <a:pt x="110" y="52"/>
                  </a:lnTo>
                  <a:lnTo>
                    <a:pt x="110" y="51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10" y="50"/>
                  </a:lnTo>
                  <a:lnTo>
                    <a:pt x="109" y="48"/>
                  </a:lnTo>
                  <a:lnTo>
                    <a:pt x="110" y="46"/>
                  </a:lnTo>
                  <a:lnTo>
                    <a:pt x="110" y="45"/>
                  </a:lnTo>
                  <a:lnTo>
                    <a:pt x="109" y="44"/>
                  </a:lnTo>
                  <a:lnTo>
                    <a:pt x="109" y="43"/>
                  </a:lnTo>
                  <a:lnTo>
                    <a:pt x="110" y="42"/>
                  </a:lnTo>
                  <a:lnTo>
                    <a:pt x="110" y="41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0" y="40"/>
                  </a:lnTo>
                  <a:lnTo>
                    <a:pt x="108" y="39"/>
                  </a:lnTo>
                  <a:lnTo>
                    <a:pt x="110" y="37"/>
                  </a:lnTo>
                  <a:lnTo>
                    <a:pt x="110" y="36"/>
                  </a:lnTo>
                  <a:lnTo>
                    <a:pt x="110" y="35"/>
                  </a:lnTo>
                  <a:lnTo>
                    <a:pt x="111" y="34"/>
                  </a:lnTo>
                  <a:lnTo>
                    <a:pt x="111" y="32"/>
                  </a:lnTo>
                  <a:lnTo>
                    <a:pt x="112" y="32"/>
                  </a:lnTo>
                  <a:lnTo>
                    <a:pt x="113" y="32"/>
                  </a:lnTo>
                  <a:lnTo>
                    <a:pt x="114" y="32"/>
                  </a:lnTo>
                  <a:lnTo>
                    <a:pt x="114" y="31"/>
                  </a:lnTo>
                  <a:lnTo>
                    <a:pt x="113" y="30"/>
                  </a:lnTo>
                  <a:lnTo>
                    <a:pt x="112" y="29"/>
                  </a:lnTo>
                  <a:lnTo>
                    <a:pt x="112" y="28"/>
                  </a:lnTo>
                  <a:lnTo>
                    <a:pt x="111" y="27"/>
                  </a:lnTo>
                  <a:lnTo>
                    <a:pt x="110" y="23"/>
                  </a:lnTo>
                  <a:lnTo>
                    <a:pt x="110" y="22"/>
                  </a:lnTo>
                  <a:lnTo>
                    <a:pt x="110" y="20"/>
                  </a:lnTo>
                  <a:lnTo>
                    <a:pt x="110" y="19"/>
                  </a:lnTo>
                  <a:lnTo>
                    <a:pt x="109" y="18"/>
                  </a:lnTo>
                  <a:lnTo>
                    <a:pt x="109" y="17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3" y="13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98" y="7"/>
                  </a:lnTo>
                  <a:lnTo>
                    <a:pt x="97" y="6"/>
                  </a:lnTo>
                  <a:lnTo>
                    <a:pt x="96" y="5"/>
                  </a:lnTo>
                  <a:lnTo>
                    <a:pt x="95" y="5"/>
                  </a:lnTo>
                  <a:lnTo>
                    <a:pt x="94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2"/>
                  </a:lnTo>
                  <a:lnTo>
                    <a:pt x="88" y="1"/>
                  </a:lnTo>
                  <a:lnTo>
                    <a:pt x="85" y="3"/>
                  </a:lnTo>
                  <a:lnTo>
                    <a:pt x="81" y="5"/>
                  </a:lnTo>
                  <a:lnTo>
                    <a:pt x="81" y="6"/>
                  </a:lnTo>
                  <a:lnTo>
                    <a:pt x="80" y="7"/>
                  </a:lnTo>
                  <a:lnTo>
                    <a:pt x="79" y="8"/>
                  </a:lnTo>
                  <a:lnTo>
                    <a:pt x="77" y="9"/>
                  </a:lnTo>
                  <a:lnTo>
                    <a:pt x="76" y="11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67" y="14"/>
                  </a:lnTo>
                  <a:lnTo>
                    <a:pt x="64" y="15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9" y="15"/>
                  </a:lnTo>
                  <a:lnTo>
                    <a:pt x="58" y="16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4" y="19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1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28" y="26"/>
                  </a:lnTo>
                  <a:lnTo>
                    <a:pt x="25" y="28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3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10" y="35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7" y="37"/>
                  </a:lnTo>
                  <a:lnTo>
                    <a:pt x="6" y="40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8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8" y="59"/>
                  </a:lnTo>
                  <a:lnTo>
                    <a:pt x="12" y="61"/>
                  </a:lnTo>
                  <a:lnTo>
                    <a:pt x="13" y="61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21" y="61"/>
                  </a:lnTo>
                  <a:lnTo>
                    <a:pt x="21" y="62"/>
                  </a:lnTo>
                  <a:lnTo>
                    <a:pt x="20" y="62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7" y="73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6" y="78"/>
                  </a:lnTo>
                  <a:lnTo>
                    <a:pt x="16" y="79"/>
                  </a:lnTo>
                  <a:lnTo>
                    <a:pt x="18" y="78"/>
                  </a:lnTo>
                  <a:lnTo>
                    <a:pt x="19" y="78"/>
                  </a:lnTo>
                  <a:lnTo>
                    <a:pt x="20" y="78"/>
                  </a:lnTo>
                  <a:lnTo>
                    <a:pt x="20" y="81"/>
                  </a:lnTo>
                  <a:lnTo>
                    <a:pt x="16" y="82"/>
                  </a:lnTo>
                  <a:lnTo>
                    <a:pt x="17" y="84"/>
                  </a:lnTo>
                  <a:lnTo>
                    <a:pt x="21" y="86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1" y="88"/>
                  </a:lnTo>
                  <a:lnTo>
                    <a:pt x="21" y="89"/>
                  </a:lnTo>
                  <a:lnTo>
                    <a:pt x="21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4" y="94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1" y="98"/>
                  </a:lnTo>
                  <a:lnTo>
                    <a:pt x="21" y="99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1" y="100"/>
                  </a:lnTo>
                  <a:lnTo>
                    <a:pt x="20" y="101"/>
                  </a:lnTo>
                  <a:lnTo>
                    <a:pt x="19" y="102"/>
                  </a:lnTo>
                  <a:lnTo>
                    <a:pt x="20" y="103"/>
                  </a:lnTo>
                  <a:lnTo>
                    <a:pt x="20" y="104"/>
                  </a:lnTo>
                  <a:lnTo>
                    <a:pt x="22" y="105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4" y="107"/>
                  </a:lnTo>
                  <a:lnTo>
                    <a:pt x="23" y="109"/>
                  </a:lnTo>
                  <a:lnTo>
                    <a:pt x="23" y="110"/>
                  </a:lnTo>
                  <a:lnTo>
                    <a:pt x="22" y="113"/>
                  </a:lnTo>
                  <a:lnTo>
                    <a:pt x="21" y="115"/>
                  </a:lnTo>
                  <a:lnTo>
                    <a:pt x="20" y="116"/>
                  </a:lnTo>
                  <a:lnTo>
                    <a:pt x="22" y="118"/>
                  </a:lnTo>
                  <a:lnTo>
                    <a:pt x="23" y="119"/>
                  </a:lnTo>
                  <a:lnTo>
                    <a:pt x="24" y="119"/>
                  </a:lnTo>
                  <a:lnTo>
                    <a:pt x="24" y="120"/>
                  </a:lnTo>
                  <a:lnTo>
                    <a:pt x="25" y="120"/>
                  </a:lnTo>
                  <a:lnTo>
                    <a:pt x="25" y="119"/>
                  </a:lnTo>
                  <a:lnTo>
                    <a:pt x="27" y="120"/>
                  </a:lnTo>
                  <a:lnTo>
                    <a:pt x="29" y="120"/>
                  </a:lnTo>
                  <a:lnTo>
                    <a:pt x="31" y="121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5" y="120"/>
                  </a:lnTo>
                  <a:lnTo>
                    <a:pt x="35" y="121"/>
                  </a:lnTo>
                  <a:lnTo>
                    <a:pt x="35" y="122"/>
                  </a:lnTo>
                  <a:lnTo>
                    <a:pt x="35" y="123"/>
                  </a:lnTo>
                  <a:lnTo>
                    <a:pt x="36" y="123"/>
                  </a:lnTo>
                  <a:lnTo>
                    <a:pt x="35" y="124"/>
                  </a:lnTo>
                  <a:lnTo>
                    <a:pt x="35" y="125"/>
                  </a:lnTo>
                  <a:lnTo>
                    <a:pt x="36" y="125"/>
                  </a:lnTo>
                  <a:lnTo>
                    <a:pt x="37" y="127"/>
                  </a:lnTo>
                  <a:lnTo>
                    <a:pt x="38" y="127"/>
                  </a:lnTo>
                  <a:lnTo>
                    <a:pt x="41" y="129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4" y="132"/>
                  </a:lnTo>
                  <a:lnTo>
                    <a:pt x="44" y="133"/>
                  </a:lnTo>
                  <a:lnTo>
                    <a:pt x="45" y="135"/>
                  </a:lnTo>
                  <a:lnTo>
                    <a:pt x="44" y="136"/>
                  </a:lnTo>
                  <a:lnTo>
                    <a:pt x="44" y="137"/>
                  </a:lnTo>
                  <a:lnTo>
                    <a:pt x="43" y="138"/>
                  </a:lnTo>
                  <a:lnTo>
                    <a:pt x="43" y="139"/>
                  </a:lnTo>
                  <a:lnTo>
                    <a:pt x="44" y="139"/>
                  </a:lnTo>
                  <a:lnTo>
                    <a:pt x="45" y="139"/>
                  </a:lnTo>
                  <a:lnTo>
                    <a:pt x="44" y="140"/>
                  </a:lnTo>
                  <a:lnTo>
                    <a:pt x="45" y="141"/>
                  </a:lnTo>
                  <a:lnTo>
                    <a:pt x="45" y="142"/>
                  </a:lnTo>
                  <a:lnTo>
                    <a:pt x="46" y="142"/>
                  </a:lnTo>
                  <a:lnTo>
                    <a:pt x="47" y="142"/>
                  </a:lnTo>
                  <a:lnTo>
                    <a:pt x="48" y="142"/>
                  </a:lnTo>
                  <a:lnTo>
                    <a:pt x="49" y="141"/>
                  </a:lnTo>
                  <a:lnTo>
                    <a:pt x="51" y="141"/>
                  </a:lnTo>
                  <a:lnTo>
                    <a:pt x="52" y="139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5" y="138"/>
                  </a:lnTo>
                  <a:lnTo>
                    <a:pt x="59" y="136"/>
                  </a:lnTo>
                  <a:lnTo>
                    <a:pt x="60" y="136"/>
                  </a:lnTo>
                  <a:lnTo>
                    <a:pt x="63" y="136"/>
                  </a:lnTo>
                  <a:lnTo>
                    <a:pt x="65" y="133"/>
                  </a:lnTo>
                  <a:lnTo>
                    <a:pt x="67" y="133"/>
                  </a:lnTo>
                  <a:lnTo>
                    <a:pt x="68" y="133"/>
                  </a:lnTo>
                  <a:lnTo>
                    <a:pt x="69" y="132"/>
                  </a:lnTo>
                  <a:lnTo>
                    <a:pt x="69" y="130"/>
                  </a:lnTo>
                  <a:lnTo>
                    <a:pt x="71" y="130"/>
                  </a:lnTo>
                  <a:lnTo>
                    <a:pt x="72" y="132"/>
                  </a:lnTo>
                  <a:lnTo>
                    <a:pt x="73" y="132"/>
                  </a:lnTo>
                  <a:lnTo>
                    <a:pt x="75" y="133"/>
                  </a:lnTo>
                  <a:lnTo>
                    <a:pt x="76" y="133"/>
                  </a:lnTo>
                  <a:lnTo>
                    <a:pt x="77" y="133"/>
                  </a:lnTo>
                  <a:lnTo>
                    <a:pt x="79" y="133"/>
                  </a:lnTo>
                  <a:lnTo>
                    <a:pt x="80" y="133"/>
                  </a:lnTo>
                  <a:lnTo>
                    <a:pt x="81" y="133"/>
                  </a:lnTo>
                  <a:lnTo>
                    <a:pt x="83" y="133"/>
                  </a:lnTo>
                  <a:lnTo>
                    <a:pt x="85" y="132"/>
                  </a:lnTo>
                  <a:lnTo>
                    <a:pt x="86" y="131"/>
                  </a:lnTo>
                  <a:lnTo>
                    <a:pt x="86" y="130"/>
                  </a:lnTo>
                  <a:lnTo>
                    <a:pt x="86" y="129"/>
                  </a:lnTo>
                  <a:lnTo>
                    <a:pt x="85" y="129"/>
                  </a:lnTo>
                  <a:lnTo>
                    <a:pt x="85" y="127"/>
                  </a:lnTo>
                  <a:lnTo>
                    <a:pt x="85" y="126"/>
                  </a:lnTo>
                  <a:lnTo>
                    <a:pt x="87" y="124"/>
                  </a:lnTo>
                  <a:lnTo>
                    <a:pt x="88" y="124"/>
                  </a:lnTo>
                  <a:lnTo>
                    <a:pt x="90" y="123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2" y="121"/>
                  </a:lnTo>
                  <a:lnTo>
                    <a:pt x="93" y="119"/>
                  </a:lnTo>
                  <a:lnTo>
                    <a:pt x="92" y="119"/>
                  </a:lnTo>
                  <a:lnTo>
                    <a:pt x="92" y="118"/>
                  </a:lnTo>
                  <a:lnTo>
                    <a:pt x="91" y="116"/>
                  </a:lnTo>
                  <a:lnTo>
                    <a:pt x="92" y="116"/>
                  </a:lnTo>
                  <a:lnTo>
                    <a:pt x="92" y="115"/>
                  </a:lnTo>
                  <a:lnTo>
                    <a:pt x="94" y="115"/>
                  </a:lnTo>
                  <a:lnTo>
                    <a:pt x="95" y="115"/>
                  </a:lnTo>
                  <a:lnTo>
                    <a:pt x="95" y="114"/>
                  </a:lnTo>
                  <a:lnTo>
                    <a:pt x="94" y="113"/>
                  </a:lnTo>
                  <a:lnTo>
                    <a:pt x="96" y="111"/>
                  </a:lnTo>
                  <a:lnTo>
                    <a:pt x="95" y="111"/>
                  </a:lnTo>
                  <a:lnTo>
                    <a:pt x="93" y="112"/>
                  </a:lnTo>
                  <a:lnTo>
                    <a:pt x="92" y="110"/>
                  </a:lnTo>
                  <a:lnTo>
                    <a:pt x="93" y="108"/>
                  </a:lnTo>
                  <a:lnTo>
                    <a:pt x="93" y="107"/>
                  </a:lnTo>
                  <a:lnTo>
                    <a:pt x="92" y="106"/>
                  </a:lnTo>
                  <a:lnTo>
                    <a:pt x="91" y="105"/>
                  </a:lnTo>
                  <a:lnTo>
                    <a:pt x="91" y="104"/>
                  </a:lnTo>
                  <a:lnTo>
                    <a:pt x="92" y="103"/>
                  </a:lnTo>
                  <a:lnTo>
                    <a:pt x="94" y="104"/>
                  </a:lnTo>
                  <a:lnTo>
                    <a:pt x="94" y="103"/>
                  </a:lnTo>
                  <a:lnTo>
                    <a:pt x="95" y="103"/>
                  </a:lnTo>
                  <a:lnTo>
                    <a:pt x="95" y="101"/>
                  </a:lnTo>
                  <a:lnTo>
                    <a:pt x="97" y="102"/>
                  </a:lnTo>
                  <a:lnTo>
                    <a:pt x="98" y="10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7" name="Freeform 216"/>
            <p:cNvSpPr>
              <a:spLocks/>
            </p:cNvSpPr>
            <p:nvPr/>
          </p:nvSpPr>
          <p:spPr bwMode="auto">
            <a:xfrm>
              <a:off x="1198" y="1462"/>
              <a:ext cx="96" cy="82"/>
            </a:xfrm>
            <a:custGeom>
              <a:avLst/>
              <a:gdLst>
                <a:gd name="T0" fmla="*/ 22 w 96"/>
                <a:gd name="T1" fmla="*/ 79 h 82"/>
                <a:gd name="T2" fmla="*/ 23 w 96"/>
                <a:gd name="T3" fmla="*/ 75 h 82"/>
                <a:gd name="T4" fmla="*/ 22 w 96"/>
                <a:gd name="T5" fmla="*/ 75 h 82"/>
                <a:gd name="T6" fmla="*/ 20 w 96"/>
                <a:gd name="T7" fmla="*/ 70 h 82"/>
                <a:gd name="T8" fmla="*/ 20 w 96"/>
                <a:gd name="T9" fmla="*/ 63 h 82"/>
                <a:gd name="T10" fmla="*/ 21 w 96"/>
                <a:gd name="T11" fmla="*/ 59 h 82"/>
                <a:gd name="T12" fmla="*/ 20 w 96"/>
                <a:gd name="T13" fmla="*/ 53 h 82"/>
                <a:gd name="T14" fmla="*/ 17 w 96"/>
                <a:gd name="T15" fmla="*/ 48 h 82"/>
                <a:gd name="T16" fmla="*/ 16 w 96"/>
                <a:gd name="T17" fmla="*/ 44 h 82"/>
                <a:gd name="T18" fmla="*/ 14 w 96"/>
                <a:gd name="T19" fmla="*/ 41 h 82"/>
                <a:gd name="T20" fmla="*/ 12 w 96"/>
                <a:gd name="T21" fmla="*/ 38 h 82"/>
                <a:gd name="T22" fmla="*/ 8 w 96"/>
                <a:gd name="T23" fmla="*/ 36 h 82"/>
                <a:gd name="T24" fmla="*/ 8 w 96"/>
                <a:gd name="T25" fmla="*/ 32 h 82"/>
                <a:gd name="T26" fmla="*/ 6 w 96"/>
                <a:gd name="T27" fmla="*/ 26 h 82"/>
                <a:gd name="T28" fmla="*/ 5 w 96"/>
                <a:gd name="T29" fmla="*/ 22 h 82"/>
                <a:gd name="T30" fmla="*/ 5 w 96"/>
                <a:gd name="T31" fmla="*/ 18 h 82"/>
                <a:gd name="T32" fmla="*/ 7 w 96"/>
                <a:gd name="T33" fmla="*/ 14 h 82"/>
                <a:gd name="T34" fmla="*/ 7 w 96"/>
                <a:gd name="T35" fmla="*/ 8 h 82"/>
                <a:gd name="T36" fmla="*/ 4 w 96"/>
                <a:gd name="T37" fmla="*/ 6 h 82"/>
                <a:gd name="T38" fmla="*/ 1 w 96"/>
                <a:gd name="T39" fmla="*/ 3 h 82"/>
                <a:gd name="T40" fmla="*/ 2 w 96"/>
                <a:gd name="T41" fmla="*/ 0 h 82"/>
                <a:gd name="T42" fmla="*/ 5 w 96"/>
                <a:gd name="T43" fmla="*/ 2 h 82"/>
                <a:gd name="T44" fmla="*/ 8 w 96"/>
                <a:gd name="T45" fmla="*/ 2 h 82"/>
                <a:gd name="T46" fmla="*/ 12 w 96"/>
                <a:gd name="T47" fmla="*/ 5 h 82"/>
                <a:gd name="T48" fmla="*/ 18 w 96"/>
                <a:gd name="T49" fmla="*/ 6 h 82"/>
                <a:gd name="T50" fmla="*/ 20 w 96"/>
                <a:gd name="T51" fmla="*/ 7 h 82"/>
                <a:gd name="T52" fmla="*/ 23 w 96"/>
                <a:gd name="T53" fmla="*/ 9 h 82"/>
                <a:gd name="T54" fmla="*/ 27 w 96"/>
                <a:gd name="T55" fmla="*/ 8 h 82"/>
                <a:gd name="T56" fmla="*/ 32 w 96"/>
                <a:gd name="T57" fmla="*/ 4 h 82"/>
                <a:gd name="T58" fmla="*/ 36 w 96"/>
                <a:gd name="T59" fmla="*/ 4 h 82"/>
                <a:gd name="T60" fmla="*/ 42 w 96"/>
                <a:gd name="T61" fmla="*/ 4 h 82"/>
                <a:gd name="T62" fmla="*/ 46 w 96"/>
                <a:gd name="T63" fmla="*/ 7 h 82"/>
                <a:gd name="T64" fmla="*/ 47 w 96"/>
                <a:gd name="T65" fmla="*/ 10 h 82"/>
                <a:gd name="T66" fmla="*/ 47 w 96"/>
                <a:gd name="T67" fmla="*/ 13 h 82"/>
                <a:gd name="T68" fmla="*/ 45 w 96"/>
                <a:gd name="T69" fmla="*/ 16 h 82"/>
                <a:gd name="T70" fmla="*/ 42 w 96"/>
                <a:gd name="T71" fmla="*/ 19 h 82"/>
                <a:gd name="T72" fmla="*/ 43 w 96"/>
                <a:gd name="T73" fmla="*/ 22 h 82"/>
                <a:gd name="T74" fmla="*/ 46 w 96"/>
                <a:gd name="T75" fmla="*/ 27 h 82"/>
                <a:gd name="T76" fmla="*/ 47 w 96"/>
                <a:gd name="T77" fmla="*/ 30 h 82"/>
                <a:gd name="T78" fmla="*/ 49 w 96"/>
                <a:gd name="T79" fmla="*/ 33 h 82"/>
                <a:gd name="T80" fmla="*/ 49 w 96"/>
                <a:gd name="T81" fmla="*/ 39 h 82"/>
                <a:gd name="T82" fmla="*/ 50 w 96"/>
                <a:gd name="T83" fmla="*/ 40 h 82"/>
                <a:gd name="T84" fmla="*/ 52 w 96"/>
                <a:gd name="T85" fmla="*/ 41 h 82"/>
                <a:gd name="T86" fmla="*/ 54 w 96"/>
                <a:gd name="T87" fmla="*/ 42 h 82"/>
                <a:gd name="T88" fmla="*/ 54 w 96"/>
                <a:gd name="T89" fmla="*/ 40 h 82"/>
                <a:gd name="T90" fmla="*/ 58 w 96"/>
                <a:gd name="T91" fmla="*/ 37 h 82"/>
                <a:gd name="T92" fmla="*/ 63 w 96"/>
                <a:gd name="T93" fmla="*/ 36 h 82"/>
                <a:gd name="T94" fmla="*/ 67 w 96"/>
                <a:gd name="T95" fmla="*/ 38 h 82"/>
                <a:gd name="T96" fmla="*/ 74 w 96"/>
                <a:gd name="T97" fmla="*/ 41 h 82"/>
                <a:gd name="T98" fmla="*/ 80 w 96"/>
                <a:gd name="T99" fmla="*/ 42 h 82"/>
                <a:gd name="T100" fmla="*/ 86 w 96"/>
                <a:gd name="T101" fmla="*/ 43 h 82"/>
                <a:gd name="T102" fmla="*/ 89 w 96"/>
                <a:gd name="T103" fmla="*/ 43 h 82"/>
                <a:gd name="T104" fmla="*/ 94 w 96"/>
                <a:gd name="T105" fmla="*/ 43 h 82"/>
                <a:gd name="T106" fmla="*/ 22 w 96"/>
                <a:gd name="T107" fmla="*/ 82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6"/>
                <a:gd name="T163" fmla="*/ 0 h 82"/>
                <a:gd name="T164" fmla="*/ 96 w 96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6" h="82">
                  <a:moveTo>
                    <a:pt x="22" y="82"/>
                  </a:moveTo>
                  <a:lnTo>
                    <a:pt x="22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7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2" y="74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20" y="63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8" y="50"/>
                  </a:lnTo>
                  <a:lnTo>
                    <a:pt x="17" y="48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5" y="43"/>
                  </a:lnTo>
                  <a:lnTo>
                    <a:pt x="14" y="41"/>
                  </a:lnTo>
                  <a:lnTo>
                    <a:pt x="13" y="41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3" y="17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2"/>
                  </a:lnTo>
                  <a:lnTo>
                    <a:pt x="44" y="24"/>
                  </a:lnTo>
                  <a:lnTo>
                    <a:pt x="45" y="25"/>
                  </a:lnTo>
                  <a:lnTo>
                    <a:pt x="46" y="27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7" y="30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3" y="40"/>
                  </a:lnTo>
                  <a:lnTo>
                    <a:pt x="52" y="41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5" y="41"/>
                  </a:lnTo>
                  <a:lnTo>
                    <a:pt x="54" y="40"/>
                  </a:lnTo>
                  <a:lnTo>
                    <a:pt x="55" y="38"/>
                  </a:lnTo>
                  <a:lnTo>
                    <a:pt x="56" y="37"/>
                  </a:lnTo>
                  <a:lnTo>
                    <a:pt x="58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3" y="36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4" y="41"/>
                  </a:lnTo>
                  <a:lnTo>
                    <a:pt x="75" y="41"/>
                  </a:lnTo>
                  <a:lnTo>
                    <a:pt x="79" y="41"/>
                  </a:lnTo>
                  <a:lnTo>
                    <a:pt x="80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6" y="43"/>
                  </a:lnTo>
                  <a:lnTo>
                    <a:pt x="88" y="43"/>
                  </a:lnTo>
                  <a:lnTo>
                    <a:pt x="89" y="43"/>
                  </a:lnTo>
                  <a:lnTo>
                    <a:pt x="90" y="43"/>
                  </a:lnTo>
                  <a:lnTo>
                    <a:pt x="92" y="42"/>
                  </a:lnTo>
                  <a:lnTo>
                    <a:pt x="94" y="43"/>
                  </a:lnTo>
                  <a:lnTo>
                    <a:pt x="96" y="43"/>
                  </a:lnTo>
                  <a:lnTo>
                    <a:pt x="96" y="82"/>
                  </a:lnTo>
                  <a:lnTo>
                    <a:pt x="2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8" name="Freeform 217"/>
            <p:cNvSpPr>
              <a:spLocks/>
            </p:cNvSpPr>
            <p:nvPr/>
          </p:nvSpPr>
          <p:spPr bwMode="auto">
            <a:xfrm>
              <a:off x="1216" y="1543"/>
              <a:ext cx="78" cy="53"/>
            </a:xfrm>
            <a:custGeom>
              <a:avLst/>
              <a:gdLst>
                <a:gd name="T0" fmla="*/ 77 w 78"/>
                <a:gd name="T1" fmla="*/ 46 h 53"/>
                <a:gd name="T2" fmla="*/ 74 w 78"/>
                <a:gd name="T3" fmla="*/ 47 h 53"/>
                <a:gd name="T4" fmla="*/ 72 w 78"/>
                <a:gd name="T5" fmla="*/ 49 h 53"/>
                <a:gd name="T6" fmla="*/ 69 w 78"/>
                <a:gd name="T7" fmla="*/ 50 h 53"/>
                <a:gd name="T8" fmla="*/ 67 w 78"/>
                <a:gd name="T9" fmla="*/ 51 h 53"/>
                <a:gd name="T10" fmla="*/ 63 w 78"/>
                <a:gd name="T11" fmla="*/ 53 h 53"/>
                <a:gd name="T12" fmla="*/ 63 w 78"/>
                <a:gd name="T13" fmla="*/ 49 h 53"/>
                <a:gd name="T14" fmla="*/ 61 w 78"/>
                <a:gd name="T15" fmla="*/ 51 h 53"/>
                <a:gd name="T16" fmla="*/ 57 w 78"/>
                <a:gd name="T17" fmla="*/ 50 h 53"/>
                <a:gd name="T18" fmla="*/ 58 w 78"/>
                <a:gd name="T19" fmla="*/ 52 h 53"/>
                <a:gd name="T20" fmla="*/ 56 w 78"/>
                <a:gd name="T21" fmla="*/ 53 h 53"/>
                <a:gd name="T22" fmla="*/ 55 w 78"/>
                <a:gd name="T23" fmla="*/ 51 h 53"/>
                <a:gd name="T24" fmla="*/ 52 w 78"/>
                <a:gd name="T25" fmla="*/ 50 h 53"/>
                <a:gd name="T26" fmla="*/ 51 w 78"/>
                <a:gd name="T27" fmla="*/ 48 h 53"/>
                <a:gd name="T28" fmla="*/ 46 w 78"/>
                <a:gd name="T29" fmla="*/ 48 h 53"/>
                <a:gd name="T30" fmla="*/ 44 w 78"/>
                <a:gd name="T31" fmla="*/ 45 h 53"/>
                <a:gd name="T32" fmla="*/ 42 w 78"/>
                <a:gd name="T33" fmla="*/ 47 h 53"/>
                <a:gd name="T34" fmla="*/ 39 w 78"/>
                <a:gd name="T35" fmla="*/ 47 h 53"/>
                <a:gd name="T36" fmla="*/ 35 w 78"/>
                <a:gd name="T37" fmla="*/ 45 h 53"/>
                <a:gd name="T38" fmla="*/ 32 w 78"/>
                <a:gd name="T39" fmla="*/ 43 h 53"/>
                <a:gd name="T40" fmla="*/ 29 w 78"/>
                <a:gd name="T41" fmla="*/ 43 h 53"/>
                <a:gd name="T42" fmla="*/ 28 w 78"/>
                <a:gd name="T43" fmla="*/ 43 h 53"/>
                <a:gd name="T44" fmla="*/ 25 w 78"/>
                <a:gd name="T45" fmla="*/ 43 h 53"/>
                <a:gd name="T46" fmla="*/ 23 w 78"/>
                <a:gd name="T47" fmla="*/ 42 h 53"/>
                <a:gd name="T48" fmla="*/ 22 w 78"/>
                <a:gd name="T49" fmla="*/ 43 h 53"/>
                <a:gd name="T50" fmla="*/ 20 w 78"/>
                <a:gd name="T51" fmla="*/ 44 h 53"/>
                <a:gd name="T52" fmla="*/ 18 w 78"/>
                <a:gd name="T53" fmla="*/ 45 h 53"/>
                <a:gd name="T54" fmla="*/ 17 w 78"/>
                <a:gd name="T55" fmla="*/ 46 h 53"/>
                <a:gd name="T56" fmla="*/ 16 w 78"/>
                <a:gd name="T57" fmla="*/ 48 h 53"/>
                <a:gd name="T58" fmla="*/ 13 w 78"/>
                <a:gd name="T59" fmla="*/ 49 h 53"/>
                <a:gd name="T60" fmla="*/ 10 w 78"/>
                <a:gd name="T61" fmla="*/ 47 h 53"/>
                <a:gd name="T62" fmla="*/ 9 w 78"/>
                <a:gd name="T63" fmla="*/ 46 h 53"/>
                <a:gd name="T64" fmla="*/ 7 w 78"/>
                <a:gd name="T65" fmla="*/ 43 h 53"/>
                <a:gd name="T66" fmla="*/ 5 w 78"/>
                <a:gd name="T67" fmla="*/ 42 h 53"/>
                <a:gd name="T68" fmla="*/ 5 w 78"/>
                <a:gd name="T69" fmla="*/ 38 h 53"/>
                <a:gd name="T70" fmla="*/ 5 w 78"/>
                <a:gd name="T71" fmla="*/ 36 h 53"/>
                <a:gd name="T72" fmla="*/ 4 w 78"/>
                <a:gd name="T73" fmla="*/ 34 h 53"/>
                <a:gd name="T74" fmla="*/ 2 w 78"/>
                <a:gd name="T75" fmla="*/ 33 h 53"/>
                <a:gd name="T76" fmla="*/ 3 w 78"/>
                <a:gd name="T77" fmla="*/ 32 h 53"/>
                <a:gd name="T78" fmla="*/ 6 w 78"/>
                <a:gd name="T79" fmla="*/ 31 h 53"/>
                <a:gd name="T80" fmla="*/ 7 w 78"/>
                <a:gd name="T81" fmla="*/ 32 h 53"/>
                <a:gd name="T82" fmla="*/ 9 w 78"/>
                <a:gd name="T83" fmla="*/ 32 h 53"/>
                <a:gd name="T84" fmla="*/ 10 w 78"/>
                <a:gd name="T85" fmla="*/ 31 h 53"/>
                <a:gd name="T86" fmla="*/ 15 w 78"/>
                <a:gd name="T87" fmla="*/ 31 h 53"/>
                <a:gd name="T88" fmla="*/ 17 w 78"/>
                <a:gd name="T89" fmla="*/ 32 h 53"/>
                <a:gd name="T90" fmla="*/ 13 w 78"/>
                <a:gd name="T91" fmla="*/ 29 h 53"/>
                <a:gd name="T92" fmla="*/ 11 w 78"/>
                <a:gd name="T93" fmla="*/ 28 h 53"/>
                <a:gd name="T94" fmla="*/ 10 w 78"/>
                <a:gd name="T95" fmla="*/ 29 h 53"/>
                <a:gd name="T96" fmla="*/ 10 w 78"/>
                <a:gd name="T97" fmla="*/ 27 h 53"/>
                <a:gd name="T98" fmla="*/ 7 w 78"/>
                <a:gd name="T99" fmla="*/ 26 h 53"/>
                <a:gd name="T100" fmla="*/ 6 w 78"/>
                <a:gd name="T101" fmla="*/ 23 h 53"/>
                <a:gd name="T102" fmla="*/ 4 w 78"/>
                <a:gd name="T103" fmla="*/ 21 h 53"/>
                <a:gd name="T104" fmla="*/ 3 w 78"/>
                <a:gd name="T105" fmla="*/ 15 h 53"/>
                <a:gd name="T106" fmla="*/ 2 w 78"/>
                <a:gd name="T107" fmla="*/ 11 h 53"/>
                <a:gd name="T108" fmla="*/ 0 w 78"/>
                <a:gd name="T109" fmla="*/ 10 h 53"/>
                <a:gd name="T110" fmla="*/ 3 w 78"/>
                <a:gd name="T111" fmla="*/ 8 h 53"/>
                <a:gd name="T112" fmla="*/ 3 w 78"/>
                <a:gd name="T113" fmla="*/ 5 h 53"/>
                <a:gd name="T114" fmla="*/ 4 w 78"/>
                <a:gd name="T115" fmla="*/ 1 h 53"/>
                <a:gd name="T116" fmla="*/ 5 w 78"/>
                <a:gd name="T117" fmla="*/ 0 h 53"/>
                <a:gd name="T118" fmla="*/ 78 w 78"/>
                <a:gd name="T119" fmla="*/ 47 h 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53"/>
                <a:gd name="T182" fmla="*/ 78 w 78"/>
                <a:gd name="T183" fmla="*/ 53 h 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53">
                  <a:moveTo>
                    <a:pt x="78" y="47"/>
                  </a:moveTo>
                  <a:lnTo>
                    <a:pt x="77" y="46"/>
                  </a:lnTo>
                  <a:lnTo>
                    <a:pt x="75" y="48"/>
                  </a:lnTo>
                  <a:lnTo>
                    <a:pt x="74" y="47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0" y="50"/>
                  </a:lnTo>
                  <a:lnTo>
                    <a:pt x="69" y="50"/>
                  </a:lnTo>
                  <a:lnTo>
                    <a:pt x="69" y="51"/>
                  </a:lnTo>
                  <a:lnTo>
                    <a:pt x="67" y="51"/>
                  </a:lnTo>
                  <a:lnTo>
                    <a:pt x="63" y="53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58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6" y="53"/>
                  </a:lnTo>
                  <a:lnTo>
                    <a:pt x="55" y="52"/>
                  </a:lnTo>
                  <a:lnTo>
                    <a:pt x="55" y="51"/>
                  </a:lnTo>
                  <a:lnTo>
                    <a:pt x="53" y="52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1" y="48"/>
                  </a:lnTo>
                  <a:lnTo>
                    <a:pt x="50" y="47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4" y="45"/>
                  </a:lnTo>
                  <a:lnTo>
                    <a:pt x="43" y="45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7" y="44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3"/>
                  </a:lnTo>
                  <a:lnTo>
                    <a:pt x="31" y="44"/>
                  </a:lnTo>
                  <a:lnTo>
                    <a:pt x="29" y="43"/>
                  </a:lnTo>
                  <a:lnTo>
                    <a:pt x="28" y="43"/>
                  </a:lnTo>
                  <a:lnTo>
                    <a:pt x="27" y="42"/>
                  </a:lnTo>
                  <a:lnTo>
                    <a:pt x="25" y="43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3"/>
                  </a:lnTo>
                  <a:lnTo>
                    <a:pt x="21" y="44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8" y="45"/>
                  </a:lnTo>
                  <a:lnTo>
                    <a:pt x="18" y="47"/>
                  </a:lnTo>
                  <a:lnTo>
                    <a:pt x="17" y="46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3" y="49"/>
                  </a:lnTo>
                  <a:lnTo>
                    <a:pt x="11" y="49"/>
                  </a:lnTo>
                  <a:lnTo>
                    <a:pt x="10" y="47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4" y="40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78" y="0"/>
                  </a:lnTo>
                  <a:lnTo>
                    <a:pt x="78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9" name="Freeform 218"/>
            <p:cNvSpPr>
              <a:spLocks/>
            </p:cNvSpPr>
            <p:nvPr/>
          </p:nvSpPr>
          <p:spPr bwMode="auto">
            <a:xfrm>
              <a:off x="1293" y="1497"/>
              <a:ext cx="63" cy="47"/>
            </a:xfrm>
            <a:custGeom>
              <a:avLst/>
              <a:gdLst>
                <a:gd name="T0" fmla="*/ 7 w 63"/>
                <a:gd name="T1" fmla="*/ 9 h 47"/>
                <a:gd name="T2" fmla="*/ 8 w 63"/>
                <a:gd name="T3" fmla="*/ 10 h 47"/>
                <a:gd name="T4" fmla="*/ 10 w 63"/>
                <a:gd name="T5" fmla="*/ 11 h 47"/>
                <a:gd name="T6" fmla="*/ 14 w 63"/>
                <a:gd name="T7" fmla="*/ 14 h 47"/>
                <a:gd name="T8" fmla="*/ 18 w 63"/>
                <a:gd name="T9" fmla="*/ 15 h 47"/>
                <a:gd name="T10" fmla="*/ 24 w 63"/>
                <a:gd name="T11" fmla="*/ 15 h 47"/>
                <a:gd name="T12" fmla="*/ 29 w 63"/>
                <a:gd name="T13" fmla="*/ 13 h 47"/>
                <a:gd name="T14" fmla="*/ 30 w 63"/>
                <a:gd name="T15" fmla="*/ 12 h 47"/>
                <a:gd name="T16" fmla="*/ 35 w 63"/>
                <a:gd name="T17" fmla="*/ 10 h 47"/>
                <a:gd name="T18" fmla="*/ 36 w 63"/>
                <a:gd name="T19" fmla="*/ 8 h 47"/>
                <a:gd name="T20" fmla="*/ 39 w 63"/>
                <a:gd name="T21" fmla="*/ 6 h 47"/>
                <a:gd name="T22" fmla="*/ 41 w 63"/>
                <a:gd name="T23" fmla="*/ 4 h 47"/>
                <a:gd name="T24" fmla="*/ 43 w 63"/>
                <a:gd name="T25" fmla="*/ 3 h 47"/>
                <a:gd name="T26" fmla="*/ 46 w 63"/>
                <a:gd name="T27" fmla="*/ 2 h 47"/>
                <a:gd name="T28" fmla="*/ 51 w 63"/>
                <a:gd name="T29" fmla="*/ 1 h 47"/>
                <a:gd name="T30" fmla="*/ 54 w 63"/>
                <a:gd name="T31" fmla="*/ 0 h 47"/>
                <a:gd name="T32" fmla="*/ 54 w 63"/>
                <a:gd name="T33" fmla="*/ 6 h 47"/>
                <a:gd name="T34" fmla="*/ 54 w 63"/>
                <a:gd name="T35" fmla="*/ 7 h 47"/>
                <a:gd name="T36" fmla="*/ 55 w 63"/>
                <a:gd name="T37" fmla="*/ 10 h 47"/>
                <a:gd name="T38" fmla="*/ 54 w 63"/>
                <a:gd name="T39" fmla="*/ 13 h 47"/>
                <a:gd name="T40" fmla="*/ 54 w 63"/>
                <a:gd name="T41" fmla="*/ 15 h 47"/>
                <a:gd name="T42" fmla="*/ 54 w 63"/>
                <a:gd name="T43" fmla="*/ 16 h 47"/>
                <a:gd name="T44" fmla="*/ 57 w 63"/>
                <a:gd name="T45" fmla="*/ 15 h 47"/>
                <a:gd name="T46" fmla="*/ 58 w 63"/>
                <a:gd name="T47" fmla="*/ 18 h 47"/>
                <a:gd name="T48" fmla="*/ 55 w 63"/>
                <a:gd name="T49" fmla="*/ 21 h 47"/>
                <a:gd name="T50" fmla="*/ 59 w 63"/>
                <a:gd name="T51" fmla="*/ 24 h 47"/>
                <a:gd name="T52" fmla="*/ 59 w 63"/>
                <a:gd name="T53" fmla="*/ 25 h 47"/>
                <a:gd name="T54" fmla="*/ 59 w 63"/>
                <a:gd name="T55" fmla="*/ 29 h 47"/>
                <a:gd name="T56" fmla="*/ 60 w 63"/>
                <a:gd name="T57" fmla="*/ 30 h 47"/>
                <a:gd name="T58" fmla="*/ 62 w 63"/>
                <a:gd name="T59" fmla="*/ 31 h 47"/>
                <a:gd name="T60" fmla="*/ 60 w 63"/>
                <a:gd name="T61" fmla="*/ 32 h 47"/>
                <a:gd name="T62" fmla="*/ 60 w 63"/>
                <a:gd name="T63" fmla="*/ 34 h 47"/>
                <a:gd name="T64" fmla="*/ 59 w 63"/>
                <a:gd name="T65" fmla="*/ 35 h 47"/>
                <a:gd name="T66" fmla="*/ 61 w 63"/>
                <a:gd name="T67" fmla="*/ 36 h 47"/>
                <a:gd name="T68" fmla="*/ 59 w 63"/>
                <a:gd name="T69" fmla="*/ 37 h 47"/>
                <a:gd name="T70" fmla="*/ 57 w 63"/>
                <a:gd name="T71" fmla="*/ 39 h 47"/>
                <a:gd name="T72" fmla="*/ 58 w 63"/>
                <a:gd name="T73" fmla="*/ 41 h 47"/>
                <a:gd name="T74" fmla="*/ 61 w 63"/>
                <a:gd name="T75" fmla="*/ 42 h 47"/>
                <a:gd name="T76" fmla="*/ 62 w 63"/>
                <a:gd name="T77" fmla="*/ 42 h 47"/>
                <a:gd name="T78" fmla="*/ 62 w 63"/>
                <a:gd name="T79" fmla="*/ 44 h 47"/>
                <a:gd name="T80" fmla="*/ 61 w 63"/>
                <a:gd name="T81" fmla="*/ 47 h 47"/>
                <a:gd name="T82" fmla="*/ 0 w 63"/>
                <a:gd name="T83" fmla="*/ 8 h 47"/>
                <a:gd name="T84" fmla="*/ 2 w 63"/>
                <a:gd name="T85" fmla="*/ 8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"/>
                <a:gd name="T130" fmla="*/ 0 h 47"/>
                <a:gd name="T131" fmla="*/ 63 w 63"/>
                <a:gd name="T132" fmla="*/ 47 h 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" h="47">
                  <a:moveTo>
                    <a:pt x="4" y="9"/>
                  </a:moveTo>
                  <a:lnTo>
                    <a:pt x="7" y="9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6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6" y="2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4" y="12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4" y="19"/>
                  </a:lnTo>
                  <a:lnTo>
                    <a:pt x="55" y="21"/>
                  </a:lnTo>
                  <a:lnTo>
                    <a:pt x="59" y="23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59" y="25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0" y="30"/>
                  </a:lnTo>
                  <a:lnTo>
                    <a:pt x="61" y="30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61" y="36"/>
                  </a:lnTo>
                  <a:lnTo>
                    <a:pt x="61" y="37"/>
                  </a:lnTo>
                  <a:lnTo>
                    <a:pt x="59" y="37"/>
                  </a:lnTo>
                  <a:lnTo>
                    <a:pt x="58" y="38"/>
                  </a:lnTo>
                  <a:lnTo>
                    <a:pt x="57" y="39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60" y="42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3" y="43"/>
                  </a:lnTo>
                  <a:lnTo>
                    <a:pt x="62" y="44"/>
                  </a:lnTo>
                  <a:lnTo>
                    <a:pt x="61" y="46"/>
                  </a:lnTo>
                  <a:lnTo>
                    <a:pt x="61" y="47"/>
                  </a:lnTo>
                  <a:lnTo>
                    <a:pt x="0" y="47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0" name="Freeform 219"/>
            <p:cNvSpPr>
              <a:spLocks/>
            </p:cNvSpPr>
            <p:nvPr/>
          </p:nvSpPr>
          <p:spPr bwMode="auto">
            <a:xfrm>
              <a:off x="1293" y="1543"/>
              <a:ext cx="97" cy="82"/>
            </a:xfrm>
            <a:custGeom>
              <a:avLst/>
              <a:gdLst>
                <a:gd name="T0" fmla="*/ 59 w 97"/>
                <a:gd name="T1" fmla="*/ 6 h 82"/>
                <a:gd name="T2" fmla="*/ 62 w 97"/>
                <a:gd name="T3" fmla="*/ 10 h 82"/>
                <a:gd name="T4" fmla="*/ 65 w 97"/>
                <a:gd name="T5" fmla="*/ 11 h 82"/>
                <a:gd name="T6" fmla="*/ 71 w 97"/>
                <a:gd name="T7" fmla="*/ 10 h 82"/>
                <a:gd name="T8" fmla="*/ 73 w 97"/>
                <a:gd name="T9" fmla="*/ 11 h 82"/>
                <a:gd name="T10" fmla="*/ 74 w 97"/>
                <a:gd name="T11" fmla="*/ 14 h 82"/>
                <a:gd name="T12" fmla="*/ 74 w 97"/>
                <a:gd name="T13" fmla="*/ 16 h 82"/>
                <a:gd name="T14" fmla="*/ 80 w 97"/>
                <a:gd name="T15" fmla="*/ 21 h 82"/>
                <a:gd name="T16" fmla="*/ 83 w 97"/>
                <a:gd name="T17" fmla="*/ 26 h 82"/>
                <a:gd name="T18" fmla="*/ 82 w 97"/>
                <a:gd name="T19" fmla="*/ 30 h 82"/>
                <a:gd name="T20" fmla="*/ 83 w 97"/>
                <a:gd name="T21" fmla="*/ 33 h 82"/>
                <a:gd name="T22" fmla="*/ 86 w 97"/>
                <a:gd name="T23" fmla="*/ 33 h 82"/>
                <a:gd name="T24" fmla="*/ 89 w 97"/>
                <a:gd name="T25" fmla="*/ 39 h 82"/>
                <a:gd name="T26" fmla="*/ 91 w 97"/>
                <a:gd name="T27" fmla="*/ 43 h 82"/>
                <a:gd name="T28" fmla="*/ 93 w 97"/>
                <a:gd name="T29" fmla="*/ 47 h 82"/>
                <a:gd name="T30" fmla="*/ 96 w 97"/>
                <a:gd name="T31" fmla="*/ 52 h 82"/>
                <a:gd name="T32" fmla="*/ 97 w 97"/>
                <a:gd name="T33" fmla="*/ 57 h 82"/>
                <a:gd name="T34" fmla="*/ 92 w 97"/>
                <a:gd name="T35" fmla="*/ 63 h 82"/>
                <a:gd name="T36" fmla="*/ 89 w 97"/>
                <a:gd name="T37" fmla="*/ 65 h 82"/>
                <a:gd name="T38" fmla="*/ 84 w 97"/>
                <a:gd name="T39" fmla="*/ 66 h 82"/>
                <a:gd name="T40" fmla="*/ 82 w 97"/>
                <a:gd name="T41" fmla="*/ 70 h 82"/>
                <a:gd name="T42" fmla="*/ 83 w 97"/>
                <a:gd name="T43" fmla="*/ 73 h 82"/>
                <a:gd name="T44" fmla="*/ 86 w 97"/>
                <a:gd name="T45" fmla="*/ 80 h 82"/>
                <a:gd name="T46" fmla="*/ 82 w 97"/>
                <a:gd name="T47" fmla="*/ 82 h 82"/>
                <a:gd name="T48" fmla="*/ 79 w 97"/>
                <a:gd name="T49" fmla="*/ 80 h 82"/>
                <a:gd name="T50" fmla="*/ 77 w 97"/>
                <a:gd name="T51" fmla="*/ 75 h 82"/>
                <a:gd name="T52" fmla="*/ 73 w 97"/>
                <a:gd name="T53" fmla="*/ 77 h 82"/>
                <a:gd name="T54" fmla="*/ 66 w 97"/>
                <a:gd name="T55" fmla="*/ 76 h 82"/>
                <a:gd name="T56" fmla="*/ 64 w 97"/>
                <a:gd name="T57" fmla="*/ 70 h 82"/>
                <a:gd name="T58" fmla="*/ 62 w 97"/>
                <a:gd name="T59" fmla="*/ 70 h 82"/>
                <a:gd name="T60" fmla="*/ 57 w 97"/>
                <a:gd name="T61" fmla="*/ 68 h 82"/>
                <a:gd name="T62" fmla="*/ 56 w 97"/>
                <a:gd name="T63" fmla="*/ 61 h 82"/>
                <a:gd name="T64" fmla="*/ 56 w 97"/>
                <a:gd name="T65" fmla="*/ 58 h 82"/>
                <a:gd name="T66" fmla="*/ 54 w 97"/>
                <a:gd name="T67" fmla="*/ 54 h 82"/>
                <a:gd name="T68" fmla="*/ 50 w 97"/>
                <a:gd name="T69" fmla="*/ 52 h 82"/>
                <a:gd name="T70" fmla="*/ 45 w 97"/>
                <a:gd name="T71" fmla="*/ 52 h 82"/>
                <a:gd name="T72" fmla="*/ 42 w 97"/>
                <a:gd name="T73" fmla="*/ 54 h 82"/>
                <a:gd name="T74" fmla="*/ 41 w 97"/>
                <a:gd name="T75" fmla="*/ 55 h 82"/>
                <a:gd name="T76" fmla="*/ 36 w 97"/>
                <a:gd name="T77" fmla="*/ 59 h 82"/>
                <a:gd name="T78" fmla="*/ 33 w 97"/>
                <a:gd name="T79" fmla="*/ 61 h 82"/>
                <a:gd name="T80" fmla="*/ 29 w 97"/>
                <a:gd name="T81" fmla="*/ 61 h 82"/>
                <a:gd name="T82" fmla="*/ 26 w 97"/>
                <a:gd name="T83" fmla="*/ 56 h 82"/>
                <a:gd name="T84" fmla="*/ 25 w 97"/>
                <a:gd name="T85" fmla="*/ 54 h 82"/>
                <a:gd name="T86" fmla="*/ 20 w 97"/>
                <a:gd name="T87" fmla="*/ 50 h 82"/>
                <a:gd name="T88" fmla="*/ 18 w 97"/>
                <a:gd name="T89" fmla="*/ 43 h 82"/>
                <a:gd name="T90" fmla="*/ 15 w 97"/>
                <a:gd name="T91" fmla="*/ 44 h 82"/>
                <a:gd name="T92" fmla="*/ 10 w 97"/>
                <a:gd name="T93" fmla="*/ 46 h 82"/>
                <a:gd name="T94" fmla="*/ 7 w 97"/>
                <a:gd name="T95" fmla="*/ 48 h 82"/>
                <a:gd name="T96" fmla="*/ 4 w 97"/>
                <a:gd name="T97" fmla="*/ 48 h 82"/>
                <a:gd name="T98" fmla="*/ 0 w 97"/>
                <a:gd name="T99" fmla="*/ 47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82"/>
                <a:gd name="T152" fmla="*/ 97 w 97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82">
                  <a:moveTo>
                    <a:pt x="61" y="0"/>
                  </a:moveTo>
                  <a:lnTo>
                    <a:pt x="62" y="1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8" y="7"/>
                  </a:lnTo>
                  <a:lnTo>
                    <a:pt x="60" y="9"/>
                  </a:lnTo>
                  <a:lnTo>
                    <a:pt x="61" y="10"/>
                  </a:lnTo>
                  <a:lnTo>
                    <a:pt x="62" y="10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7" y="11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3" y="15"/>
                  </a:lnTo>
                  <a:lnTo>
                    <a:pt x="73" y="16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18"/>
                  </a:lnTo>
                  <a:lnTo>
                    <a:pt x="79" y="20"/>
                  </a:lnTo>
                  <a:lnTo>
                    <a:pt x="80" y="21"/>
                  </a:lnTo>
                  <a:lnTo>
                    <a:pt x="82" y="21"/>
                  </a:lnTo>
                  <a:lnTo>
                    <a:pt x="82" y="23"/>
                  </a:lnTo>
                  <a:lnTo>
                    <a:pt x="83" y="24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2" y="28"/>
                  </a:lnTo>
                  <a:lnTo>
                    <a:pt x="81" y="29"/>
                  </a:lnTo>
                  <a:lnTo>
                    <a:pt x="82" y="30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3" y="33"/>
                  </a:lnTo>
                  <a:lnTo>
                    <a:pt x="84" y="33"/>
                  </a:lnTo>
                  <a:lnTo>
                    <a:pt x="85" y="33"/>
                  </a:lnTo>
                  <a:lnTo>
                    <a:pt x="86" y="33"/>
                  </a:lnTo>
                  <a:lnTo>
                    <a:pt x="87" y="34"/>
                  </a:lnTo>
                  <a:lnTo>
                    <a:pt x="88" y="36"/>
                  </a:lnTo>
                  <a:lnTo>
                    <a:pt x="87" y="39"/>
                  </a:lnTo>
                  <a:lnTo>
                    <a:pt x="89" y="39"/>
                  </a:lnTo>
                  <a:lnTo>
                    <a:pt x="89" y="42"/>
                  </a:lnTo>
                  <a:lnTo>
                    <a:pt x="90" y="43"/>
                  </a:lnTo>
                  <a:lnTo>
                    <a:pt x="91" y="43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3" y="47"/>
                  </a:lnTo>
                  <a:lnTo>
                    <a:pt x="95" y="48"/>
                  </a:lnTo>
                  <a:lnTo>
                    <a:pt x="96" y="48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4" y="52"/>
                  </a:lnTo>
                  <a:lnTo>
                    <a:pt x="94" y="55"/>
                  </a:lnTo>
                  <a:lnTo>
                    <a:pt x="97" y="57"/>
                  </a:lnTo>
                  <a:lnTo>
                    <a:pt x="95" y="59"/>
                  </a:lnTo>
                  <a:lnTo>
                    <a:pt x="95" y="61"/>
                  </a:lnTo>
                  <a:lnTo>
                    <a:pt x="93" y="62"/>
                  </a:lnTo>
                  <a:lnTo>
                    <a:pt x="92" y="63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0" y="65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2" y="68"/>
                  </a:lnTo>
                  <a:lnTo>
                    <a:pt x="82" y="70"/>
                  </a:lnTo>
                  <a:lnTo>
                    <a:pt x="85" y="71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4" y="77"/>
                  </a:lnTo>
                  <a:lnTo>
                    <a:pt x="85" y="79"/>
                  </a:lnTo>
                  <a:lnTo>
                    <a:pt x="86" y="80"/>
                  </a:lnTo>
                  <a:lnTo>
                    <a:pt x="84" y="80"/>
                  </a:lnTo>
                  <a:lnTo>
                    <a:pt x="84" y="81"/>
                  </a:lnTo>
                  <a:lnTo>
                    <a:pt x="82" y="82"/>
                  </a:lnTo>
                  <a:lnTo>
                    <a:pt x="80" y="81"/>
                  </a:lnTo>
                  <a:lnTo>
                    <a:pt x="79" y="81"/>
                  </a:lnTo>
                  <a:lnTo>
                    <a:pt x="79" y="80"/>
                  </a:lnTo>
                  <a:lnTo>
                    <a:pt x="78" y="79"/>
                  </a:lnTo>
                  <a:lnTo>
                    <a:pt x="78" y="78"/>
                  </a:lnTo>
                  <a:lnTo>
                    <a:pt x="76" y="76"/>
                  </a:lnTo>
                  <a:lnTo>
                    <a:pt x="77" y="75"/>
                  </a:lnTo>
                  <a:lnTo>
                    <a:pt x="75" y="74"/>
                  </a:lnTo>
                  <a:lnTo>
                    <a:pt x="73" y="75"/>
                  </a:lnTo>
                  <a:lnTo>
                    <a:pt x="73" y="77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6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4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1" y="70"/>
                  </a:lnTo>
                  <a:lnTo>
                    <a:pt x="59" y="69"/>
                  </a:lnTo>
                  <a:lnTo>
                    <a:pt x="58" y="68"/>
                  </a:lnTo>
                  <a:lnTo>
                    <a:pt x="57" y="68"/>
                  </a:lnTo>
                  <a:lnTo>
                    <a:pt x="56" y="66"/>
                  </a:lnTo>
                  <a:lnTo>
                    <a:pt x="57" y="65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5" y="61"/>
                  </a:lnTo>
                  <a:lnTo>
                    <a:pt x="56" y="60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3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3" y="52"/>
                  </a:lnTo>
                  <a:lnTo>
                    <a:pt x="43" y="54"/>
                  </a:lnTo>
                  <a:lnTo>
                    <a:pt x="42" y="54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38" y="55"/>
                  </a:lnTo>
                  <a:lnTo>
                    <a:pt x="38" y="56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61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1" y="60"/>
                  </a:lnTo>
                  <a:lnTo>
                    <a:pt x="29" y="60"/>
                  </a:lnTo>
                  <a:lnTo>
                    <a:pt x="29" y="61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6"/>
                  </a:lnTo>
                  <a:lnTo>
                    <a:pt x="27" y="56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5" y="54"/>
                  </a:lnTo>
                  <a:lnTo>
                    <a:pt x="23" y="54"/>
                  </a:lnTo>
                  <a:lnTo>
                    <a:pt x="21" y="53"/>
                  </a:lnTo>
                  <a:lnTo>
                    <a:pt x="20" y="51"/>
                  </a:lnTo>
                  <a:lnTo>
                    <a:pt x="20" y="50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5" y="42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5" y="48"/>
                  </a:lnTo>
                  <a:lnTo>
                    <a:pt x="4" y="48"/>
                  </a:lnTo>
                  <a:lnTo>
                    <a:pt x="4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1" name="Freeform 220"/>
            <p:cNvSpPr>
              <a:spLocks/>
            </p:cNvSpPr>
            <p:nvPr/>
          </p:nvSpPr>
          <p:spPr bwMode="auto">
            <a:xfrm>
              <a:off x="1198" y="1462"/>
              <a:ext cx="192" cy="163"/>
            </a:xfrm>
            <a:custGeom>
              <a:avLst/>
              <a:gdLst>
                <a:gd name="T0" fmla="*/ 110 w 192"/>
                <a:gd name="T1" fmla="*/ 49 h 163"/>
                <a:gd name="T2" fmla="*/ 130 w 192"/>
                <a:gd name="T3" fmla="*/ 45 h 163"/>
                <a:gd name="T4" fmla="*/ 139 w 192"/>
                <a:gd name="T5" fmla="*/ 38 h 163"/>
                <a:gd name="T6" fmla="*/ 149 w 192"/>
                <a:gd name="T7" fmla="*/ 42 h 163"/>
                <a:gd name="T8" fmla="*/ 151 w 192"/>
                <a:gd name="T9" fmla="*/ 50 h 163"/>
                <a:gd name="T10" fmla="*/ 154 w 192"/>
                <a:gd name="T11" fmla="*/ 60 h 163"/>
                <a:gd name="T12" fmla="*/ 155 w 192"/>
                <a:gd name="T13" fmla="*/ 68 h 163"/>
                <a:gd name="T14" fmla="*/ 153 w 192"/>
                <a:gd name="T15" fmla="*/ 75 h 163"/>
                <a:gd name="T16" fmla="*/ 156 w 192"/>
                <a:gd name="T17" fmla="*/ 81 h 163"/>
                <a:gd name="T18" fmla="*/ 158 w 192"/>
                <a:gd name="T19" fmla="*/ 92 h 163"/>
                <a:gd name="T20" fmla="*/ 167 w 192"/>
                <a:gd name="T21" fmla="*/ 93 h 163"/>
                <a:gd name="T22" fmla="*/ 169 w 192"/>
                <a:gd name="T23" fmla="*/ 98 h 163"/>
                <a:gd name="T24" fmla="*/ 177 w 192"/>
                <a:gd name="T25" fmla="*/ 108 h 163"/>
                <a:gd name="T26" fmla="*/ 179 w 192"/>
                <a:gd name="T27" fmla="*/ 114 h 163"/>
                <a:gd name="T28" fmla="*/ 185 w 192"/>
                <a:gd name="T29" fmla="*/ 124 h 163"/>
                <a:gd name="T30" fmla="*/ 191 w 192"/>
                <a:gd name="T31" fmla="*/ 133 h 163"/>
                <a:gd name="T32" fmla="*/ 186 w 192"/>
                <a:gd name="T33" fmla="*/ 144 h 163"/>
                <a:gd name="T34" fmla="*/ 178 w 192"/>
                <a:gd name="T35" fmla="*/ 148 h 163"/>
                <a:gd name="T36" fmla="*/ 180 w 192"/>
                <a:gd name="T37" fmla="*/ 160 h 163"/>
                <a:gd name="T38" fmla="*/ 174 w 192"/>
                <a:gd name="T39" fmla="*/ 161 h 163"/>
                <a:gd name="T40" fmla="*/ 168 w 192"/>
                <a:gd name="T41" fmla="*/ 158 h 163"/>
                <a:gd name="T42" fmla="*/ 158 w 192"/>
                <a:gd name="T43" fmla="*/ 151 h 163"/>
                <a:gd name="T44" fmla="*/ 151 w 192"/>
                <a:gd name="T45" fmla="*/ 144 h 163"/>
                <a:gd name="T46" fmla="*/ 149 w 192"/>
                <a:gd name="T47" fmla="*/ 135 h 163"/>
                <a:gd name="T48" fmla="*/ 139 w 192"/>
                <a:gd name="T49" fmla="*/ 133 h 163"/>
                <a:gd name="T50" fmla="*/ 133 w 192"/>
                <a:gd name="T51" fmla="*/ 137 h 163"/>
                <a:gd name="T52" fmla="*/ 124 w 192"/>
                <a:gd name="T53" fmla="*/ 141 h 163"/>
                <a:gd name="T54" fmla="*/ 120 w 192"/>
                <a:gd name="T55" fmla="*/ 135 h 163"/>
                <a:gd name="T56" fmla="*/ 112 w 192"/>
                <a:gd name="T57" fmla="*/ 124 h 163"/>
                <a:gd name="T58" fmla="*/ 102 w 192"/>
                <a:gd name="T59" fmla="*/ 129 h 163"/>
                <a:gd name="T60" fmla="*/ 97 w 192"/>
                <a:gd name="T61" fmla="*/ 128 h 163"/>
                <a:gd name="T62" fmla="*/ 85 w 192"/>
                <a:gd name="T63" fmla="*/ 132 h 163"/>
                <a:gd name="T64" fmla="*/ 75 w 192"/>
                <a:gd name="T65" fmla="*/ 133 h 163"/>
                <a:gd name="T66" fmla="*/ 69 w 192"/>
                <a:gd name="T67" fmla="*/ 129 h 163"/>
                <a:gd name="T68" fmla="*/ 55 w 192"/>
                <a:gd name="T69" fmla="*/ 125 h 163"/>
                <a:gd name="T70" fmla="*/ 43 w 192"/>
                <a:gd name="T71" fmla="*/ 124 h 163"/>
                <a:gd name="T72" fmla="*/ 36 w 192"/>
                <a:gd name="T73" fmla="*/ 128 h 163"/>
                <a:gd name="T74" fmla="*/ 26 w 192"/>
                <a:gd name="T75" fmla="*/ 127 h 163"/>
                <a:gd name="T76" fmla="*/ 21 w 192"/>
                <a:gd name="T77" fmla="*/ 117 h 163"/>
                <a:gd name="T78" fmla="*/ 25 w 192"/>
                <a:gd name="T79" fmla="*/ 113 h 163"/>
                <a:gd name="T80" fmla="*/ 34 w 192"/>
                <a:gd name="T81" fmla="*/ 112 h 163"/>
                <a:gd name="T82" fmla="*/ 25 w 192"/>
                <a:gd name="T83" fmla="*/ 107 h 163"/>
                <a:gd name="T84" fmla="*/ 18 w 192"/>
                <a:gd name="T85" fmla="*/ 92 h 163"/>
                <a:gd name="T86" fmla="*/ 22 w 192"/>
                <a:gd name="T87" fmla="*/ 80 h 163"/>
                <a:gd name="T88" fmla="*/ 21 w 192"/>
                <a:gd name="T89" fmla="*/ 75 h 163"/>
                <a:gd name="T90" fmla="*/ 20 w 192"/>
                <a:gd name="T91" fmla="*/ 54 h 163"/>
                <a:gd name="T92" fmla="*/ 14 w 192"/>
                <a:gd name="T93" fmla="*/ 41 h 163"/>
                <a:gd name="T94" fmla="*/ 8 w 192"/>
                <a:gd name="T95" fmla="*/ 33 h 163"/>
                <a:gd name="T96" fmla="*/ 3 w 192"/>
                <a:gd name="T97" fmla="*/ 20 h 163"/>
                <a:gd name="T98" fmla="*/ 5 w 192"/>
                <a:gd name="T99" fmla="*/ 7 h 163"/>
                <a:gd name="T100" fmla="*/ 4 w 192"/>
                <a:gd name="T101" fmla="*/ 2 h 163"/>
                <a:gd name="T102" fmla="*/ 17 w 192"/>
                <a:gd name="T103" fmla="*/ 6 h 163"/>
                <a:gd name="T104" fmla="*/ 27 w 192"/>
                <a:gd name="T105" fmla="*/ 8 h 163"/>
                <a:gd name="T106" fmla="*/ 40 w 192"/>
                <a:gd name="T107" fmla="*/ 4 h 163"/>
                <a:gd name="T108" fmla="*/ 47 w 192"/>
                <a:gd name="T109" fmla="*/ 12 h 163"/>
                <a:gd name="T110" fmla="*/ 43 w 192"/>
                <a:gd name="T111" fmla="*/ 22 h 163"/>
                <a:gd name="T112" fmla="*/ 49 w 192"/>
                <a:gd name="T113" fmla="*/ 32 h 163"/>
                <a:gd name="T114" fmla="*/ 53 w 192"/>
                <a:gd name="T115" fmla="*/ 40 h 163"/>
                <a:gd name="T116" fmla="*/ 56 w 192"/>
                <a:gd name="T117" fmla="*/ 37 h 163"/>
                <a:gd name="T118" fmla="*/ 71 w 192"/>
                <a:gd name="T119" fmla="*/ 40 h 163"/>
                <a:gd name="T120" fmla="*/ 88 w 192"/>
                <a:gd name="T121" fmla="*/ 43 h 1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2"/>
                <a:gd name="T184" fmla="*/ 0 h 163"/>
                <a:gd name="T185" fmla="*/ 192 w 192"/>
                <a:gd name="T186" fmla="*/ 163 h 1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2" h="163">
                  <a:moveTo>
                    <a:pt x="99" y="44"/>
                  </a:moveTo>
                  <a:lnTo>
                    <a:pt x="102" y="44"/>
                  </a:lnTo>
                  <a:lnTo>
                    <a:pt x="103" y="45"/>
                  </a:lnTo>
                  <a:lnTo>
                    <a:pt x="104" y="46"/>
                  </a:lnTo>
                  <a:lnTo>
                    <a:pt x="105" y="46"/>
                  </a:lnTo>
                  <a:lnTo>
                    <a:pt x="107" y="48"/>
                  </a:lnTo>
                  <a:lnTo>
                    <a:pt x="109" y="49"/>
                  </a:lnTo>
                  <a:lnTo>
                    <a:pt x="110" y="49"/>
                  </a:lnTo>
                  <a:lnTo>
                    <a:pt x="113" y="50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9"/>
                  </a:lnTo>
                  <a:lnTo>
                    <a:pt x="124" y="48"/>
                  </a:lnTo>
                  <a:lnTo>
                    <a:pt x="125" y="47"/>
                  </a:lnTo>
                  <a:lnTo>
                    <a:pt x="126" y="47"/>
                  </a:lnTo>
                  <a:lnTo>
                    <a:pt x="127" y="47"/>
                  </a:lnTo>
                  <a:lnTo>
                    <a:pt x="130" y="45"/>
                  </a:lnTo>
                  <a:lnTo>
                    <a:pt x="130" y="44"/>
                  </a:lnTo>
                  <a:lnTo>
                    <a:pt x="132" y="43"/>
                  </a:lnTo>
                  <a:lnTo>
                    <a:pt x="133" y="41"/>
                  </a:lnTo>
                  <a:lnTo>
                    <a:pt x="134" y="41"/>
                  </a:lnTo>
                  <a:lnTo>
                    <a:pt x="136" y="40"/>
                  </a:lnTo>
                  <a:lnTo>
                    <a:pt x="138" y="39"/>
                  </a:lnTo>
                  <a:lnTo>
                    <a:pt x="138" y="38"/>
                  </a:lnTo>
                  <a:lnTo>
                    <a:pt x="139" y="38"/>
                  </a:lnTo>
                  <a:lnTo>
                    <a:pt x="141" y="37"/>
                  </a:lnTo>
                  <a:lnTo>
                    <a:pt x="143" y="36"/>
                  </a:lnTo>
                  <a:lnTo>
                    <a:pt x="146" y="36"/>
                  </a:lnTo>
                  <a:lnTo>
                    <a:pt x="148" y="35"/>
                  </a:lnTo>
                  <a:lnTo>
                    <a:pt x="149" y="35"/>
                  </a:lnTo>
                  <a:lnTo>
                    <a:pt x="149" y="41"/>
                  </a:lnTo>
                  <a:lnTo>
                    <a:pt x="149" y="42"/>
                  </a:lnTo>
                  <a:lnTo>
                    <a:pt x="149" y="43"/>
                  </a:lnTo>
                  <a:lnTo>
                    <a:pt x="150" y="45"/>
                  </a:lnTo>
                  <a:lnTo>
                    <a:pt x="149" y="47"/>
                  </a:lnTo>
                  <a:lnTo>
                    <a:pt x="149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51" y="50"/>
                  </a:lnTo>
                  <a:lnTo>
                    <a:pt x="153" y="50"/>
                  </a:lnTo>
                  <a:lnTo>
                    <a:pt x="154" y="53"/>
                  </a:lnTo>
                  <a:lnTo>
                    <a:pt x="149" y="54"/>
                  </a:lnTo>
                  <a:lnTo>
                    <a:pt x="150" y="56"/>
                  </a:lnTo>
                  <a:lnTo>
                    <a:pt x="154" y="58"/>
                  </a:lnTo>
                  <a:lnTo>
                    <a:pt x="154" y="59"/>
                  </a:lnTo>
                  <a:lnTo>
                    <a:pt x="155" y="59"/>
                  </a:lnTo>
                  <a:lnTo>
                    <a:pt x="154" y="60"/>
                  </a:lnTo>
                  <a:lnTo>
                    <a:pt x="154" y="61"/>
                  </a:lnTo>
                  <a:lnTo>
                    <a:pt x="154" y="64"/>
                  </a:lnTo>
                  <a:lnTo>
                    <a:pt x="155" y="65"/>
                  </a:lnTo>
                  <a:lnTo>
                    <a:pt x="157" y="65"/>
                  </a:lnTo>
                  <a:lnTo>
                    <a:pt x="157" y="66"/>
                  </a:lnTo>
                  <a:lnTo>
                    <a:pt x="157" y="67"/>
                  </a:lnTo>
                  <a:lnTo>
                    <a:pt x="155" y="67"/>
                  </a:lnTo>
                  <a:lnTo>
                    <a:pt x="155" y="68"/>
                  </a:lnTo>
                  <a:lnTo>
                    <a:pt x="155" y="69"/>
                  </a:lnTo>
                  <a:lnTo>
                    <a:pt x="155" y="70"/>
                  </a:lnTo>
                  <a:lnTo>
                    <a:pt x="154" y="70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2"/>
                  </a:lnTo>
                  <a:lnTo>
                    <a:pt x="154" y="72"/>
                  </a:lnTo>
                  <a:lnTo>
                    <a:pt x="153" y="73"/>
                  </a:lnTo>
                  <a:lnTo>
                    <a:pt x="153" y="75"/>
                  </a:lnTo>
                  <a:lnTo>
                    <a:pt x="153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7" y="77"/>
                  </a:lnTo>
                  <a:lnTo>
                    <a:pt x="158" y="77"/>
                  </a:lnTo>
                  <a:lnTo>
                    <a:pt x="158" y="78"/>
                  </a:lnTo>
                  <a:lnTo>
                    <a:pt x="157" y="79"/>
                  </a:lnTo>
                  <a:lnTo>
                    <a:pt x="156" y="81"/>
                  </a:lnTo>
                  <a:lnTo>
                    <a:pt x="157" y="83"/>
                  </a:lnTo>
                  <a:lnTo>
                    <a:pt x="155" y="85"/>
                  </a:lnTo>
                  <a:lnTo>
                    <a:pt x="154" y="87"/>
                  </a:lnTo>
                  <a:lnTo>
                    <a:pt x="153" y="89"/>
                  </a:lnTo>
                  <a:lnTo>
                    <a:pt x="155" y="90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8" y="92"/>
                  </a:lnTo>
                  <a:lnTo>
                    <a:pt x="158" y="91"/>
                  </a:lnTo>
                  <a:lnTo>
                    <a:pt x="160" y="92"/>
                  </a:lnTo>
                  <a:lnTo>
                    <a:pt x="162" y="92"/>
                  </a:lnTo>
                  <a:lnTo>
                    <a:pt x="164" y="93"/>
                  </a:lnTo>
                  <a:lnTo>
                    <a:pt x="166" y="91"/>
                  </a:lnTo>
                  <a:lnTo>
                    <a:pt x="167" y="91"/>
                  </a:lnTo>
                  <a:lnTo>
                    <a:pt x="167" y="93"/>
                  </a:lnTo>
                  <a:lnTo>
                    <a:pt x="168" y="92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68" y="95"/>
                  </a:lnTo>
                  <a:lnTo>
                    <a:pt x="169" y="95"/>
                  </a:lnTo>
                  <a:lnTo>
                    <a:pt x="169" y="96"/>
                  </a:lnTo>
                  <a:lnTo>
                    <a:pt x="168" y="96"/>
                  </a:lnTo>
                  <a:lnTo>
                    <a:pt x="168" y="97"/>
                  </a:lnTo>
                  <a:lnTo>
                    <a:pt x="169" y="98"/>
                  </a:lnTo>
                  <a:lnTo>
                    <a:pt x="170" y="99"/>
                  </a:lnTo>
                  <a:lnTo>
                    <a:pt x="171" y="99"/>
                  </a:lnTo>
                  <a:lnTo>
                    <a:pt x="174" y="101"/>
                  </a:lnTo>
                  <a:lnTo>
                    <a:pt x="175" y="102"/>
                  </a:lnTo>
                  <a:lnTo>
                    <a:pt x="177" y="102"/>
                  </a:lnTo>
                  <a:lnTo>
                    <a:pt x="177" y="104"/>
                  </a:lnTo>
                  <a:lnTo>
                    <a:pt x="178" y="105"/>
                  </a:lnTo>
                  <a:lnTo>
                    <a:pt x="178" y="107"/>
                  </a:lnTo>
                  <a:lnTo>
                    <a:pt x="177" y="108"/>
                  </a:lnTo>
                  <a:lnTo>
                    <a:pt x="177" y="109"/>
                  </a:lnTo>
                  <a:lnTo>
                    <a:pt x="176" y="110"/>
                  </a:lnTo>
                  <a:lnTo>
                    <a:pt x="177" y="111"/>
                  </a:lnTo>
                  <a:lnTo>
                    <a:pt x="178" y="112"/>
                  </a:lnTo>
                  <a:lnTo>
                    <a:pt x="178" y="113"/>
                  </a:lnTo>
                  <a:lnTo>
                    <a:pt x="178" y="114"/>
                  </a:lnTo>
                  <a:lnTo>
                    <a:pt x="179" y="114"/>
                  </a:lnTo>
                  <a:lnTo>
                    <a:pt x="180" y="114"/>
                  </a:lnTo>
                  <a:lnTo>
                    <a:pt x="181" y="114"/>
                  </a:lnTo>
                  <a:lnTo>
                    <a:pt x="182" y="116"/>
                  </a:lnTo>
                  <a:lnTo>
                    <a:pt x="183" y="118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84" y="123"/>
                  </a:lnTo>
                  <a:lnTo>
                    <a:pt x="185" y="124"/>
                  </a:lnTo>
                  <a:lnTo>
                    <a:pt x="186" y="124"/>
                  </a:lnTo>
                  <a:lnTo>
                    <a:pt x="187" y="125"/>
                  </a:lnTo>
                  <a:lnTo>
                    <a:pt x="189" y="125"/>
                  </a:lnTo>
                  <a:lnTo>
                    <a:pt x="189" y="126"/>
                  </a:lnTo>
                  <a:lnTo>
                    <a:pt x="188" y="128"/>
                  </a:lnTo>
                  <a:lnTo>
                    <a:pt x="190" y="129"/>
                  </a:lnTo>
                  <a:lnTo>
                    <a:pt x="191" y="129"/>
                  </a:lnTo>
                  <a:lnTo>
                    <a:pt x="190" y="132"/>
                  </a:lnTo>
                  <a:lnTo>
                    <a:pt x="191" y="133"/>
                  </a:lnTo>
                  <a:lnTo>
                    <a:pt x="189" y="133"/>
                  </a:lnTo>
                  <a:lnTo>
                    <a:pt x="189" y="136"/>
                  </a:lnTo>
                  <a:lnTo>
                    <a:pt x="192" y="138"/>
                  </a:lnTo>
                  <a:lnTo>
                    <a:pt x="190" y="140"/>
                  </a:lnTo>
                  <a:lnTo>
                    <a:pt x="190" y="142"/>
                  </a:lnTo>
                  <a:lnTo>
                    <a:pt x="188" y="143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6" y="146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3" y="146"/>
                  </a:lnTo>
                  <a:lnTo>
                    <a:pt x="182" y="147"/>
                  </a:lnTo>
                  <a:lnTo>
                    <a:pt x="181" y="147"/>
                  </a:lnTo>
                  <a:lnTo>
                    <a:pt x="179" y="147"/>
                  </a:lnTo>
                  <a:lnTo>
                    <a:pt x="178" y="148"/>
                  </a:lnTo>
                  <a:lnTo>
                    <a:pt x="178" y="149"/>
                  </a:lnTo>
                  <a:lnTo>
                    <a:pt x="177" y="151"/>
                  </a:lnTo>
                  <a:lnTo>
                    <a:pt x="180" y="152"/>
                  </a:lnTo>
                  <a:lnTo>
                    <a:pt x="178" y="154"/>
                  </a:lnTo>
                  <a:lnTo>
                    <a:pt x="178" y="155"/>
                  </a:lnTo>
                  <a:lnTo>
                    <a:pt x="179" y="158"/>
                  </a:lnTo>
                  <a:lnTo>
                    <a:pt x="180" y="160"/>
                  </a:lnTo>
                  <a:lnTo>
                    <a:pt x="181" y="161"/>
                  </a:lnTo>
                  <a:lnTo>
                    <a:pt x="179" y="161"/>
                  </a:lnTo>
                  <a:lnTo>
                    <a:pt x="179" y="162"/>
                  </a:lnTo>
                  <a:lnTo>
                    <a:pt x="177" y="163"/>
                  </a:lnTo>
                  <a:lnTo>
                    <a:pt x="175" y="162"/>
                  </a:lnTo>
                  <a:lnTo>
                    <a:pt x="174" y="162"/>
                  </a:lnTo>
                  <a:lnTo>
                    <a:pt x="174" y="161"/>
                  </a:lnTo>
                  <a:lnTo>
                    <a:pt x="173" y="160"/>
                  </a:lnTo>
                  <a:lnTo>
                    <a:pt x="173" y="159"/>
                  </a:lnTo>
                  <a:lnTo>
                    <a:pt x="171" y="157"/>
                  </a:lnTo>
                  <a:lnTo>
                    <a:pt x="172" y="156"/>
                  </a:lnTo>
                  <a:lnTo>
                    <a:pt x="170" y="155"/>
                  </a:lnTo>
                  <a:lnTo>
                    <a:pt x="168" y="156"/>
                  </a:lnTo>
                  <a:lnTo>
                    <a:pt x="168" y="158"/>
                  </a:lnTo>
                  <a:lnTo>
                    <a:pt x="166" y="157"/>
                  </a:lnTo>
                  <a:lnTo>
                    <a:pt x="164" y="157"/>
                  </a:lnTo>
                  <a:lnTo>
                    <a:pt x="161" y="157"/>
                  </a:lnTo>
                  <a:lnTo>
                    <a:pt x="161" y="154"/>
                  </a:lnTo>
                  <a:lnTo>
                    <a:pt x="160" y="154"/>
                  </a:lnTo>
                  <a:lnTo>
                    <a:pt x="158" y="152"/>
                  </a:lnTo>
                  <a:lnTo>
                    <a:pt x="159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6" y="151"/>
                  </a:lnTo>
                  <a:lnTo>
                    <a:pt x="154" y="150"/>
                  </a:lnTo>
                  <a:lnTo>
                    <a:pt x="153" y="149"/>
                  </a:lnTo>
                  <a:lnTo>
                    <a:pt x="152" y="149"/>
                  </a:lnTo>
                  <a:lnTo>
                    <a:pt x="151" y="147"/>
                  </a:lnTo>
                  <a:lnTo>
                    <a:pt x="152" y="146"/>
                  </a:lnTo>
                  <a:lnTo>
                    <a:pt x="151" y="144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51" y="141"/>
                  </a:lnTo>
                  <a:lnTo>
                    <a:pt x="150" y="140"/>
                  </a:lnTo>
                  <a:lnTo>
                    <a:pt x="151" y="139"/>
                  </a:lnTo>
                  <a:lnTo>
                    <a:pt x="151" y="138"/>
                  </a:lnTo>
                  <a:lnTo>
                    <a:pt x="150" y="137"/>
                  </a:lnTo>
                  <a:lnTo>
                    <a:pt x="150" y="135"/>
                  </a:lnTo>
                  <a:lnTo>
                    <a:pt x="149" y="135"/>
                  </a:lnTo>
                  <a:lnTo>
                    <a:pt x="149" y="134"/>
                  </a:lnTo>
                  <a:lnTo>
                    <a:pt x="148" y="133"/>
                  </a:lnTo>
                  <a:lnTo>
                    <a:pt x="145" y="133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40" y="133"/>
                  </a:lnTo>
                  <a:lnTo>
                    <a:pt x="139" y="133"/>
                  </a:lnTo>
                  <a:lnTo>
                    <a:pt x="138" y="133"/>
                  </a:lnTo>
                  <a:lnTo>
                    <a:pt x="138" y="135"/>
                  </a:lnTo>
                  <a:lnTo>
                    <a:pt x="137" y="135"/>
                  </a:lnTo>
                  <a:lnTo>
                    <a:pt x="136" y="134"/>
                  </a:lnTo>
                  <a:lnTo>
                    <a:pt x="136" y="135"/>
                  </a:lnTo>
                  <a:lnTo>
                    <a:pt x="136" y="136"/>
                  </a:lnTo>
                  <a:lnTo>
                    <a:pt x="136" y="137"/>
                  </a:lnTo>
                  <a:lnTo>
                    <a:pt x="133" y="137"/>
                  </a:lnTo>
                  <a:lnTo>
                    <a:pt x="131" y="140"/>
                  </a:lnTo>
                  <a:lnTo>
                    <a:pt x="130" y="14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7" y="142"/>
                  </a:lnTo>
                  <a:lnTo>
                    <a:pt x="126" y="141"/>
                  </a:lnTo>
                  <a:lnTo>
                    <a:pt x="124" y="141"/>
                  </a:lnTo>
                  <a:lnTo>
                    <a:pt x="124" y="142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21" y="137"/>
                  </a:lnTo>
                  <a:lnTo>
                    <a:pt x="122" y="137"/>
                  </a:lnTo>
                  <a:lnTo>
                    <a:pt x="122" y="134"/>
                  </a:lnTo>
                  <a:lnTo>
                    <a:pt x="121" y="134"/>
                  </a:lnTo>
                  <a:lnTo>
                    <a:pt x="120" y="135"/>
                  </a:lnTo>
                  <a:lnTo>
                    <a:pt x="118" y="135"/>
                  </a:lnTo>
                  <a:lnTo>
                    <a:pt x="116" y="134"/>
                  </a:lnTo>
                  <a:lnTo>
                    <a:pt x="115" y="132"/>
                  </a:lnTo>
                  <a:lnTo>
                    <a:pt x="115" y="131"/>
                  </a:lnTo>
                  <a:lnTo>
                    <a:pt x="114" y="129"/>
                  </a:lnTo>
                  <a:lnTo>
                    <a:pt x="114" y="128"/>
                  </a:lnTo>
                  <a:lnTo>
                    <a:pt x="116" y="127"/>
                  </a:lnTo>
                  <a:lnTo>
                    <a:pt x="113" y="124"/>
                  </a:lnTo>
                  <a:lnTo>
                    <a:pt x="112" y="124"/>
                  </a:lnTo>
                  <a:lnTo>
                    <a:pt x="110" y="123"/>
                  </a:lnTo>
                  <a:lnTo>
                    <a:pt x="109" y="124"/>
                  </a:lnTo>
                  <a:lnTo>
                    <a:pt x="110" y="125"/>
                  </a:lnTo>
                  <a:lnTo>
                    <a:pt x="107" y="128"/>
                  </a:lnTo>
                  <a:lnTo>
                    <a:pt x="106" y="128"/>
                  </a:lnTo>
                  <a:lnTo>
                    <a:pt x="105" y="127"/>
                  </a:lnTo>
                  <a:lnTo>
                    <a:pt x="104" y="127"/>
                  </a:lnTo>
                  <a:lnTo>
                    <a:pt x="102" y="129"/>
                  </a:lnTo>
                  <a:lnTo>
                    <a:pt x="102" y="130"/>
                  </a:lnTo>
                  <a:lnTo>
                    <a:pt x="102" y="131"/>
                  </a:lnTo>
                  <a:lnTo>
                    <a:pt x="100" y="129"/>
                  </a:lnTo>
                  <a:lnTo>
                    <a:pt x="99" y="129"/>
                  </a:lnTo>
                  <a:lnTo>
                    <a:pt x="99" y="128"/>
                  </a:lnTo>
                  <a:lnTo>
                    <a:pt x="97" y="128"/>
                  </a:lnTo>
                  <a:lnTo>
                    <a:pt x="95" y="127"/>
                  </a:lnTo>
                  <a:lnTo>
                    <a:pt x="93" y="129"/>
                  </a:lnTo>
                  <a:lnTo>
                    <a:pt x="92" y="128"/>
                  </a:lnTo>
                  <a:lnTo>
                    <a:pt x="90" y="129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7" y="131"/>
                  </a:lnTo>
                  <a:lnTo>
                    <a:pt x="87" y="132"/>
                  </a:lnTo>
                  <a:lnTo>
                    <a:pt x="85" y="132"/>
                  </a:lnTo>
                  <a:lnTo>
                    <a:pt x="82" y="134"/>
                  </a:lnTo>
                  <a:lnTo>
                    <a:pt x="81" y="134"/>
                  </a:lnTo>
                  <a:lnTo>
                    <a:pt x="81" y="133"/>
                  </a:lnTo>
                  <a:lnTo>
                    <a:pt x="81" y="131"/>
                  </a:lnTo>
                  <a:lnTo>
                    <a:pt x="80" y="130"/>
                  </a:lnTo>
                  <a:lnTo>
                    <a:pt x="79" y="132"/>
                  </a:lnTo>
                  <a:lnTo>
                    <a:pt x="76" y="131"/>
                  </a:lnTo>
                  <a:lnTo>
                    <a:pt x="75" y="131"/>
                  </a:lnTo>
                  <a:lnTo>
                    <a:pt x="75" y="133"/>
                  </a:lnTo>
                  <a:lnTo>
                    <a:pt x="76" y="133"/>
                  </a:lnTo>
                  <a:lnTo>
                    <a:pt x="74" y="134"/>
                  </a:lnTo>
                  <a:lnTo>
                    <a:pt x="73" y="133"/>
                  </a:lnTo>
                  <a:lnTo>
                    <a:pt x="73" y="132"/>
                  </a:lnTo>
                  <a:lnTo>
                    <a:pt x="71" y="133"/>
                  </a:lnTo>
                  <a:lnTo>
                    <a:pt x="70" y="132"/>
                  </a:lnTo>
                  <a:lnTo>
                    <a:pt x="70" y="130"/>
                  </a:lnTo>
                  <a:lnTo>
                    <a:pt x="69" y="129"/>
                  </a:lnTo>
                  <a:lnTo>
                    <a:pt x="68" y="128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0" y="128"/>
                  </a:lnTo>
                  <a:lnTo>
                    <a:pt x="58" y="129"/>
                  </a:lnTo>
                  <a:lnTo>
                    <a:pt x="57" y="128"/>
                  </a:lnTo>
                  <a:lnTo>
                    <a:pt x="55" y="125"/>
                  </a:lnTo>
                  <a:lnTo>
                    <a:pt x="53" y="126"/>
                  </a:lnTo>
                  <a:lnTo>
                    <a:pt x="51" y="126"/>
                  </a:lnTo>
                  <a:lnTo>
                    <a:pt x="50" y="125"/>
                  </a:lnTo>
                  <a:lnTo>
                    <a:pt x="48" y="125"/>
                  </a:lnTo>
                  <a:lnTo>
                    <a:pt x="47" y="124"/>
                  </a:lnTo>
                  <a:lnTo>
                    <a:pt x="46" y="124"/>
                  </a:lnTo>
                  <a:lnTo>
                    <a:pt x="45" y="123"/>
                  </a:lnTo>
                  <a:lnTo>
                    <a:pt x="43" y="124"/>
                  </a:lnTo>
                  <a:lnTo>
                    <a:pt x="41" y="123"/>
                  </a:lnTo>
                  <a:lnTo>
                    <a:pt x="40" y="123"/>
                  </a:lnTo>
                  <a:lnTo>
                    <a:pt x="40" y="124"/>
                  </a:lnTo>
                  <a:lnTo>
                    <a:pt x="39" y="125"/>
                  </a:lnTo>
                  <a:lnTo>
                    <a:pt x="38" y="125"/>
                  </a:lnTo>
                  <a:lnTo>
                    <a:pt x="37" y="126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35" y="127"/>
                  </a:lnTo>
                  <a:lnTo>
                    <a:pt x="35" y="129"/>
                  </a:lnTo>
                  <a:lnTo>
                    <a:pt x="34" y="129"/>
                  </a:lnTo>
                  <a:lnTo>
                    <a:pt x="32" y="130"/>
                  </a:lnTo>
                  <a:lnTo>
                    <a:pt x="31" y="131"/>
                  </a:lnTo>
                  <a:lnTo>
                    <a:pt x="28" y="130"/>
                  </a:lnTo>
                  <a:lnTo>
                    <a:pt x="28" y="128"/>
                  </a:lnTo>
                  <a:lnTo>
                    <a:pt x="27" y="127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5" y="125"/>
                  </a:lnTo>
                  <a:lnTo>
                    <a:pt x="23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3" y="119"/>
                  </a:lnTo>
                  <a:lnTo>
                    <a:pt x="22" y="117"/>
                  </a:lnTo>
                  <a:lnTo>
                    <a:pt x="21" y="117"/>
                  </a:lnTo>
                  <a:lnTo>
                    <a:pt x="22" y="115"/>
                  </a:lnTo>
                  <a:lnTo>
                    <a:pt x="20" y="114"/>
                  </a:lnTo>
                  <a:lnTo>
                    <a:pt x="19" y="112"/>
                  </a:lnTo>
                  <a:lnTo>
                    <a:pt x="21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4" y="112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7" y="113"/>
                  </a:lnTo>
                  <a:lnTo>
                    <a:pt x="27" y="112"/>
                  </a:lnTo>
                  <a:lnTo>
                    <a:pt x="30" y="112"/>
                  </a:lnTo>
                  <a:lnTo>
                    <a:pt x="33" y="113"/>
                  </a:lnTo>
                  <a:lnTo>
                    <a:pt x="34" y="113"/>
                  </a:lnTo>
                  <a:lnTo>
                    <a:pt x="35" y="113"/>
                  </a:lnTo>
                  <a:lnTo>
                    <a:pt x="34" y="112"/>
                  </a:lnTo>
                  <a:lnTo>
                    <a:pt x="31" y="110"/>
                  </a:lnTo>
                  <a:lnTo>
                    <a:pt x="31" y="109"/>
                  </a:lnTo>
                  <a:lnTo>
                    <a:pt x="29" y="109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5" y="107"/>
                  </a:lnTo>
                  <a:lnTo>
                    <a:pt x="24" y="104"/>
                  </a:lnTo>
                  <a:lnTo>
                    <a:pt x="23" y="102"/>
                  </a:lnTo>
                  <a:lnTo>
                    <a:pt x="22" y="102"/>
                  </a:lnTo>
                  <a:lnTo>
                    <a:pt x="20" y="100"/>
                  </a:lnTo>
                  <a:lnTo>
                    <a:pt x="21" y="96"/>
                  </a:lnTo>
                  <a:lnTo>
                    <a:pt x="20" y="94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20" y="90"/>
                  </a:lnTo>
                  <a:lnTo>
                    <a:pt x="21" y="89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2" y="84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2" y="77"/>
                  </a:lnTo>
                  <a:lnTo>
                    <a:pt x="23" y="75"/>
                  </a:lnTo>
                  <a:lnTo>
                    <a:pt x="23" y="74"/>
                  </a:lnTo>
                  <a:lnTo>
                    <a:pt x="22" y="74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0" y="63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21" y="56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6" y="44"/>
                  </a:lnTo>
                  <a:lnTo>
                    <a:pt x="15" y="43"/>
                  </a:lnTo>
                  <a:lnTo>
                    <a:pt x="14" y="41"/>
                  </a:lnTo>
                  <a:lnTo>
                    <a:pt x="13" y="41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5" y="15"/>
                  </a:lnTo>
                  <a:lnTo>
                    <a:pt x="46" y="16"/>
                  </a:lnTo>
                  <a:lnTo>
                    <a:pt x="44" y="16"/>
                  </a:lnTo>
                  <a:lnTo>
                    <a:pt x="43" y="17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2"/>
                  </a:lnTo>
                  <a:lnTo>
                    <a:pt x="44" y="24"/>
                  </a:lnTo>
                  <a:lnTo>
                    <a:pt x="45" y="25"/>
                  </a:lnTo>
                  <a:lnTo>
                    <a:pt x="46" y="27"/>
                  </a:lnTo>
                  <a:lnTo>
                    <a:pt x="46" y="28"/>
                  </a:lnTo>
                  <a:lnTo>
                    <a:pt x="46" y="29"/>
                  </a:lnTo>
                  <a:lnTo>
                    <a:pt x="47" y="30"/>
                  </a:lnTo>
                  <a:lnTo>
                    <a:pt x="48" y="31"/>
                  </a:lnTo>
                  <a:lnTo>
                    <a:pt x="49" y="32"/>
                  </a:lnTo>
                  <a:lnTo>
                    <a:pt x="50" y="33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3" y="40"/>
                  </a:lnTo>
                  <a:lnTo>
                    <a:pt x="52" y="41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5" y="41"/>
                  </a:lnTo>
                  <a:lnTo>
                    <a:pt x="54" y="40"/>
                  </a:lnTo>
                  <a:lnTo>
                    <a:pt x="55" y="38"/>
                  </a:lnTo>
                  <a:lnTo>
                    <a:pt x="56" y="37"/>
                  </a:lnTo>
                  <a:lnTo>
                    <a:pt x="58" y="37"/>
                  </a:lnTo>
                  <a:lnTo>
                    <a:pt x="59" y="37"/>
                  </a:lnTo>
                  <a:lnTo>
                    <a:pt x="60" y="37"/>
                  </a:lnTo>
                  <a:lnTo>
                    <a:pt x="63" y="36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4" y="41"/>
                  </a:lnTo>
                  <a:lnTo>
                    <a:pt x="75" y="41"/>
                  </a:lnTo>
                  <a:lnTo>
                    <a:pt x="79" y="41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6" y="43"/>
                  </a:lnTo>
                  <a:lnTo>
                    <a:pt x="88" y="43"/>
                  </a:lnTo>
                  <a:lnTo>
                    <a:pt x="89" y="43"/>
                  </a:lnTo>
                  <a:lnTo>
                    <a:pt x="91" y="43"/>
                  </a:lnTo>
                  <a:lnTo>
                    <a:pt x="92" y="42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4"/>
                  </a:lnTo>
                  <a:lnTo>
                    <a:pt x="99" y="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2" name="Freeform 221"/>
            <p:cNvSpPr>
              <a:spLocks/>
            </p:cNvSpPr>
            <p:nvPr/>
          </p:nvSpPr>
          <p:spPr bwMode="auto">
            <a:xfrm>
              <a:off x="1143" y="1587"/>
              <a:ext cx="121" cy="113"/>
            </a:xfrm>
            <a:custGeom>
              <a:avLst/>
              <a:gdLst>
                <a:gd name="T0" fmla="*/ 119 w 121"/>
                <a:gd name="T1" fmla="*/ 4 h 113"/>
                <a:gd name="T2" fmla="*/ 116 w 121"/>
                <a:gd name="T3" fmla="*/ 1 h 113"/>
                <a:gd name="T4" fmla="*/ 112 w 121"/>
                <a:gd name="T5" fmla="*/ 3 h 113"/>
                <a:gd name="T6" fmla="*/ 108 w 121"/>
                <a:gd name="T7" fmla="*/ 3 h 113"/>
                <a:gd name="T8" fmla="*/ 109 w 121"/>
                <a:gd name="T9" fmla="*/ 8 h 113"/>
                <a:gd name="T10" fmla="*/ 108 w 121"/>
                <a:gd name="T11" fmla="*/ 10 h 113"/>
                <a:gd name="T12" fmla="*/ 109 w 121"/>
                <a:gd name="T13" fmla="*/ 15 h 113"/>
                <a:gd name="T14" fmla="*/ 109 w 121"/>
                <a:gd name="T15" fmla="*/ 18 h 113"/>
                <a:gd name="T16" fmla="*/ 108 w 121"/>
                <a:gd name="T17" fmla="*/ 22 h 113"/>
                <a:gd name="T18" fmla="*/ 105 w 121"/>
                <a:gd name="T19" fmla="*/ 26 h 113"/>
                <a:gd name="T20" fmla="*/ 106 w 121"/>
                <a:gd name="T21" fmla="*/ 32 h 113"/>
                <a:gd name="T22" fmla="*/ 106 w 121"/>
                <a:gd name="T23" fmla="*/ 35 h 113"/>
                <a:gd name="T24" fmla="*/ 107 w 121"/>
                <a:gd name="T25" fmla="*/ 40 h 113"/>
                <a:gd name="T26" fmla="*/ 110 w 121"/>
                <a:gd name="T27" fmla="*/ 46 h 113"/>
                <a:gd name="T28" fmla="*/ 109 w 121"/>
                <a:gd name="T29" fmla="*/ 54 h 113"/>
                <a:gd name="T30" fmla="*/ 104 w 121"/>
                <a:gd name="T31" fmla="*/ 54 h 113"/>
                <a:gd name="T32" fmla="*/ 100 w 121"/>
                <a:gd name="T33" fmla="*/ 56 h 113"/>
                <a:gd name="T34" fmla="*/ 99 w 121"/>
                <a:gd name="T35" fmla="*/ 59 h 113"/>
                <a:gd name="T36" fmla="*/ 97 w 121"/>
                <a:gd name="T37" fmla="*/ 66 h 113"/>
                <a:gd name="T38" fmla="*/ 95 w 121"/>
                <a:gd name="T39" fmla="*/ 67 h 113"/>
                <a:gd name="T40" fmla="*/ 93 w 121"/>
                <a:gd name="T41" fmla="*/ 72 h 113"/>
                <a:gd name="T42" fmla="*/ 92 w 121"/>
                <a:gd name="T43" fmla="*/ 75 h 113"/>
                <a:gd name="T44" fmla="*/ 83 w 121"/>
                <a:gd name="T45" fmla="*/ 70 h 113"/>
                <a:gd name="T46" fmla="*/ 77 w 121"/>
                <a:gd name="T47" fmla="*/ 69 h 113"/>
                <a:gd name="T48" fmla="*/ 73 w 121"/>
                <a:gd name="T49" fmla="*/ 73 h 113"/>
                <a:gd name="T50" fmla="*/ 69 w 121"/>
                <a:gd name="T51" fmla="*/ 75 h 113"/>
                <a:gd name="T52" fmla="*/ 64 w 121"/>
                <a:gd name="T53" fmla="*/ 79 h 113"/>
                <a:gd name="T54" fmla="*/ 61 w 121"/>
                <a:gd name="T55" fmla="*/ 82 h 113"/>
                <a:gd name="T56" fmla="*/ 57 w 121"/>
                <a:gd name="T57" fmla="*/ 82 h 113"/>
                <a:gd name="T58" fmla="*/ 51 w 121"/>
                <a:gd name="T59" fmla="*/ 81 h 113"/>
                <a:gd name="T60" fmla="*/ 46 w 121"/>
                <a:gd name="T61" fmla="*/ 82 h 113"/>
                <a:gd name="T62" fmla="*/ 43 w 121"/>
                <a:gd name="T63" fmla="*/ 81 h 113"/>
                <a:gd name="T64" fmla="*/ 37 w 121"/>
                <a:gd name="T65" fmla="*/ 84 h 113"/>
                <a:gd name="T66" fmla="*/ 34 w 121"/>
                <a:gd name="T67" fmla="*/ 87 h 113"/>
                <a:gd name="T68" fmla="*/ 33 w 121"/>
                <a:gd name="T69" fmla="*/ 92 h 113"/>
                <a:gd name="T70" fmla="*/ 30 w 121"/>
                <a:gd name="T71" fmla="*/ 98 h 113"/>
                <a:gd name="T72" fmla="*/ 27 w 121"/>
                <a:gd name="T73" fmla="*/ 100 h 113"/>
                <a:gd name="T74" fmla="*/ 23 w 121"/>
                <a:gd name="T75" fmla="*/ 100 h 113"/>
                <a:gd name="T76" fmla="*/ 19 w 121"/>
                <a:gd name="T77" fmla="*/ 98 h 113"/>
                <a:gd name="T78" fmla="*/ 15 w 121"/>
                <a:gd name="T79" fmla="*/ 104 h 113"/>
                <a:gd name="T80" fmla="*/ 11 w 121"/>
                <a:gd name="T81" fmla="*/ 103 h 113"/>
                <a:gd name="T82" fmla="*/ 8 w 121"/>
                <a:gd name="T83" fmla="*/ 103 h 113"/>
                <a:gd name="T84" fmla="*/ 7 w 121"/>
                <a:gd name="T85" fmla="*/ 106 h 113"/>
                <a:gd name="T86" fmla="*/ 7 w 121"/>
                <a:gd name="T87" fmla="*/ 107 h 113"/>
                <a:gd name="T88" fmla="*/ 2 w 121"/>
                <a:gd name="T89" fmla="*/ 112 h 1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113"/>
                <a:gd name="T137" fmla="*/ 121 w 121"/>
                <a:gd name="T138" fmla="*/ 113 h 1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113">
                  <a:moveTo>
                    <a:pt x="121" y="113"/>
                  </a:moveTo>
                  <a:lnTo>
                    <a:pt x="121" y="3"/>
                  </a:lnTo>
                  <a:lnTo>
                    <a:pt x="119" y="4"/>
                  </a:lnTo>
                  <a:lnTo>
                    <a:pt x="119" y="2"/>
                  </a:lnTo>
                  <a:lnTo>
                    <a:pt x="117" y="1"/>
                  </a:lnTo>
                  <a:lnTo>
                    <a:pt x="116" y="1"/>
                  </a:lnTo>
                  <a:lnTo>
                    <a:pt x="115" y="3"/>
                  </a:lnTo>
                  <a:lnTo>
                    <a:pt x="113" y="4"/>
                  </a:lnTo>
                  <a:lnTo>
                    <a:pt x="112" y="3"/>
                  </a:lnTo>
                  <a:lnTo>
                    <a:pt x="110" y="0"/>
                  </a:lnTo>
                  <a:lnTo>
                    <a:pt x="108" y="1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6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8" y="10"/>
                  </a:lnTo>
                  <a:lnTo>
                    <a:pt x="108" y="12"/>
                  </a:lnTo>
                  <a:lnTo>
                    <a:pt x="109" y="15"/>
                  </a:lnTo>
                  <a:lnTo>
                    <a:pt x="108" y="16"/>
                  </a:lnTo>
                  <a:lnTo>
                    <a:pt x="109" y="17"/>
                  </a:lnTo>
                  <a:lnTo>
                    <a:pt x="109" y="18"/>
                  </a:lnTo>
                  <a:lnTo>
                    <a:pt x="109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5" y="26"/>
                  </a:lnTo>
                  <a:lnTo>
                    <a:pt x="105" y="28"/>
                  </a:lnTo>
                  <a:lnTo>
                    <a:pt x="106" y="31"/>
                  </a:lnTo>
                  <a:lnTo>
                    <a:pt x="106" y="32"/>
                  </a:lnTo>
                  <a:lnTo>
                    <a:pt x="107" y="33"/>
                  </a:lnTo>
                  <a:lnTo>
                    <a:pt x="106" y="35"/>
                  </a:lnTo>
                  <a:lnTo>
                    <a:pt x="107" y="37"/>
                  </a:lnTo>
                  <a:lnTo>
                    <a:pt x="107" y="40"/>
                  </a:lnTo>
                  <a:lnTo>
                    <a:pt x="107" y="42"/>
                  </a:lnTo>
                  <a:lnTo>
                    <a:pt x="108" y="44"/>
                  </a:lnTo>
                  <a:lnTo>
                    <a:pt x="110" y="46"/>
                  </a:lnTo>
                  <a:lnTo>
                    <a:pt x="109" y="49"/>
                  </a:lnTo>
                  <a:lnTo>
                    <a:pt x="110" y="52"/>
                  </a:lnTo>
                  <a:lnTo>
                    <a:pt x="109" y="54"/>
                  </a:lnTo>
                  <a:lnTo>
                    <a:pt x="106" y="54"/>
                  </a:lnTo>
                  <a:lnTo>
                    <a:pt x="105" y="54"/>
                  </a:lnTo>
                  <a:lnTo>
                    <a:pt x="104" y="54"/>
                  </a:lnTo>
                  <a:lnTo>
                    <a:pt x="102" y="54"/>
                  </a:lnTo>
                  <a:lnTo>
                    <a:pt x="101" y="55"/>
                  </a:lnTo>
                  <a:lnTo>
                    <a:pt x="100" y="56"/>
                  </a:lnTo>
                  <a:lnTo>
                    <a:pt x="100" y="58"/>
                  </a:lnTo>
                  <a:lnTo>
                    <a:pt x="100" y="59"/>
                  </a:lnTo>
                  <a:lnTo>
                    <a:pt x="99" y="59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7" y="66"/>
                  </a:lnTo>
                  <a:lnTo>
                    <a:pt x="96" y="66"/>
                  </a:lnTo>
                  <a:lnTo>
                    <a:pt x="95" y="67"/>
                  </a:lnTo>
                  <a:lnTo>
                    <a:pt x="95" y="69"/>
                  </a:lnTo>
                  <a:lnTo>
                    <a:pt x="94" y="71"/>
                  </a:lnTo>
                  <a:lnTo>
                    <a:pt x="93" y="72"/>
                  </a:lnTo>
                  <a:lnTo>
                    <a:pt x="92" y="75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3" y="70"/>
                  </a:lnTo>
                  <a:lnTo>
                    <a:pt x="82" y="70"/>
                  </a:lnTo>
                  <a:lnTo>
                    <a:pt x="77" y="69"/>
                  </a:lnTo>
                  <a:lnTo>
                    <a:pt x="78" y="72"/>
                  </a:lnTo>
                  <a:lnTo>
                    <a:pt x="75" y="72"/>
                  </a:lnTo>
                  <a:lnTo>
                    <a:pt x="73" y="73"/>
                  </a:lnTo>
                  <a:lnTo>
                    <a:pt x="71" y="73"/>
                  </a:lnTo>
                  <a:lnTo>
                    <a:pt x="69" y="74"/>
                  </a:lnTo>
                  <a:lnTo>
                    <a:pt x="69" y="75"/>
                  </a:lnTo>
                  <a:lnTo>
                    <a:pt x="66" y="75"/>
                  </a:lnTo>
                  <a:lnTo>
                    <a:pt x="65" y="80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1" y="80"/>
                  </a:lnTo>
                  <a:lnTo>
                    <a:pt x="61" y="82"/>
                  </a:lnTo>
                  <a:lnTo>
                    <a:pt x="59" y="82"/>
                  </a:lnTo>
                  <a:lnTo>
                    <a:pt x="57" y="81"/>
                  </a:lnTo>
                  <a:lnTo>
                    <a:pt x="57" y="82"/>
                  </a:lnTo>
                  <a:lnTo>
                    <a:pt x="55" y="81"/>
                  </a:lnTo>
                  <a:lnTo>
                    <a:pt x="53" y="80"/>
                  </a:lnTo>
                  <a:lnTo>
                    <a:pt x="51" y="81"/>
                  </a:lnTo>
                  <a:lnTo>
                    <a:pt x="49" y="82"/>
                  </a:lnTo>
                  <a:lnTo>
                    <a:pt x="46" y="82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1" y="82"/>
                  </a:lnTo>
                  <a:lnTo>
                    <a:pt x="39" y="83"/>
                  </a:lnTo>
                  <a:lnTo>
                    <a:pt x="37" y="84"/>
                  </a:lnTo>
                  <a:lnTo>
                    <a:pt x="36" y="85"/>
                  </a:lnTo>
                  <a:lnTo>
                    <a:pt x="35" y="85"/>
                  </a:lnTo>
                  <a:lnTo>
                    <a:pt x="34" y="87"/>
                  </a:lnTo>
                  <a:lnTo>
                    <a:pt x="35" y="88"/>
                  </a:lnTo>
                  <a:lnTo>
                    <a:pt x="35" y="90"/>
                  </a:lnTo>
                  <a:lnTo>
                    <a:pt x="33" y="92"/>
                  </a:lnTo>
                  <a:lnTo>
                    <a:pt x="34" y="93"/>
                  </a:lnTo>
                  <a:lnTo>
                    <a:pt x="33" y="97"/>
                  </a:lnTo>
                  <a:lnTo>
                    <a:pt x="30" y="98"/>
                  </a:lnTo>
                  <a:lnTo>
                    <a:pt x="29" y="98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6" y="99"/>
                  </a:lnTo>
                  <a:lnTo>
                    <a:pt x="23" y="100"/>
                  </a:lnTo>
                  <a:lnTo>
                    <a:pt x="22" y="100"/>
                  </a:lnTo>
                  <a:lnTo>
                    <a:pt x="22" y="99"/>
                  </a:lnTo>
                  <a:lnTo>
                    <a:pt x="19" y="98"/>
                  </a:lnTo>
                  <a:lnTo>
                    <a:pt x="17" y="103"/>
                  </a:lnTo>
                  <a:lnTo>
                    <a:pt x="15" y="104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1" y="103"/>
                  </a:lnTo>
                  <a:lnTo>
                    <a:pt x="11" y="102"/>
                  </a:lnTo>
                  <a:lnTo>
                    <a:pt x="10" y="101"/>
                  </a:lnTo>
                  <a:lnTo>
                    <a:pt x="8" y="103"/>
                  </a:lnTo>
                  <a:lnTo>
                    <a:pt x="7" y="104"/>
                  </a:lnTo>
                  <a:lnTo>
                    <a:pt x="8" y="105"/>
                  </a:lnTo>
                  <a:lnTo>
                    <a:pt x="7" y="106"/>
                  </a:lnTo>
                  <a:lnTo>
                    <a:pt x="9" y="107"/>
                  </a:lnTo>
                  <a:lnTo>
                    <a:pt x="8" y="108"/>
                  </a:lnTo>
                  <a:lnTo>
                    <a:pt x="7" y="107"/>
                  </a:lnTo>
                  <a:lnTo>
                    <a:pt x="4" y="109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3" y="113"/>
                  </a:lnTo>
                  <a:lnTo>
                    <a:pt x="12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3" name="Freeform 222"/>
            <p:cNvSpPr>
              <a:spLocks/>
            </p:cNvSpPr>
            <p:nvPr/>
          </p:nvSpPr>
          <p:spPr bwMode="auto">
            <a:xfrm>
              <a:off x="1144" y="1700"/>
              <a:ext cx="120" cy="116"/>
            </a:xfrm>
            <a:custGeom>
              <a:avLst/>
              <a:gdLst>
                <a:gd name="T0" fmla="*/ 34 w 120"/>
                <a:gd name="T1" fmla="*/ 38 h 116"/>
                <a:gd name="T2" fmla="*/ 28 w 120"/>
                <a:gd name="T3" fmla="*/ 45 h 116"/>
                <a:gd name="T4" fmla="*/ 26 w 120"/>
                <a:gd name="T5" fmla="*/ 49 h 116"/>
                <a:gd name="T6" fmla="*/ 25 w 120"/>
                <a:gd name="T7" fmla="*/ 56 h 116"/>
                <a:gd name="T8" fmla="*/ 35 w 120"/>
                <a:gd name="T9" fmla="*/ 66 h 116"/>
                <a:gd name="T10" fmla="*/ 37 w 120"/>
                <a:gd name="T11" fmla="*/ 70 h 116"/>
                <a:gd name="T12" fmla="*/ 40 w 120"/>
                <a:gd name="T13" fmla="*/ 72 h 116"/>
                <a:gd name="T14" fmla="*/ 42 w 120"/>
                <a:gd name="T15" fmla="*/ 76 h 116"/>
                <a:gd name="T16" fmla="*/ 44 w 120"/>
                <a:gd name="T17" fmla="*/ 80 h 116"/>
                <a:gd name="T18" fmla="*/ 45 w 120"/>
                <a:gd name="T19" fmla="*/ 88 h 116"/>
                <a:gd name="T20" fmla="*/ 48 w 120"/>
                <a:gd name="T21" fmla="*/ 90 h 116"/>
                <a:gd name="T22" fmla="*/ 53 w 120"/>
                <a:gd name="T23" fmla="*/ 96 h 116"/>
                <a:gd name="T24" fmla="*/ 59 w 120"/>
                <a:gd name="T25" fmla="*/ 98 h 116"/>
                <a:gd name="T26" fmla="*/ 65 w 120"/>
                <a:gd name="T27" fmla="*/ 99 h 116"/>
                <a:gd name="T28" fmla="*/ 70 w 120"/>
                <a:gd name="T29" fmla="*/ 107 h 116"/>
                <a:gd name="T30" fmla="*/ 79 w 120"/>
                <a:gd name="T31" fmla="*/ 108 h 116"/>
                <a:gd name="T32" fmla="*/ 81 w 120"/>
                <a:gd name="T33" fmla="*/ 114 h 116"/>
                <a:gd name="T34" fmla="*/ 83 w 120"/>
                <a:gd name="T35" fmla="*/ 112 h 116"/>
                <a:gd name="T36" fmla="*/ 87 w 120"/>
                <a:gd name="T37" fmla="*/ 116 h 116"/>
                <a:gd name="T38" fmla="*/ 89 w 120"/>
                <a:gd name="T39" fmla="*/ 114 h 116"/>
                <a:gd name="T40" fmla="*/ 90 w 120"/>
                <a:gd name="T41" fmla="*/ 111 h 116"/>
                <a:gd name="T42" fmla="*/ 94 w 120"/>
                <a:gd name="T43" fmla="*/ 111 h 116"/>
                <a:gd name="T44" fmla="*/ 99 w 120"/>
                <a:gd name="T45" fmla="*/ 107 h 116"/>
                <a:gd name="T46" fmla="*/ 105 w 120"/>
                <a:gd name="T47" fmla="*/ 107 h 116"/>
                <a:gd name="T48" fmla="*/ 108 w 120"/>
                <a:gd name="T49" fmla="*/ 107 h 116"/>
                <a:gd name="T50" fmla="*/ 107 w 120"/>
                <a:gd name="T51" fmla="*/ 111 h 116"/>
                <a:gd name="T52" fmla="*/ 110 w 120"/>
                <a:gd name="T53" fmla="*/ 110 h 116"/>
                <a:gd name="T54" fmla="*/ 114 w 120"/>
                <a:gd name="T55" fmla="*/ 109 h 116"/>
                <a:gd name="T56" fmla="*/ 117 w 120"/>
                <a:gd name="T57" fmla="*/ 110 h 116"/>
                <a:gd name="T58" fmla="*/ 120 w 120"/>
                <a:gd name="T59" fmla="*/ 113 h 116"/>
                <a:gd name="T60" fmla="*/ 119 w 120"/>
                <a:gd name="T61" fmla="*/ 57 h 116"/>
                <a:gd name="T62" fmla="*/ 117 w 120"/>
                <a:gd name="T63" fmla="*/ 53 h 116"/>
                <a:gd name="T64" fmla="*/ 118 w 120"/>
                <a:gd name="T65" fmla="*/ 50 h 116"/>
                <a:gd name="T66" fmla="*/ 114 w 120"/>
                <a:gd name="T67" fmla="*/ 47 h 116"/>
                <a:gd name="T68" fmla="*/ 112 w 120"/>
                <a:gd name="T69" fmla="*/ 45 h 116"/>
                <a:gd name="T70" fmla="*/ 117 w 120"/>
                <a:gd name="T71" fmla="*/ 44 h 116"/>
                <a:gd name="T72" fmla="*/ 120 w 120"/>
                <a:gd name="T73" fmla="*/ 42 h 116"/>
                <a:gd name="T74" fmla="*/ 3 w 120"/>
                <a:gd name="T75" fmla="*/ 2 h 116"/>
                <a:gd name="T76" fmla="*/ 0 w 120"/>
                <a:gd name="T77" fmla="*/ 6 h 116"/>
                <a:gd name="T78" fmla="*/ 8 w 120"/>
                <a:gd name="T79" fmla="*/ 10 h 116"/>
                <a:gd name="T80" fmla="*/ 13 w 120"/>
                <a:gd name="T81" fmla="*/ 9 h 116"/>
                <a:gd name="T82" fmla="*/ 24 w 120"/>
                <a:gd name="T83" fmla="*/ 10 h 116"/>
                <a:gd name="T84" fmla="*/ 25 w 120"/>
                <a:gd name="T85" fmla="*/ 8 h 116"/>
                <a:gd name="T86" fmla="*/ 33 w 120"/>
                <a:gd name="T87" fmla="*/ 7 h 116"/>
                <a:gd name="T88" fmla="*/ 38 w 120"/>
                <a:gd name="T89" fmla="*/ 7 h 116"/>
                <a:gd name="T90" fmla="*/ 47 w 120"/>
                <a:gd name="T91" fmla="*/ 12 h 116"/>
                <a:gd name="T92" fmla="*/ 52 w 120"/>
                <a:gd name="T93" fmla="*/ 17 h 116"/>
                <a:gd name="T94" fmla="*/ 46 w 120"/>
                <a:gd name="T95" fmla="*/ 15 h 116"/>
                <a:gd name="T96" fmla="*/ 35 w 120"/>
                <a:gd name="T97" fmla="*/ 8 h 116"/>
                <a:gd name="T98" fmla="*/ 25 w 120"/>
                <a:gd name="T99" fmla="*/ 10 h 116"/>
                <a:gd name="T100" fmla="*/ 25 w 120"/>
                <a:gd name="T101" fmla="*/ 17 h 116"/>
                <a:gd name="T102" fmla="*/ 21 w 120"/>
                <a:gd name="T103" fmla="*/ 23 h 116"/>
                <a:gd name="T104" fmla="*/ 33 w 120"/>
                <a:gd name="T105" fmla="*/ 28 h 116"/>
                <a:gd name="T106" fmla="*/ 37 w 120"/>
                <a:gd name="T107" fmla="*/ 35 h 1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116"/>
                <a:gd name="T164" fmla="*/ 120 w 120"/>
                <a:gd name="T165" fmla="*/ 116 h 1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116">
                  <a:moveTo>
                    <a:pt x="37" y="35"/>
                  </a:moveTo>
                  <a:lnTo>
                    <a:pt x="34" y="37"/>
                  </a:lnTo>
                  <a:lnTo>
                    <a:pt x="34" y="38"/>
                  </a:lnTo>
                  <a:lnTo>
                    <a:pt x="33" y="43"/>
                  </a:lnTo>
                  <a:lnTo>
                    <a:pt x="30" y="44"/>
                  </a:lnTo>
                  <a:lnTo>
                    <a:pt x="28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52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31" y="61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0"/>
                  </a:lnTo>
                  <a:lnTo>
                    <a:pt x="37" y="70"/>
                  </a:lnTo>
                  <a:lnTo>
                    <a:pt x="38" y="70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40" y="73"/>
                  </a:lnTo>
                  <a:lnTo>
                    <a:pt x="41" y="75"/>
                  </a:lnTo>
                  <a:lnTo>
                    <a:pt x="42" y="76"/>
                  </a:lnTo>
                  <a:lnTo>
                    <a:pt x="43" y="77"/>
                  </a:lnTo>
                  <a:lnTo>
                    <a:pt x="43" y="78"/>
                  </a:lnTo>
                  <a:lnTo>
                    <a:pt x="44" y="80"/>
                  </a:lnTo>
                  <a:lnTo>
                    <a:pt x="44" y="84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6" y="89"/>
                  </a:lnTo>
                  <a:lnTo>
                    <a:pt x="47" y="90"/>
                  </a:lnTo>
                  <a:lnTo>
                    <a:pt x="48" y="90"/>
                  </a:lnTo>
                  <a:lnTo>
                    <a:pt x="50" y="91"/>
                  </a:lnTo>
                  <a:lnTo>
                    <a:pt x="53" y="94"/>
                  </a:lnTo>
                  <a:lnTo>
                    <a:pt x="53" y="96"/>
                  </a:lnTo>
                  <a:lnTo>
                    <a:pt x="57" y="98"/>
                  </a:lnTo>
                  <a:lnTo>
                    <a:pt x="59" y="98"/>
                  </a:lnTo>
                  <a:lnTo>
                    <a:pt x="62" y="99"/>
                  </a:lnTo>
                  <a:lnTo>
                    <a:pt x="64" y="100"/>
                  </a:lnTo>
                  <a:lnTo>
                    <a:pt x="65" y="99"/>
                  </a:lnTo>
                  <a:lnTo>
                    <a:pt x="68" y="101"/>
                  </a:lnTo>
                  <a:lnTo>
                    <a:pt x="69" y="104"/>
                  </a:lnTo>
                  <a:lnTo>
                    <a:pt x="70" y="107"/>
                  </a:lnTo>
                  <a:lnTo>
                    <a:pt x="72" y="107"/>
                  </a:lnTo>
                  <a:lnTo>
                    <a:pt x="77" y="107"/>
                  </a:lnTo>
                  <a:lnTo>
                    <a:pt x="79" y="108"/>
                  </a:lnTo>
                  <a:lnTo>
                    <a:pt x="80" y="109"/>
                  </a:lnTo>
                  <a:lnTo>
                    <a:pt x="81" y="113"/>
                  </a:lnTo>
                  <a:lnTo>
                    <a:pt x="81" y="114"/>
                  </a:lnTo>
                  <a:lnTo>
                    <a:pt x="82" y="114"/>
                  </a:lnTo>
                  <a:lnTo>
                    <a:pt x="83" y="114"/>
                  </a:lnTo>
                  <a:lnTo>
                    <a:pt x="83" y="112"/>
                  </a:lnTo>
                  <a:lnTo>
                    <a:pt x="84" y="112"/>
                  </a:lnTo>
                  <a:lnTo>
                    <a:pt x="84" y="115"/>
                  </a:lnTo>
                  <a:lnTo>
                    <a:pt x="87" y="116"/>
                  </a:lnTo>
                  <a:lnTo>
                    <a:pt x="89" y="116"/>
                  </a:lnTo>
                  <a:lnTo>
                    <a:pt x="88" y="115"/>
                  </a:lnTo>
                  <a:lnTo>
                    <a:pt x="89" y="114"/>
                  </a:lnTo>
                  <a:lnTo>
                    <a:pt x="90" y="113"/>
                  </a:lnTo>
                  <a:lnTo>
                    <a:pt x="89" y="112"/>
                  </a:lnTo>
                  <a:lnTo>
                    <a:pt x="90" y="111"/>
                  </a:lnTo>
                  <a:lnTo>
                    <a:pt x="91" y="111"/>
                  </a:lnTo>
                  <a:lnTo>
                    <a:pt x="93" y="111"/>
                  </a:lnTo>
                  <a:lnTo>
                    <a:pt x="94" y="111"/>
                  </a:lnTo>
                  <a:lnTo>
                    <a:pt x="97" y="110"/>
                  </a:lnTo>
                  <a:lnTo>
                    <a:pt x="98" y="108"/>
                  </a:lnTo>
                  <a:lnTo>
                    <a:pt x="99" y="107"/>
                  </a:lnTo>
                  <a:lnTo>
                    <a:pt x="105" y="107"/>
                  </a:lnTo>
                  <a:lnTo>
                    <a:pt x="106" y="107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07" y="108"/>
                  </a:lnTo>
                  <a:lnTo>
                    <a:pt x="105" y="110"/>
                  </a:lnTo>
                  <a:lnTo>
                    <a:pt x="107" y="111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0" y="110"/>
                  </a:lnTo>
                  <a:lnTo>
                    <a:pt x="112" y="111"/>
                  </a:lnTo>
                  <a:lnTo>
                    <a:pt x="113" y="111"/>
                  </a:lnTo>
                  <a:lnTo>
                    <a:pt x="114" y="109"/>
                  </a:lnTo>
                  <a:lnTo>
                    <a:pt x="115" y="109"/>
                  </a:lnTo>
                  <a:lnTo>
                    <a:pt x="117" y="109"/>
                  </a:lnTo>
                  <a:lnTo>
                    <a:pt x="117" y="110"/>
                  </a:lnTo>
                  <a:lnTo>
                    <a:pt x="118" y="111"/>
                  </a:lnTo>
                  <a:lnTo>
                    <a:pt x="119" y="112"/>
                  </a:lnTo>
                  <a:lnTo>
                    <a:pt x="120" y="113"/>
                  </a:lnTo>
                  <a:lnTo>
                    <a:pt x="120" y="58"/>
                  </a:lnTo>
                  <a:lnTo>
                    <a:pt x="119" y="57"/>
                  </a:lnTo>
                  <a:lnTo>
                    <a:pt x="118" y="55"/>
                  </a:lnTo>
                  <a:lnTo>
                    <a:pt x="118" y="54"/>
                  </a:lnTo>
                  <a:lnTo>
                    <a:pt x="117" y="53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8" y="49"/>
                  </a:lnTo>
                  <a:lnTo>
                    <a:pt x="116" y="48"/>
                  </a:lnTo>
                  <a:lnTo>
                    <a:pt x="114" y="47"/>
                  </a:lnTo>
                  <a:lnTo>
                    <a:pt x="115" y="46"/>
                  </a:lnTo>
                  <a:lnTo>
                    <a:pt x="114" y="46"/>
                  </a:lnTo>
                  <a:lnTo>
                    <a:pt x="112" y="45"/>
                  </a:lnTo>
                  <a:lnTo>
                    <a:pt x="113" y="44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16" y="43"/>
                  </a:lnTo>
                  <a:lnTo>
                    <a:pt x="119" y="43"/>
                  </a:lnTo>
                  <a:lnTo>
                    <a:pt x="120" y="42"/>
                  </a:lnTo>
                  <a:lnTo>
                    <a:pt x="12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7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13" y="9"/>
                  </a:lnTo>
                  <a:lnTo>
                    <a:pt x="16" y="13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4" y="10"/>
                  </a:lnTo>
                  <a:lnTo>
                    <a:pt x="47" y="12"/>
                  </a:lnTo>
                  <a:lnTo>
                    <a:pt x="48" y="14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1" y="11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4" y="9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19" y="24"/>
                  </a:lnTo>
                  <a:lnTo>
                    <a:pt x="25" y="25"/>
                  </a:lnTo>
                  <a:lnTo>
                    <a:pt x="33" y="28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4" name="Freeform 223"/>
            <p:cNvSpPr>
              <a:spLocks/>
            </p:cNvSpPr>
            <p:nvPr/>
          </p:nvSpPr>
          <p:spPr bwMode="auto">
            <a:xfrm>
              <a:off x="1263" y="1585"/>
              <a:ext cx="121" cy="115"/>
            </a:xfrm>
            <a:custGeom>
              <a:avLst/>
              <a:gdLst>
                <a:gd name="T0" fmla="*/ 71 w 121"/>
                <a:gd name="T1" fmla="*/ 110 h 115"/>
                <a:gd name="T2" fmla="*/ 73 w 121"/>
                <a:gd name="T3" fmla="*/ 102 h 115"/>
                <a:gd name="T4" fmla="*/ 77 w 121"/>
                <a:gd name="T5" fmla="*/ 99 h 115"/>
                <a:gd name="T6" fmla="*/ 84 w 121"/>
                <a:gd name="T7" fmla="*/ 102 h 115"/>
                <a:gd name="T8" fmla="*/ 84 w 121"/>
                <a:gd name="T9" fmla="*/ 95 h 115"/>
                <a:gd name="T10" fmla="*/ 90 w 121"/>
                <a:gd name="T11" fmla="*/ 94 h 115"/>
                <a:gd name="T12" fmla="*/ 99 w 121"/>
                <a:gd name="T13" fmla="*/ 93 h 115"/>
                <a:gd name="T14" fmla="*/ 98 w 121"/>
                <a:gd name="T15" fmla="*/ 88 h 115"/>
                <a:gd name="T16" fmla="*/ 105 w 121"/>
                <a:gd name="T17" fmla="*/ 83 h 115"/>
                <a:gd name="T18" fmla="*/ 109 w 121"/>
                <a:gd name="T19" fmla="*/ 79 h 115"/>
                <a:gd name="T20" fmla="*/ 111 w 121"/>
                <a:gd name="T21" fmla="*/ 73 h 115"/>
                <a:gd name="T22" fmla="*/ 114 w 121"/>
                <a:gd name="T23" fmla="*/ 70 h 115"/>
                <a:gd name="T24" fmla="*/ 117 w 121"/>
                <a:gd name="T25" fmla="*/ 65 h 115"/>
                <a:gd name="T26" fmla="*/ 116 w 121"/>
                <a:gd name="T27" fmla="*/ 58 h 115"/>
                <a:gd name="T28" fmla="*/ 117 w 121"/>
                <a:gd name="T29" fmla="*/ 52 h 115"/>
                <a:gd name="T30" fmla="*/ 117 w 121"/>
                <a:gd name="T31" fmla="*/ 48 h 115"/>
                <a:gd name="T32" fmla="*/ 121 w 121"/>
                <a:gd name="T33" fmla="*/ 45 h 115"/>
                <a:gd name="T34" fmla="*/ 116 w 121"/>
                <a:gd name="T35" fmla="*/ 42 h 115"/>
                <a:gd name="T36" fmla="*/ 111 w 121"/>
                <a:gd name="T37" fmla="*/ 40 h 115"/>
                <a:gd name="T38" fmla="*/ 108 w 121"/>
                <a:gd name="T39" fmla="*/ 38 h 115"/>
                <a:gd name="T40" fmla="*/ 106 w 121"/>
                <a:gd name="T41" fmla="*/ 33 h 115"/>
                <a:gd name="T42" fmla="*/ 103 w 121"/>
                <a:gd name="T43" fmla="*/ 35 h 115"/>
                <a:gd name="T44" fmla="*/ 96 w 121"/>
                <a:gd name="T45" fmla="*/ 34 h 115"/>
                <a:gd name="T46" fmla="*/ 94 w 121"/>
                <a:gd name="T47" fmla="*/ 28 h 115"/>
                <a:gd name="T48" fmla="*/ 92 w 121"/>
                <a:gd name="T49" fmla="*/ 28 h 115"/>
                <a:gd name="T50" fmla="*/ 87 w 121"/>
                <a:gd name="T51" fmla="*/ 26 h 115"/>
                <a:gd name="T52" fmla="*/ 86 w 121"/>
                <a:gd name="T53" fmla="*/ 19 h 115"/>
                <a:gd name="T54" fmla="*/ 86 w 121"/>
                <a:gd name="T55" fmla="*/ 16 h 115"/>
                <a:gd name="T56" fmla="*/ 84 w 121"/>
                <a:gd name="T57" fmla="*/ 11 h 115"/>
                <a:gd name="T58" fmla="*/ 80 w 121"/>
                <a:gd name="T59" fmla="*/ 10 h 115"/>
                <a:gd name="T60" fmla="*/ 75 w 121"/>
                <a:gd name="T61" fmla="*/ 10 h 115"/>
                <a:gd name="T62" fmla="*/ 72 w 121"/>
                <a:gd name="T63" fmla="*/ 12 h 115"/>
                <a:gd name="T64" fmla="*/ 71 w 121"/>
                <a:gd name="T65" fmla="*/ 13 h 115"/>
                <a:gd name="T66" fmla="*/ 66 w 121"/>
                <a:gd name="T67" fmla="*/ 16 h 115"/>
                <a:gd name="T68" fmla="*/ 63 w 121"/>
                <a:gd name="T69" fmla="*/ 19 h 115"/>
                <a:gd name="T70" fmla="*/ 59 w 121"/>
                <a:gd name="T71" fmla="*/ 19 h 115"/>
                <a:gd name="T72" fmla="*/ 56 w 121"/>
                <a:gd name="T73" fmla="*/ 14 h 115"/>
                <a:gd name="T74" fmla="*/ 55 w 121"/>
                <a:gd name="T75" fmla="*/ 11 h 115"/>
                <a:gd name="T76" fmla="*/ 50 w 121"/>
                <a:gd name="T77" fmla="*/ 8 h 115"/>
                <a:gd name="T78" fmla="*/ 48 w 121"/>
                <a:gd name="T79" fmla="*/ 1 h 115"/>
                <a:gd name="T80" fmla="*/ 45 w 121"/>
                <a:gd name="T81" fmla="*/ 2 h 115"/>
                <a:gd name="T82" fmla="*/ 40 w 121"/>
                <a:gd name="T83" fmla="*/ 4 h 115"/>
                <a:gd name="T84" fmla="*/ 37 w 121"/>
                <a:gd name="T85" fmla="*/ 6 h 115"/>
                <a:gd name="T86" fmla="*/ 34 w 121"/>
                <a:gd name="T87" fmla="*/ 6 h 115"/>
                <a:gd name="T88" fmla="*/ 30 w 121"/>
                <a:gd name="T89" fmla="*/ 4 h 115"/>
                <a:gd name="T90" fmla="*/ 25 w 121"/>
                <a:gd name="T91" fmla="*/ 7 h 115"/>
                <a:gd name="T92" fmla="*/ 20 w 121"/>
                <a:gd name="T93" fmla="*/ 9 h 115"/>
                <a:gd name="T94" fmla="*/ 16 w 121"/>
                <a:gd name="T95" fmla="*/ 7 h 115"/>
                <a:gd name="T96" fmla="*/ 10 w 121"/>
                <a:gd name="T97" fmla="*/ 8 h 115"/>
                <a:gd name="T98" fmla="*/ 9 w 121"/>
                <a:gd name="T99" fmla="*/ 11 h 115"/>
                <a:gd name="T100" fmla="*/ 5 w 121"/>
                <a:gd name="T101" fmla="*/ 8 h 115"/>
                <a:gd name="T102" fmla="*/ 0 w 121"/>
                <a:gd name="T103" fmla="*/ 5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15"/>
                <a:gd name="T158" fmla="*/ 121 w 121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15">
                  <a:moveTo>
                    <a:pt x="70" y="115"/>
                  </a:moveTo>
                  <a:lnTo>
                    <a:pt x="70" y="113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3" y="109"/>
                  </a:lnTo>
                  <a:lnTo>
                    <a:pt x="73" y="106"/>
                  </a:lnTo>
                  <a:lnTo>
                    <a:pt x="71" y="105"/>
                  </a:lnTo>
                  <a:lnTo>
                    <a:pt x="73" y="102"/>
                  </a:lnTo>
                  <a:lnTo>
                    <a:pt x="74" y="101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7" y="99"/>
                  </a:lnTo>
                  <a:lnTo>
                    <a:pt x="80" y="100"/>
                  </a:lnTo>
                  <a:lnTo>
                    <a:pt x="81" y="101"/>
                  </a:lnTo>
                  <a:lnTo>
                    <a:pt x="84" y="102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5" y="95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9" y="93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0" y="91"/>
                  </a:lnTo>
                  <a:lnTo>
                    <a:pt x="98" y="88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3" y="84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1"/>
                  </a:lnTo>
                  <a:lnTo>
                    <a:pt x="107" y="80"/>
                  </a:lnTo>
                  <a:lnTo>
                    <a:pt x="109" y="79"/>
                  </a:lnTo>
                  <a:lnTo>
                    <a:pt x="111" y="75"/>
                  </a:lnTo>
                  <a:lnTo>
                    <a:pt x="112" y="74"/>
                  </a:lnTo>
                  <a:lnTo>
                    <a:pt x="111" y="73"/>
                  </a:lnTo>
                  <a:lnTo>
                    <a:pt x="111" y="69"/>
                  </a:lnTo>
                  <a:lnTo>
                    <a:pt x="113" y="68"/>
                  </a:lnTo>
                  <a:lnTo>
                    <a:pt x="114" y="70"/>
                  </a:lnTo>
                  <a:lnTo>
                    <a:pt x="115" y="70"/>
                  </a:lnTo>
                  <a:lnTo>
                    <a:pt x="114" y="69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17" y="64"/>
                  </a:lnTo>
                  <a:lnTo>
                    <a:pt x="116" y="62"/>
                  </a:lnTo>
                  <a:lnTo>
                    <a:pt x="115" y="61"/>
                  </a:lnTo>
                  <a:lnTo>
                    <a:pt x="116" y="58"/>
                  </a:lnTo>
                  <a:lnTo>
                    <a:pt x="116" y="56"/>
                  </a:lnTo>
                  <a:lnTo>
                    <a:pt x="113" y="55"/>
                  </a:lnTo>
                  <a:lnTo>
                    <a:pt x="113" y="52"/>
                  </a:lnTo>
                  <a:lnTo>
                    <a:pt x="117" y="52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5" y="49"/>
                  </a:lnTo>
                  <a:lnTo>
                    <a:pt x="117" y="48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21" y="45"/>
                  </a:lnTo>
                  <a:lnTo>
                    <a:pt x="121" y="44"/>
                  </a:lnTo>
                  <a:lnTo>
                    <a:pt x="120" y="43"/>
                  </a:lnTo>
                  <a:lnTo>
                    <a:pt x="116" y="42"/>
                  </a:lnTo>
                  <a:lnTo>
                    <a:pt x="115" y="41"/>
                  </a:lnTo>
                  <a:lnTo>
                    <a:pt x="113" y="39"/>
                  </a:lnTo>
                  <a:lnTo>
                    <a:pt x="112" y="40"/>
                  </a:lnTo>
                  <a:lnTo>
                    <a:pt x="111" y="40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09" y="38"/>
                  </a:lnTo>
                  <a:lnTo>
                    <a:pt x="108" y="38"/>
                  </a:lnTo>
                  <a:lnTo>
                    <a:pt x="108" y="37"/>
                  </a:lnTo>
                  <a:lnTo>
                    <a:pt x="107" y="36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5" y="32"/>
                  </a:lnTo>
                  <a:lnTo>
                    <a:pt x="103" y="33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0" y="34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3" y="29"/>
                  </a:lnTo>
                  <a:lnTo>
                    <a:pt x="94" y="28"/>
                  </a:lnTo>
                  <a:lnTo>
                    <a:pt x="93" y="28"/>
                  </a:lnTo>
                  <a:lnTo>
                    <a:pt x="92" y="28"/>
                  </a:lnTo>
                  <a:lnTo>
                    <a:pt x="90" y="28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6" y="21"/>
                  </a:lnTo>
                  <a:lnTo>
                    <a:pt x="86" y="19"/>
                  </a:lnTo>
                  <a:lnTo>
                    <a:pt x="85" y="19"/>
                  </a:lnTo>
                  <a:lnTo>
                    <a:pt x="86" y="18"/>
                  </a:lnTo>
                  <a:lnTo>
                    <a:pt x="85" y="17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4" y="11"/>
                  </a:lnTo>
                  <a:lnTo>
                    <a:pt x="82" y="10"/>
                  </a:lnTo>
                  <a:lnTo>
                    <a:pt x="80" y="10"/>
                  </a:lnTo>
                  <a:lnTo>
                    <a:pt x="78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2" y="12"/>
                  </a:lnTo>
                  <a:lnTo>
                    <a:pt x="71" y="11"/>
                  </a:lnTo>
                  <a:lnTo>
                    <a:pt x="71" y="12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68" y="13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2" y="19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3" y="11"/>
                  </a:lnTo>
                  <a:lnTo>
                    <a:pt x="51" y="11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1" y="4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6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115"/>
                  </a:lnTo>
                  <a:lnTo>
                    <a:pt x="7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5" name="Freeform 224"/>
            <p:cNvSpPr>
              <a:spLocks/>
            </p:cNvSpPr>
            <p:nvPr/>
          </p:nvSpPr>
          <p:spPr bwMode="auto">
            <a:xfrm>
              <a:off x="1263" y="1700"/>
              <a:ext cx="70" cy="113"/>
            </a:xfrm>
            <a:custGeom>
              <a:avLst/>
              <a:gdLst>
                <a:gd name="T0" fmla="*/ 3 w 70"/>
                <a:gd name="T1" fmla="*/ 113 h 113"/>
                <a:gd name="T2" fmla="*/ 6 w 70"/>
                <a:gd name="T3" fmla="*/ 112 h 113"/>
                <a:gd name="T4" fmla="*/ 9 w 70"/>
                <a:gd name="T5" fmla="*/ 110 h 113"/>
                <a:gd name="T6" fmla="*/ 14 w 70"/>
                <a:gd name="T7" fmla="*/ 108 h 113"/>
                <a:gd name="T8" fmla="*/ 14 w 70"/>
                <a:gd name="T9" fmla="*/ 104 h 113"/>
                <a:gd name="T10" fmla="*/ 11 w 70"/>
                <a:gd name="T11" fmla="*/ 102 h 113"/>
                <a:gd name="T12" fmla="*/ 9 w 70"/>
                <a:gd name="T13" fmla="*/ 103 h 113"/>
                <a:gd name="T14" fmla="*/ 11 w 70"/>
                <a:gd name="T15" fmla="*/ 98 h 113"/>
                <a:gd name="T16" fmla="*/ 10 w 70"/>
                <a:gd name="T17" fmla="*/ 93 h 113"/>
                <a:gd name="T18" fmla="*/ 12 w 70"/>
                <a:gd name="T19" fmla="*/ 90 h 113"/>
                <a:gd name="T20" fmla="*/ 11 w 70"/>
                <a:gd name="T21" fmla="*/ 88 h 113"/>
                <a:gd name="T22" fmla="*/ 11 w 70"/>
                <a:gd name="T23" fmla="*/ 83 h 113"/>
                <a:gd name="T24" fmla="*/ 9 w 70"/>
                <a:gd name="T25" fmla="*/ 79 h 113"/>
                <a:gd name="T26" fmla="*/ 9 w 70"/>
                <a:gd name="T27" fmla="*/ 76 h 113"/>
                <a:gd name="T28" fmla="*/ 8 w 70"/>
                <a:gd name="T29" fmla="*/ 74 h 113"/>
                <a:gd name="T30" fmla="*/ 7 w 70"/>
                <a:gd name="T31" fmla="*/ 70 h 113"/>
                <a:gd name="T32" fmla="*/ 5 w 70"/>
                <a:gd name="T33" fmla="*/ 67 h 113"/>
                <a:gd name="T34" fmla="*/ 7 w 70"/>
                <a:gd name="T35" fmla="*/ 62 h 113"/>
                <a:gd name="T36" fmla="*/ 2 w 70"/>
                <a:gd name="T37" fmla="*/ 58 h 113"/>
                <a:gd name="T38" fmla="*/ 1 w 70"/>
                <a:gd name="T39" fmla="*/ 42 h 113"/>
                <a:gd name="T40" fmla="*/ 7 w 70"/>
                <a:gd name="T41" fmla="*/ 43 h 113"/>
                <a:gd name="T42" fmla="*/ 9 w 70"/>
                <a:gd name="T43" fmla="*/ 42 h 113"/>
                <a:gd name="T44" fmla="*/ 13 w 70"/>
                <a:gd name="T45" fmla="*/ 43 h 113"/>
                <a:gd name="T46" fmla="*/ 18 w 70"/>
                <a:gd name="T47" fmla="*/ 40 h 113"/>
                <a:gd name="T48" fmla="*/ 18 w 70"/>
                <a:gd name="T49" fmla="*/ 36 h 113"/>
                <a:gd name="T50" fmla="*/ 24 w 70"/>
                <a:gd name="T51" fmla="*/ 35 h 113"/>
                <a:gd name="T52" fmla="*/ 25 w 70"/>
                <a:gd name="T53" fmla="*/ 36 h 113"/>
                <a:gd name="T54" fmla="*/ 30 w 70"/>
                <a:gd name="T55" fmla="*/ 34 h 113"/>
                <a:gd name="T56" fmla="*/ 35 w 70"/>
                <a:gd name="T57" fmla="*/ 33 h 113"/>
                <a:gd name="T58" fmla="*/ 42 w 70"/>
                <a:gd name="T59" fmla="*/ 34 h 113"/>
                <a:gd name="T60" fmla="*/ 46 w 70"/>
                <a:gd name="T61" fmla="*/ 34 h 113"/>
                <a:gd name="T62" fmla="*/ 45 w 70"/>
                <a:gd name="T63" fmla="*/ 37 h 113"/>
                <a:gd name="T64" fmla="*/ 49 w 70"/>
                <a:gd name="T65" fmla="*/ 37 h 113"/>
                <a:gd name="T66" fmla="*/ 51 w 70"/>
                <a:gd name="T67" fmla="*/ 33 h 113"/>
                <a:gd name="T68" fmla="*/ 55 w 70"/>
                <a:gd name="T69" fmla="*/ 32 h 113"/>
                <a:gd name="T70" fmla="*/ 58 w 70"/>
                <a:gd name="T71" fmla="*/ 26 h 113"/>
                <a:gd name="T72" fmla="*/ 60 w 70"/>
                <a:gd name="T73" fmla="*/ 27 h 113"/>
                <a:gd name="T74" fmla="*/ 61 w 70"/>
                <a:gd name="T75" fmla="*/ 23 h 113"/>
                <a:gd name="T76" fmla="*/ 62 w 70"/>
                <a:gd name="T77" fmla="*/ 17 h 113"/>
                <a:gd name="T78" fmla="*/ 65 w 70"/>
                <a:gd name="T79" fmla="*/ 11 h 113"/>
                <a:gd name="T80" fmla="*/ 68 w 70"/>
                <a:gd name="T81" fmla="*/ 7 h 113"/>
                <a:gd name="T82" fmla="*/ 68 w 70"/>
                <a:gd name="T83" fmla="*/ 4 h 113"/>
                <a:gd name="T84" fmla="*/ 0 w 70"/>
                <a:gd name="T85" fmla="*/ 0 h 1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113"/>
                <a:gd name="T131" fmla="*/ 70 w 70"/>
                <a:gd name="T132" fmla="*/ 113 h 1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113">
                  <a:moveTo>
                    <a:pt x="0" y="112"/>
                  </a:moveTo>
                  <a:lnTo>
                    <a:pt x="1" y="113"/>
                  </a:lnTo>
                  <a:lnTo>
                    <a:pt x="3" y="113"/>
                  </a:lnTo>
                  <a:lnTo>
                    <a:pt x="3" y="111"/>
                  </a:lnTo>
                  <a:lnTo>
                    <a:pt x="5" y="111"/>
                  </a:lnTo>
                  <a:lnTo>
                    <a:pt x="6" y="112"/>
                  </a:lnTo>
                  <a:lnTo>
                    <a:pt x="8" y="112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10" y="110"/>
                  </a:lnTo>
                  <a:lnTo>
                    <a:pt x="12" y="107"/>
                  </a:lnTo>
                  <a:lnTo>
                    <a:pt x="14" y="108"/>
                  </a:lnTo>
                  <a:lnTo>
                    <a:pt x="15" y="107"/>
                  </a:lnTo>
                  <a:lnTo>
                    <a:pt x="17" y="105"/>
                  </a:lnTo>
                  <a:lnTo>
                    <a:pt x="14" y="104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1" y="102"/>
                  </a:lnTo>
                  <a:lnTo>
                    <a:pt x="10" y="104"/>
                  </a:lnTo>
                  <a:lnTo>
                    <a:pt x="9" y="103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11" y="98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9" y="91"/>
                  </a:lnTo>
                  <a:lnTo>
                    <a:pt x="12" y="90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1" y="88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1" y="83"/>
                  </a:lnTo>
                  <a:lnTo>
                    <a:pt x="11" y="81"/>
                  </a:lnTo>
                  <a:lnTo>
                    <a:pt x="10" y="79"/>
                  </a:lnTo>
                  <a:lnTo>
                    <a:pt x="9" y="79"/>
                  </a:lnTo>
                  <a:lnTo>
                    <a:pt x="10" y="77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5" y="64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6" y="61"/>
                  </a:lnTo>
                  <a:lnTo>
                    <a:pt x="3" y="60"/>
                  </a:lnTo>
                  <a:lnTo>
                    <a:pt x="2" y="58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7" y="43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12" y="42"/>
                  </a:lnTo>
                  <a:lnTo>
                    <a:pt x="13" y="43"/>
                  </a:lnTo>
                  <a:lnTo>
                    <a:pt x="15" y="42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8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3" y="34"/>
                  </a:lnTo>
                  <a:lnTo>
                    <a:pt x="35" y="33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2" y="34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4" y="36"/>
                  </a:lnTo>
                  <a:lnTo>
                    <a:pt x="45" y="37"/>
                  </a:lnTo>
                  <a:lnTo>
                    <a:pt x="46" y="37"/>
                  </a:lnTo>
                  <a:lnTo>
                    <a:pt x="47" y="38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4"/>
                  </a:lnTo>
                  <a:lnTo>
                    <a:pt x="51" y="33"/>
                  </a:lnTo>
                  <a:lnTo>
                    <a:pt x="52" y="34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58" y="27"/>
                  </a:lnTo>
                  <a:lnTo>
                    <a:pt x="59" y="28"/>
                  </a:lnTo>
                  <a:lnTo>
                    <a:pt x="60" y="27"/>
                  </a:lnTo>
                  <a:lnTo>
                    <a:pt x="61" y="25"/>
                  </a:lnTo>
                  <a:lnTo>
                    <a:pt x="60" y="24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2" y="21"/>
                  </a:lnTo>
                  <a:lnTo>
                    <a:pt x="62" y="17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5" y="11"/>
                  </a:lnTo>
                  <a:lnTo>
                    <a:pt x="66" y="10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8" y="4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6" name="Freeform 225"/>
            <p:cNvSpPr>
              <a:spLocks/>
            </p:cNvSpPr>
            <p:nvPr/>
          </p:nvSpPr>
          <p:spPr bwMode="auto">
            <a:xfrm>
              <a:off x="1143" y="1585"/>
              <a:ext cx="241" cy="231"/>
            </a:xfrm>
            <a:custGeom>
              <a:avLst/>
              <a:gdLst>
                <a:gd name="T0" fmla="*/ 47 w 241"/>
                <a:gd name="T1" fmla="*/ 204 h 231"/>
                <a:gd name="T2" fmla="*/ 65 w 241"/>
                <a:gd name="T3" fmla="*/ 215 h 231"/>
                <a:gd name="T4" fmla="*/ 82 w 241"/>
                <a:gd name="T5" fmla="*/ 229 h 231"/>
                <a:gd name="T6" fmla="*/ 91 w 241"/>
                <a:gd name="T7" fmla="*/ 228 h 231"/>
                <a:gd name="T8" fmla="*/ 106 w 241"/>
                <a:gd name="T9" fmla="*/ 222 h 231"/>
                <a:gd name="T10" fmla="*/ 111 w 241"/>
                <a:gd name="T11" fmla="*/ 225 h 231"/>
                <a:gd name="T12" fmla="*/ 123 w 241"/>
                <a:gd name="T13" fmla="*/ 228 h 231"/>
                <a:gd name="T14" fmla="*/ 135 w 241"/>
                <a:gd name="T15" fmla="*/ 222 h 231"/>
                <a:gd name="T16" fmla="*/ 129 w 241"/>
                <a:gd name="T17" fmla="*/ 215 h 231"/>
                <a:gd name="T18" fmla="*/ 131 w 241"/>
                <a:gd name="T19" fmla="*/ 203 h 231"/>
                <a:gd name="T20" fmla="*/ 129 w 241"/>
                <a:gd name="T21" fmla="*/ 191 h 231"/>
                <a:gd name="T22" fmla="*/ 126 w 241"/>
                <a:gd name="T23" fmla="*/ 177 h 231"/>
                <a:gd name="T24" fmla="*/ 119 w 241"/>
                <a:gd name="T25" fmla="*/ 166 h 231"/>
                <a:gd name="T26" fmla="*/ 116 w 241"/>
                <a:gd name="T27" fmla="*/ 160 h 231"/>
                <a:gd name="T28" fmla="*/ 129 w 241"/>
                <a:gd name="T29" fmla="*/ 157 h 231"/>
                <a:gd name="T30" fmla="*/ 141 w 241"/>
                <a:gd name="T31" fmla="*/ 149 h 231"/>
                <a:gd name="T32" fmla="*/ 153 w 241"/>
                <a:gd name="T33" fmla="*/ 149 h 231"/>
                <a:gd name="T34" fmla="*/ 165 w 241"/>
                <a:gd name="T35" fmla="*/ 152 h 231"/>
                <a:gd name="T36" fmla="*/ 174 w 241"/>
                <a:gd name="T37" fmla="*/ 147 h 231"/>
                <a:gd name="T38" fmla="*/ 182 w 241"/>
                <a:gd name="T39" fmla="*/ 136 h 231"/>
                <a:gd name="T40" fmla="*/ 188 w 241"/>
                <a:gd name="T41" fmla="*/ 119 h 231"/>
                <a:gd name="T42" fmla="*/ 194 w 241"/>
                <a:gd name="T43" fmla="*/ 97 h 231"/>
                <a:gd name="T44" fmla="*/ 204 w 241"/>
                <a:gd name="T45" fmla="*/ 94 h 231"/>
                <a:gd name="T46" fmla="*/ 221 w 241"/>
                <a:gd name="T47" fmla="*/ 90 h 231"/>
                <a:gd name="T48" fmla="*/ 229 w 241"/>
                <a:gd name="T49" fmla="*/ 79 h 231"/>
                <a:gd name="T50" fmla="*/ 234 w 241"/>
                <a:gd name="T51" fmla="*/ 69 h 231"/>
                <a:gd name="T52" fmla="*/ 237 w 241"/>
                <a:gd name="T53" fmla="*/ 52 h 231"/>
                <a:gd name="T54" fmla="*/ 240 w 241"/>
                <a:gd name="T55" fmla="*/ 43 h 231"/>
                <a:gd name="T56" fmla="*/ 228 w 241"/>
                <a:gd name="T57" fmla="*/ 38 h 231"/>
                <a:gd name="T58" fmla="*/ 220 w 241"/>
                <a:gd name="T59" fmla="*/ 34 h 231"/>
                <a:gd name="T60" fmla="*/ 212 w 241"/>
                <a:gd name="T61" fmla="*/ 28 h 231"/>
                <a:gd name="T62" fmla="*/ 206 w 241"/>
                <a:gd name="T63" fmla="*/ 18 h 231"/>
                <a:gd name="T64" fmla="*/ 200 w 241"/>
                <a:gd name="T65" fmla="*/ 10 h 231"/>
                <a:gd name="T66" fmla="*/ 191 w 241"/>
                <a:gd name="T67" fmla="*/ 11 h 231"/>
                <a:gd name="T68" fmla="*/ 183 w 241"/>
                <a:gd name="T69" fmla="*/ 19 h 231"/>
                <a:gd name="T70" fmla="*/ 177 w 241"/>
                <a:gd name="T71" fmla="*/ 11 h 231"/>
                <a:gd name="T72" fmla="*/ 168 w 241"/>
                <a:gd name="T73" fmla="*/ 1 h 231"/>
                <a:gd name="T74" fmla="*/ 157 w 241"/>
                <a:gd name="T75" fmla="*/ 6 h 231"/>
                <a:gd name="T76" fmla="*/ 150 w 241"/>
                <a:gd name="T77" fmla="*/ 4 h 231"/>
                <a:gd name="T78" fmla="*/ 136 w 241"/>
                <a:gd name="T79" fmla="*/ 11 h 231"/>
                <a:gd name="T80" fmla="*/ 129 w 241"/>
                <a:gd name="T81" fmla="*/ 11 h 231"/>
                <a:gd name="T82" fmla="*/ 117 w 241"/>
                <a:gd name="T83" fmla="*/ 3 h 231"/>
                <a:gd name="T84" fmla="*/ 109 w 241"/>
                <a:gd name="T85" fmla="*/ 10 h 231"/>
                <a:gd name="T86" fmla="*/ 109 w 241"/>
                <a:gd name="T87" fmla="*/ 22 h 231"/>
                <a:gd name="T88" fmla="*/ 106 w 241"/>
                <a:gd name="T89" fmla="*/ 35 h 231"/>
                <a:gd name="T90" fmla="*/ 109 w 241"/>
                <a:gd name="T91" fmla="*/ 56 h 231"/>
                <a:gd name="T92" fmla="*/ 98 w 241"/>
                <a:gd name="T93" fmla="*/ 65 h 231"/>
                <a:gd name="T94" fmla="*/ 93 w 241"/>
                <a:gd name="T95" fmla="*/ 74 h 231"/>
                <a:gd name="T96" fmla="*/ 73 w 241"/>
                <a:gd name="T97" fmla="*/ 75 h 231"/>
                <a:gd name="T98" fmla="*/ 59 w 241"/>
                <a:gd name="T99" fmla="*/ 84 h 231"/>
                <a:gd name="T100" fmla="*/ 43 w 241"/>
                <a:gd name="T101" fmla="*/ 85 h 231"/>
                <a:gd name="T102" fmla="*/ 33 w 241"/>
                <a:gd name="T103" fmla="*/ 94 h 231"/>
                <a:gd name="T104" fmla="*/ 22 w 241"/>
                <a:gd name="T105" fmla="*/ 102 h 231"/>
                <a:gd name="T106" fmla="*/ 10 w 241"/>
                <a:gd name="T107" fmla="*/ 103 h 231"/>
                <a:gd name="T108" fmla="*/ 2 w 241"/>
                <a:gd name="T109" fmla="*/ 114 h 231"/>
                <a:gd name="T110" fmla="*/ 14 w 241"/>
                <a:gd name="T111" fmla="*/ 124 h 231"/>
                <a:gd name="T112" fmla="*/ 35 w 241"/>
                <a:gd name="T113" fmla="*/ 121 h 231"/>
                <a:gd name="T114" fmla="*/ 48 w 241"/>
                <a:gd name="T115" fmla="*/ 130 h 231"/>
                <a:gd name="T116" fmla="*/ 26 w 241"/>
                <a:gd name="T117" fmla="*/ 132 h 2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1"/>
                <a:gd name="T178" fmla="*/ 0 h 231"/>
                <a:gd name="T179" fmla="*/ 241 w 241"/>
                <a:gd name="T180" fmla="*/ 231 h 2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1" h="231">
                  <a:moveTo>
                    <a:pt x="41" y="188"/>
                  </a:moveTo>
                  <a:lnTo>
                    <a:pt x="42" y="190"/>
                  </a:lnTo>
                  <a:lnTo>
                    <a:pt x="43" y="191"/>
                  </a:lnTo>
                  <a:lnTo>
                    <a:pt x="44" y="192"/>
                  </a:lnTo>
                  <a:lnTo>
                    <a:pt x="44" y="193"/>
                  </a:lnTo>
                  <a:lnTo>
                    <a:pt x="45" y="195"/>
                  </a:lnTo>
                  <a:lnTo>
                    <a:pt x="45" y="199"/>
                  </a:lnTo>
                  <a:lnTo>
                    <a:pt x="46" y="200"/>
                  </a:lnTo>
                  <a:lnTo>
                    <a:pt x="46" y="203"/>
                  </a:lnTo>
                  <a:lnTo>
                    <a:pt x="47" y="204"/>
                  </a:lnTo>
                  <a:lnTo>
                    <a:pt x="48" y="205"/>
                  </a:lnTo>
                  <a:lnTo>
                    <a:pt x="49" y="205"/>
                  </a:lnTo>
                  <a:lnTo>
                    <a:pt x="51" y="206"/>
                  </a:lnTo>
                  <a:lnTo>
                    <a:pt x="54" y="209"/>
                  </a:lnTo>
                  <a:lnTo>
                    <a:pt x="54" y="211"/>
                  </a:lnTo>
                  <a:lnTo>
                    <a:pt x="58" y="213"/>
                  </a:lnTo>
                  <a:lnTo>
                    <a:pt x="60" y="213"/>
                  </a:lnTo>
                  <a:lnTo>
                    <a:pt x="63" y="214"/>
                  </a:lnTo>
                  <a:lnTo>
                    <a:pt x="65" y="215"/>
                  </a:lnTo>
                  <a:lnTo>
                    <a:pt x="66" y="214"/>
                  </a:lnTo>
                  <a:lnTo>
                    <a:pt x="69" y="216"/>
                  </a:lnTo>
                  <a:lnTo>
                    <a:pt x="70" y="219"/>
                  </a:lnTo>
                  <a:lnTo>
                    <a:pt x="71" y="222"/>
                  </a:lnTo>
                  <a:lnTo>
                    <a:pt x="73" y="222"/>
                  </a:lnTo>
                  <a:lnTo>
                    <a:pt x="78" y="222"/>
                  </a:lnTo>
                  <a:lnTo>
                    <a:pt x="80" y="223"/>
                  </a:lnTo>
                  <a:lnTo>
                    <a:pt x="81" y="224"/>
                  </a:lnTo>
                  <a:lnTo>
                    <a:pt x="82" y="228"/>
                  </a:lnTo>
                  <a:lnTo>
                    <a:pt x="82" y="229"/>
                  </a:lnTo>
                  <a:lnTo>
                    <a:pt x="83" y="229"/>
                  </a:lnTo>
                  <a:lnTo>
                    <a:pt x="84" y="229"/>
                  </a:lnTo>
                  <a:lnTo>
                    <a:pt x="84" y="227"/>
                  </a:lnTo>
                  <a:lnTo>
                    <a:pt x="85" y="227"/>
                  </a:lnTo>
                  <a:lnTo>
                    <a:pt x="85" y="230"/>
                  </a:lnTo>
                  <a:lnTo>
                    <a:pt x="88" y="231"/>
                  </a:lnTo>
                  <a:lnTo>
                    <a:pt x="90" y="231"/>
                  </a:lnTo>
                  <a:lnTo>
                    <a:pt x="89" y="230"/>
                  </a:lnTo>
                  <a:lnTo>
                    <a:pt x="90" y="229"/>
                  </a:lnTo>
                  <a:lnTo>
                    <a:pt x="91" y="228"/>
                  </a:lnTo>
                  <a:lnTo>
                    <a:pt x="90" y="227"/>
                  </a:lnTo>
                  <a:lnTo>
                    <a:pt x="91" y="226"/>
                  </a:lnTo>
                  <a:lnTo>
                    <a:pt x="92" y="226"/>
                  </a:lnTo>
                  <a:lnTo>
                    <a:pt x="94" y="226"/>
                  </a:lnTo>
                  <a:lnTo>
                    <a:pt x="95" y="226"/>
                  </a:lnTo>
                  <a:lnTo>
                    <a:pt x="98" y="225"/>
                  </a:lnTo>
                  <a:lnTo>
                    <a:pt x="99" y="223"/>
                  </a:lnTo>
                  <a:lnTo>
                    <a:pt x="100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7" y="222"/>
                  </a:lnTo>
                  <a:lnTo>
                    <a:pt x="109" y="221"/>
                  </a:lnTo>
                  <a:lnTo>
                    <a:pt x="109" y="222"/>
                  </a:lnTo>
                  <a:lnTo>
                    <a:pt x="108" y="223"/>
                  </a:lnTo>
                  <a:lnTo>
                    <a:pt x="106" y="225"/>
                  </a:lnTo>
                  <a:lnTo>
                    <a:pt x="108" y="226"/>
                  </a:lnTo>
                  <a:lnTo>
                    <a:pt x="110" y="226"/>
                  </a:lnTo>
                  <a:lnTo>
                    <a:pt x="111" y="226"/>
                  </a:lnTo>
                  <a:lnTo>
                    <a:pt x="111" y="225"/>
                  </a:lnTo>
                  <a:lnTo>
                    <a:pt x="113" y="226"/>
                  </a:lnTo>
                  <a:lnTo>
                    <a:pt x="114" y="226"/>
                  </a:lnTo>
                  <a:lnTo>
                    <a:pt x="114" y="224"/>
                  </a:lnTo>
                  <a:lnTo>
                    <a:pt x="116" y="224"/>
                  </a:lnTo>
                  <a:lnTo>
                    <a:pt x="118" y="224"/>
                  </a:lnTo>
                  <a:lnTo>
                    <a:pt x="118" y="225"/>
                  </a:lnTo>
                  <a:lnTo>
                    <a:pt x="119" y="226"/>
                  </a:lnTo>
                  <a:lnTo>
                    <a:pt x="120" y="227"/>
                  </a:lnTo>
                  <a:lnTo>
                    <a:pt x="121" y="228"/>
                  </a:lnTo>
                  <a:lnTo>
                    <a:pt x="123" y="228"/>
                  </a:lnTo>
                  <a:lnTo>
                    <a:pt x="123" y="226"/>
                  </a:lnTo>
                  <a:lnTo>
                    <a:pt x="125" y="226"/>
                  </a:lnTo>
                  <a:lnTo>
                    <a:pt x="126" y="227"/>
                  </a:lnTo>
                  <a:lnTo>
                    <a:pt x="128" y="227"/>
                  </a:lnTo>
                  <a:lnTo>
                    <a:pt x="129" y="226"/>
                  </a:lnTo>
                  <a:lnTo>
                    <a:pt x="129" y="225"/>
                  </a:lnTo>
                  <a:lnTo>
                    <a:pt x="130" y="225"/>
                  </a:lnTo>
                  <a:lnTo>
                    <a:pt x="132" y="222"/>
                  </a:lnTo>
                  <a:lnTo>
                    <a:pt x="134" y="223"/>
                  </a:lnTo>
                  <a:lnTo>
                    <a:pt x="135" y="222"/>
                  </a:lnTo>
                  <a:lnTo>
                    <a:pt x="137" y="220"/>
                  </a:lnTo>
                  <a:lnTo>
                    <a:pt x="134" y="219"/>
                  </a:lnTo>
                  <a:lnTo>
                    <a:pt x="134" y="218"/>
                  </a:lnTo>
                  <a:lnTo>
                    <a:pt x="133" y="218"/>
                  </a:lnTo>
                  <a:lnTo>
                    <a:pt x="131" y="217"/>
                  </a:lnTo>
                  <a:lnTo>
                    <a:pt x="130" y="219"/>
                  </a:lnTo>
                  <a:lnTo>
                    <a:pt x="129" y="218"/>
                  </a:lnTo>
                  <a:lnTo>
                    <a:pt x="129" y="216"/>
                  </a:lnTo>
                  <a:lnTo>
                    <a:pt x="129" y="215"/>
                  </a:lnTo>
                  <a:lnTo>
                    <a:pt x="131" y="213"/>
                  </a:lnTo>
                  <a:lnTo>
                    <a:pt x="130" y="210"/>
                  </a:lnTo>
                  <a:lnTo>
                    <a:pt x="130" y="208"/>
                  </a:lnTo>
                  <a:lnTo>
                    <a:pt x="129" y="207"/>
                  </a:lnTo>
                  <a:lnTo>
                    <a:pt x="129" y="206"/>
                  </a:lnTo>
                  <a:lnTo>
                    <a:pt x="132" y="205"/>
                  </a:lnTo>
                  <a:lnTo>
                    <a:pt x="132" y="204"/>
                  </a:lnTo>
                  <a:lnTo>
                    <a:pt x="132" y="202"/>
                  </a:lnTo>
                  <a:lnTo>
                    <a:pt x="131" y="203"/>
                  </a:lnTo>
                  <a:lnTo>
                    <a:pt x="131" y="201"/>
                  </a:lnTo>
                  <a:lnTo>
                    <a:pt x="132" y="199"/>
                  </a:lnTo>
                  <a:lnTo>
                    <a:pt x="131" y="198"/>
                  </a:lnTo>
                  <a:lnTo>
                    <a:pt x="131" y="196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30" y="192"/>
                  </a:lnTo>
                  <a:lnTo>
                    <a:pt x="129" y="191"/>
                  </a:lnTo>
                  <a:lnTo>
                    <a:pt x="129" y="190"/>
                  </a:lnTo>
                  <a:lnTo>
                    <a:pt x="128" y="189"/>
                  </a:lnTo>
                  <a:lnTo>
                    <a:pt x="129" y="188"/>
                  </a:lnTo>
                  <a:lnTo>
                    <a:pt x="129" y="185"/>
                  </a:lnTo>
                  <a:lnTo>
                    <a:pt x="127" y="185"/>
                  </a:lnTo>
                  <a:lnTo>
                    <a:pt x="127" y="183"/>
                  </a:lnTo>
                  <a:lnTo>
                    <a:pt x="126" y="183"/>
                  </a:lnTo>
                  <a:lnTo>
                    <a:pt x="125" y="182"/>
                  </a:lnTo>
                  <a:lnTo>
                    <a:pt x="125" y="179"/>
                  </a:lnTo>
                  <a:lnTo>
                    <a:pt x="126" y="177"/>
                  </a:lnTo>
                  <a:lnTo>
                    <a:pt x="127" y="177"/>
                  </a:lnTo>
                  <a:lnTo>
                    <a:pt x="126" y="176"/>
                  </a:lnTo>
                  <a:lnTo>
                    <a:pt x="123" y="175"/>
                  </a:lnTo>
                  <a:lnTo>
                    <a:pt x="122" y="173"/>
                  </a:lnTo>
                  <a:lnTo>
                    <a:pt x="120" y="172"/>
                  </a:lnTo>
                  <a:lnTo>
                    <a:pt x="119" y="170"/>
                  </a:lnTo>
                  <a:lnTo>
                    <a:pt x="119" y="169"/>
                  </a:lnTo>
                  <a:lnTo>
                    <a:pt x="118" y="168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19" y="164"/>
                  </a:lnTo>
                  <a:lnTo>
                    <a:pt x="117" y="163"/>
                  </a:lnTo>
                  <a:lnTo>
                    <a:pt x="115" y="163"/>
                  </a:lnTo>
                  <a:lnTo>
                    <a:pt x="116" y="161"/>
                  </a:lnTo>
                  <a:lnTo>
                    <a:pt x="115" y="161"/>
                  </a:lnTo>
                  <a:lnTo>
                    <a:pt x="113" y="160"/>
                  </a:lnTo>
                  <a:lnTo>
                    <a:pt x="114" y="159"/>
                  </a:lnTo>
                  <a:lnTo>
                    <a:pt x="116" y="160"/>
                  </a:lnTo>
                  <a:lnTo>
                    <a:pt x="118" y="159"/>
                  </a:lnTo>
                  <a:lnTo>
                    <a:pt x="117" y="158"/>
                  </a:lnTo>
                  <a:lnTo>
                    <a:pt x="119" y="158"/>
                  </a:lnTo>
                  <a:lnTo>
                    <a:pt x="121" y="157"/>
                  </a:lnTo>
                  <a:lnTo>
                    <a:pt x="124" y="158"/>
                  </a:lnTo>
                  <a:lnTo>
                    <a:pt x="124" y="157"/>
                  </a:lnTo>
                  <a:lnTo>
                    <a:pt x="127" y="158"/>
                  </a:lnTo>
                  <a:lnTo>
                    <a:pt x="128" y="157"/>
                  </a:lnTo>
                  <a:lnTo>
                    <a:pt x="129" y="158"/>
                  </a:lnTo>
                  <a:lnTo>
                    <a:pt x="129" y="157"/>
                  </a:lnTo>
                  <a:lnTo>
                    <a:pt x="132" y="157"/>
                  </a:lnTo>
                  <a:lnTo>
                    <a:pt x="133" y="158"/>
                  </a:lnTo>
                  <a:lnTo>
                    <a:pt x="135" y="157"/>
                  </a:lnTo>
                  <a:lnTo>
                    <a:pt x="138" y="155"/>
                  </a:lnTo>
                  <a:lnTo>
                    <a:pt x="138" y="154"/>
                  </a:lnTo>
                  <a:lnTo>
                    <a:pt x="138" y="151"/>
                  </a:lnTo>
                  <a:lnTo>
                    <a:pt x="141" y="149"/>
                  </a:lnTo>
                  <a:lnTo>
                    <a:pt x="144" y="149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3" y="153"/>
                  </a:lnTo>
                  <a:lnTo>
                    <a:pt x="145" y="151"/>
                  </a:lnTo>
                  <a:lnTo>
                    <a:pt x="148" y="151"/>
                  </a:lnTo>
                  <a:lnTo>
                    <a:pt x="149" y="149"/>
                  </a:lnTo>
                  <a:lnTo>
                    <a:pt x="150" y="149"/>
                  </a:lnTo>
                  <a:lnTo>
                    <a:pt x="151" y="148"/>
                  </a:lnTo>
                  <a:lnTo>
                    <a:pt x="153" y="149"/>
                  </a:lnTo>
                  <a:lnTo>
                    <a:pt x="155" y="148"/>
                  </a:lnTo>
                  <a:lnTo>
                    <a:pt x="159" y="148"/>
                  </a:lnTo>
                  <a:lnTo>
                    <a:pt x="161" y="148"/>
                  </a:lnTo>
                  <a:lnTo>
                    <a:pt x="162" y="149"/>
                  </a:lnTo>
                  <a:lnTo>
                    <a:pt x="164" y="148"/>
                  </a:lnTo>
                  <a:lnTo>
                    <a:pt x="166" y="148"/>
                  </a:lnTo>
                  <a:lnTo>
                    <a:pt x="166" y="149"/>
                  </a:lnTo>
                  <a:lnTo>
                    <a:pt x="166" y="150"/>
                  </a:lnTo>
                  <a:lnTo>
                    <a:pt x="164" y="151"/>
                  </a:lnTo>
                  <a:lnTo>
                    <a:pt x="165" y="152"/>
                  </a:lnTo>
                  <a:lnTo>
                    <a:pt x="166" y="152"/>
                  </a:lnTo>
                  <a:lnTo>
                    <a:pt x="167" y="153"/>
                  </a:lnTo>
                  <a:lnTo>
                    <a:pt x="169" y="152"/>
                  </a:lnTo>
                  <a:lnTo>
                    <a:pt x="169" y="150"/>
                  </a:lnTo>
                  <a:lnTo>
                    <a:pt x="169" y="149"/>
                  </a:lnTo>
                  <a:lnTo>
                    <a:pt x="171" y="148"/>
                  </a:lnTo>
                  <a:lnTo>
                    <a:pt x="172" y="149"/>
                  </a:lnTo>
                  <a:lnTo>
                    <a:pt x="175" y="149"/>
                  </a:lnTo>
                  <a:lnTo>
                    <a:pt x="175" y="147"/>
                  </a:lnTo>
                  <a:lnTo>
                    <a:pt x="174" y="147"/>
                  </a:lnTo>
                  <a:lnTo>
                    <a:pt x="176" y="143"/>
                  </a:lnTo>
                  <a:lnTo>
                    <a:pt x="178" y="141"/>
                  </a:lnTo>
                  <a:lnTo>
                    <a:pt x="178" y="142"/>
                  </a:lnTo>
                  <a:lnTo>
                    <a:pt x="179" y="143"/>
                  </a:lnTo>
                  <a:lnTo>
                    <a:pt x="180" y="142"/>
                  </a:lnTo>
                  <a:lnTo>
                    <a:pt x="181" y="140"/>
                  </a:lnTo>
                  <a:lnTo>
                    <a:pt x="180" y="139"/>
                  </a:lnTo>
                  <a:lnTo>
                    <a:pt x="181" y="138"/>
                  </a:lnTo>
                  <a:lnTo>
                    <a:pt x="181" y="137"/>
                  </a:lnTo>
                  <a:lnTo>
                    <a:pt x="182" y="136"/>
                  </a:lnTo>
                  <a:lnTo>
                    <a:pt x="182" y="132"/>
                  </a:lnTo>
                  <a:lnTo>
                    <a:pt x="183" y="131"/>
                  </a:lnTo>
                  <a:lnTo>
                    <a:pt x="184" y="129"/>
                  </a:lnTo>
                  <a:lnTo>
                    <a:pt x="185" y="126"/>
                  </a:lnTo>
                  <a:lnTo>
                    <a:pt x="186" y="125"/>
                  </a:lnTo>
                  <a:lnTo>
                    <a:pt x="186" y="122"/>
                  </a:lnTo>
                  <a:lnTo>
                    <a:pt x="188" y="122"/>
                  </a:lnTo>
                  <a:lnTo>
                    <a:pt x="189" y="121"/>
                  </a:lnTo>
                  <a:lnTo>
                    <a:pt x="189" y="120"/>
                  </a:lnTo>
                  <a:lnTo>
                    <a:pt x="188" y="119"/>
                  </a:lnTo>
                  <a:lnTo>
                    <a:pt x="190" y="116"/>
                  </a:lnTo>
                  <a:lnTo>
                    <a:pt x="190" y="113"/>
                  </a:lnTo>
                  <a:lnTo>
                    <a:pt x="191" y="111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93" y="106"/>
                  </a:lnTo>
                  <a:lnTo>
                    <a:pt x="191" y="105"/>
                  </a:lnTo>
                  <a:lnTo>
                    <a:pt x="193" y="102"/>
                  </a:lnTo>
                  <a:lnTo>
                    <a:pt x="194" y="101"/>
                  </a:lnTo>
                  <a:lnTo>
                    <a:pt x="194" y="97"/>
                  </a:lnTo>
                  <a:lnTo>
                    <a:pt x="195" y="97"/>
                  </a:lnTo>
                  <a:lnTo>
                    <a:pt x="197" y="99"/>
                  </a:lnTo>
                  <a:lnTo>
                    <a:pt x="200" y="100"/>
                  </a:lnTo>
                  <a:lnTo>
                    <a:pt x="201" y="101"/>
                  </a:lnTo>
                  <a:lnTo>
                    <a:pt x="204" y="102"/>
                  </a:lnTo>
                  <a:lnTo>
                    <a:pt x="205" y="101"/>
                  </a:lnTo>
                  <a:lnTo>
                    <a:pt x="205" y="100"/>
                  </a:lnTo>
                  <a:lnTo>
                    <a:pt x="203" y="96"/>
                  </a:lnTo>
                  <a:lnTo>
                    <a:pt x="204" y="94"/>
                  </a:lnTo>
                  <a:lnTo>
                    <a:pt x="205" y="95"/>
                  </a:lnTo>
                  <a:lnTo>
                    <a:pt x="207" y="97"/>
                  </a:lnTo>
                  <a:lnTo>
                    <a:pt x="209" y="97"/>
                  </a:lnTo>
                  <a:lnTo>
                    <a:pt x="210" y="94"/>
                  </a:lnTo>
                  <a:lnTo>
                    <a:pt x="213" y="94"/>
                  </a:lnTo>
                  <a:lnTo>
                    <a:pt x="216" y="93"/>
                  </a:lnTo>
                  <a:lnTo>
                    <a:pt x="216" y="92"/>
                  </a:lnTo>
                  <a:lnTo>
                    <a:pt x="219" y="93"/>
                  </a:lnTo>
                  <a:lnTo>
                    <a:pt x="221" y="91"/>
                  </a:lnTo>
                  <a:lnTo>
                    <a:pt x="221" y="90"/>
                  </a:lnTo>
                  <a:lnTo>
                    <a:pt x="220" y="91"/>
                  </a:lnTo>
                  <a:lnTo>
                    <a:pt x="218" y="88"/>
                  </a:lnTo>
                  <a:lnTo>
                    <a:pt x="221" y="86"/>
                  </a:lnTo>
                  <a:lnTo>
                    <a:pt x="221" y="84"/>
                  </a:lnTo>
                  <a:lnTo>
                    <a:pt x="223" y="84"/>
                  </a:lnTo>
                  <a:lnTo>
                    <a:pt x="225" y="83"/>
                  </a:lnTo>
                  <a:lnTo>
                    <a:pt x="226" y="83"/>
                  </a:lnTo>
                  <a:lnTo>
                    <a:pt x="226" y="81"/>
                  </a:lnTo>
                  <a:lnTo>
                    <a:pt x="227" y="80"/>
                  </a:lnTo>
                  <a:lnTo>
                    <a:pt x="229" y="79"/>
                  </a:lnTo>
                  <a:lnTo>
                    <a:pt x="231" y="75"/>
                  </a:lnTo>
                  <a:lnTo>
                    <a:pt x="232" y="74"/>
                  </a:lnTo>
                  <a:lnTo>
                    <a:pt x="231" y="73"/>
                  </a:lnTo>
                  <a:lnTo>
                    <a:pt x="231" y="69"/>
                  </a:lnTo>
                  <a:lnTo>
                    <a:pt x="233" y="68"/>
                  </a:lnTo>
                  <a:lnTo>
                    <a:pt x="234" y="70"/>
                  </a:lnTo>
                  <a:lnTo>
                    <a:pt x="235" y="70"/>
                  </a:lnTo>
                  <a:lnTo>
                    <a:pt x="234" y="69"/>
                  </a:lnTo>
                  <a:lnTo>
                    <a:pt x="234" y="65"/>
                  </a:lnTo>
                  <a:lnTo>
                    <a:pt x="237" y="65"/>
                  </a:lnTo>
                  <a:lnTo>
                    <a:pt x="237" y="64"/>
                  </a:lnTo>
                  <a:lnTo>
                    <a:pt x="236" y="62"/>
                  </a:lnTo>
                  <a:lnTo>
                    <a:pt x="235" y="61"/>
                  </a:lnTo>
                  <a:lnTo>
                    <a:pt x="236" y="57"/>
                  </a:lnTo>
                  <a:lnTo>
                    <a:pt x="236" y="56"/>
                  </a:lnTo>
                  <a:lnTo>
                    <a:pt x="233" y="55"/>
                  </a:lnTo>
                  <a:lnTo>
                    <a:pt x="233" y="52"/>
                  </a:lnTo>
                  <a:lnTo>
                    <a:pt x="237" y="52"/>
                  </a:lnTo>
                  <a:lnTo>
                    <a:pt x="237" y="50"/>
                  </a:lnTo>
                  <a:lnTo>
                    <a:pt x="235" y="50"/>
                  </a:lnTo>
                  <a:lnTo>
                    <a:pt x="235" y="49"/>
                  </a:lnTo>
                  <a:lnTo>
                    <a:pt x="237" y="48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1" y="45"/>
                  </a:lnTo>
                  <a:lnTo>
                    <a:pt x="241" y="44"/>
                  </a:lnTo>
                  <a:lnTo>
                    <a:pt x="240" y="43"/>
                  </a:lnTo>
                  <a:lnTo>
                    <a:pt x="236" y="42"/>
                  </a:lnTo>
                  <a:lnTo>
                    <a:pt x="235" y="41"/>
                  </a:lnTo>
                  <a:lnTo>
                    <a:pt x="233" y="39"/>
                  </a:lnTo>
                  <a:lnTo>
                    <a:pt x="232" y="40"/>
                  </a:lnTo>
                  <a:lnTo>
                    <a:pt x="231" y="40"/>
                  </a:lnTo>
                  <a:lnTo>
                    <a:pt x="230" y="39"/>
                  </a:lnTo>
                  <a:lnTo>
                    <a:pt x="229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27" y="36"/>
                  </a:lnTo>
                  <a:lnTo>
                    <a:pt x="226" y="34"/>
                  </a:lnTo>
                  <a:lnTo>
                    <a:pt x="226" y="33"/>
                  </a:lnTo>
                  <a:lnTo>
                    <a:pt x="225" y="32"/>
                  </a:lnTo>
                  <a:lnTo>
                    <a:pt x="223" y="33"/>
                  </a:lnTo>
                  <a:lnTo>
                    <a:pt x="223" y="35"/>
                  </a:lnTo>
                  <a:lnTo>
                    <a:pt x="222" y="34"/>
                  </a:lnTo>
                  <a:lnTo>
                    <a:pt x="220" y="34"/>
                  </a:lnTo>
                  <a:lnTo>
                    <a:pt x="219" y="34"/>
                  </a:lnTo>
                  <a:lnTo>
                    <a:pt x="216" y="34"/>
                  </a:lnTo>
                  <a:lnTo>
                    <a:pt x="216" y="31"/>
                  </a:lnTo>
                  <a:lnTo>
                    <a:pt x="214" y="31"/>
                  </a:lnTo>
                  <a:lnTo>
                    <a:pt x="213" y="29"/>
                  </a:lnTo>
                  <a:lnTo>
                    <a:pt x="214" y="28"/>
                  </a:lnTo>
                  <a:lnTo>
                    <a:pt x="213" y="28"/>
                  </a:lnTo>
                  <a:lnTo>
                    <a:pt x="212" y="28"/>
                  </a:lnTo>
                  <a:lnTo>
                    <a:pt x="210" y="28"/>
                  </a:lnTo>
                  <a:lnTo>
                    <a:pt x="209" y="27"/>
                  </a:lnTo>
                  <a:lnTo>
                    <a:pt x="208" y="26"/>
                  </a:lnTo>
                  <a:lnTo>
                    <a:pt x="207" y="26"/>
                  </a:lnTo>
                  <a:lnTo>
                    <a:pt x="206" y="24"/>
                  </a:lnTo>
                  <a:lnTo>
                    <a:pt x="206" y="23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5" y="19"/>
                  </a:lnTo>
                  <a:lnTo>
                    <a:pt x="206" y="18"/>
                  </a:lnTo>
                  <a:lnTo>
                    <a:pt x="205" y="17"/>
                  </a:lnTo>
                  <a:lnTo>
                    <a:pt x="206" y="16"/>
                  </a:lnTo>
                  <a:lnTo>
                    <a:pt x="206" y="15"/>
                  </a:lnTo>
                  <a:lnTo>
                    <a:pt x="205" y="14"/>
                  </a:lnTo>
                  <a:lnTo>
                    <a:pt x="205" y="12"/>
                  </a:lnTo>
                  <a:lnTo>
                    <a:pt x="204" y="11"/>
                  </a:lnTo>
                  <a:lnTo>
                    <a:pt x="202" y="10"/>
                  </a:lnTo>
                  <a:lnTo>
                    <a:pt x="200" y="10"/>
                  </a:lnTo>
                  <a:lnTo>
                    <a:pt x="198" y="10"/>
                  </a:lnTo>
                  <a:lnTo>
                    <a:pt x="195" y="10"/>
                  </a:lnTo>
                  <a:lnTo>
                    <a:pt x="194" y="10"/>
                  </a:lnTo>
                  <a:lnTo>
                    <a:pt x="193" y="10"/>
                  </a:lnTo>
                  <a:lnTo>
                    <a:pt x="193" y="11"/>
                  </a:lnTo>
                  <a:lnTo>
                    <a:pt x="192" y="12"/>
                  </a:lnTo>
                  <a:lnTo>
                    <a:pt x="191" y="11"/>
                  </a:lnTo>
                  <a:lnTo>
                    <a:pt x="191" y="12"/>
                  </a:lnTo>
                  <a:lnTo>
                    <a:pt x="191" y="13"/>
                  </a:lnTo>
                  <a:lnTo>
                    <a:pt x="191" y="14"/>
                  </a:lnTo>
                  <a:lnTo>
                    <a:pt x="188" y="13"/>
                  </a:lnTo>
                  <a:lnTo>
                    <a:pt x="188" y="14"/>
                  </a:lnTo>
                  <a:lnTo>
                    <a:pt x="186" y="16"/>
                  </a:lnTo>
                  <a:lnTo>
                    <a:pt x="185" y="17"/>
                  </a:lnTo>
                  <a:lnTo>
                    <a:pt x="185" y="19"/>
                  </a:lnTo>
                  <a:lnTo>
                    <a:pt x="183" y="19"/>
                  </a:lnTo>
                  <a:lnTo>
                    <a:pt x="182" y="19"/>
                  </a:lnTo>
                  <a:lnTo>
                    <a:pt x="181" y="18"/>
                  </a:lnTo>
                  <a:lnTo>
                    <a:pt x="179" y="18"/>
                  </a:lnTo>
                  <a:lnTo>
                    <a:pt x="179" y="19"/>
                  </a:lnTo>
                  <a:lnTo>
                    <a:pt x="176" y="19"/>
                  </a:lnTo>
                  <a:lnTo>
                    <a:pt x="176" y="18"/>
                  </a:lnTo>
                  <a:lnTo>
                    <a:pt x="176" y="14"/>
                  </a:lnTo>
                  <a:lnTo>
                    <a:pt x="177" y="11"/>
                  </a:lnTo>
                  <a:lnTo>
                    <a:pt x="176" y="11"/>
                  </a:lnTo>
                  <a:lnTo>
                    <a:pt x="175" y="11"/>
                  </a:lnTo>
                  <a:lnTo>
                    <a:pt x="173" y="11"/>
                  </a:lnTo>
                  <a:lnTo>
                    <a:pt x="171" y="11"/>
                  </a:lnTo>
                  <a:lnTo>
                    <a:pt x="170" y="9"/>
                  </a:lnTo>
                  <a:lnTo>
                    <a:pt x="170" y="8"/>
                  </a:lnTo>
                  <a:lnTo>
                    <a:pt x="169" y="6"/>
                  </a:lnTo>
                  <a:lnTo>
                    <a:pt x="169" y="5"/>
                  </a:lnTo>
                  <a:lnTo>
                    <a:pt x="171" y="4"/>
                  </a:lnTo>
                  <a:lnTo>
                    <a:pt x="168" y="1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5" y="2"/>
                  </a:lnTo>
                  <a:lnTo>
                    <a:pt x="162" y="5"/>
                  </a:lnTo>
                  <a:lnTo>
                    <a:pt x="161" y="5"/>
                  </a:lnTo>
                  <a:lnTo>
                    <a:pt x="160" y="4"/>
                  </a:lnTo>
                  <a:lnTo>
                    <a:pt x="159" y="4"/>
                  </a:lnTo>
                  <a:lnTo>
                    <a:pt x="157" y="6"/>
                  </a:lnTo>
                  <a:lnTo>
                    <a:pt x="157" y="7"/>
                  </a:lnTo>
                  <a:lnTo>
                    <a:pt x="157" y="8"/>
                  </a:lnTo>
                  <a:lnTo>
                    <a:pt x="155" y="6"/>
                  </a:lnTo>
                  <a:lnTo>
                    <a:pt x="154" y="6"/>
                  </a:lnTo>
                  <a:lnTo>
                    <a:pt x="154" y="5"/>
                  </a:lnTo>
                  <a:lnTo>
                    <a:pt x="152" y="5"/>
                  </a:lnTo>
                  <a:lnTo>
                    <a:pt x="150" y="4"/>
                  </a:lnTo>
                  <a:lnTo>
                    <a:pt x="148" y="6"/>
                  </a:lnTo>
                  <a:lnTo>
                    <a:pt x="147" y="5"/>
                  </a:lnTo>
                  <a:lnTo>
                    <a:pt x="145" y="6"/>
                  </a:lnTo>
                  <a:lnTo>
                    <a:pt x="145" y="7"/>
                  </a:lnTo>
                  <a:lnTo>
                    <a:pt x="143" y="8"/>
                  </a:lnTo>
                  <a:lnTo>
                    <a:pt x="142" y="8"/>
                  </a:lnTo>
                  <a:lnTo>
                    <a:pt x="142" y="9"/>
                  </a:lnTo>
                  <a:lnTo>
                    <a:pt x="140" y="9"/>
                  </a:lnTo>
                  <a:lnTo>
                    <a:pt x="137" y="11"/>
                  </a:lnTo>
                  <a:lnTo>
                    <a:pt x="136" y="11"/>
                  </a:lnTo>
                  <a:lnTo>
                    <a:pt x="136" y="10"/>
                  </a:lnTo>
                  <a:lnTo>
                    <a:pt x="136" y="7"/>
                  </a:lnTo>
                  <a:lnTo>
                    <a:pt x="135" y="7"/>
                  </a:lnTo>
                  <a:lnTo>
                    <a:pt x="134" y="9"/>
                  </a:lnTo>
                  <a:lnTo>
                    <a:pt x="131" y="8"/>
                  </a:lnTo>
                  <a:lnTo>
                    <a:pt x="130" y="8"/>
                  </a:lnTo>
                  <a:lnTo>
                    <a:pt x="130" y="10"/>
                  </a:lnTo>
                  <a:lnTo>
                    <a:pt x="131" y="10"/>
                  </a:lnTo>
                  <a:lnTo>
                    <a:pt x="129" y="11"/>
                  </a:lnTo>
                  <a:lnTo>
                    <a:pt x="128" y="10"/>
                  </a:lnTo>
                  <a:lnTo>
                    <a:pt x="128" y="9"/>
                  </a:lnTo>
                  <a:lnTo>
                    <a:pt x="126" y="10"/>
                  </a:lnTo>
                  <a:lnTo>
                    <a:pt x="125" y="8"/>
                  </a:lnTo>
                  <a:lnTo>
                    <a:pt x="125" y="7"/>
                  </a:lnTo>
                  <a:lnTo>
                    <a:pt x="124" y="6"/>
                  </a:lnTo>
                  <a:lnTo>
                    <a:pt x="123" y="5"/>
                  </a:lnTo>
                  <a:lnTo>
                    <a:pt x="119" y="6"/>
                  </a:lnTo>
                  <a:lnTo>
                    <a:pt x="119" y="4"/>
                  </a:lnTo>
                  <a:lnTo>
                    <a:pt x="117" y="3"/>
                  </a:lnTo>
                  <a:lnTo>
                    <a:pt x="116" y="3"/>
                  </a:lnTo>
                  <a:lnTo>
                    <a:pt x="115" y="5"/>
                  </a:lnTo>
                  <a:lnTo>
                    <a:pt x="113" y="6"/>
                  </a:lnTo>
                  <a:lnTo>
                    <a:pt x="112" y="5"/>
                  </a:lnTo>
                  <a:lnTo>
                    <a:pt x="110" y="2"/>
                  </a:lnTo>
                  <a:lnTo>
                    <a:pt x="108" y="3"/>
                  </a:lnTo>
                  <a:lnTo>
                    <a:pt x="108" y="5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8" y="10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9" y="17"/>
                  </a:lnTo>
                  <a:lnTo>
                    <a:pt x="108" y="18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8" y="23"/>
                  </a:lnTo>
                  <a:lnTo>
                    <a:pt x="108" y="24"/>
                  </a:lnTo>
                  <a:lnTo>
                    <a:pt x="106" y="26"/>
                  </a:lnTo>
                  <a:lnTo>
                    <a:pt x="106" y="28"/>
                  </a:lnTo>
                  <a:lnTo>
                    <a:pt x="105" y="28"/>
                  </a:lnTo>
                  <a:lnTo>
                    <a:pt x="105" y="30"/>
                  </a:lnTo>
                  <a:lnTo>
                    <a:pt x="106" y="33"/>
                  </a:lnTo>
                  <a:lnTo>
                    <a:pt x="105" y="34"/>
                  </a:lnTo>
                  <a:lnTo>
                    <a:pt x="106" y="34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39"/>
                  </a:lnTo>
                  <a:lnTo>
                    <a:pt x="107" y="42"/>
                  </a:lnTo>
                  <a:lnTo>
                    <a:pt x="107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09" y="51"/>
                  </a:lnTo>
                  <a:lnTo>
                    <a:pt x="110" y="54"/>
                  </a:lnTo>
                  <a:lnTo>
                    <a:pt x="109" y="56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4" y="56"/>
                  </a:lnTo>
                  <a:lnTo>
                    <a:pt x="102" y="56"/>
                  </a:lnTo>
                  <a:lnTo>
                    <a:pt x="101" y="57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100" y="61"/>
                  </a:lnTo>
                  <a:lnTo>
                    <a:pt x="99" y="61"/>
                  </a:lnTo>
                  <a:lnTo>
                    <a:pt x="98" y="65"/>
                  </a:lnTo>
                  <a:lnTo>
                    <a:pt x="96" y="66"/>
                  </a:lnTo>
                  <a:lnTo>
                    <a:pt x="97" y="68"/>
                  </a:lnTo>
                  <a:lnTo>
                    <a:pt x="96" y="68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4" y="73"/>
                  </a:lnTo>
                  <a:lnTo>
                    <a:pt x="93" y="74"/>
                  </a:lnTo>
                  <a:lnTo>
                    <a:pt x="92" y="77"/>
                  </a:lnTo>
                  <a:lnTo>
                    <a:pt x="87" y="75"/>
                  </a:lnTo>
                  <a:lnTo>
                    <a:pt x="86" y="75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77" y="71"/>
                  </a:lnTo>
                  <a:lnTo>
                    <a:pt x="78" y="74"/>
                  </a:lnTo>
                  <a:lnTo>
                    <a:pt x="75" y="74"/>
                  </a:lnTo>
                  <a:lnTo>
                    <a:pt x="73" y="75"/>
                  </a:lnTo>
                  <a:lnTo>
                    <a:pt x="70" y="75"/>
                  </a:lnTo>
                  <a:lnTo>
                    <a:pt x="69" y="76"/>
                  </a:lnTo>
                  <a:lnTo>
                    <a:pt x="69" y="77"/>
                  </a:lnTo>
                  <a:lnTo>
                    <a:pt x="66" y="77"/>
                  </a:lnTo>
                  <a:lnTo>
                    <a:pt x="65" y="82"/>
                  </a:lnTo>
                  <a:lnTo>
                    <a:pt x="64" y="81"/>
                  </a:lnTo>
                  <a:lnTo>
                    <a:pt x="64" y="83"/>
                  </a:lnTo>
                  <a:lnTo>
                    <a:pt x="61" y="82"/>
                  </a:lnTo>
                  <a:lnTo>
                    <a:pt x="61" y="84"/>
                  </a:lnTo>
                  <a:lnTo>
                    <a:pt x="59" y="84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5" y="83"/>
                  </a:lnTo>
                  <a:lnTo>
                    <a:pt x="52" y="82"/>
                  </a:lnTo>
                  <a:lnTo>
                    <a:pt x="51" y="83"/>
                  </a:lnTo>
                  <a:lnTo>
                    <a:pt x="49" y="84"/>
                  </a:lnTo>
                  <a:lnTo>
                    <a:pt x="46" y="84"/>
                  </a:lnTo>
                  <a:lnTo>
                    <a:pt x="44" y="85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41" y="84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4" y="89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33" y="94"/>
                  </a:lnTo>
                  <a:lnTo>
                    <a:pt x="34" y="94"/>
                  </a:lnTo>
                  <a:lnTo>
                    <a:pt x="33" y="99"/>
                  </a:lnTo>
                  <a:lnTo>
                    <a:pt x="30" y="100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1"/>
                  </a:lnTo>
                  <a:lnTo>
                    <a:pt x="23" y="102"/>
                  </a:lnTo>
                  <a:lnTo>
                    <a:pt x="22" y="102"/>
                  </a:lnTo>
                  <a:lnTo>
                    <a:pt x="22" y="101"/>
                  </a:lnTo>
                  <a:lnTo>
                    <a:pt x="19" y="100"/>
                  </a:lnTo>
                  <a:lnTo>
                    <a:pt x="17" y="105"/>
                  </a:lnTo>
                  <a:lnTo>
                    <a:pt x="15" y="106"/>
                  </a:lnTo>
                  <a:lnTo>
                    <a:pt x="14" y="105"/>
                  </a:lnTo>
                  <a:lnTo>
                    <a:pt x="13" y="105"/>
                  </a:lnTo>
                  <a:lnTo>
                    <a:pt x="11" y="105"/>
                  </a:lnTo>
                  <a:lnTo>
                    <a:pt x="11" y="104"/>
                  </a:lnTo>
                  <a:lnTo>
                    <a:pt x="10" y="103"/>
                  </a:lnTo>
                  <a:lnTo>
                    <a:pt x="8" y="105"/>
                  </a:lnTo>
                  <a:lnTo>
                    <a:pt x="7" y="106"/>
                  </a:lnTo>
                  <a:lnTo>
                    <a:pt x="8" y="107"/>
                  </a:lnTo>
                  <a:lnTo>
                    <a:pt x="7" y="108"/>
                  </a:lnTo>
                  <a:lnTo>
                    <a:pt x="9" y="109"/>
                  </a:lnTo>
                  <a:lnTo>
                    <a:pt x="8" y="110"/>
                  </a:lnTo>
                  <a:lnTo>
                    <a:pt x="7" y="109"/>
                  </a:lnTo>
                  <a:lnTo>
                    <a:pt x="4" y="111"/>
                  </a:lnTo>
                  <a:lnTo>
                    <a:pt x="0" y="113"/>
                  </a:lnTo>
                  <a:lnTo>
                    <a:pt x="2" y="114"/>
                  </a:lnTo>
                  <a:lnTo>
                    <a:pt x="4" y="117"/>
                  </a:lnTo>
                  <a:lnTo>
                    <a:pt x="3" y="121"/>
                  </a:lnTo>
                  <a:lnTo>
                    <a:pt x="1" y="121"/>
                  </a:lnTo>
                  <a:lnTo>
                    <a:pt x="3" y="122"/>
                  </a:lnTo>
                  <a:lnTo>
                    <a:pt x="7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3"/>
                  </a:lnTo>
                  <a:lnTo>
                    <a:pt x="14" y="124"/>
                  </a:lnTo>
                  <a:lnTo>
                    <a:pt x="17" y="128"/>
                  </a:lnTo>
                  <a:lnTo>
                    <a:pt x="25" y="125"/>
                  </a:lnTo>
                  <a:lnTo>
                    <a:pt x="26" y="123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7" y="122"/>
                  </a:lnTo>
                  <a:lnTo>
                    <a:pt x="31" y="122"/>
                  </a:lnTo>
                  <a:lnTo>
                    <a:pt x="34" y="122"/>
                  </a:lnTo>
                  <a:lnTo>
                    <a:pt x="35" y="121"/>
                  </a:lnTo>
                  <a:lnTo>
                    <a:pt x="38" y="122"/>
                  </a:lnTo>
                  <a:lnTo>
                    <a:pt x="39" y="122"/>
                  </a:lnTo>
                  <a:lnTo>
                    <a:pt x="43" y="122"/>
                  </a:lnTo>
                  <a:lnTo>
                    <a:pt x="45" y="125"/>
                  </a:lnTo>
                  <a:lnTo>
                    <a:pt x="48" y="127"/>
                  </a:lnTo>
                  <a:lnTo>
                    <a:pt x="49" y="129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49" y="130"/>
                  </a:lnTo>
                  <a:lnTo>
                    <a:pt x="48" y="130"/>
                  </a:lnTo>
                  <a:lnTo>
                    <a:pt x="47" y="130"/>
                  </a:lnTo>
                  <a:lnTo>
                    <a:pt x="42" y="126"/>
                  </a:lnTo>
                  <a:lnTo>
                    <a:pt x="37" y="124"/>
                  </a:lnTo>
                  <a:lnTo>
                    <a:pt x="36" y="123"/>
                  </a:lnTo>
                  <a:lnTo>
                    <a:pt x="35" y="124"/>
                  </a:lnTo>
                  <a:lnTo>
                    <a:pt x="29" y="125"/>
                  </a:lnTo>
                  <a:lnTo>
                    <a:pt x="26" y="125"/>
                  </a:lnTo>
                  <a:lnTo>
                    <a:pt x="26" y="129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6" y="136"/>
                  </a:lnTo>
                  <a:lnTo>
                    <a:pt x="22" y="137"/>
                  </a:lnTo>
                  <a:lnTo>
                    <a:pt x="22" y="138"/>
                  </a:lnTo>
                  <a:lnTo>
                    <a:pt x="20" y="139"/>
                  </a:lnTo>
                  <a:lnTo>
                    <a:pt x="26" y="140"/>
                  </a:lnTo>
                  <a:lnTo>
                    <a:pt x="34" y="143"/>
                  </a:lnTo>
                  <a:lnTo>
                    <a:pt x="35" y="145"/>
                  </a:lnTo>
                  <a:lnTo>
                    <a:pt x="35" y="146"/>
                  </a:lnTo>
                  <a:lnTo>
                    <a:pt x="38" y="15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7" name="Freeform 226"/>
            <p:cNvSpPr>
              <a:spLocks/>
            </p:cNvSpPr>
            <p:nvPr/>
          </p:nvSpPr>
          <p:spPr bwMode="auto">
            <a:xfrm>
              <a:off x="1169" y="1735"/>
              <a:ext cx="15" cy="38"/>
            </a:xfrm>
            <a:custGeom>
              <a:avLst/>
              <a:gdLst>
                <a:gd name="T0" fmla="*/ 12 w 15"/>
                <a:gd name="T1" fmla="*/ 0 h 38"/>
                <a:gd name="T2" fmla="*/ 9 w 15"/>
                <a:gd name="T3" fmla="*/ 1 h 38"/>
                <a:gd name="T4" fmla="*/ 9 w 15"/>
                <a:gd name="T5" fmla="*/ 3 h 38"/>
                <a:gd name="T6" fmla="*/ 8 w 15"/>
                <a:gd name="T7" fmla="*/ 8 h 38"/>
                <a:gd name="T8" fmla="*/ 6 w 15"/>
                <a:gd name="T9" fmla="*/ 9 h 38"/>
                <a:gd name="T10" fmla="*/ 3 w 15"/>
                <a:gd name="T11" fmla="*/ 10 h 38"/>
                <a:gd name="T12" fmla="*/ 2 w 15"/>
                <a:gd name="T13" fmla="*/ 12 h 38"/>
                <a:gd name="T14" fmla="*/ 2 w 15"/>
                <a:gd name="T15" fmla="*/ 13 h 38"/>
                <a:gd name="T16" fmla="*/ 1 w 15"/>
                <a:gd name="T17" fmla="*/ 14 h 38"/>
                <a:gd name="T18" fmla="*/ 0 w 15"/>
                <a:gd name="T19" fmla="*/ 14 h 38"/>
                <a:gd name="T20" fmla="*/ 0 w 15"/>
                <a:gd name="T21" fmla="*/ 17 h 38"/>
                <a:gd name="T22" fmla="*/ 0 w 15"/>
                <a:gd name="T23" fmla="*/ 21 h 38"/>
                <a:gd name="T24" fmla="*/ 1 w 15"/>
                <a:gd name="T25" fmla="*/ 22 h 38"/>
                <a:gd name="T26" fmla="*/ 6 w 15"/>
                <a:gd name="T27" fmla="*/ 26 h 38"/>
                <a:gd name="T28" fmla="*/ 10 w 15"/>
                <a:gd name="T29" fmla="*/ 31 h 38"/>
                <a:gd name="T30" fmla="*/ 10 w 15"/>
                <a:gd name="T31" fmla="*/ 32 h 38"/>
                <a:gd name="T32" fmla="*/ 11 w 15"/>
                <a:gd name="T33" fmla="*/ 34 h 38"/>
                <a:gd name="T34" fmla="*/ 12 w 15"/>
                <a:gd name="T35" fmla="*/ 34 h 38"/>
                <a:gd name="T36" fmla="*/ 13 w 15"/>
                <a:gd name="T37" fmla="*/ 35 h 38"/>
                <a:gd name="T38" fmla="*/ 14 w 15"/>
                <a:gd name="T39" fmla="*/ 36 h 38"/>
                <a:gd name="T40" fmla="*/ 15 w 15"/>
                <a:gd name="T41" fmla="*/ 37 h 38"/>
                <a:gd name="T42" fmla="*/ 15 w 15"/>
                <a:gd name="T43" fmla="*/ 38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"/>
                <a:gd name="T67" fmla="*/ 0 h 38"/>
                <a:gd name="T68" fmla="*/ 15 w 15"/>
                <a:gd name="T69" fmla="*/ 38 h 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" h="38">
                  <a:moveTo>
                    <a:pt x="12" y="0"/>
                  </a:moveTo>
                  <a:lnTo>
                    <a:pt x="9" y="1"/>
                  </a:lnTo>
                  <a:lnTo>
                    <a:pt x="9" y="3"/>
                  </a:lnTo>
                  <a:lnTo>
                    <a:pt x="8" y="8"/>
                  </a:lnTo>
                  <a:lnTo>
                    <a:pt x="6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6" y="26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15" y="37"/>
                  </a:lnTo>
                  <a:lnTo>
                    <a:pt x="15" y="3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8" name="Freeform 227"/>
            <p:cNvSpPr>
              <a:spLocks/>
            </p:cNvSpPr>
            <p:nvPr/>
          </p:nvSpPr>
          <p:spPr bwMode="auto">
            <a:xfrm>
              <a:off x="1159" y="1734"/>
              <a:ext cx="10" cy="14"/>
            </a:xfrm>
            <a:custGeom>
              <a:avLst/>
              <a:gdLst>
                <a:gd name="T0" fmla="*/ 10 w 10"/>
                <a:gd name="T1" fmla="*/ 9 h 14"/>
                <a:gd name="T2" fmla="*/ 10 w 10"/>
                <a:gd name="T3" fmla="*/ 8 h 14"/>
                <a:gd name="T4" fmla="*/ 8 w 10"/>
                <a:gd name="T5" fmla="*/ 8 h 14"/>
                <a:gd name="T6" fmla="*/ 5 w 10"/>
                <a:gd name="T7" fmla="*/ 6 h 14"/>
                <a:gd name="T8" fmla="*/ 5 w 10"/>
                <a:gd name="T9" fmla="*/ 4 h 14"/>
                <a:gd name="T10" fmla="*/ 6 w 10"/>
                <a:gd name="T11" fmla="*/ 4 h 14"/>
                <a:gd name="T12" fmla="*/ 6 w 10"/>
                <a:gd name="T13" fmla="*/ 2 h 14"/>
                <a:gd name="T14" fmla="*/ 4 w 10"/>
                <a:gd name="T15" fmla="*/ 0 h 14"/>
                <a:gd name="T16" fmla="*/ 0 w 10"/>
                <a:gd name="T17" fmla="*/ 0 h 14"/>
                <a:gd name="T18" fmla="*/ 0 w 10"/>
                <a:gd name="T19" fmla="*/ 2 h 14"/>
                <a:gd name="T20" fmla="*/ 0 w 10"/>
                <a:gd name="T21" fmla="*/ 3 h 14"/>
                <a:gd name="T22" fmla="*/ 0 w 10"/>
                <a:gd name="T23" fmla="*/ 4 h 14"/>
                <a:gd name="T24" fmla="*/ 2 w 10"/>
                <a:gd name="T25" fmla="*/ 7 h 14"/>
                <a:gd name="T26" fmla="*/ 2 w 10"/>
                <a:gd name="T27" fmla="*/ 8 h 14"/>
                <a:gd name="T28" fmla="*/ 4 w 10"/>
                <a:gd name="T29" fmla="*/ 7 h 14"/>
                <a:gd name="T30" fmla="*/ 5 w 10"/>
                <a:gd name="T31" fmla="*/ 7 h 14"/>
                <a:gd name="T32" fmla="*/ 7 w 10"/>
                <a:gd name="T33" fmla="*/ 8 h 14"/>
                <a:gd name="T34" fmla="*/ 9 w 10"/>
                <a:gd name="T35" fmla="*/ 10 h 14"/>
                <a:gd name="T36" fmla="*/ 9 w 10"/>
                <a:gd name="T37" fmla="*/ 14 h 14"/>
                <a:gd name="T38" fmla="*/ 10 w 10"/>
                <a:gd name="T39" fmla="*/ 14 h 14"/>
                <a:gd name="T40" fmla="*/ 10 w 10"/>
                <a:gd name="T41" fmla="*/ 9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4"/>
                <a:gd name="T65" fmla="*/ 10 w 10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4">
                  <a:moveTo>
                    <a:pt x="10" y="9"/>
                  </a:moveTo>
                  <a:lnTo>
                    <a:pt x="10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9" name="Freeform 228"/>
            <p:cNvSpPr>
              <a:spLocks/>
            </p:cNvSpPr>
            <p:nvPr/>
          </p:nvSpPr>
          <p:spPr bwMode="auto">
            <a:xfrm>
              <a:off x="1150" y="1763"/>
              <a:ext cx="9" cy="6"/>
            </a:xfrm>
            <a:custGeom>
              <a:avLst/>
              <a:gdLst>
                <a:gd name="T0" fmla="*/ 9 w 9"/>
                <a:gd name="T1" fmla="*/ 5 h 6"/>
                <a:gd name="T2" fmla="*/ 6 w 9"/>
                <a:gd name="T3" fmla="*/ 2 h 6"/>
                <a:gd name="T4" fmla="*/ 5 w 9"/>
                <a:gd name="T5" fmla="*/ 2 h 6"/>
                <a:gd name="T6" fmla="*/ 3 w 9"/>
                <a:gd name="T7" fmla="*/ 1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4 h 6"/>
                <a:gd name="T14" fmla="*/ 5 w 9"/>
                <a:gd name="T15" fmla="*/ 6 h 6"/>
                <a:gd name="T16" fmla="*/ 7 w 9"/>
                <a:gd name="T17" fmla="*/ 5 h 6"/>
                <a:gd name="T18" fmla="*/ 8 w 9"/>
                <a:gd name="T19" fmla="*/ 6 h 6"/>
                <a:gd name="T20" fmla="*/ 9 w 9"/>
                <a:gd name="T21" fmla="*/ 5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9" y="5"/>
                  </a:moveTo>
                  <a:lnTo>
                    <a:pt x="6" y="2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5" y="6"/>
                  </a:lnTo>
                  <a:lnTo>
                    <a:pt x="7" y="5"/>
                  </a:lnTo>
                  <a:lnTo>
                    <a:pt x="8" y="6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0" name="Freeform 229"/>
            <p:cNvSpPr>
              <a:spLocks/>
            </p:cNvSpPr>
            <p:nvPr/>
          </p:nvSpPr>
          <p:spPr bwMode="auto">
            <a:xfrm>
              <a:off x="1230" y="1733"/>
              <a:ext cx="85" cy="99"/>
            </a:xfrm>
            <a:custGeom>
              <a:avLst/>
              <a:gdLst>
                <a:gd name="T0" fmla="*/ 83 w 85"/>
                <a:gd name="T1" fmla="*/ 1 h 99"/>
                <a:gd name="T2" fmla="*/ 80 w 85"/>
                <a:gd name="T3" fmla="*/ 5 h 99"/>
                <a:gd name="T4" fmla="*/ 78 w 85"/>
                <a:gd name="T5" fmla="*/ 3 h 99"/>
                <a:gd name="T6" fmla="*/ 79 w 85"/>
                <a:gd name="T7" fmla="*/ 0 h 99"/>
                <a:gd name="T8" fmla="*/ 74 w 85"/>
                <a:gd name="T9" fmla="*/ 0 h 99"/>
                <a:gd name="T10" fmla="*/ 66 w 85"/>
                <a:gd name="T11" fmla="*/ 1 h 99"/>
                <a:gd name="T12" fmla="*/ 62 w 85"/>
                <a:gd name="T13" fmla="*/ 1 h 99"/>
                <a:gd name="T14" fmla="*/ 56 w 85"/>
                <a:gd name="T15" fmla="*/ 5 h 99"/>
                <a:gd name="T16" fmla="*/ 57 w 85"/>
                <a:gd name="T17" fmla="*/ 1 h 99"/>
                <a:gd name="T18" fmla="*/ 51 w 85"/>
                <a:gd name="T19" fmla="*/ 6 h 99"/>
                <a:gd name="T20" fmla="*/ 48 w 85"/>
                <a:gd name="T21" fmla="*/ 9 h 99"/>
                <a:gd name="T22" fmla="*/ 45 w 85"/>
                <a:gd name="T23" fmla="*/ 9 h 99"/>
                <a:gd name="T24" fmla="*/ 42 w 85"/>
                <a:gd name="T25" fmla="*/ 10 h 99"/>
                <a:gd name="T26" fmla="*/ 38 w 85"/>
                <a:gd name="T27" fmla="*/ 9 h 99"/>
                <a:gd name="T28" fmla="*/ 32 w 85"/>
                <a:gd name="T29" fmla="*/ 10 h 99"/>
                <a:gd name="T30" fmla="*/ 29 w 85"/>
                <a:gd name="T31" fmla="*/ 12 h 99"/>
                <a:gd name="T32" fmla="*/ 28 w 85"/>
                <a:gd name="T33" fmla="*/ 13 h 99"/>
                <a:gd name="T34" fmla="*/ 30 w 85"/>
                <a:gd name="T35" fmla="*/ 15 h 99"/>
                <a:gd name="T36" fmla="*/ 32 w 85"/>
                <a:gd name="T37" fmla="*/ 18 h 99"/>
                <a:gd name="T38" fmla="*/ 32 w 85"/>
                <a:gd name="T39" fmla="*/ 20 h 99"/>
                <a:gd name="T40" fmla="*/ 33 w 85"/>
                <a:gd name="T41" fmla="*/ 24 h 99"/>
                <a:gd name="T42" fmla="*/ 39 w 85"/>
                <a:gd name="T43" fmla="*/ 28 h 99"/>
                <a:gd name="T44" fmla="*/ 38 w 85"/>
                <a:gd name="T45" fmla="*/ 30 h 99"/>
                <a:gd name="T46" fmla="*/ 40 w 85"/>
                <a:gd name="T47" fmla="*/ 35 h 99"/>
                <a:gd name="T48" fmla="*/ 42 w 85"/>
                <a:gd name="T49" fmla="*/ 40 h 99"/>
                <a:gd name="T50" fmla="*/ 42 w 85"/>
                <a:gd name="T51" fmla="*/ 42 h 99"/>
                <a:gd name="T52" fmla="*/ 42 w 85"/>
                <a:gd name="T53" fmla="*/ 45 h 99"/>
                <a:gd name="T54" fmla="*/ 44 w 85"/>
                <a:gd name="T55" fmla="*/ 48 h 99"/>
                <a:gd name="T56" fmla="*/ 44 w 85"/>
                <a:gd name="T57" fmla="*/ 52 h 99"/>
                <a:gd name="T58" fmla="*/ 45 w 85"/>
                <a:gd name="T59" fmla="*/ 56 h 99"/>
                <a:gd name="T60" fmla="*/ 42 w 85"/>
                <a:gd name="T61" fmla="*/ 59 h 99"/>
                <a:gd name="T62" fmla="*/ 44 w 85"/>
                <a:gd name="T63" fmla="*/ 65 h 99"/>
                <a:gd name="T64" fmla="*/ 42 w 85"/>
                <a:gd name="T65" fmla="*/ 68 h 99"/>
                <a:gd name="T66" fmla="*/ 43 w 85"/>
                <a:gd name="T67" fmla="*/ 71 h 99"/>
                <a:gd name="T68" fmla="*/ 47 w 85"/>
                <a:gd name="T69" fmla="*/ 70 h 99"/>
                <a:gd name="T70" fmla="*/ 48 w 85"/>
                <a:gd name="T71" fmla="*/ 74 h 99"/>
                <a:gd name="T72" fmla="*/ 43 w 85"/>
                <a:gd name="T73" fmla="*/ 76 h 99"/>
                <a:gd name="T74" fmla="*/ 41 w 85"/>
                <a:gd name="T75" fmla="*/ 79 h 99"/>
                <a:gd name="T76" fmla="*/ 36 w 85"/>
                <a:gd name="T77" fmla="*/ 78 h 99"/>
                <a:gd name="T78" fmla="*/ 33 w 85"/>
                <a:gd name="T79" fmla="*/ 79 h 99"/>
                <a:gd name="T80" fmla="*/ 31 w 85"/>
                <a:gd name="T81" fmla="*/ 76 h 99"/>
                <a:gd name="T82" fmla="*/ 27 w 85"/>
                <a:gd name="T83" fmla="*/ 78 h 99"/>
                <a:gd name="T84" fmla="*/ 24 w 85"/>
                <a:gd name="T85" fmla="*/ 78 h 99"/>
                <a:gd name="T86" fmla="*/ 19 w 85"/>
                <a:gd name="T87" fmla="*/ 77 h 99"/>
                <a:gd name="T88" fmla="*/ 22 w 85"/>
                <a:gd name="T89" fmla="*/ 73 h 99"/>
                <a:gd name="T90" fmla="*/ 19 w 85"/>
                <a:gd name="T91" fmla="*/ 73 h 99"/>
                <a:gd name="T92" fmla="*/ 12 w 85"/>
                <a:gd name="T93" fmla="*/ 75 h 99"/>
                <a:gd name="T94" fmla="*/ 7 w 85"/>
                <a:gd name="T95" fmla="*/ 78 h 99"/>
                <a:gd name="T96" fmla="*/ 6 w 85"/>
                <a:gd name="T97" fmla="*/ 84 h 99"/>
                <a:gd name="T98" fmla="*/ 2 w 85"/>
                <a:gd name="T99" fmla="*/ 89 h 99"/>
                <a:gd name="T100" fmla="*/ 0 w 85"/>
                <a:gd name="T101" fmla="*/ 92 h 99"/>
                <a:gd name="T102" fmla="*/ 3 w 85"/>
                <a:gd name="T103" fmla="*/ 95 h 99"/>
                <a:gd name="T104" fmla="*/ 5 w 85"/>
                <a:gd name="T105" fmla="*/ 99 h 99"/>
                <a:gd name="T106" fmla="*/ 85 w 85"/>
                <a:gd name="T107" fmla="*/ 1 h 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"/>
                <a:gd name="T163" fmla="*/ 0 h 99"/>
                <a:gd name="T164" fmla="*/ 85 w 85"/>
                <a:gd name="T165" fmla="*/ 99 h 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" h="99">
                  <a:moveTo>
                    <a:pt x="85" y="1"/>
                  </a:moveTo>
                  <a:lnTo>
                    <a:pt x="84" y="0"/>
                  </a:lnTo>
                  <a:lnTo>
                    <a:pt x="83" y="1"/>
                  </a:lnTo>
                  <a:lnTo>
                    <a:pt x="83" y="2"/>
                  </a:lnTo>
                  <a:lnTo>
                    <a:pt x="82" y="4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9" y="2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58" y="3"/>
                  </a:lnTo>
                  <a:lnTo>
                    <a:pt x="56" y="5"/>
                  </a:lnTo>
                  <a:lnTo>
                    <a:pt x="56" y="3"/>
                  </a:lnTo>
                  <a:lnTo>
                    <a:pt x="57" y="2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48" y="9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1" y="9"/>
                  </a:lnTo>
                  <a:lnTo>
                    <a:pt x="40" y="10"/>
                  </a:lnTo>
                  <a:lnTo>
                    <a:pt x="38" y="9"/>
                  </a:lnTo>
                  <a:lnTo>
                    <a:pt x="37" y="10"/>
                  </a:lnTo>
                  <a:lnTo>
                    <a:pt x="34" y="9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29" y="12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8" y="14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3" y="24"/>
                  </a:lnTo>
                  <a:lnTo>
                    <a:pt x="35" y="25"/>
                  </a:lnTo>
                  <a:lnTo>
                    <a:pt x="36" y="26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8" y="34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42" y="37"/>
                  </a:lnTo>
                  <a:lnTo>
                    <a:pt x="42" y="40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3" y="44"/>
                  </a:lnTo>
                  <a:lnTo>
                    <a:pt x="42" y="45"/>
                  </a:lnTo>
                  <a:lnTo>
                    <a:pt x="42" y="46"/>
                  </a:lnTo>
                  <a:lnTo>
                    <a:pt x="43" y="46"/>
                  </a:lnTo>
                  <a:lnTo>
                    <a:pt x="44" y="48"/>
                  </a:lnTo>
                  <a:lnTo>
                    <a:pt x="44" y="50"/>
                  </a:lnTo>
                  <a:lnTo>
                    <a:pt x="45" y="51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7"/>
                  </a:lnTo>
                  <a:lnTo>
                    <a:pt x="42" y="59"/>
                  </a:lnTo>
                  <a:lnTo>
                    <a:pt x="43" y="60"/>
                  </a:lnTo>
                  <a:lnTo>
                    <a:pt x="43" y="62"/>
                  </a:lnTo>
                  <a:lnTo>
                    <a:pt x="44" y="65"/>
                  </a:lnTo>
                  <a:lnTo>
                    <a:pt x="42" y="67"/>
                  </a:lnTo>
                  <a:lnTo>
                    <a:pt x="42" y="68"/>
                  </a:lnTo>
                  <a:lnTo>
                    <a:pt x="43" y="69"/>
                  </a:lnTo>
                  <a:lnTo>
                    <a:pt x="42" y="70"/>
                  </a:lnTo>
                  <a:lnTo>
                    <a:pt x="43" y="71"/>
                  </a:lnTo>
                  <a:lnTo>
                    <a:pt x="44" y="69"/>
                  </a:lnTo>
                  <a:lnTo>
                    <a:pt x="46" y="69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50" y="72"/>
                  </a:lnTo>
                  <a:lnTo>
                    <a:pt x="48" y="74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3" y="76"/>
                  </a:lnTo>
                  <a:lnTo>
                    <a:pt x="42" y="76"/>
                  </a:lnTo>
                  <a:lnTo>
                    <a:pt x="42" y="78"/>
                  </a:lnTo>
                  <a:lnTo>
                    <a:pt x="41" y="79"/>
                  </a:lnTo>
                  <a:lnTo>
                    <a:pt x="39" y="78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4" y="80"/>
                  </a:lnTo>
                  <a:lnTo>
                    <a:pt x="33" y="79"/>
                  </a:lnTo>
                  <a:lnTo>
                    <a:pt x="32" y="78"/>
                  </a:lnTo>
                  <a:lnTo>
                    <a:pt x="31" y="77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8" y="75"/>
                  </a:lnTo>
                  <a:lnTo>
                    <a:pt x="27" y="78"/>
                  </a:lnTo>
                  <a:lnTo>
                    <a:pt x="26" y="78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21" y="75"/>
                  </a:lnTo>
                  <a:lnTo>
                    <a:pt x="22" y="74"/>
                  </a:lnTo>
                  <a:lnTo>
                    <a:pt x="22" y="73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8" y="74"/>
                  </a:lnTo>
                  <a:lnTo>
                    <a:pt x="13" y="74"/>
                  </a:lnTo>
                  <a:lnTo>
                    <a:pt x="12" y="75"/>
                  </a:lnTo>
                  <a:lnTo>
                    <a:pt x="11" y="77"/>
                  </a:lnTo>
                  <a:lnTo>
                    <a:pt x="7" y="77"/>
                  </a:lnTo>
                  <a:lnTo>
                    <a:pt x="7" y="78"/>
                  </a:lnTo>
                  <a:lnTo>
                    <a:pt x="8" y="83"/>
                  </a:lnTo>
                  <a:lnTo>
                    <a:pt x="7" y="84"/>
                  </a:lnTo>
                  <a:lnTo>
                    <a:pt x="6" y="84"/>
                  </a:lnTo>
                  <a:lnTo>
                    <a:pt x="4" y="86"/>
                  </a:lnTo>
                  <a:lnTo>
                    <a:pt x="2" y="88"/>
                  </a:lnTo>
                  <a:lnTo>
                    <a:pt x="2" y="89"/>
                  </a:lnTo>
                  <a:lnTo>
                    <a:pt x="2" y="90"/>
                  </a:lnTo>
                  <a:lnTo>
                    <a:pt x="1" y="91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3" y="93"/>
                  </a:lnTo>
                  <a:lnTo>
                    <a:pt x="3" y="95"/>
                  </a:lnTo>
                  <a:lnTo>
                    <a:pt x="4" y="96"/>
                  </a:lnTo>
                  <a:lnTo>
                    <a:pt x="5" y="98"/>
                  </a:lnTo>
                  <a:lnTo>
                    <a:pt x="5" y="99"/>
                  </a:lnTo>
                  <a:lnTo>
                    <a:pt x="85" y="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1" name="Freeform 230"/>
            <p:cNvSpPr>
              <a:spLocks/>
            </p:cNvSpPr>
            <p:nvPr/>
          </p:nvSpPr>
          <p:spPr bwMode="auto">
            <a:xfrm>
              <a:off x="1225" y="1832"/>
              <a:ext cx="90" cy="105"/>
            </a:xfrm>
            <a:custGeom>
              <a:avLst/>
              <a:gdLst>
                <a:gd name="T0" fmla="*/ 11 w 90"/>
                <a:gd name="T1" fmla="*/ 1 h 105"/>
                <a:gd name="T2" fmla="*/ 13 w 90"/>
                <a:gd name="T3" fmla="*/ 1 h 105"/>
                <a:gd name="T4" fmla="*/ 16 w 90"/>
                <a:gd name="T5" fmla="*/ 6 h 105"/>
                <a:gd name="T6" fmla="*/ 17 w 90"/>
                <a:gd name="T7" fmla="*/ 11 h 105"/>
                <a:gd name="T8" fmla="*/ 15 w 90"/>
                <a:gd name="T9" fmla="*/ 12 h 105"/>
                <a:gd name="T10" fmla="*/ 14 w 90"/>
                <a:gd name="T11" fmla="*/ 13 h 105"/>
                <a:gd name="T12" fmla="*/ 15 w 90"/>
                <a:gd name="T13" fmla="*/ 15 h 105"/>
                <a:gd name="T14" fmla="*/ 15 w 90"/>
                <a:gd name="T15" fmla="*/ 16 h 105"/>
                <a:gd name="T16" fmla="*/ 13 w 90"/>
                <a:gd name="T17" fmla="*/ 17 h 105"/>
                <a:gd name="T18" fmla="*/ 15 w 90"/>
                <a:gd name="T19" fmla="*/ 19 h 105"/>
                <a:gd name="T20" fmla="*/ 13 w 90"/>
                <a:gd name="T21" fmla="*/ 23 h 105"/>
                <a:gd name="T22" fmla="*/ 11 w 90"/>
                <a:gd name="T23" fmla="*/ 25 h 105"/>
                <a:gd name="T24" fmla="*/ 8 w 90"/>
                <a:gd name="T25" fmla="*/ 26 h 105"/>
                <a:gd name="T26" fmla="*/ 9 w 90"/>
                <a:gd name="T27" fmla="*/ 29 h 105"/>
                <a:gd name="T28" fmla="*/ 9 w 90"/>
                <a:gd name="T29" fmla="*/ 30 h 105"/>
                <a:gd name="T30" fmla="*/ 10 w 90"/>
                <a:gd name="T31" fmla="*/ 32 h 105"/>
                <a:gd name="T32" fmla="*/ 8 w 90"/>
                <a:gd name="T33" fmla="*/ 32 h 105"/>
                <a:gd name="T34" fmla="*/ 8 w 90"/>
                <a:gd name="T35" fmla="*/ 30 h 105"/>
                <a:gd name="T36" fmla="*/ 4 w 90"/>
                <a:gd name="T37" fmla="*/ 31 h 105"/>
                <a:gd name="T38" fmla="*/ 1 w 90"/>
                <a:gd name="T39" fmla="*/ 31 h 105"/>
                <a:gd name="T40" fmla="*/ 1 w 90"/>
                <a:gd name="T41" fmla="*/ 41 h 105"/>
                <a:gd name="T42" fmla="*/ 3 w 90"/>
                <a:gd name="T43" fmla="*/ 43 h 105"/>
                <a:gd name="T44" fmla="*/ 6 w 90"/>
                <a:gd name="T45" fmla="*/ 43 h 105"/>
                <a:gd name="T46" fmla="*/ 9 w 90"/>
                <a:gd name="T47" fmla="*/ 45 h 105"/>
                <a:gd name="T48" fmla="*/ 14 w 90"/>
                <a:gd name="T49" fmla="*/ 49 h 105"/>
                <a:gd name="T50" fmla="*/ 17 w 90"/>
                <a:gd name="T51" fmla="*/ 49 h 105"/>
                <a:gd name="T52" fmla="*/ 18 w 90"/>
                <a:gd name="T53" fmla="*/ 51 h 105"/>
                <a:gd name="T54" fmla="*/ 19 w 90"/>
                <a:gd name="T55" fmla="*/ 54 h 105"/>
                <a:gd name="T56" fmla="*/ 19 w 90"/>
                <a:gd name="T57" fmla="*/ 55 h 105"/>
                <a:gd name="T58" fmla="*/ 23 w 90"/>
                <a:gd name="T59" fmla="*/ 57 h 105"/>
                <a:gd name="T60" fmla="*/ 24 w 90"/>
                <a:gd name="T61" fmla="*/ 58 h 105"/>
                <a:gd name="T62" fmla="*/ 26 w 90"/>
                <a:gd name="T63" fmla="*/ 59 h 105"/>
                <a:gd name="T64" fmla="*/ 31 w 90"/>
                <a:gd name="T65" fmla="*/ 64 h 105"/>
                <a:gd name="T66" fmla="*/ 33 w 90"/>
                <a:gd name="T67" fmla="*/ 67 h 105"/>
                <a:gd name="T68" fmla="*/ 35 w 90"/>
                <a:gd name="T69" fmla="*/ 70 h 105"/>
                <a:gd name="T70" fmla="*/ 37 w 90"/>
                <a:gd name="T71" fmla="*/ 77 h 105"/>
                <a:gd name="T72" fmla="*/ 38 w 90"/>
                <a:gd name="T73" fmla="*/ 80 h 105"/>
                <a:gd name="T74" fmla="*/ 43 w 90"/>
                <a:gd name="T75" fmla="*/ 82 h 105"/>
                <a:gd name="T76" fmla="*/ 45 w 90"/>
                <a:gd name="T77" fmla="*/ 81 h 105"/>
                <a:gd name="T78" fmla="*/ 47 w 90"/>
                <a:gd name="T79" fmla="*/ 79 h 105"/>
                <a:gd name="T80" fmla="*/ 48 w 90"/>
                <a:gd name="T81" fmla="*/ 80 h 105"/>
                <a:gd name="T82" fmla="*/ 48 w 90"/>
                <a:gd name="T83" fmla="*/ 84 h 105"/>
                <a:gd name="T84" fmla="*/ 52 w 90"/>
                <a:gd name="T85" fmla="*/ 85 h 105"/>
                <a:gd name="T86" fmla="*/ 56 w 90"/>
                <a:gd name="T87" fmla="*/ 85 h 105"/>
                <a:gd name="T88" fmla="*/ 59 w 90"/>
                <a:gd name="T89" fmla="*/ 86 h 105"/>
                <a:gd name="T90" fmla="*/ 58 w 90"/>
                <a:gd name="T91" fmla="*/ 89 h 105"/>
                <a:gd name="T92" fmla="*/ 59 w 90"/>
                <a:gd name="T93" fmla="*/ 91 h 105"/>
                <a:gd name="T94" fmla="*/ 60 w 90"/>
                <a:gd name="T95" fmla="*/ 95 h 105"/>
                <a:gd name="T96" fmla="*/ 63 w 90"/>
                <a:gd name="T97" fmla="*/ 96 h 105"/>
                <a:gd name="T98" fmla="*/ 66 w 90"/>
                <a:gd name="T99" fmla="*/ 100 h 105"/>
                <a:gd name="T100" fmla="*/ 69 w 90"/>
                <a:gd name="T101" fmla="*/ 100 h 105"/>
                <a:gd name="T102" fmla="*/ 71 w 90"/>
                <a:gd name="T103" fmla="*/ 104 h 105"/>
                <a:gd name="T104" fmla="*/ 74 w 90"/>
                <a:gd name="T105" fmla="*/ 104 h 105"/>
                <a:gd name="T106" fmla="*/ 76 w 90"/>
                <a:gd name="T107" fmla="*/ 105 h 105"/>
                <a:gd name="T108" fmla="*/ 80 w 90"/>
                <a:gd name="T109" fmla="*/ 104 h 105"/>
                <a:gd name="T110" fmla="*/ 83 w 90"/>
                <a:gd name="T111" fmla="*/ 103 h 105"/>
                <a:gd name="T112" fmla="*/ 84 w 90"/>
                <a:gd name="T113" fmla="*/ 104 h 105"/>
                <a:gd name="T114" fmla="*/ 86 w 90"/>
                <a:gd name="T115" fmla="*/ 101 h 105"/>
                <a:gd name="T116" fmla="*/ 88 w 90"/>
                <a:gd name="T117" fmla="*/ 98 h 105"/>
                <a:gd name="T118" fmla="*/ 89 w 90"/>
                <a:gd name="T119" fmla="*/ 95 h 105"/>
                <a:gd name="T120" fmla="*/ 90 w 90"/>
                <a:gd name="T121" fmla="*/ 0 h 1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105"/>
                <a:gd name="T185" fmla="*/ 90 w 90"/>
                <a:gd name="T186" fmla="*/ 105 h 1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105">
                  <a:moveTo>
                    <a:pt x="10" y="0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1" y="41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6" y="43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5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6" y="59"/>
                  </a:lnTo>
                  <a:lnTo>
                    <a:pt x="28" y="60"/>
                  </a:lnTo>
                  <a:lnTo>
                    <a:pt x="31" y="64"/>
                  </a:lnTo>
                  <a:lnTo>
                    <a:pt x="33" y="66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5" y="70"/>
                  </a:lnTo>
                  <a:lnTo>
                    <a:pt x="36" y="72"/>
                  </a:lnTo>
                  <a:lnTo>
                    <a:pt x="37" y="77"/>
                  </a:lnTo>
                  <a:lnTo>
                    <a:pt x="37" y="80"/>
                  </a:lnTo>
                  <a:lnTo>
                    <a:pt x="38" y="80"/>
                  </a:lnTo>
                  <a:lnTo>
                    <a:pt x="43" y="81"/>
                  </a:lnTo>
                  <a:lnTo>
                    <a:pt x="43" y="82"/>
                  </a:lnTo>
                  <a:lnTo>
                    <a:pt x="45" y="81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52" y="85"/>
                  </a:lnTo>
                  <a:lnTo>
                    <a:pt x="54" y="84"/>
                  </a:lnTo>
                  <a:lnTo>
                    <a:pt x="56" y="85"/>
                  </a:lnTo>
                  <a:lnTo>
                    <a:pt x="58" y="86"/>
                  </a:lnTo>
                  <a:lnTo>
                    <a:pt x="59" y="86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9" y="89"/>
                  </a:lnTo>
                  <a:lnTo>
                    <a:pt x="59" y="91"/>
                  </a:lnTo>
                  <a:lnTo>
                    <a:pt x="58" y="94"/>
                  </a:lnTo>
                  <a:lnTo>
                    <a:pt x="60" y="95"/>
                  </a:lnTo>
                  <a:lnTo>
                    <a:pt x="61" y="99"/>
                  </a:lnTo>
                  <a:lnTo>
                    <a:pt x="63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7" y="99"/>
                  </a:lnTo>
                  <a:lnTo>
                    <a:pt x="69" y="100"/>
                  </a:lnTo>
                  <a:lnTo>
                    <a:pt x="71" y="104"/>
                  </a:lnTo>
                  <a:lnTo>
                    <a:pt x="73" y="104"/>
                  </a:lnTo>
                  <a:lnTo>
                    <a:pt x="74" y="104"/>
                  </a:lnTo>
                  <a:lnTo>
                    <a:pt x="76" y="105"/>
                  </a:lnTo>
                  <a:lnTo>
                    <a:pt x="78" y="105"/>
                  </a:lnTo>
                  <a:lnTo>
                    <a:pt x="80" y="104"/>
                  </a:lnTo>
                  <a:lnTo>
                    <a:pt x="81" y="103"/>
                  </a:lnTo>
                  <a:lnTo>
                    <a:pt x="83" y="103"/>
                  </a:lnTo>
                  <a:lnTo>
                    <a:pt x="84" y="104"/>
                  </a:lnTo>
                  <a:lnTo>
                    <a:pt x="85" y="104"/>
                  </a:lnTo>
                  <a:lnTo>
                    <a:pt x="86" y="101"/>
                  </a:lnTo>
                  <a:lnTo>
                    <a:pt x="89" y="99"/>
                  </a:lnTo>
                  <a:lnTo>
                    <a:pt x="88" y="98"/>
                  </a:lnTo>
                  <a:lnTo>
                    <a:pt x="89" y="96"/>
                  </a:lnTo>
                  <a:lnTo>
                    <a:pt x="89" y="95"/>
                  </a:lnTo>
                  <a:lnTo>
                    <a:pt x="90" y="95"/>
                  </a:lnTo>
                  <a:lnTo>
                    <a:pt x="9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2" name="Freeform 231"/>
            <p:cNvSpPr>
              <a:spLocks/>
            </p:cNvSpPr>
            <p:nvPr/>
          </p:nvSpPr>
          <p:spPr bwMode="auto">
            <a:xfrm>
              <a:off x="1314" y="1726"/>
              <a:ext cx="89" cy="106"/>
            </a:xfrm>
            <a:custGeom>
              <a:avLst/>
              <a:gdLst>
                <a:gd name="T0" fmla="*/ 61 w 89"/>
                <a:gd name="T1" fmla="*/ 104 h 106"/>
                <a:gd name="T2" fmla="*/ 60 w 89"/>
                <a:gd name="T3" fmla="*/ 100 h 106"/>
                <a:gd name="T4" fmla="*/ 63 w 89"/>
                <a:gd name="T5" fmla="*/ 97 h 106"/>
                <a:gd name="T6" fmla="*/ 66 w 89"/>
                <a:gd name="T7" fmla="*/ 93 h 106"/>
                <a:gd name="T8" fmla="*/ 69 w 89"/>
                <a:gd name="T9" fmla="*/ 91 h 106"/>
                <a:gd name="T10" fmla="*/ 75 w 89"/>
                <a:gd name="T11" fmla="*/ 90 h 106"/>
                <a:gd name="T12" fmla="*/ 80 w 89"/>
                <a:gd name="T13" fmla="*/ 85 h 106"/>
                <a:gd name="T14" fmla="*/ 82 w 89"/>
                <a:gd name="T15" fmla="*/ 86 h 106"/>
                <a:gd name="T16" fmla="*/ 87 w 89"/>
                <a:gd name="T17" fmla="*/ 82 h 106"/>
                <a:gd name="T18" fmla="*/ 89 w 89"/>
                <a:gd name="T19" fmla="*/ 77 h 106"/>
                <a:gd name="T20" fmla="*/ 87 w 89"/>
                <a:gd name="T21" fmla="*/ 76 h 106"/>
                <a:gd name="T22" fmla="*/ 84 w 89"/>
                <a:gd name="T23" fmla="*/ 73 h 106"/>
                <a:gd name="T24" fmla="*/ 84 w 89"/>
                <a:gd name="T25" fmla="*/ 70 h 106"/>
                <a:gd name="T26" fmla="*/ 76 w 89"/>
                <a:gd name="T27" fmla="*/ 66 h 106"/>
                <a:gd name="T28" fmla="*/ 73 w 89"/>
                <a:gd name="T29" fmla="*/ 63 h 106"/>
                <a:gd name="T30" fmla="*/ 70 w 89"/>
                <a:gd name="T31" fmla="*/ 61 h 106"/>
                <a:gd name="T32" fmla="*/ 67 w 89"/>
                <a:gd name="T33" fmla="*/ 56 h 106"/>
                <a:gd name="T34" fmla="*/ 68 w 89"/>
                <a:gd name="T35" fmla="*/ 52 h 106"/>
                <a:gd name="T36" fmla="*/ 68 w 89"/>
                <a:gd name="T37" fmla="*/ 47 h 106"/>
                <a:gd name="T38" fmla="*/ 66 w 89"/>
                <a:gd name="T39" fmla="*/ 45 h 106"/>
                <a:gd name="T40" fmla="*/ 64 w 89"/>
                <a:gd name="T41" fmla="*/ 44 h 106"/>
                <a:gd name="T42" fmla="*/ 61 w 89"/>
                <a:gd name="T43" fmla="*/ 41 h 106"/>
                <a:gd name="T44" fmla="*/ 61 w 89"/>
                <a:gd name="T45" fmla="*/ 37 h 106"/>
                <a:gd name="T46" fmla="*/ 59 w 89"/>
                <a:gd name="T47" fmla="*/ 34 h 106"/>
                <a:gd name="T48" fmla="*/ 57 w 89"/>
                <a:gd name="T49" fmla="*/ 33 h 106"/>
                <a:gd name="T50" fmla="*/ 54 w 89"/>
                <a:gd name="T51" fmla="*/ 29 h 106"/>
                <a:gd name="T52" fmla="*/ 53 w 89"/>
                <a:gd name="T53" fmla="*/ 24 h 106"/>
                <a:gd name="T54" fmla="*/ 51 w 89"/>
                <a:gd name="T55" fmla="*/ 21 h 106"/>
                <a:gd name="T56" fmla="*/ 49 w 89"/>
                <a:gd name="T57" fmla="*/ 20 h 106"/>
                <a:gd name="T58" fmla="*/ 46 w 89"/>
                <a:gd name="T59" fmla="*/ 18 h 106"/>
                <a:gd name="T60" fmla="*/ 44 w 89"/>
                <a:gd name="T61" fmla="*/ 19 h 106"/>
                <a:gd name="T62" fmla="*/ 47 w 89"/>
                <a:gd name="T63" fmla="*/ 23 h 106"/>
                <a:gd name="T64" fmla="*/ 41 w 89"/>
                <a:gd name="T65" fmla="*/ 23 h 106"/>
                <a:gd name="T66" fmla="*/ 35 w 89"/>
                <a:gd name="T67" fmla="*/ 26 h 106"/>
                <a:gd name="T68" fmla="*/ 30 w 89"/>
                <a:gd name="T69" fmla="*/ 24 h 106"/>
                <a:gd name="T70" fmla="*/ 26 w 89"/>
                <a:gd name="T71" fmla="*/ 23 h 106"/>
                <a:gd name="T72" fmla="*/ 25 w 89"/>
                <a:gd name="T73" fmla="*/ 19 h 106"/>
                <a:gd name="T74" fmla="*/ 26 w 89"/>
                <a:gd name="T75" fmla="*/ 16 h 106"/>
                <a:gd name="T76" fmla="*/ 23 w 89"/>
                <a:gd name="T77" fmla="*/ 12 h 106"/>
                <a:gd name="T78" fmla="*/ 19 w 89"/>
                <a:gd name="T79" fmla="*/ 12 h 106"/>
                <a:gd name="T80" fmla="*/ 19 w 89"/>
                <a:gd name="T81" fmla="*/ 9 h 106"/>
                <a:gd name="T82" fmla="*/ 18 w 89"/>
                <a:gd name="T83" fmla="*/ 7 h 106"/>
                <a:gd name="T84" fmla="*/ 15 w 89"/>
                <a:gd name="T85" fmla="*/ 6 h 106"/>
                <a:gd name="T86" fmla="*/ 11 w 89"/>
                <a:gd name="T87" fmla="*/ 6 h 106"/>
                <a:gd name="T88" fmla="*/ 9 w 89"/>
                <a:gd name="T89" fmla="*/ 1 h 106"/>
                <a:gd name="T90" fmla="*/ 7 w 89"/>
                <a:gd name="T91" fmla="*/ 0 h 106"/>
                <a:gd name="T92" fmla="*/ 4 w 89"/>
                <a:gd name="T93" fmla="*/ 6 h 106"/>
                <a:gd name="T94" fmla="*/ 0 w 89"/>
                <a:gd name="T95" fmla="*/ 7 h 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"/>
                <a:gd name="T145" fmla="*/ 0 h 106"/>
                <a:gd name="T146" fmla="*/ 89 w 89"/>
                <a:gd name="T147" fmla="*/ 106 h 1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" h="106">
                  <a:moveTo>
                    <a:pt x="61" y="106"/>
                  </a:moveTo>
                  <a:lnTo>
                    <a:pt x="61" y="106"/>
                  </a:lnTo>
                  <a:lnTo>
                    <a:pt x="61" y="104"/>
                  </a:lnTo>
                  <a:lnTo>
                    <a:pt x="61" y="103"/>
                  </a:lnTo>
                  <a:lnTo>
                    <a:pt x="61" y="101"/>
                  </a:lnTo>
                  <a:lnTo>
                    <a:pt x="60" y="100"/>
                  </a:lnTo>
                  <a:lnTo>
                    <a:pt x="59" y="99"/>
                  </a:lnTo>
                  <a:lnTo>
                    <a:pt x="60" y="98"/>
                  </a:lnTo>
                  <a:lnTo>
                    <a:pt x="63" y="97"/>
                  </a:lnTo>
                  <a:lnTo>
                    <a:pt x="64" y="94"/>
                  </a:lnTo>
                  <a:lnTo>
                    <a:pt x="66" y="93"/>
                  </a:lnTo>
                  <a:lnTo>
                    <a:pt x="67" y="92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74" y="92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6" y="86"/>
                  </a:lnTo>
                  <a:lnTo>
                    <a:pt x="77" y="84"/>
                  </a:lnTo>
                  <a:lnTo>
                    <a:pt x="80" y="85"/>
                  </a:lnTo>
                  <a:lnTo>
                    <a:pt x="81" y="84"/>
                  </a:lnTo>
                  <a:lnTo>
                    <a:pt x="81" y="85"/>
                  </a:lnTo>
                  <a:lnTo>
                    <a:pt x="82" y="86"/>
                  </a:lnTo>
                  <a:lnTo>
                    <a:pt x="83" y="84"/>
                  </a:lnTo>
                  <a:lnTo>
                    <a:pt x="85" y="81"/>
                  </a:lnTo>
                  <a:lnTo>
                    <a:pt x="87" y="82"/>
                  </a:lnTo>
                  <a:lnTo>
                    <a:pt x="88" y="81"/>
                  </a:lnTo>
                  <a:lnTo>
                    <a:pt x="88" y="80"/>
                  </a:lnTo>
                  <a:lnTo>
                    <a:pt x="89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5" y="76"/>
                  </a:lnTo>
                  <a:lnTo>
                    <a:pt x="84" y="73"/>
                  </a:lnTo>
                  <a:lnTo>
                    <a:pt x="85" y="73"/>
                  </a:lnTo>
                  <a:lnTo>
                    <a:pt x="84" y="71"/>
                  </a:lnTo>
                  <a:lnTo>
                    <a:pt x="84" y="70"/>
                  </a:lnTo>
                  <a:lnTo>
                    <a:pt x="82" y="68"/>
                  </a:lnTo>
                  <a:lnTo>
                    <a:pt x="81" y="67"/>
                  </a:lnTo>
                  <a:lnTo>
                    <a:pt x="76" y="66"/>
                  </a:lnTo>
                  <a:lnTo>
                    <a:pt x="76" y="65"/>
                  </a:lnTo>
                  <a:lnTo>
                    <a:pt x="75" y="63"/>
                  </a:lnTo>
                  <a:lnTo>
                    <a:pt x="73" y="63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7" y="56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8" y="52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68" y="47"/>
                  </a:lnTo>
                  <a:lnTo>
                    <a:pt x="67" y="46"/>
                  </a:lnTo>
                  <a:lnTo>
                    <a:pt x="66" y="45"/>
                  </a:lnTo>
                  <a:lnTo>
                    <a:pt x="65" y="44"/>
                  </a:lnTo>
                  <a:lnTo>
                    <a:pt x="64" y="44"/>
                  </a:lnTo>
                  <a:lnTo>
                    <a:pt x="63" y="44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1" y="37"/>
                  </a:lnTo>
                  <a:lnTo>
                    <a:pt x="60" y="35"/>
                  </a:lnTo>
                  <a:lnTo>
                    <a:pt x="61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8" y="33"/>
                  </a:lnTo>
                  <a:lnTo>
                    <a:pt x="57" y="33"/>
                  </a:lnTo>
                  <a:lnTo>
                    <a:pt x="56" y="32"/>
                  </a:lnTo>
                  <a:lnTo>
                    <a:pt x="55" y="31"/>
                  </a:lnTo>
                  <a:lnTo>
                    <a:pt x="54" y="29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7" y="26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0" y="13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5" y="2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106"/>
                  </a:lnTo>
                  <a:lnTo>
                    <a:pt x="61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3" name="Freeform 232"/>
            <p:cNvSpPr>
              <a:spLocks/>
            </p:cNvSpPr>
            <p:nvPr/>
          </p:nvSpPr>
          <p:spPr bwMode="auto">
            <a:xfrm>
              <a:off x="1314" y="1832"/>
              <a:ext cx="70" cy="95"/>
            </a:xfrm>
            <a:custGeom>
              <a:avLst/>
              <a:gdLst>
                <a:gd name="T0" fmla="*/ 62 w 70"/>
                <a:gd name="T1" fmla="*/ 2 h 95"/>
                <a:gd name="T2" fmla="*/ 61 w 70"/>
                <a:gd name="T3" fmla="*/ 0 h 95"/>
                <a:gd name="T4" fmla="*/ 0 w 70"/>
                <a:gd name="T5" fmla="*/ 95 h 95"/>
                <a:gd name="T6" fmla="*/ 2 w 70"/>
                <a:gd name="T7" fmla="*/ 95 h 95"/>
                <a:gd name="T8" fmla="*/ 4 w 70"/>
                <a:gd name="T9" fmla="*/ 93 h 95"/>
                <a:gd name="T10" fmla="*/ 5 w 70"/>
                <a:gd name="T11" fmla="*/ 93 h 95"/>
                <a:gd name="T12" fmla="*/ 6 w 70"/>
                <a:gd name="T13" fmla="*/ 93 h 95"/>
                <a:gd name="T14" fmla="*/ 8 w 70"/>
                <a:gd name="T15" fmla="*/ 94 h 95"/>
                <a:gd name="T16" fmla="*/ 10 w 70"/>
                <a:gd name="T17" fmla="*/ 95 h 95"/>
                <a:gd name="T18" fmla="*/ 12 w 70"/>
                <a:gd name="T19" fmla="*/ 92 h 95"/>
                <a:gd name="T20" fmla="*/ 12 w 70"/>
                <a:gd name="T21" fmla="*/ 90 h 95"/>
                <a:gd name="T22" fmla="*/ 13 w 70"/>
                <a:gd name="T23" fmla="*/ 89 h 95"/>
                <a:gd name="T24" fmla="*/ 15 w 70"/>
                <a:gd name="T25" fmla="*/ 87 h 95"/>
                <a:gd name="T26" fmla="*/ 17 w 70"/>
                <a:gd name="T27" fmla="*/ 86 h 95"/>
                <a:gd name="T28" fmla="*/ 19 w 70"/>
                <a:gd name="T29" fmla="*/ 86 h 95"/>
                <a:gd name="T30" fmla="*/ 18 w 70"/>
                <a:gd name="T31" fmla="*/ 80 h 95"/>
                <a:gd name="T32" fmla="*/ 18 w 70"/>
                <a:gd name="T33" fmla="*/ 77 h 95"/>
                <a:gd name="T34" fmla="*/ 19 w 70"/>
                <a:gd name="T35" fmla="*/ 75 h 95"/>
                <a:gd name="T36" fmla="*/ 21 w 70"/>
                <a:gd name="T37" fmla="*/ 72 h 95"/>
                <a:gd name="T38" fmla="*/ 23 w 70"/>
                <a:gd name="T39" fmla="*/ 71 h 95"/>
                <a:gd name="T40" fmla="*/ 22 w 70"/>
                <a:gd name="T41" fmla="*/ 69 h 95"/>
                <a:gd name="T42" fmla="*/ 23 w 70"/>
                <a:gd name="T43" fmla="*/ 69 h 95"/>
                <a:gd name="T44" fmla="*/ 24 w 70"/>
                <a:gd name="T45" fmla="*/ 69 h 95"/>
                <a:gd name="T46" fmla="*/ 26 w 70"/>
                <a:gd name="T47" fmla="*/ 68 h 95"/>
                <a:gd name="T48" fmla="*/ 28 w 70"/>
                <a:gd name="T49" fmla="*/ 67 h 95"/>
                <a:gd name="T50" fmla="*/ 30 w 70"/>
                <a:gd name="T51" fmla="*/ 66 h 95"/>
                <a:gd name="T52" fmla="*/ 32 w 70"/>
                <a:gd name="T53" fmla="*/ 67 h 95"/>
                <a:gd name="T54" fmla="*/ 33 w 70"/>
                <a:gd name="T55" fmla="*/ 64 h 95"/>
                <a:gd name="T56" fmla="*/ 33 w 70"/>
                <a:gd name="T57" fmla="*/ 61 h 95"/>
                <a:gd name="T58" fmla="*/ 35 w 70"/>
                <a:gd name="T59" fmla="*/ 61 h 95"/>
                <a:gd name="T60" fmla="*/ 37 w 70"/>
                <a:gd name="T61" fmla="*/ 58 h 95"/>
                <a:gd name="T62" fmla="*/ 37 w 70"/>
                <a:gd name="T63" fmla="*/ 54 h 95"/>
                <a:gd name="T64" fmla="*/ 37 w 70"/>
                <a:gd name="T65" fmla="*/ 53 h 95"/>
                <a:gd name="T66" fmla="*/ 38 w 70"/>
                <a:gd name="T67" fmla="*/ 51 h 95"/>
                <a:gd name="T68" fmla="*/ 40 w 70"/>
                <a:gd name="T69" fmla="*/ 51 h 95"/>
                <a:gd name="T70" fmla="*/ 42 w 70"/>
                <a:gd name="T71" fmla="*/ 51 h 95"/>
                <a:gd name="T72" fmla="*/ 42 w 70"/>
                <a:gd name="T73" fmla="*/ 49 h 95"/>
                <a:gd name="T74" fmla="*/ 44 w 70"/>
                <a:gd name="T75" fmla="*/ 48 h 95"/>
                <a:gd name="T76" fmla="*/ 46 w 70"/>
                <a:gd name="T77" fmla="*/ 45 h 95"/>
                <a:gd name="T78" fmla="*/ 47 w 70"/>
                <a:gd name="T79" fmla="*/ 44 h 95"/>
                <a:gd name="T80" fmla="*/ 48 w 70"/>
                <a:gd name="T81" fmla="*/ 41 h 95"/>
                <a:gd name="T82" fmla="*/ 49 w 70"/>
                <a:gd name="T83" fmla="*/ 40 h 95"/>
                <a:gd name="T84" fmla="*/ 52 w 70"/>
                <a:gd name="T85" fmla="*/ 39 h 95"/>
                <a:gd name="T86" fmla="*/ 52 w 70"/>
                <a:gd name="T87" fmla="*/ 34 h 95"/>
                <a:gd name="T88" fmla="*/ 55 w 70"/>
                <a:gd name="T89" fmla="*/ 36 h 95"/>
                <a:gd name="T90" fmla="*/ 57 w 70"/>
                <a:gd name="T91" fmla="*/ 36 h 95"/>
                <a:gd name="T92" fmla="*/ 58 w 70"/>
                <a:gd name="T93" fmla="*/ 32 h 95"/>
                <a:gd name="T94" fmla="*/ 60 w 70"/>
                <a:gd name="T95" fmla="*/ 28 h 95"/>
                <a:gd name="T96" fmla="*/ 61 w 70"/>
                <a:gd name="T97" fmla="*/ 27 h 95"/>
                <a:gd name="T98" fmla="*/ 60 w 70"/>
                <a:gd name="T99" fmla="*/ 23 h 95"/>
                <a:gd name="T100" fmla="*/ 64 w 70"/>
                <a:gd name="T101" fmla="*/ 23 h 95"/>
                <a:gd name="T102" fmla="*/ 68 w 70"/>
                <a:gd name="T103" fmla="*/ 21 h 95"/>
                <a:gd name="T104" fmla="*/ 69 w 70"/>
                <a:gd name="T105" fmla="*/ 18 h 95"/>
                <a:gd name="T106" fmla="*/ 69 w 70"/>
                <a:gd name="T107" fmla="*/ 16 h 95"/>
                <a:gd name="T108" fmla="*/ 68 w 70"/>
                <a:gd name="T109" fmla="*/ 14 h 95"/>
                <a:gd name="T110" fmla="*/ 66 w 70"/>
                <a:gd name="T111" fmla="*/ 13 h 95"/>
                <a:gd name="T112" fmla="*/ 63 w 70"/>
                <a:gd name="T113" fmla="*/ 13 h 95"/>
                <a:gd name="T114" fmla="*/ 62 w 70"/>
                <a:gd name="T115" fmla="*/ 12 h 95"/>
                <a:gd name="T116" fmla="*/ 60 w 70"/>
                <a:gd name="T117" fmla="*/ 10 h 95"/>
                <a:gd name="T118" fmla="*/ 61 w 70"/>
                <a:gd name="T119" fmla="*/ 4 h 95"/>
                <a:gd name="T120" fmla="*/ 61 w 70"/>
                <a:gd name="T121" fmla="*/ 3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0"/>
                <a:gd name="T184" fmla="*/ 0 h 95"/>
                <a:gd name="T185" fmla="*/ 70 w 70"/>
                <a:gd name="T186" fmla="*/ 95 h 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0" h="95">
                  <a:moveTo>
                    <a:pt x="61" y="3"/>
                  </a:moveTo>
                  <a:lnTo>
                    <a:pt x="62" y="2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1" y="95"/>
                  </a:lnTo>
                  <a:lnTo>
                    <a:pt x="2" y="95"/>
                  </a:lnTo>
                  <a:lnTo>
                    <a:pt x="3" y="94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5"/>
                  </a:lnTo>
                  <a:lnTo>
                    <a:pt x="11" y="94"/>
                  </a:lnTo>
                  <a:lnTo>
                    <a:pt x="12" y="92"/>
                  </a:lnTo>
                  <a:lnTo>
                    <a:pt x="13" y="91"/>
                  </a:lnTo>
                  <a:lnTo>
                    <a:pt x="12" y="90"/>
                  </a:lnTo>
                  <a:lnTo>
                    <a:pt x="13" y="89"/>
                  </a:lnTo>
                  <a:lnTo>
                    <a:pt x="14" y="89"/>
                  </a:lnTo>
                  <a:lnTo>
                    <a:pt x="15" y="87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8" y="80"/>
                  </a:lnTo>
                  <a:lnTo>
                    <a:pt x="18" y="78"/>
                  </a:lnTo>
                  <a:lnTo>
                    <a:pt x="18" y="77"/>
                  </a:lnTo>
                  <a:lnTo>
                    <a:pt x="19" y="76"/>
                  </a:lnTo>
                  <a:lnTo>
                    <a:pt x="19" y="75"/>
                  </a:lnTo>
                  <a:lnTo>
                    <a:pt x="20" y="73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3" y="69"/>
                  </a:lnTo>
                  <a:lnTo>
                    <a:pt x="23" y="70"/>
                  </a:lnTo>
                  <a:lnTo>
                    <a:pt x="24" y="69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28" y="67"/>
                  </a:lnTo>
                  <a:lnTo>
                    <a:pt x="29" y="67"/>
                  </a:lnTo>
                  <a:lnTo>
                    <a:pt x="30" y="66"/>
                  </a:lnTo>
                  <a:lnTo>
                    <a:pt x="31" y="67"/>
                  </a:lnTo>
                  <a:lnTo>
                    <a:pt x="32" y="67"/>
                  </a:lnTo>
                  <a:lnTo>
                    <a:pt x="32" y="65"/>
                  </a:lnTo>
                  <a:lnTo>
                    <a:pt x="33" y="64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4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8" y="57"/>
                  </a:lnTo>
                  <a:lnTo>
                    <a:pt x="37" y="54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40" y="51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49" y="40"/>
                  </a:lnTo>
                  <a:lnTo>
                    <a:pt x="52" y="39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8" y="32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4" y="23"/>
                  </a:lnTo>
                  <a:lnTo>
                    <a:pt x="67" y="21"/>
                  </a:lnTo>
                  <a:lnTo>
                    <a:pt x="68" y="21"/>
                  </a:lnTo>
                  <a:lnTo>
                    <a:pt x="70" y="18"/>
                  </a:lnTo>
                  <a:lnTo>
                    <a:pt x="69" y="18"/>
                  </a:lnTo>
                  <a:lnTo>
                    <a:pt x="69" y="16"/>
                  </a:lnTo>
                  <a:lnTo>
                    <a:pt x="67" y="15"/>
                  </a:lnTo>
                  <a:lnTo>
                    <a:pt x="68" y="14"/>
                  </a:lnTo>
                  <a:lnTo>
                    <a:pt x="67" y="13"/>
                  </a:lnTo>
                  <a:lnTo>
                    <a:pt x="66" y="13"/>
                  </a:lnTo>
                  <a:lnTo>
                    <a:pt x="65" y="12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1" y="11"/>
                  </a:lnTo>
                  <a:lnTo>
                    <a:pt x="60" y="10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4" name="Freeform 233"/>
            <p:cNvSpPr>
              <a:spLocks/>
            </p:cNvSpPr>
            <p:nvPr/>
          </p:nvSpPr>
          <p:spPr bwMode="auto">
            <a:xfrm>
              <a:off x="1225" y="1726"/>
              <a:ext cx="178" cy="211"/>
            </a:xfrm>
            <a:custGeom>
              <a:avLst/>
              <a:gdLst>
                <a:gd name="T0" fmla="*/ 148 w 178"/>
                <a:gd name="T1" fmla="*/ 99 h 211"/>
                <a:gd name="T2" fmla="*/ 163 w 178"/>
                <a:gd name="T3" fmla="*/ 92 h 211"/>
                <a:gd name="T4" fmla="*/ 172 w 178"/>
                <a:gd name="T5" fmla="*/ 85 h 211"/>
                <a:gd name="T6" fmla="*/ 175 w 178"/>
                <a:gd name="T7" fmla="*/ 76 h 211"/>
                <a:gd name="T8" fmla="*/ 165 w 178"/>
                <a:gd name="T9" fmla="*/ 65 h 211"/>
                <a:gd name="T10" fmla="*/ 157 w 178"/>
                <a:gd name="T11" fmla="*/ 55 h 211"/>
                <a:gd name="T12" fmla="*/ 154 w 178"/>
                <a:gd name="T13" fmla="*/ 44 h 211"/>
                <a:gd name="T14" fmla="*/ 149 w 178"/>
                <a:gd name="T15" fmla="*/ 35 h 211"/>
                <a:gd name="T16" fmla="*/ 143 w 178"/>
                <a:gd name="T17" fmla="*/ 28 h 211"/>
                <a:gd name="T18" fmla="*/ 138 w 178"/>
                <a:gd name="T19" fmla="*/ 19 h 211"/>
                <a:gd name="T20" fmla="*/ 136 w 178"/>
                <a:gd name="T21" fmla="*/ 24 h 211"/>
                <a:gd name="T22" fmla="*/ 118 w 178"/>
                <a:gd name="T23" fmla="*/ 25 h 211"/>
                <a:gd name="T24" fmla="*/ 115 w 178"/>
                <a:gd name="T25" fmla="*/ 13 h 211"/>
                <a:gd name="T26" fmla="*/ 107 w 178"/>
                <a:gd name="T27" fmla="*/ 7 h 211"/>
                <a:gd name="T28" fmla="*/ 100 w 178"/>
                <a:gd name="T29" fmla="*/ 3 h 211"/>
                <a:gd name="T30" fmla="*/ 93 w 178"/>
                <a:gd name="T31" fmla="*/ 8 h 211"/>
                <a:gd name="T32" fmla="*/ 82 w 178"/>
                <a:gd name="T33" fmla="*/ 10 h 211"/>
                <a:gd name="T34" fmla="*/ 71 w 178"/>
                <a:gd name="T35" fmla="*/ 8 h 211"/>
                <a:gd name="T36" fmla="*/ 62 w 178"/>
                <a:gd name="T37" fmla="*/ 8 h 211"/>
                <a:gd name="T38" fmla="*/ 50 w 178"/>
                <a:gd name="T39" fmla="*/ 16 h 211"/>
                <a:gd name="T40" fmla="*/ 37 w 178"/>
                <a:gd name="T41" fmla="*/ 17 h 211"/>
                <a:gd name="T42" fmla="*/ 35 w 178"/>
                <a:gd name="T43" fmla="*/ 22 h 211"/>
                <a:gd name="T44" fmla="*/ 38 w 178"/>
                <a:gd name="T45" fmla="*/ 31 h 211"/>
                <a:gd name="T46" fmla="*/ 45 w 178"/>
                <a:gd name="T47" fmla="*/ 42 h 211"/>
                <a:gd name="T48" fmla="*/ 47 w 178"/>
                <a:gd name="T49" fmla="*/ 52 h 211"/>
                <a:gd name="T50" fmla="*/ 50 w 178"/>
                <a:gd name="T51" fmla="*/ 63 h 211"/>
                <a:gd name="T52" fmla="*/ 47 w 178"/>
                <a:gd name="T53" fmla="*/ 75 h 211"/>
                <a:gd name="T54" fmla="*/ 53 w 178"/>
                <a:gd name="T55" fmla="*/ 81 h 211"/>
                <a:gd name="T56" fmla="*/ 41 w 178"/>
                <a:gd name="T57" fmla="*/ 85 h 211"/>
                <a:gd name="T58" fmla="*/ 32 w 178"/>
                <a:gd name="T59" fmla="*/ 85 h 211"/>
                <a:gd name="T60" fmla="*/ 27 w 178"/>
                <a:gd name="T61" fmla="*/ 80 h 211"/>
                <a:gd name="T62" fmla="*/ 12 w 178"/>
                <a:gd name="T63" fmla="*/ 85 h 211"/>
                <a:gd name="T64" fmla="*/ 5 w 178"/>
                <a:gd name="T65" fmla="*/ 99 h 211"/>
                <a:gd name="T66" fmla="*/ 13 w 178"/>
                <a:gd name="T67" fmla="*/ 107 h 211"/>
                <a:gd name="T68" fmla="*/ 15 w 178"/>
                <a:gd name="T69" fmla="*/ 120 h 211"/>
                <a:gd name="T70" fmla="*/ 13 w 178"/>
                <a:gd name="T71" fmla="*/ 129 h 211"/>
                <a:gd name="T72" fmla="*/ 10 w 178"/>
                <a:gd name="T73" fmla="*/ 137 h 211"/>
                <a:gd name="T74" fmla="*/ 1 w 178"/>
                <a:gd name="T75" fmla="*/ 137 h 211"/>
                <a:gd name="T76" fmla="*/ 12 w 178"/>
                <a:gd name="T77" fmla="*/ 154 h 211"/>
                <a:gd name="T78" fmla="*/ 19 w 178"/>
                <a:gd name="T79" fmla="*/ 161 h 211"/>
                <a:gd name="T80" fmla="*/ 33 w 178"/>
                <a:gd name="T81" fmla="*/ 172 h 211"/>
                <a:gd name="T82" fmla="*/ 43 w 178"/>
                <a:gd name="T83" fmla="*/ 188 h 211"/>
                <a:gd name="T84" fmla="*/ 49 w 178"/>
                <a:gd name="T85" fmla="*/ 190 h 211"/>
                <a:gd name="T86" fmla="*/ 59 w 178"/>
                <a:gd name="T87" fmla="*/ 197 h 211"/>
                <a:gd name="T88" fmla="*/ 69 w 178"/>
                <a:gd name="T89" fmla="*/ 206 h 211"/>
                <a:gd name="T90" fmla="*/ 82 w 178"/>
                <a:gd name="T91" fmla="*/ 209 h 211"/>
                <a:gd name="T92" fmla="*/ 90 w 178"/>
                <a:gd name="T93" fmla="*/ 201 h 211"/>
                <a:gd name="T94" fmla="*/ 97 w 178"/>
                <a:gd name="T95" fmla="*/ 200 h 211"/>
                <a:gd name="T96" fmla="*/ 103 w 178"/>
                <a:gd name="T97" fmla="*/ 195 h 211"/>
                <a:gd name="T98" fmla="*/ 107 w 178"/>
                <a:gd name="T99" fmla="*/ 183 h 211"/>
                <a:gd name="T100" fmla="*/ 111 w 178"/>
                <a:gd name="T101" fmla="*/ 175 h 211"/>
                <a:gd name="T102" fmla="*/ 119 w 178"/>
                <a:gd name="T103" fmla="*/ 172 h 211"/>
                <a:gd name="T104" fmla="*/ 126 w 178"/>
                <a:gd name="T105" fmla="*/ 165 h 211"/>
                <a:gd name="T106" fmla="*/ 128 w 178"/>
                <a:gd name="T107" fmla="*/ 157 h 211"/>
                <a:gd name="T108" fmla="*/ 135 w 178"/>
                <a:gd name="T109" fmla="*/ 150 h 211"/>
                <a:gd name="T110" fmla="*/ 141 w 178"/>
                <a:gd name="T111" fmla="*/ 140 h 211"/>
                <a:gd name="T112" fmla="*/ 149 w 178"/>
                <a:gd name="T113" fmla="*/ 133 h 211"/>
                <a:gd name="T114" fmla="*/ 157 w 178"/>
                <a:gd name="T115" fmla="*/ 124 h 211"/>
                <a:gd name="T116" fmla="*/ 152 w 178"/>
                <a:gd name="T117" fmla="*/ 118 h 2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8"/>
                <a:gd name="T178" fmla="*/ 0 h 211"/>
                <a:gd name="T179" fmla="*/ 178 w 178"/>
                <a:gd name="T180" fmla="*/ 211 h 2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8" h="211">
                  <a:moveTo>
                    <a:pt x="150" y="108"/>
                  </a:moveTo>
                  <a:lnTo>
                    <a:pt x="151" y="108"/>
                  </a:lnTo>
                  <a:lnTo>
                    <a:pt x="151" y="107"/>
                  </a:lnTo>
                  <a:lnTo>
                    <a:pt x="150" y="106"/>
                  </a:lnTo>
                  <a:lnTo>
                    <a:pt x="150" y="104"/>
                  </a:lnTo>
                  <a:lnTo>
                    <a:pt x="150" y="101"/>
                  </a:lnTo>
                  <a:lnTo>
                    <a:pt x="149" y="100"/>
                  </a:lnTo>
                  <a:lnTo>
                    <a:pt x="148" y="99"/>
                  </a:lnTo>
                  <a:lnTo>
                    <a:pt x="149" y="98"/>
                  </a:lnTo>
                  <a:lnTo>
                    <a:pt x="152" y="97"/>
                  </a:lnTo>
                  <a:lnTo>
                    <a:pt x="152" y="94"/>
                  </a:lnTo>
                  <a:lnTo>
                    <a:pt x="155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8" y="91"/>
                  </a:lnTo>
                  <a:lnTo>
                    <a:pt x="163" y="92"/>
                  </a:lnTo>
                  <a:lnTo>
                    <a:pt x="163" y="90"/>
                  </a:lnTo>
                  <a:lnTo>
                    <a:pt x="164" y="90"/>
                  </a:lnTo>
                  <a:lnTo>
                    <a:pt x="165" y="86"/>
                  </a:lnTo>
                  <a:lnTo>
                    <a:pt x="166" y="84"/>
                  </a:lnTo>
                  <a:lnTo>
                    <a:pt x="169" y="85"/>
                  </a:lnTo>
                  <a:lnTo>
                    <a:pt x="170" y="84"/>
                  </a:lnTo>
                  <a:lnTo>
                    <a:pt x="170" y="85"/>
                  </a:lnTo>
                  <a:lnTo>
                    <a:pt x="171" y="86"/>
                  </a:lnTo>
                  <a:lnTo>
                    <a:pt x="172" y="85"/>
                  </a:lnTo>
                  <a:lnTo>
                    <a:pt x="174" y="81"/>
                  </a:lnTo>
                  <a:lnTo>
                    <a:pt x="176" y="82"/>
                  </a:lnTo>
                  <a:lnTo>
                    <a:pt x="177" y="81"/>
                  </a:lnTo>
                  <a:lnTo>
                    <a:pt x="177" y="80"/>
                  </a:lnTo>
                  <a:lnTo>
                    <a:pt x="178" y="77"/>
                  </a:lnTo>
                  <a:lnTo>
                    <a:pt x="176" y="78"/>
                  </a:lnTo>
                  <a:lnTo>
                    <a:pt x="176" y="76"/>
                  </a:lnTo>
                  <a:lnTo>
                    <a:pt x="175" y="76"/>
                  </a:lnTo>
                  <a:lnTo>
                    <a:pt x="174" y="76"/>
                  </a:lnTo>
                  <a:lnTo>
                    <a:pt x="173" y="73"/>
                  </a:lnTo>
                  <a:lnTo>
                    <a:pt x="174" y="73"/>
                  </a:lnTo>
                  <a:lnTo>
                    <a:pt x="173" y="71"/>
                  </a:lnTo>
                  <a:lnTo>
                    <a:pt x="173" y="70"/>
                  </a:lnTo>
                  <a:lnTo>
                    <a:pt x="171" y="68"/>
                  </a:lnTo>
                  <a:lnTo>
                    <a:pt x="170" y="67"/>
                  </a:lnTo>
                  <a:lnTo>
                    <a:pt x="165" y="67"/>
                  </a:lnTo>
                  <a:lnTo>
                    <a:pt x="165" y="65"/>
                  </a:lnTo>
                  <a:lnTo>
                    <a:pt x="164" y="63"/>
                  </a:lnTo>
                  <a:lnTo>
                    <a:pt x="162" y="63"/>
                  </a:lnTo>
                  <a:lnTo>
                    <a:pt x="159" y="63"/>
                  </a:lnTo>
                  <a:lnTo>
                    <a:pt x="159" y="61"/>
                  </a:lnTo>
                  <a:lnTo>
                    <a:pt x="157" y="61"/>
                  </a:lnTo>
                  <a:lnTo>
                    <a:pt x="157" y="59"/>
                  </a:lnTo>
                  <a:lnTo>
                    <a:pt x="156" y="57"/>
                  </a:lnTo>
                  <a:lnTo>
                    <a:pt x="157" y="55"/>
                  </a:lnTo>
                  <a:lnTo>
                    <a:pt x="157" y="53"/>
                  </a:lnTo>
                  <a:lnTo>
                    <a:pt x="157" y="52"/>
                  </a:lnTo>
                  <a:lnTo>
                    <a:pt x="158" y="51"/>
                  </a:lnTo>
                  <a:lnTo>
                    <a:pt x="158" y="50"/>
                  </a:lnTo>
                  <a:lnTo>
                    <a:pt x="157" y="47"/>
                  </a:lnTo>
                  <a:lnTo>
                    <a:pt x="156" y="46"/>
                  </a:lnTo>
                  <a:lnTo>
                    <a:pt x="155" y="46"/>
                  </a:lnTo>
                  <a:lnTo>
                    <a:pt x="154" y="44"/>
                  </a:lnTo>
                  <a:lnTo>
                    <a:pt x="153" y="44"/>
                  </a:lnTo>
                  <a:lnTo>
                    <a:pt x="152" y="44"/>
                  </a:lnTo>
                  <a:lnTo>
                    <a:pt x="151" y="41"/>
                  </a:lnTo>
                  <a:lnTo>
                    <a:pt x="150" y="41"/>
                  </a:lnTo>
                  <a:lnTo>
                    <a:pt x="150" y="38"/>
                  </a:lnTo>
                  <a:lnTo>
                    <a:pt x="150" y="37"/>
                  </a:lnTo>
                  <a:lnTo>
                    <a:pt x="149" y="35"/>
                  </a:lnTo>
                  <a:lnTo>
                    <a:pt x="150" y="35"/>
                  </a:lnTo>
                  <a:lnTo>
                    <a:pt x="147" y="34"/>
                  </a:lnTo>
                  <a:lnTo>
                    <a:pt x="148" y="34"/>
                  </a:lnTo>
                  <a:lnTo>
                    <a:pt x="147" y="33"/>
                  </a:lnTo>
                  <a:lnTo>
                    <a:pt x="146" y="33"/>
                  </a:lnTo>
                  <a:lnTo>
                    <a:pt x="145" y="32"/>
                  </a:lnTo>
                  <a:lnTo>
                    <a:pt x="144" y="31"/>
                  </a:lnTo>
                  <a:lnTo>
                    <a:pt x="143" y="29"/>
                  </a:lnTo>
                  <a:lnTo>
                    <a:pt x="143" y="28"/>
                  </a:lnTo>
                  <a:lnTo>
                    <a:pt x="142" y="26"/>
                  </a:lnTo>
                  <a:lnTo>
                    <a:pt x="142" y="24"/>
                  </a:lnTo>
                  <a:lnTo>
                    <a:pt x="142" y="22"/>
                  </a:lnTo>
                  <a:lnTo>
                    <a:pt x="140" y="21"/>
                  </a:lnTo>
                  <a:lnTo>
                    <a:pt x="140" y="20"/>
                  </a:lnTo>
                  <a:lnTo>
                    <a:pt x="138" y="20"/>
                  </a:lnTo>
                  <a:lnTo>
                    <a:pt x="138" y="19"/>
                  </a:lnTo>
                  <a:lnTo>
                    <a:pt x="138" y="18"/>
                  </a:lnTo>
                  <a:lnTo>
                    <a:pt x="134" y="18"/>
                  </a:lnTo>
                  <a:lnTo>
                    <a:pt x="133" y="18"/>
                  </a:lnTo>
                  <a:lnTo>
                    <a:pt x="133" y="19"/>
                  </a:lnTo>
                  <a:lnTo>
                    <a:pt x="133" y="21"/>
                  </a:lnTo>
                  <a:lnTo>
                    <a:pt x="135" y="22"/>
                  </a:lnTo>
                  <a:lnTo>
                    <a:pt x="136" y="23"/>
                  </a:lnTo>
                  <a:lnTo>
                    <a:pt x="136" y="24"/>
                  </a:lnTo>
                  <a:lnTo>
                    <a:pt x="132" y="24"/>
                  </a:lnTo>
                  <a:lnTo>
                    <a:pt x="129" y="23"/>
                  </a:lnTo>
                  <a:lnTo>
                    <a:pt x="128" y="24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2" y="25"/>
                  </a:lnTo>
                  <a:lnTo>
                    <a:pt x="121" y="25"/>
                  </a:lnTo>
                  <a:lnTo>
                    <a:pt x="119" y="24"/>
                  </a:lnTo>
                  <a:lnTo>
                    <a:pt x="118" y="25"/>
                  </a:lnTo>
                  <a:lnTo>
                    <a:pt x="116" y="26"/>
                  </a:lnTo>
                  <a:lnTo>
                    <a:pt x="115" y="23"/>
                  </a:lnTo>
                  <a:lnTo>
                    <a:pt x="115" y="22"/>
                  </a:lnTo>
                  <a:lnTo>
                    <a:pt x="115" y="21"/>
                  </a:lnTo>
                  <a:lnTo>
                    <a:pt x="114" y="19"/>
                  </a:lnTo>
                  <a:lnTo>
                    <a:pt x="115" y="18"/>
                  </a:lnTo>
                  <a:lnTo>
                    <a:pt x="115" y="16"/>
                  </a:lnTo>
                  <a:lnTo>
                    <a:pt x="115" y="13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1" y="12"/>
                  </a:lnTo>
                  <a:lnTo>
                    <a:pt x="109" y="13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1"/>
                  </a:lnTo>
                  <a:lnTo>
                    <a:pt x="108" y="9"/>
                  </a:lnTo>
                  <a:lnTo>
                    <a:pt x="107" y="7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04" y="6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0" y="6"/>
                  </a:lnTo>
                  <a:lnTo>
                    <a:pt x="100" y="3"/>
                  </a:lnTo>
                  <a:lnTo>
                    <a:pt x="99" y="4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3" y="6"/>
                  </a:lnTo>
                  <a:lnTo>
                    <a:pt x="93" y="8"/>
                  </a:lnTo>
                  <a:lnTo>
                    <a:pt x="90" y="8"/>
                  </a:lnTo>
                  <a:lnTo>
                    <a:pt x="89" y="7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3" y="11"/>
                  </a:lnTo>
                  <a:lnTo>
                    <a:pt x="82" y="10"/>
                  </a:lnTo>
                  <a:lnTo>
                    <a:pt x="84" y="8"/>
                  </a:lnTo>
                  <a:lnTo>
                    <a:pt x="84" y="7"/>
                  </a:lnTo>
                  <a:lnTo>
                    <a:pt x="82" y="7"/>
                  </a:lnTo>
                  <a:lnTo>
                    <a:pt x="80" y="7"/>
                  </a:lnTo>
                  <a:lnTo>
                    <a:pt x="79" y="7"/>
                  </a:lnTo>
                  <a:lnTo>
                    <a:pt x="77" y="7"/>
                  </a:lnTo>
                  <a:lnTo>
                    <a:pt x="73" y="7"/>
                  </a:lnTo>
                  <a:lnTo>
                    <a:pt x="71" y="8"/>
                  </a:lnTo>
                  <a:lnTo>
                    <a:pt x="69" y="7"/>
                  </a:lnTo>
                  <a:lnTo>
                    <a:pt x="68" y="8"/>
                  </a:lnTo>
                  <a:lnTo>
                    <a:pt x="67" y="7"/>
                  </a:lnTo>
                  <a:lnTo>
                    <a:pt x="66" y="9"/>
                  </a:lnTo>
                  <a:lnTo>
                    <a:pt x="63" y="10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59" y="8"/>
                  </a:lnTo>
                  <a:lnTo>
                    <a:pt x="56" y="10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1" y="17"/>
                  </a:lnTo>
                  <a:lnTo>
                    <a:pt x="50" y="16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5" y="22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4" y="35"/>
                  </a:lnTo>
                  <a:lnTo>
                    <a:pt x="45" y="35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3" y="41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7" y="44"/>
                  </a:lnTo>
                  <a:lnTo>
                    <a:pt x="47" y="47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7" y="53"/>
                  </a:lnTo>
                  <a:lnTo>
                    <a:pt x="48" y="53"/>
                  </a:lnTo>
                  <a:lnTo>
                    <a:pt x="49" y="55"/>
                  </a:lnTo>
                  <a:lnTo>
                    <a:pt x="49" y="57"/>
                  </a:lnTo>
                  <a:lnTo>
                    <a:pt x="50" y="58"/>
                  </a:lnTo>
                  <a:lnTo>
                    <a:pt x="49" y="59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8" y="67"/>
                  </a:lnTo>
                  <a:lnTo>
                    <a:pt x="48" y="69"/>
                  </a:lnTo>
                  <a:lnTo>
                    <a:pt x="49" y="72"/>
                  </a:lnTo>
                  <a:lnTo>
                    <a:pt x="47" y="74"/>
                  </a:lnTo>
                  <a:lnTo>
                    <a:pt x="47" y="75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7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3" y="81"/>
                  </a:lnTo>
                  <a:lnTo>
                    <a:pt x="52" y="82"/>
                  </a:lnTo>
                  <a:lnTo>
                    <a:pt x="50" y="81"/>
                  </a:lnTo>
                  <a:lnTo>
                    <a:pt x="48" y="83"/>
                  </a:lnTo>
                  <a:lnTo>
                    <a:pt x="47" y="83"/>
                  </a:lnTo>
                  <a:lnTo>
                    <a:pt x="47" y="85"/>
                  </a:lnTo>
                  <a:lnTo>
                    <a:pt x="46" y="86"/>
                  </a:lnTo>
                  <a:lnTo>
                    <a:pt x="44" y="86"/>
                  </a:lnTo>
                  <a:lnTo>
                    <a:pt x="43" y="85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39" y="87"/>
                  </a:lnTo>
                  <a:lnTo>
                    <a:pt x="38" y="86"/>
                  </a:lnTo>
                  <a:lnTo>
                    <a:pt x="37" y="85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4" y="83"/>
                  </a:lnTo>
                  <a:lnTo>
                    <a:pt x="32" y="82"/>
                  </a:lnTo>
                  <a:lnTo>
                    <a:pt x="32" y="85"/>
                  </a:lnTo>
                  <a:lnTo>
                    <a:pt x="31" y="85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6" y="85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5" y="81"/>
                  </a:lnTo>
                  <a:lnTo>
                    <a:pt x="24" y="80"/>
                  </a:lnTo>
                  <a:lnTo>
                    <a:pt x="23" y="81"/>
                  </a:lnTo>
                  <a:lnTo>
                    <a:pt x="18" y="81"/>
                  </a:lnTo>
                  <a:lnTo>
                    <a:pt x="17" y="82"/>
                  </a:lnTo>
                  <a:lnTo>
                    <a:pt x="16" y="84"/>
                  </a:lnTo>
                  <a:lnTo>
                    <a:pt x="12" y="85"/>
                  </a:lnTo>
                  <a:lnTo>
                    <a:pt x="13" y="90"/>
                  </a:lnTo>
                  <a:lnTo>
                    <a:pt x="12" y="91"/>
                  </a:lnTo>
                  <a:lnTo>
                    <a:pt x="11" y="91"/>
                  </a:lnTo>
                  <a:lnTo>
                    <a:pt x="9" y="93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6" y="98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9" y="103"/>
                  </a:lnTo>
                  <a:lnTo>
                    <a:pt x="10" y="105"/>
                  </a:lnTo>
                  <a:lnTo>
                    <a:pt x="10" y="106"/>
                  </a:lnTo>
                  <a:lnTo>
                    <a:pt x="11" y="107"/>
                  </a:lnTo>
                  <a:lnTo>
                    <a:pt x="12" y="106"/>
                  </a:lnTo>
                  <a:lnTo>
                    <a:pt x="13" y="107"/>
                  </a:lnTo>
                  <a:lnTo>
                    <a:pt x="14" y="110"/>
                  </a:lnTo>
                  <a:lnTo>
                    <a:pt x="16" y="112"/>
                  </a:lnTo>
                  <a:lnTo>
                    <a:pt x="16" y="115"/>
                  </a:lnTo>
                  <a:lnTo>
                    <a:pt x="17" y="117"/>
                  </a:lnTo>
                  <a:lnTo>
                    <a:pt x="16" y="117"/>
                  </a:lnTo>
                  <a:lnTo>
                    <a:pt x="15" y="118"/>
                  </a:lnTo>
                  <a:lnTo>
                    <a:pt x="13" y="118"/>
                  </a:lnTo>
                  <a:lnTo>
                    <a:pt x="14" y="119"/>
                  </a:lnTo>
                  <a:lnTo>
                    <a:pt x="15" y="120"/>
                  </a:lnTo>
                  <a:lnTo>
                    <a:pt x="15" y="121"/>
                  </a:lnTo>
                  <a:lnTo>
                    <a:pt x="15" y="122"/>
                  </a:lnTo>
                  <a:lnTo>
                    <a:pt x="13" y="122"/>
                  </a:lnTo>
                  <a:lnTo>
                    <a:pt x="13" y="123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4" y="127"/>
                  </a:lnTo>
                  <a:lnTo>
                    <a:pt x="13" y="129"/>
                  </a:lnTo>
                  <a:lnTo>
                    <a:pt x="12" y="129"/>
                  </a:lnTo>
                  <a:lnTo>
                    <a:pt x="11" y="131"/>
                  </a:lnTo>
                  <a:lnTo>
                    <a:pt x="11" y="132"/>
                  </a:lnTo>
                  <a:lnTo>
                    <a:pt x="7" y="132"/>
                  </a:lnTo>
                  <a:lnTo>
                    <a:pt x="7" y="133"/>
                  </a:lnTo>
                  <a:lnTo>
                    <a:pt x="9" y="135"/>
                  </a:lnTo>
                  <a:lnTo>
                    <a:pt x="10" y="136"/>
                  </a:lnTo>
                  <a:lnTo>
                    <a:pt x="9" y="136"/>
                  </a:lnTo>
                  <a:lnTo>
                    <a:pt x="10" y="137"/>
                  </a:lnTo>
                  <a:lnTo>
                    <a:pt x="10" y="138"/>
                  </a:lnTo>
                  <a:lnTo>
                    <a:pt x="9" y="138"/>
                  </a:lnTo>
                  <a:lnTo>
                    <a:pt x="8" y="138"/>
                  </a:lnTo>
                  <a:lnTo>
                    <a:pt x="9" y="137"/>
                  </a:lnTo>
                  <a:lnTo>
                    <a:pt x="8" y="136"/>
                  </a:lnTo>
                  <a:lnTo>
                    <a:pt x="7" y="136"/>
                  </a:lnTo>
                  <a:lnTo>
                    <a:pt x="4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46"/>
                  </a:lnTo>
                  <a:lnTo>
                    <a:pt x="1" y="147"/>
                  </a:lnTo>
                  <a:lnTo>
                    <a:pt x="2" y="149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6" y="148"/>
                  </a:lnTo>
                  <a:lnTo>
                    <a:pt x="8" y="150"/>
                  </a:lnTo>
                  <a:lnTo>
                    <a:pt x="9" y="151"/>
                  </a:lnTo>
                  <a:lnTo>
                    <a:pt x="12" y="154"/>
                  </a:lnTo>
                  <a:lnTo>
                    <a:pt x="14" y="155"/>
                  </a:lnTo>
                  <a:lnTo>
                    <a:pt x="16" y="155"/>
                  </a:lnTo>
                  <a:lnTo>
                    <a:pt x="17" y="155"/>
                  </a:lnTo>
                  <a:lnTo>
                    <a:pt x="18" y="156"/>
                  </a:lnTo>
                  <a:lnTo>
                    <a:pt x="18" y="157"/>
                  </a:lnTo>
                  <a:lnTo>
                    <a:pt x="19" y="158"/>
                  </a:lnTo>
                  <a:lnTo>
                    <a:pt x="19" y="160"/>
                  </a:lnTo>
                  <a:lnTo>
                    <a:pt x="19" y="161"/>
                  </a:lnTo>
                  <a:lnTo>
                    <a:pt x="21" y="163"/>
                  </a:lnTo>
                  <a:lnTo>
                    <a:pt x="23" y="162"/>
                  </a:lnTo>
                  <a:lnTo>
                    <a:pt x="24" y="163"/>
                  </a:lnTo>
                  <a:lnTo>
                    <a:pt x="24" y="164"/>
                  </a:lnTo>
                  <a:lnTo>
                    <a:pt x="26" y="165"/>
                  </a:lnTo>
                  <a:lnTo>
                    <a:pt x="28" y="166"/>
                  </a:lnTo>
                  <a:lnTo>
                    <a:pt x="31" y="170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4" y="174"/>
                  </a:lnTo>
                  <a:lnTo>
                    <a:pt x="35" y="176"/>
                  </a:lnTo>
                  <a:lnTo>
                    <a:pt x="36" y="178"/>
                  </a:lnTo>
                  <a:lnTo>
                    <a:pt x="37" y="183"/>
                  </a:lnTo>
                  <a:lnTo>
                    <a:pt x="37" y="186"/>
                  </a:lnTo>
                  <a:lnTo>
                    <a:pt x="38" y="186"/>
                  </a:lnTo>
                  <a:lnTo>
                    <a:pt x="43" y="187"/>
                  </a:lnTo>
                  <a:lnTo>
                    <a:pt x="43" y="188"/>
                  </a:lnTo>
                  <a:lnTo>
                    <a:pt x="45" y="187"/>
                  </a:lnTo>
                  <a:lnTo>
                    <a:pt x="47" y="187"/>
                  </a:lnTo>
                  <a:lnTo>
                    <a:pt x="47" y="185"/>
                  </a:lnTo>
                  <a:lnTo>
                    <a:pt x="47" y="186"/>
                  </a:lnTo>
                  <a:lnTo>
                    <a:pt x="47" y="188"/>
                  </a:lnTo>
                  <a:lnTo>
                    <a:pt x="47" y="190"/>
                  </a:lnTo>
                  <a:lnTo>
                    <a:pt x="49" y="190"/>
                  </a:lnTo>
                  <a:lnTo>
                    <a:pt x="52" y="191"/>
                  </a:lnTo>
                  <a:lnTo>
                    <a:pt x="54" y="190"/>
                  </a:lnTo>
                  <a:lnTo>
                    <a:pt x="56" y="191"/>
                  </a:lnTo>
                  <a:lnTo>
                    <a:pt x="57" y="192"/>
                  </a:lnTo>
                  <a:lnTo>
                    <a:pt x="59" y="192"/>
                  </a:lnTo>
                  <a:lnTo>
                    <a:pt x="58" y="193"/>
                  </a:lnTo>
                  <a:lnTo>
                    <a:pt x="57" y="195"/>
                  </a:lnTo>
                  <a:lnTo>
                    <a:pt x="59" y="195"/>
                  </a:lnTo>
                  <a:lnTo>
                    <a:pt x="59" y="197"/>
                  </a:lnTo>
                  <a:lnTo>
                    <a:pt x="58" y="200"/>
                  </a:lnTo>
                  <a:lnTo>
                    <a:pt x="60" y="201"/>
                  </a:lnTo>
                  <a:lnTo>
                    <a:pt x="61" y="205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66" y="206"/>
                  </a:lnTo>
                  <a:lnTo>
                    <a:pt x="66" y="205"/>
                  </a:lnTo>
                  <a:lnTo>
                    <a:pt x="69" y="206"/>
                  </a:lnTo>
                  <a:lnTo>
                    <a:pt x="71" y="210"/>
                  </a:lnTo>
                  <a:lnTo>
                    <a:pt x="72" y="210"/>
                  </a:lnTo>
                  <a:lnTo>
                    <a:pt x="73" y="210"/>
                  </a:lnTo>
                  <a:lnTo>
                    <a:pt x="74" y="210"/>
                  </a:lnTo>
                  <a:lnTo>
                    <a:pt x="76" y="211"/>
                  </a:lnTo>
                  <a:lnTo>
                    <a:pt x="78" y="211"/>
                  </a:lnTo>
                  <a:lnTo>
                    <a:pt x="80" y="210"/>
                  </a:lnTo>
                  <a:lnTo>
                    <a:pt x="81" y="209"/>
                  </a:lnTo>
                  <a:lnTo>
                    <a:pt x="82" y="209"/>
                  </a:lnTo>
                  <a:lnTo>
                    <a:pt x="83" y="210"/>
                  </a:lnTo>
                  <a:lnTo>
                    <a:pt x="84" y="210"/>
                  </a:lnTo>
                  <a:lnTo>
                    <a:pt x="85" y="210"/>
                  </a:lnTo>
                  <a:lnTo>
                    <a:pt x="86" y="207"/>
                  </a:lnTo>
                  <a:lnTo>
                    <a:pt x="89" y="205"/>
                  </a:lnTo>
                  <a:lnTo>
                    <a:pt x="87" y="204"/>
                  </a:lnTo>
                  <a:lnTo>
                    <a:pt x="89" y="202"/>
                  </a:lnTo>
                  <a:lnTo>
                    <a:pt x="89" y="201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2" y="200"/>
                  </a:lnTo>
                  <a:lnTo>
                    <a:pt x="93" y="199"/>
                  </a:lnTo>
                  <a:lnTo>
                    <a:pt x="93" y="198"/>
                  </a:lnTo>
                  <a:lnTo>
                    <a:pt x="94" y="199"/>
                  </a:lnTo>
                  <a:lnTo>
                    <a:pt x="95" y="199"/>
                  </a:lnTo>
                  <a:lnTo>
                    <a:pt x="96" y="199"/>
                  </a:lnTo>
                  <a:lnTo>
                    <a:pt x="97" y="200"/>
                  </a:lnTo>
                  <a:lnTo>
                    <a:pt x="99" y="201"/>
                  </a:lnTo>
                  <a:lnTo>
                    <a:pt x="100" y="200"/>
                  </a:lnTo>
                  <a:lnTo>
                    <a:pt x="100" y="198"/>
                  </a:lnTo>
                  <a:lnTo>
                    <a:pt x="102" y="197"/>
                  </a:lnTo>
                  <a:lnTo>
                    <a:pt x="101" y="196"/>
                  </a:lnTo>
                  <a:lnTo>
                    <a:pt x="102" y="195"/>
                  </a:lnTo>
                  <a:lnTo>
                    <a:pt x="103" y="195"/>
                  </a:lnTo>
                  <a:lnTo>
                    <a:pt x="104" y="193"/>
                  </a:lnTo>
                  <a:lnTo>
                    <a:pt x="105" y="192"/>
                  </a:lnTo>
                  <a:lnTo>
                    <a:pt x="106" y="192"/>
                  </a:lnTo>
                  <a:lnTo>
                    <a:pt x="107" y="192"/>
                  </a:lnTo>
                  <a:lnTo>
                    <a:pt x="108" y="192"/>
                  </a:lnTo>
                  <a:lnTo>
                    <a:pt x="108" y="188"/>
                  </a:lnTo>
                  <a:lnTo>
                    <a:pt x="107" y="186"/>
                  </a:lnTo>
                  <a:lnTo>
                    <a:pt x="107" y="184"/>
                  </a:lnTo>
                  <a:lnTo>
                    <a:pt x="107" y="183"/>
                  </a:lnTo>
                  <a:lnTo>
                    <a:pt x="108" y="182"/>
                  </a:lnTo>
                  <a:lnTo>
                    <a:pt x="108" y="181"/>
                  </a:lnTo>
                  <a:lnTo>
                    <a:pt x="109" y="179"/>
                  </a:lnTo>
                  <a:lnTo>
                    <a:pt x="110" y="178"/>
                  </a:lnTo>
                  <a:lnTo>
                    <a:pt x="111" y="178"/>
                  </a:lnTo>
                  <a:lnTo>
                    <a:pt x="112" y="177"/>
                  </a:lnTo>
                  <a:lnTo>
                    <a:pt x="111" y="176"/>
                  </a:lnTo>
                  <a:lnTo>
                    <a:pt x="111" y="175"/>
                  </a:lnTo>
                  <a:lnTo>
                    <a:pt x="112" y="175"/>
                  </a:lnTo>
                  <a:lnTo>
                    <a:pt x="112" y="176"/>
                  </a:lnTo>
                  <a:lnTo>
                    <a:pt x="113" y="175"/>
                  </a:lnTo>
                  <a:lnTo>
                    <a:pt x="115" y="174"/>
                  </a:lnTo>
                  <a:lnTo>
                    <a:pt x="115" y="173"/>
                  </a:lnTo>
                  <a:lnTo>
                    <a:pt x="117" y="173"/>
                  </a:lnTo>
                  <a:lnTo>
                    <a:pt x="118" y="173"/>
                  </a:lnTo>
                  <a:lnTo>
                    <a:pt x="119" y="172"/>
                  </a:lnTo>
                  <a:lnTo>
                    <a:pt x="120" y="173"/>
                  </a:lnTo>
                  <a:lnTo>
                    <a:pt x="121" y="171"/>
                  </a:lnTo>
                  <a:lnTo>
                    <a:pt x="122" y="170"/>
                  </a:lnTo>
                  <a:lnTo>
                    <a:pt x="122" y="169"/>
                  </a:lnTo>
                  <a:lnTo>
                    <a:pt x="122" y="167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6" y="165"/>
                  </a:lnTo>
                  <a:lnTo>
                    <a:pt x="125" y="164"/>
                  </a:lnTo>
                  <a:lnTo>
                    <a:pt x="127" y="163"/>
                  </a:lnTo>
                  <a:lnTo>
                    <a:pt x="126" y="160"/>
                  </a:lnTo>
                  <a:lnTo>
                    <a:pt x="126" y="159"/>
                  </a:lnTo>
                  <a:lnTo>
                    <a:pt x="126" y="158"/>
                  </a:lnTo>
                  <a:lnTo>
                    <a:pt x="127" y="157"/>
                  </a:lnTo>
                  <a:lnTo>
                    <a:pt x="128" y="156"/>
                  </a:lnTo>
                  <a:lnTo>
                    <a:pt x="128" y="157"/>
                  </a:lnTo>
                  <a:lnTo>
                    <a:pt x="129" y="158"/>
                  </a:lnTo>
                  <a:lnTo>
                    <a:pt x="131" y="157"/>
                  </a:lnTo>
                  <a:lnTo>
                    <a:pt x="131" y="155"/>
                  </a:lnTo>
                  <a:lnTo>
                    <a:pt x="132" y="155"/>
                  </a:lnTo>
                  <a:lnTo>
                    <a:pt x="133" y="154"/>
                  </a:lnTo>
                  <a:lnTo>
                    <a:pt x="133" y="152"/>
                  </a:lnTo>
                  <a:lnTo>
                    <a:pt x="134" y="151"/>
                  </a:lnTo>
                  <a:lnTo>
                    <a:pt x="135" y="150"/>
                  </a:lnTo>
                  <a:lnTo>
                    <a:pt x="137" y="148"/>
                  </a:lnTo>
                  <a:lnTo>
                    <a:pt x="137" y="147"/>
                  </a:lnTo>
                  <a:lnTo>
                    <a:pt x="138" y="147"/>
                  </a:lnTo>
                  <a:lnTo>
                    <a:pt x="138" y="146"/>
                  </a:lnTo>
                  <a:lnTo>
                    <a:pt x="140" y="145"/>
                  </a:lnTo>
                  <a:lnTo>
                    <a:pt x="141" y="145"/>
                  </a:lnTo>
                  <a:lnTo>
                    <a:pt x="141" y="141"/>
                  </a:lnTo>
                  <a:lnTo>
                    <a:pt x="141" y="140"/>
                  </a:lnTo>
                  <a:lnTo>
                    <a:pt x="143" y="141"/>
                  </a:lnTo>
                  <a:lnTo>
                    <a:pt x="144" y="142"/>
                  </a:lnTo>
                  <a:lnTo>
                    <a:pt x="145" y="142"/>
                  </a:lnTo>
                  <a:lnTo>
                    <a:pt x="146" y="142"/>
                  </a:lnTo>
                  <a:lnTo>
                    <a:pt x="146" y="139"/>
                  </a:lnTo>
                  <a:lnTo>
                    <a:pt x="147" y="138"/>
                  </a:lnTo>
                  <a:lnTo>
                    <a:pt x="149" y="135"/>
                  </a:lnTo>
                  <a:lnTo>
                    <a:pt x="149" y="134"/>
                  </a:lnTo>
                  <a:lnTo>
                    <a:pt x="149" y="133"/>
                  </a:lnTo>
                  <a:lnTo>
                    <a:pt x="150" y="133"/>
                  </a:lnTo>
                  <a:lnTo>
                    <a:pt x="149" y="132"/>
                  </a:lnTo>
                  <a:lnTo>
                    <a:pt x="149" y="129"/>
                  </a:lnTo>
                  <a:lnTo>
                    <a:pt x="149" y="127"/>
                  </a:lnTo>
                  <a:lnTo>
                    <a:pt x="153" y="129"/>
                  </a:lnTo>
                  <a:lnTo>
                    <a:pt x="156" y="127"/>
                  </a:lnTo>
                  <a:lnTo>
                    <a:pt x="157" y="127"/>
                  </a:lnTo>
                  <a:lnTo>
                    <a:pt x="158" y="124"/>
                  </a:lnTo>
                  <a:lnTo>
                    <a:pt x="157" y="124"/>
                  </a:lnTo>
                  <a:lnTo>
                    <a:pt x="158" y="122"/>
                  </a:lnTo>
                  <a:lnTo>
                    <a:pt x="156" y="121"/>
                  </a:lnTo>
                  <a:lnTo>
                    <a:pt x="157" y="120"/>
                  </a:lnTo>
                  <a:lnTo>
                    <a:pt x="156" y="119"/>
                  </a:lnTo>
                  <a:lnTo>
                    <a:pt x="155" y="119"/>
                  </a:lnTo>
                  <a:lnTo>
                    <a:pt x="154" y="118"/>
                  </a:lnTo>
                  <a:lnTo>
                    <a:pt x="152" y="119"/>
                  </a:lnTo>
                  <a:lnTo>
                    <a:pt x="152" y="118"/>
                  </a:lnTo>
                  <a:lnTo>
                    <a:pt x="151" y="117"/>
                  </a:lnTo>
                  <a:lnTo>
                    <a:pt x="150" y="117"/>
                  </a:lnTo>
                  <a:lnTo>
                    <a:pt x="149" y="116"/>
                  </a:lnTo>
                  <a:lnTo>
                    <a:pt x="150" y="111"/>
                  </a:lnTo>
                  <a:lnTo>
                    <a:pt x="150" y="110"/>
                  </a:lnTo>
                  <a:lnTo>
                    <a:pt x="149" y="109"/>
                  </a:lnTo>
                  <a:lnTo>
                    <a:pt x="150" y="10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5" name="Freeform 234"/>
            <p:cNvSpPr>
              <a:spLocks/>
            </p:cNvSpPr>
            <p:nvPr/>
          </p:nvSpPr>
          <p:spPr bwMode="auto">
            <a:xfrm>
              <a:off x="1216" y="1836"/>
              <a:ext cx="15" cy="26"/>
            </a:xfrm>
            <a:custGeom>
              <a:avLst/>
              <a:gdLst>
                <a:gd name="T0" fmla="*/ 14 w 15"/>
                <a:gd name="T1" fmla="*/ 23 h 26"/>
                <a:gd name="T2" fmla="*/ 13 w 15"/>
                <a:gd name="T3" fmla="*/ 20 h 26"/>
                <a:gd name="T4" fmla="*/ 14 w 15"/>
                <a:gd name="T5" fmla="*/ 20 h 26"/>
                <a:gd name="T6" fmla="*/ 15 w 15"/>
                <a:gd name="T7" fmla="*/ 17 h 26"/>
                <a:gd name="T8" fmla="*/ 14 w 15"/>
                <a:gd name="T9" fmla="*/ 17 h 26"/>
                <a:gd name="T10" fmla="*/ 13 w 15"/>
                <a:gd name="T11" fmla="*/ 16 h 26"/>
                <a:gd name="T12" fmla="*/ 13 w 15"/>
                <a:gd name="T13" fmla="*/ 14 h 26"/>
                <a:gd name="T14" fmla="*/ 13 w 15"/>
                <a:gd name="T15" fmla="*/ 13 h 26"/>
                <a:gd name="T16" fmla="*/ 13 w 15"/>
                <a:gd name="T17" fmla="*/ 12 h 26"/>
                <a:gd name="T18" fmla="*/ 12 w 15"/>
                <a:gd name="T19" fmla="*/ 12 h 26"/>
                <a:gd name="T20" fmla="*/ 12 w 15"/>
                <a:gd name="T21" fmla="*/ 9 h 26"/>
                <a:gd name="T22" fmla="*/ 12 w 15"/>
                <a:gd name="T23" fmla="*/ 8 h 26"/>
                <a:gd name="T24" fmla="*/ 11 w 15"/>
                <a:gd name="T25" fmla="*/ 8 h 26"/>
                <a:gd name="T26" fmla="*/ 8 w 15"/>
                <a:gd name="T27" fmla="*/ 7 h 26"/>
                <a:gd name="T28" fmla="*/ 7 w 15"/>
                <a:gd name="T29" fmla="*/ 7 h 26"/>
                <a:gd name="T30" fmla="*/ 7 w 15"/>
                <a:gd name="T31" fmla="*/ 6 h 26"/>
                <a:gd name="T32" fmla="*/ 7 w 15"/>
                <a:gd name="T33" fmla="*/ 6 h 26"/>
                <a:gd name="T34" fmla="*/ 6 w 15"/>
                <a:gd name="T35" fmla="*/ 4 h 26"/>
                <a:gd name="T36" fmla="*/ 4 w 15"/>
                <a:gd name="T37" fmla="*/ 3 h 26"/>
                <a:gd name="T38" fmla="*/ 3 w 15"/>
                <a:gd name="T39" fmla="*/ 2 h 26"/>
                <a:gd name="T40" fmla="*/ 2 w 15"/>
                <a:gd name="T41" fmla="*/ 0 h 26"/>
                <a:gd name="T42" fmla="*/ 0 w 15"/>
                <a:gd name="T43" fmla="*/ 0 h 26"/>
                <a:gd name="T44" fmla="*/ 0 w 15"/>
                <a:gd name="T45" fmla="*/ 3 h 26"/>
                <a:gd name="T46" fmla="*/ 1 w 15"/>
                <a:gd name="T47" fmla="*/ 6 h 26"/>
                <a:gd name="T48" fmla="*/ 1 w 15"/>
                <a:gd name="T49" fmla="*/ 7 h 26"/>
                <a:gd name="T50" fmla="*/ 0 w 15"/>
                <a:gd name="T51" fmla="*/ 8 h 26"/>
                <a:gd name="T52" fmla="*/ 1 w 15"/>
                <a:gd name="T53" fmla="*/ 8 h 26"/>
                <a:gd name="T54" fmla="*/ 1 w 15"/>
                <a:gd name="T55" fmla="*/ 10 h 26"/>
                <a:gd name="T56" fmla="*/ 2 w 15"/>
                <a:gd name="T57" fmla="*/ 11 h 26"/>
                <a:gd name="T58" fmla="*/ 3 w 15"/>
                <a:gd name="T59" fmla="*/ 12 h 26"/>
                <a:gd name="T60" fmla="*/ 7 w 15"/>
                <a:gd name="T61" fmla="*/ 16 h 26"/>
                <a:gd name="T62" fmla="*/ 8 w 15"/>
                <a:gd name="T63" fmla="*/ 17 h 26"/>
                <a:gd name="T64" fmla="*/ 9 w 15"/>
                <a:gd name="T65" fmla="*/ 17 h 26"/>
                <a:gd name="T66" fmla="*/ 9 w 15"/>
                <a:gd name="T67" fmla="*/ 17 h 26"/>
                <a:gd name="T68" fmla="*/ 9 w 15"/>
                <a:gd name="T69" fmla="*/ 19 h 26"/>
                <a:gd name="T70" fmla="*/ 10 w 15"/>
                <a:gd name="T71" fmla="*/ 22 h 26"/>
                <a:gd name="T72" fmla="*/ 10 w 15"/>
                <a:gd name="T73" fmla="*/ 26 h 26"/>
                <a:gd name="T74" fmla="*/ 11 w 15"/>
                <a:gd name="T75" fmla="*/ 26 h 26"/>
                <a:gd name="T76" fmla="*/ 12 w 15"/>
                <a:gd name="T77" fmla="*/ 25 h 26"/>
                <a:gd name="T78" fmla="*/ 14 w 15"/>
                <a:gd name="T79" fmla="*/ 25 h 26"/>
                <a:gd name="T80" fmla="*/ 14 w 15"/>
                <a:gd name="T81" fmla="*/ 23 h 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"/>
                <a:gd name="T124" fmla="*/ 0 h 26"/>
                <a:gd name="T125" fmla="*/ 15 w 15"/>
                <a:gd name="T126" fmla="*/ 26 h 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" h="26">
                  <a:moveTo>
                    <a:pt x="14" y="23"/>
                  </a:moveTo>
                  <a:lnTo>
                    <a:pt x="13" y="20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6" name="Freeform 235"/>
            <p:cNvSpPr>
              <a:spLocks/>
            </p:cNvSpPr>
            <p:nvPr/>
          </p:nvSpPr>
          <p:spPr bwMode="auto">
            <a:xfrm>
              <a:off x="1206" y="1815"/>
              <a:ext cx="21" cy="12"/>
            </a:xfrm>
            <a:custGeom>
              <a:avLst/>
              <a:gdLst>
                <a:gd name="T0" fmla="*/ 7 w 21"/>
                <a:gd name="T1" fmla="*/ 2 h 12"/>
                <a:gd name="T2" fmla="*/ 6 w 21"/>
                <a:gd name="T3" fmla="*/ 1 h 12"/>
                <a:gd name="T4" fmla="*/ 4 w 21"/>
                <a:gd name="T5" fmla="*/ 0 h 12"/>
                <a:gd name="T6" fmla="*/ 3 w 21"/>
                <a:gd name="T7" fmla="*/ 1 h 12"/>
                <a:gd name="T8" fmla="*/ 2 w 21"/>
                <a:gd name="T9" fmla="*/ 1 h 12"/>
                <a:gd name="T10" fmla="*/ 0 w 21"/>
                <a:gd name="T11" fmla="*/ 1 h 12"/>
                <a:gd name="T12" fmla="*/ 0 w 21"/>
                <a:gd name="T13" fmla="*/ 2 h 12"/>
                <a:gd name="T14" fmla="*/ 1 w 21"/>
                <a:gd name="T15" fmla="*/ 4 h 12"/>
                <a:gd name="T16" fmla="*/ 1 w 21"/>
                <a:gd name="T17" fmla="*/ 5 h 12"/>
                <a:gd name="T18" fmla="*/ 4 w 21"/>
                <a:gd name="T19" fmla="*/ 7 h 12"/>
                <a:gd name="T20" fmla="*/ 7 w 21"/>
                <a:gd name="T21" fmla="*/ 6 h 12"/>
                <a:gd name="T22" fmla="*/ 10 w 21"/>
                <a:gd name="T23" fmla="*/ 8 h 12"/>
                <a:gd name="T24" fmla="*/ 14 w 21"/>
                <a:gd name="T25" fmla="*/ 10 h 12"/>
                <a:gd name="T26" fmla="*/ 15 w 21"/>
                <a:gd name="T27" fmla="*/ 10 h 12"/>
                <a:gd name="T28" fmla="*/ 18 w 21"/>
                <a:gd name="T29" fmla="*/ 12 h 12"/>
                <a:gd name="T30" fmla="*/ 19 w 21"/>
                <a:gd name="T31" fmla="*/ 12 h 12"/>
                <a:gd name="T32" fmla="*/ 19 w 21"/>
                <a:gd name="T33" fmla="*/ 12 h 12"/>
                <a:gd name="T34" fmla="*/ 21 w 21"/>
                <a:gd name="T35" fmla="*/ 11 h 12"/>
                <a:gd name="T36" fmla="*/ 21 w 21"/>
                <a:gd name="T37" fmla="*/ 10 h 12"/>
                <a:gd name="T38" fmla="*/ 20 w 21"/>
                <a:gd name="T39" fmla="*/ 10 h 12"/>
                <a:gd name="T40" fmla="*/ 19 w 21"/>
                <a:gd name="T41" fmla="*/ 10 h 12"/>
                <a:gd name="T42" fmla="*/ 19 w 21"/>
                <a:gd name="T43" fmla="*/ 9 h 12"/>
                <a:gd name="T44" fmla="*/ 19 w 21"/>
                <a:gd name="T45" fmla="*/ 8 h 12"/>
                <a:gd name="T46" fmla="*/ 18 w 21"/>
                <a:gd name="T47" fmla="*/ 8 h 12"/>
                <a:gd name="T48" fmla="*/ 17 w 21"/>
                <a:gd name="T49" fmla="*/ 8 h 12"/>
                <a:gd name="T50" fmla="*/ 16 w 21"/>
                <a:gd name="T51" fmla="*/ 7 h 12"/>
                <a:gd name="T52" fmla="*/ 16 w 21"/>
                <a:gd name="T53" fmla="*/ 6 h 12"/>
                <a:gd name="T54" fmla="*/ 12 w 21"/>
                <a:gd name="T55" fmla="*/ 6 h 12"/>
                <a:gd name="T56" fmla="*/ 10 w 21"/>
                <a:gd name="T57" fmla="*/ 5 h 12"/>
                <a:gd name="T58" fmla="*/ 10 w 21"/>
                <a:gd name="T59" fmla="*/ 5 h 12"/>
                <a:gd name="T60" fmla="*/ 10 w 21"/>
                <a:gd name="T61" fmla="*/ 4 h 12"/>
                <a:gd name="T62" fmla="*/ 11 w 21"/>
                <a:gd name="T63" fmla="*/ 3 h 12"/>
                <a:gd name="T64" fmla="*/ 8 w 21"/>
                <a:gd name="T65" fmla="*/ 3 h 12"/>
                <a:gd name="T66" fmla="*/ 8 w 21"/>
                <a:gd name="T67" fmla="*/ 3 h 12"/>
                <a:gd name="T68" fmla="*/ 6 w 21"/>
                <a:gd name="T69" fmla="*/ 5 h 12"/>
                <a:gd name="T70" fmla="*/ 4 w 21"/>
                <a:gd name="T71" fmla="*/ 4 h 12"/>
                <a:gd name="T72" fmla="*/ 4 w 21"/>
                <a:gd name="T73" fmla="*/ 3 h 12"/>
                <a:gd name="T74" fmla="*/ 6 w 21"/>
                <a:gd name="T75" fmla="*/ 3 h 12"/>
                <a:gd name="T76" fmla="*/ 7 w 21"/>
                <a:gd name="T77" fmla="*/ 2 h 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"/>
                <a:gd name="T118" fmla="*/ 0 h 12"/>
                <a:gd name="T119" fmla="*/ 21 w 21"/>
                <a:gd name="T120" fmla="*/ 12 h 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" h="12">
                  <a:moveTo>
                    <a:pt x="7" y="2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4" y="7"/>
                  </a:lnTo>
                  <a:lnTo>
                    <a:pt x="7" y="6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7" name="Freeform 236"/>
            <p:cNvSpPr>
              <a:spLocks/>
            </p:cNvSpPr>
            <p:nvPr/>
          </p:nvSpPr>
          <p:spPr bwMode="auto">
            <a:xfrm>
              <a:off x="1232" y="1840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8" name="Freeform 237"/>
            <p:cNvSpPr>
              <a:spLocks/>
            </p:cNvSpPr>
            <p:nvPr/>
          </p:nvSpPr>
          <p:spPr bwMode="auto">
            <a:xfrm>
              <a:off x="1235" y="184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9" name="Freeform 238"/>
            <p:cNvSpPr>
              <a:spLocks/>
            </p:cNvSpPr>
            <p:nvPr/>
          </p:nvSpPr>
          <p:spPr bwMode="auto">
            <a:xfrm>
              <a:off x="1216" y="1887"/>
              <a:ext cx="81" cy="137"/>
            </a:xfrm>
            <a:custGeom>
              <a:avLst/>
              <a:gdLst>
                <a:gd name="T0" fmla="*/ 2 w 81"/>
                <a:gd name="T1" fmla="*/ 123 h 137"/>
                <a:gd name="T2" fmla="*/ 9 w 81"/>
                <a:gd name="T3" fmla="*/ 96 h 137"/>
                <a:gd name="T4" fmla="*/ 12 w 81"/>
                <a:gd name="T5" fmla="*/ 91 h 137"/>
                <a:gd name="T6" fmla="*/ 17 w 81"/>
                <a:gd name="T7" fmla="*/ 93 h 137"/>
                <a:gd name="T8" fmla="*/ 19 w 81"/>
                <a:gd name="T9" fmla="*/ 87 h 137"/>
                <a:gd name="T10" fmla="*/ 18 w 81"/>
                <a:gd name="T11" fmla="*/ 86 h 137"/>
                <a:gd name="T12" fmla="*/ 6 w 81"/>
                <a:gd name="T13" fmla="*/ 92 h 137"/>
                <a:gd name="T14" fmla="*/ 8 w 81"/>
                <a:gd name="T15" fmla="*/ 76 h 137"/>
                <a:gd name="T16" fmla="*/ 14 w 81"/>
                <a:gd name="T17" fmla="*/ 31 h 137"/>
                <a:gd name="T18" fmla="*/ 16 w 81"/>
                <a:gd name="T19" fmla="*/ 12 h 137"/>
                <a:gd name="T20" fmla="*/ 18 w 81"/>
                <a:gd name="T21" fmla="*/ 3 h 137"/>
                <a:gd name="T22" fmla="*/ 24 w 81"/>
                <a:gd name="T23" fmla="*/ 3 h 137"/>
                <a:gd name="T24" fmla="*/ 25 w 81"/>
                <a:gd name="T25" fmla="*/ 8 h 137"/>
                <a:gd name="T26" fmla="*/ 31 w 81"/>
                <a:gd name="T27" fmla="*/ 12 h 137"/>
                <a:gd name="T28" fmla="*/ 38 w 81"/>
                <a:gd name="T29" fmla="*/ 21 h 137"/>
                <a:gd name="T30" fmla="*/ 43 w 81"/>
                <a:gd name="T31" fmla="*/ 30 h 137"/>
                <a:gd name="T32" fmla="*/ 45 w 81"/>
                <a:gd name="T33" fmla="*/ 40 h 137"/>
                <a:gd name="T34" fmla="*/ 18 w 81"/>
                <a:gd name="T35" fmla="*/ 49 h 137"/>
                <a:gd name="T36" fmla="*/ 16 w 81"/>
                <a:gd name="T37" fmla="*/ 40 h 137"/>
                <a:gd name="T38" fmla="*/ 46 w 81"/>
                <a:gd name="T39" fmla="*/ 42 h 137"/>
                <a:gd name="T40" fmla="*/ 48 w 81"/>
                <a:gd name="T41" fmla="*/ 50 h 137"/>
                <a:gd name="T42" fmla="*/ 51 w 81"/>
                <a:gd name="T43" fmla="*/ 54 h 137"/>
                <a:gd name="T44" fmla="*/ 15 w 81"/>
                <a:gd name="T45" fmla="*/ 58 h 137"/>
                <a:gd name="T46" fmla="*/ 18 w 81"/>
                <a:gd name="T47" fmla="*/ 60 h 137"/>
                <a:gd name="T48" fmla="*/ 53 w 81"/>
                <a:gd name="T49" fmla="*/ 57 h 137"/>
                <a:gd name="T50" fmla="*/ 58 w 81"/>
                <a:gd name="T51" fmla="*/ 61 h 137"/>
                <a:gd name="T52" fmla="*/ 54 w 81"/>
                <a:gd name="T53" fmla="*/ 55 h 137"/>
                <a:gd name="T54" fmla="*/ 61 w 81"/>
                <a:gd name="T55" fmla="*/ 58 h 137"/>
                <a:gd name="T56" fmla="*/ 58 w 81"/>
                <a:gd name="T57" fmla="*/ 55 h 137"/>
                <a:gd name="T58" fmla="*/ 53 w 81"/>
                <a:gd name="T59" fmla="*/ 53 h 137"/>
                <a:gd name="T60" fmla="*/ 50 w 81"/>
                <a:gd name="T61" fmla="*/ 47 h 137"/>
                <a:gd name="T62" fmla="*/ 49 w 81"/>
                <a:gd name="T63" fmla="*/ 40 h 137"/>
                <a:gd name="T64" fmla="*/ 46 w 81"/>
                <a:gd name="T65" fmla="*/ 25 h 137"/>
                <a:gd name="T66" fmla="*/ 53 w 81"/>
                <a:gd name="T67" fmla="*/ 26 h 137"/>
                <a:gd name="T68" fmla="*/ 56 w 81"/>
                <a:gd name="T69" fmla="*/ 24 h 137"/>
                <a:gd name="T70" fmla="*/ 58 w 81"/>
                <a:gd name="T71" fmla="*/ 29 h 137"/>
                <a:gd name="T72" fmla="*/ 66 w 81"/>
                <a:gd name="T73" fmla="*/ 31 h 137"/>
                <a:gd name="T74" fmla="*/ 68 w 81"/>
                <a:gd name="T75" fmla="*/ 34 h 137"/>
                <a:gd name="T76" fmla="*/ 70 w 81"/>
                <a:gd name="T77" fmla="*/ 44 h 137"/>
                <a:gd name="T78" fmla="*/ 75 w 81"/>
                <a:gd name="T79" fmla="*/ 44 h 137"/>
                <a:gd name="T80" fmla="*/ 81 w 81"/>
                <a:gd name="T81" fmla="*/ 49 h 137"/>
                <a:gd name="T82" fmla="*/ 16 w 81"/>
                <a:gd name="T83" fmla="*/ 107 h 137"/>
                <a:gd name="T84" fmla="*/ 10 w 81"/>
                <a:gd name="T85" fmla="*/ 115 h 137"/>
                <a:gd name="T86" fmla="*/ 11 w 81"/>
                <a:gd name="T87" fmla="*/ 104 h 137"/>
                <a:gd name="T88" fmla="*/ 14 w 81"/>
                <a:gd name="T89" fmla="*/ 124 h 137"/>
                <a:gd name="T90" fmla="*/ 8 w 81"/>
                <a:gd name="T91" fmla="*/ 128 h 137"/>
                <a:gd name="T92" fmla="*/ 9 w 81"/>
                <a:gd name="T93" fmla="*/ 119 h 137"/>
                <a:gd name="T94" fmla="*/ 14 w 81"/>
                <a:gd name="T95" fmla="*/ 124 h 1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"/>
                <a:gd name="T145" fmla="*/ 0 h 137"/>
                <a:gd name="T146" fmla="*/ 81 w 81"/>
                <a:gd name="T147" fmla="*/ 137 h 1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" h="137">
                  <a:moveTo>
                    <a:pt x="0" y="137"/>
                  </a:moveTo>
                  <a:lnTo>
                    <a:pt x="0" y="131"/>
                  </a:lnTo>
                  <a:lnTo>
                    <a:pt x="1" y="126"/>
                  </a:lnTo>
                  <a:lnTo>
                    <a:pt x="2" y="123"/>
                  </a:lnTo>
                  <a:lnTo>
                    <a:pt x="4" y="110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9" y="96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13" y="92"/>
                  </a:lnTo>
                  <a:lnTo>
                    <a:pt x="14" y="92"/>
                  </a:lnTo>
                  <a:lnTo>
                    <a:pt x="15" y="93"/>
                  </a:lnTo>
                  <a:lnTo>
                    <a:pt x="17" y="93"/>
                  </a:lnTo>
                  <a:lnTo>
                    <a:pt x="20" y="93"/>
                  </a:lnTo>
                  <a:lnTo>
                    <a:pt x="21" y="93"/>
                  </a:lnTo>
                  <a:lnTo>
                    <a:pt x="22" y="90"/>
                  </a:lnTo>
                  <a:lnTo>
                    <a:pt x="19" y="87"/>
                  </a:lnTo>
                  <a:lnTo>
                    <a:pt x="20" y="87"/>
                  </a:lnTo>
                  <a:lnTo>
                    <a:pt x="21" y="88"/>
                  </a:lnTo>
                  <a:lnTo>
                    <a:pt x="18" y="86"/>
                  </a:lnTo>
                  <a:lnTo>
                    <a:pt x="15" y="83"/>
                  </a:lnTo>
                  <a:lnTo>
                    <a:pt x="12" y="81"/>
                  </a:lnTo>
                  <a:lnTo>
                    <a:pt x="8" y="86"/>
                  </a:lnTo>
                  <a:lnTo>
                    <a:pt x="6" y="92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5" y="90"/>
                  </a:lnTo>
                  <a:lnTo>
                    <a:pt x="8" y="76"/>
                  </a:lnTo>
                  <a:lnTo>
                    <a:pt x="9" y="65"/>
                  </a:lnTo>
                  <a:lnTo>
                    <a:pt x="11" y="50"/>
                  </a:lnTo>
                  <a:lnTo>
                    <a:pt x="12" y="44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5" y="18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6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4"/>
                  </a:lnTo>
                  <a:lnTo>
                    <a:pt x="42" y="26"/>
                  </a:lnTo>
                  <a:lnTo>
                    <a:pt x="43" y="30"/>
                  </a:lnTo>
                  <a:lnTo>
                    <a:pt x="44" y="34"/>
                  </a:lnTo>
                  <a:lnTo>
                    <a:pt x="44" y="35"/>
                  </a:lnTo>
                  <a:lnTo>
                    <a:pt x="44" y="39"/>
                  </a:lnTo>
                  <a:lnTo>
                    <a:pt x="45" y="40"/>
                  </a:lnTo>
                  <a:lnTo>
                    <a:pt x="46" y="42"/>
                  </a:lnTo>
                  <a:lnTo>
                    <a:pt x="20" y="40"/>
                  </a:lnTo>
                  <a:lnTo>
                    <a:pt x="19" y="45"/>
                  </a:lnTo>
                  <a:lnTo>
                    <a:pt x="18" y="49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7" y="35"/>
                  </a:lnTo>
                  <a:lnTo>
                    <a:pt x="18" y="36"/>
                  </a:lnTo>
                  <a:lnTo>
                    <a:pt x="20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8" y="50"/>
                  </a:lnTo>
                  <a:lnTo>
                    <a:pt x="49" y="52"/>
                  </a:lnTo>
                  <a:lnTo>
                    <a:pt x="50" y="54"/>
                  </a:lnTo>
                  <a:lnTo>
                    <a:pt x="51" y="54"/>
                  </a:lnTo>
                  <a:lnTo>
                    <a:pt x="18" y="60"/>
                  </a:lnTo>
                  <a:lnTo>
                    <a:pt x="17" y="63"/>
                  </a:lnTo>
                  <a:lnTo>
                    <a:pt x="16" y="62"/>
                  </a:lnTo>
                  <a:lnTo>
                    <a:pt x="15" y="58"/>
                  </a:lnTo>
                  <a:lnTo>
                    <a:pt x="17" y="57"/>
                  </a:lnTo>
                  <a:lnTo>
                    <a:pt x="18" y="58"/>
                  </a:lnTo>
                  <a:lnTo>
                    <a:pt x="18" y="60"/>
                  </a:lnTo>
                  <a:lnTo>
                    <a:pt x="51" y="54"/>
                  </a:lnTo>
                  <a:lnTo>
                    <a:pt x="51" y="55"/>
                  </a:lnTo>
                  <a:lnTo>
                    <a:pt x="52" y="56"/>
                  </a:lnTo>
                  <a:lnTo>
                    <a:pt x="53" y="57"/>
                  </a:lnTo>
                  <a:lnTo>
                    <a:pt x="55" y="58"/>
                  </a:lnTo>
                  <a:lnTo>
                    <a:pt x="56" y="59"/>
                  </a:lnTo>
                  <a:lnTo>
                    <a:pt x="57" y="60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4" y="55"/>
                  </a:lnTo>
                  <a:lnTo>
                    <a:pt x="54" y="54"/>
                  </a:lnTo>
                  <a:lnTo>
                    <a:pt x="55" y="55"/>
                  </a:lnTo>
                  <a:lnTo>
                    <a:pt x="59" y="57"/>
                  </a:lnTo>
                  <a:lnTo>
                    <a:pt x="61" y="58"/>
                  </a:lnTo>
                  <a:lnTo>
                    <a:pt x="62" y="58"/>
                  </a:lnTo>
                  <a:lnTo>
                    <a:pt x="60" y="57"/>
                  </a:lnTo>
                  <a:lnTo>
                    <a:pt x="58" y="55"/>
                  </a:lnTo>
                  <a:lnTo>
                    <a:pt x="56" y="54"/>
                  </a:lnTo>
                  <a:lnTo>
                    <a:pt x="55" y="54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49"/>
                  </a:lnTo>
                  <a:lnTo>
                    <a:pt x="50" y="47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8" y="37"/>
                  </a:lnTo>
                  <a:lnTo>
                    <a:pt x="48" y="34"/>
                  </a:lnTo>
                  <a:lnTo>
                    <a:pt x="47" y="30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6" y="26"/>
                  </a:lnTo>
                  <a:lnTo>
                    <a:pt x="57" y="29"/>
                  </a:lnTo>
                  <a:lnTo>
                    <a:pt x="58" y="29"/>
                  </a:lnTo>
                  <a:lnTo>
                    <a:pt x="61" y="30"/>
                  </a:lnTo>
                  <a:lnTo>
                    <a:pt x="63" y="29"/>
                  </a:lnTo>
                  <a:lnTo>
                    <a:pt x="65" y="30"/>
                  </a:lnTo>
                  <a:lnTo>
                    <a:pt x="66" y="31"/>
                  </a:lnTo>
                  <a:lnTo>
                    <a:pt x="68" y="31"/>
                  </a:lnTo>
                  <a:lnTo>
                    <a:pt x="67" y="32"/>
                  </a:lnTo>
                  <a:lnTo>
                    <a:pt x="67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7" y="39"/>
                  </a:lnTo>
                  <a:lnTo>
                    <a:pt x="69" y="40"/>
                  </a:lnTo>
                  <a:lnTo>
                    <a:pt x="70" y="44"/>
                  </a:lnTo>
                  <a:lnTo>
                    <a:pt x="72" y="41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5" y="44"/>
                  </a:lnTo>
                  <a:lnTo>
                    <a:pt x="78" y="45"/>
                  </a:lnTo>
                  <a:lnTo>
                    <a:pt x="80" y="49"/>
                  </a:lnTo>
                  <a:lnTo>
                    <a:pt x="81" y="49"/>
                  </a:lnTo>
                  <a:lnTo>
                    <a:pt x="81" y="56"/>
                  </a:lnTo>
                  <a:lnTo>
                    <a:pt x="11" y="105"/>
                  </a:lnTo>
                  <a:lnTo>
                    <a:pt x="16" y="107"/>
                  </a:lnTo>
                  <a:lnTo>
                    <a:pt x="17" y="109"/>
                  </a:lnTo>
                  <a:lnTo>
                    <a:pt x="15" y="111"/>
                  </a:lnTo>
                  <a:lnTo>
                    <a:pt x="14" y="112"/>
                  </a:lnTo>
                  <a:lnTo>
                    <a:pt x="10" y="115"/>
                  </a:lnTo>
                  <a:lnTo>
                    <a:pt x="9" y="114"/>
                  </a:lnTo>
                  <a:lnTo>
                    <a:pt x="8" y="110"/>
                  </a:lnTo>
                  <a:lnTo>
                    <a:pt x="8" y="106"/>
                  </a:lnTo>
                  <a:lnTo>
                    <a:pt x="11" y="104"/>
                  </a:lnTo>
                  <a:lnTo>
                    <a:pt x="11" y="105"/>
                  </a:lnTo>
                  <a:lnTo>
                    <a:pt x="81" y="56"/>
                  </a:lnTo>
                  <a:lnTo>
                    <a:pt x="81" y="59"/>
                  </a:lnTo>
                  <a:lnTo>
                    <a:pt x="14" y="124"/>
                  </a:lnTo>
                  <a:lnTo>
                    <a:pt x="13" y="124"/>
                  </a:lnTo>
                  <a:lnTo>
                    <a:pt x="9" y="126"/>
                  </a:lnTo>
                  <a:lnTo>
                    <a:pt x="9" y="127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7" y="123"/>
                  </a:lnTo>
                  <a:lnTo>
                    <a:pt x="8" y="120"/>
                  </a:lnTo>
                  <a:lnTo>
                    <a:pt x="9" y="119"/>
                  </a:lnTo>
                  <a:lnTo>
                    <a:pt x="10" y="121"/>
                  </a:lnTo>
                  <a:lnTo>
                    <a:pt x="11" y="122"/>
                  </a:lnTo>
                  <a:lnTo>
                    <a:pt x="14" y="124"/>
                  </a:lnTo>
                  <a:lnTo>
                    <a:pt x="81" y="59"/>
                  </a:lnTo>
                  <a:lnTo>
                    <a:pt x="81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0" name="Freeform 239"/>
            <p:cNvSpPr>
              <a:spLocks/>
            </p:cNvSpPr>
            <p:nvPr/>
          </p:nvSpPr>
          <p:spPr bwMode="auto">
            <a:xfrm>
              <a:off x="1175" y="2023"/>
              <a:ext cx="122" cy="148"/>
            </a:xfrm>
            <a:custGeom>
              <a:avLst/>
              <a:gdLst>
                <a:gd name="T0" fmla="*/ 120 w 122"/>
                <a:gd name="T1" fmla="*/ 33 h 148"/>
                <a:gd name="T2" fmla="*/ 118 w 122"/>
                <a:gd name="T3" fmla="*/ 35 h 148"/>
                <a:gd name="T4" fmla="*/ 121 w 122"/>
                <a:gd name="T5" fmla="*/ 38 h 148"/>
                <a:gd name="T6" fmla="*/ 120 w 122"/>
                <a:gd name="T7" fmla="*/ 41 h 148"/>
                <a:gd name="T8" fmla="*/ 118 w 122"/>
                <a:gd name="T9" fmla="*/ 44 h 148"/>
                <a:gd name="T10" fmla="*/ 118 w 122"/>
                <a:gd name="T11" fmla="*/ 50 h 148"/>
                <a:gd name="T12" fmla="*/ 120 w 122"/>
                <a:gd name="T13" fmla="*/ 52 h 148"/>
                <a:gd name="T14" fmla="*/ 116 w 122"/>
                <a:gd name="T15" fmla="*/ 54 h 148"/>
                <a:gd name="T16" fmla="*/ 116 w 122"/>
                <a:gd name="T17" fmla="*/ 58 h 148"/>
                <a:gd name="T18" fmla="*/ 115 w 122"/>
                <a:gd name="T19" fmla="*/ 61 h 148"/>
                <a:gd name="T20" fmla="*/ 114 w 122"/>
                <a:gd name="T21" fmla="*/ 61 h 148"/>
                <a:gd name="T22" fmla="*/ 116 w 122"/>
                <a:gd name="T23" fmla="*/ 65 h 148"/>
                <a:gd name="T24" fmla="*/ 119 w 122"/>
                <a:gd name="T25" fmla="*/ 67 h 148"/>
                <a:gd name="T26" fmla="*/ 122 w 122"/>
                <a:gd name="T27" fmla="*/ 67 h 148"/>
                <a:gd name="T28" fmla="*/ 119 w 122"/>
                <a:gd name="T29" fmla="*/ 115 h 148"/>
                <a:gd name="T30" fmla="*/ 117 w 122"/>
                <a:gd name="T31" fmla="*/ 120 h 148"/>
                <a:gd name="T32" fmla="*/ 116 w 122"/>
                <a:gd name="T33" fmla="*/ 123 h 148"/>
                <a:gd name="T34" fmla="*/ 112 w 122"/>
                <a:gd name="T35" fmla="*/ 125 h 148"/>
                <a:gd name="T36" fmla="*/ 111 w 122"/>
                <a:gd name="T37" fmla="*/ 132 h 148"/>
                <a:gd name="T38" fmla="*/ 107 w 122"/>
                <a:gd name="T39" fmla="*/ 135 h 148"/>
                <a:gd name="T40" fmla="*/ 94 w 122"/>
                <a:gd name="T41" fmla="*/ 143 h 148"/>
                <a:gd name="T42" fmla="*/ 87 w 122"/>
                <a:gd name="T43" fmla="*/ 146 h 148"/>
                <a:gd name="T44" fmla="*/ 86 w 122"/>
                <a:gd name="T45" fmla="*/ 142 h 148"/>
                <a:gd name="T46" fmla="*/ 82 w 122"/>
                <a:gd name="T47" fmla="*/ 138 h 148"/>
                <a:gd name="T48" fmla="*/ 77 w 122"/>
                <a:gd name="T49" fmla="*/ 134 h 148"/>
                <a:gd name="T50" fmla="*/ 77 w 122"/>
                <a:gd name="T51" fmla="*/ 130 h 148"/>
                <a:gd name="T52" fmla="*/ 73 w 122"/>
                <a:gd name="T53" fmla="*/ 128 h 148"/>
                <a:gd name="T54" fmla="*/ 60 w 122"/>
                <a:gd name="T55" fmla="*/ 128 h 148"/>
                <a:gd name="T56" fmla="*/ 50 w 122"/>
                <a:gd name="T57" fmla="*/ 123 h 148"/>
                <a:gd name="T58" fmla="*/ 47 w 122"/>
                <a:gd name="T59" fmla="*/ 123 h 148"/>
                <a:gd name="T60" fmla="*/ 41 w 122"/>
                <a:gd name="T61" fmla="*/ 118 h 148"/>
                <a:gd name="T62" fmla="*/ 36 w 122"/>
                <a:gd name="T63" fmla="*/ 117 h 148"/>
                <a:gd name="T64" fmla="*/ 37 w 122"/>
                <a:gd name="T65" fmla="*/ 112 h 148"/>
                <a:gd name="T66" fmla="*/ 30 w 122"/>
                <a:gd name="T67" fmla="*/ 119 h 148"/>
                <a:gd name="T68" fmla="*/ 22 w 122"/>
                <a:gd name="T69" fmla="*/ 113 h 148"/>
                <a:gd name="T70" fmla="*/ 27 w 122"/>
                <a:gd name="T71" fmla="*/ 107 h 148"/>
                <a:gd name="T72" fmla="*/ 28 w 122"/>
                <a:gd name="T73" fmla="*/ 95 h 148"/>
                <a:gd name="T74" fmla="*/ 21 w 122"/>
                <a:gd name="T75" fmla="*/ 92 h 148"/>
                <a:gd name="T76" fmla="*/ 15 w 122"/>
                <a:gd name="T77" fmla="*/ 97 h 148"/>
                <a:gd name="T78" fmla="*/ 12 w 122"/>
                <a:gd name="T79" fmla="*/ 91 h 148"/>
                <a:gd name="T80" fmla="*/ 6 w 122"/>
                <a:gd name="T81" fmla="*/ 90 h 148"/>
                <a:gd name="T82" fmla="*/ 3 w 122"/>
                <a:gd name="T83" fmla="*/ 87 h 148"/>
                <a:gd name="T84" fmla="*/ 0 w 122"/>
                <a:gd name="T85" fmla="*/ 83 h 148"/>
                <a:gd name="T86" fmla="*/ 3 w 122"/>
                <a:gd name="T87" fmla="*/ 82 h 148"/>
                <a:gd name="T88" fmla="*/ 9 w 122"/>
                <a:gd name="T89" fmla="*/ 82 h 148"/>
                <a:gd name="T90" fmla="*/ 13 w 122"/>
                <a:gd name="T91" fmla="*/ 79 h 148"/>
                <a:gd name="T92" fmla="*/ 15 w 122"/>
                <a:gd name="T93" fmla="*/ 77 h 148"/>
                <a:gd name="T94" fmla="*/ 19 w 122"/>
                <a:gd name="T95" fmla="*/ 72 h 148"/>
                <a:gd name="T96" fmla="*/ 22 w 122"/>
                <a:gd name="T97" fmla="*/ 65 h 148"/>
                <a:gd name="T98" fmla="*/ 27 w 122"/>
                <a:gd name="T99" fmla="*/ 56 h 148"/>
                <a:gd name="T100" fmla="*/ 30 w 122"/>
                <a:gd name="T101" fmla="*/ 43 h 148"/>
                <a:gd name="T102" fmla="*/ 32 w 122"/>
                <a:gd name="T103" fmla="*/ 33 h 148"/>
                <a:gd name="T104" fmla="*/ 39 w 122"/>
                <a:gd name="T105" fmla="*/ 9 h 148"/>
                <a:gd name="T106" fmla="*/ 122 w 122"/>
                <a:gd name="T107" fmla="*/ 32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"/>
                <a:gd name="T163" fmla="*/ 0 h 148"/>
                <a:gd name="T164" fmla="*/ 122 w 12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" h="148">
                  <a:moveTo>
                    <a:pt x="122" y="32"/>
                  </a:moveTo>
                  <a:lnTo>
                    <a:pt x="120" y="33"/>
                  </a:lnTo>
                  <a:lnTo>
                    <a:pt x="118" y="33"/>
                  </a:lnTo>
                  <a:lnTo>
                    <a:pt x="117" y="35"/>
                  </a:lnTo>
                  <a:lnTo>
                    <a:pt x="118" y="35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1" y="38"/>
                  </a:lnTo>
                  <a:lnTo>
                    <a:pt x="119" y="39"/>
                  </a:lnTo>
                  <a:lnTo>
                    <a:pt x="119" y="40"/>
                  </a:lnTo>
                  <a:lnTo>
                    <a:pt x="120" y="41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8" y="44"/>
                  </a:lnTo>
                  <a:lnTo>
                    <a:pt x="118" y="46"/>
                  </a:lnTo>
                  <a:lnTo>
                    <a:pt x="119" y="49"/>
                  </a:lnTo>
                  <a:lnTo>
                    <a:pt x="118" y="50"/>
                  </a:lnTo>
                  <a:lnTo>
                    <a:pt x="120" y="51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18" y="53"/>
                  </a:lnTo>
                  <a:lnTo>
                    <a:pt x="116" y="54"/>
                  </a:lnTo>
                  <a:lnTo>
                    <a:pt x="116" y="56"/>
                  </a:lnTo>
                  <a:lnTo>
                    <a:pt x="116" y="57"/>
                  </a:lnTo>
                  <a:lnTo>
                    <a:pt x="116" y="58"/>
                  </a:lnTo>
                  <a:lnTo>
                    <a:pt x="116" y="59"/>
                  </a:lnTo>
                  <a:lnTo>
                    <a:pt x="115" y="61"/>
                  </a:lnTo>
                  <a:lnTo>
                    <a:pt x="114" y="61"/>
                  </a:lnTo>
                  <a:lnTo>
                    <a:pt x="113" y="63"/>
                  </a:lnTo>
                  <a:lnTo>
                    <a:pt x="116" y="63"/>
                  </a:lnTo>
                  <a:lnTo>
                    <a:pt x="116" y="65"/>
                  </a:lnTo>
                  <a:lnTo>
                    <a:pt x="116" y="67"/>
                  </a:lnTo>
                  <a:lnTo>
                    <a:pt x="118" y="66"/>
                  </a:lnTo>
                  <a:lnTo>
                    <a:pt x="119" y="67"/>
                  </a:lnTo>
                  <a:lnTo>
                    <a:pt x="121" y="66"/>
                  </a:lnTo>
                  <a:lnTo>
                    <a:pt x="122" y="67"/>
                  </a:lnTo>
                  <a:lnTo>
                    <a:pt x="122" y="113"/>
                  </a:lnTo>
                  <a:lnTo>
                    <a:pt x="121" y="114"/>
                  </a:lnTo>
                  <a:lnTo>
                    <a:pt x="119" y="115"/>
                  </a:lnTo>
                  <a:lnTo>
                    <a:pt x="118" y="115"/>
                  </a:lnTo>
                  <a:lnTo>
                    <a:pt x="118" y="116"/>
                  </a:lnTo>
                  <a:lnTo>
                    <a:pt x="117" y="120"/>
                  </a:lnTo>
                  <a:lnTo>
                    <a:pt x="118" y="120"/>
                  </a:lnTo>
                  <a:lnTo>
                    <a:pt x="118" y="121"/>
                  </a:lnTo>
                  <a:lnTo>
                    <a:pt x="116" y="123"/>
                  </a:lnTo>
                  <a:lnTo>
                    <a:pt x="114" y="122"/>
                  </a:lnTo>
                  <a:lnTo>
                    <a:pt x="113" y="122"/>
                  </a:lnTo>
                  <a:lnTo>
                    <a:pt x="112" y="125"/>
                  </a:lnTo>
                  <a:lnTo>
                    <a:pt x="111" y="125"/>
                  </a:lnTo>
                  <a:lnTo>
                    <a:pt x="110" y="130"/>
                  </a:lnTo>
                  <a:lnTo>
                    <a:pt x="111" y="132"/>
                  </a:lnTo>
                  <a:lnTo>
                    <a:pt x="111" y="133"/>
                  </a:lnTo>
                  <a:lnTo>
                    <a:pt x="109" y="133"/>
                  </a:lnTo>
                  <a:lnTo>
                    <a:pt x="107" y="135"/>
                  </a:lnTo>
                  <a:lnTo>
                    <a:pt x="108" y="142"/>
                  </a:lnTo>
                  <a:lnTo>
                    <a:pt x="98" y="146"/>
                  </a:lnTo>
                  <a:lnTo>
                    <a:pt x="94" y="143"/>
                  </a:lnTo>
                  <a:lnTo>
                    <a:pt x="90" y="148"/>
                  </a:lnTo>
                  <a:lnTo>
                    <a:pt x="88" y="147"/>
                  </a:lnTo>
                  <a:lnTo>
                    <a:pt x="87" y="146"/>
                  </a:lnTo>
                  <a:lnTo>
                    <a:pt x="88" y="144"/>
                  </a:lnTo>
                  <a:lnTo>
                    <a:pt x="87" y="144"/>
                  </a:lnTo>
                  <a:lnTo>
                    <a:pt x="86" y="142"/>
                  </a:lnTo>
                  <a:lnTo>
                    <a:pt x="84" y="140"/>
                  </a:lnTo>
                  <a:lnTo>
                    <a:pt x="82" y="139"/>
                  </a:lnTo>
                  <a:lnTo>
                    <a:pt x="82" y="138"/>
                  </a:lnTo>
                  <a:lnTo>
                    <a:pt x="80" y="136"/>
                  </a:lnTo>
                  <a:lnTo>
                    <a:pt x="78" y="137"/>
                  </a:lnTo>
                  <a:lnTo>
                    <a:pt x="77" y="134"/>
                  </a:lnTo>
                  <a:lnTo>
                    <a:pt x="78" y="133"/>
                  </a:lnTo>
                  <a:lnTo>
                    <a:pt x="78" y="131"/>
                  </a:lnTo>
                  <a:lnTo>
                    <a:pt x="77" y="130"/>
                  </a:lnTo>
                  <a:lnTo>
                    <a:pt x="76" y="129"/>
                  </a:lnTo>
                  <a:lnTo>
                    <a:pt x="76" y="128"/>
                  </a:lnTo>
                  <a:lnTo>
                    <a:pt x="73" y="128"/>
                  </a:lnTo>
                  <a:lnTo>
                    <a:pt x="70" y="130"/>
                  </a:lnTo>
                  <a:lnTo>
                    <a:pt x="65" y="129"/>
                  </a:lnTo>
                  <a:lnTo>
                    <a:pt x="60" y="128"/>
                  </a:lnTo>
                  <a:lnTo>
                    <a:pt x="59" y="128"/>
                  </a:lnTo>
                  <a:lnTo>
                    <a:pt x="56" y="125"/>
                  </a:lnTo>
                  <a:lnTo>
                    <a:pt x="50" y="123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7" y="123"/>
                  </a:lnTo>
                  <a:lnTo>
                    <a:pt x="46" y="121"/>
                  </a:lnTo>
                  <a:lnTo>
                    <a:pt x="45" y="120"/>
                  </a:lnTo>
                  <a:lnTo>
                    <a:pt x="41" y="118"/>
                  </a:lnTo>
                  <a:lnTo>
                    <a:pt x="39" y="119"/>
                  </a:lnTo>
                  <a:lnTo>
                    <a:pt x="38" y="119"/>
                  </a:lnTo>
                  <a:lnTo>
                    <a:pt x="36" y="117"/>
                  </a:lnTo>
                  <a:lnTo>
                    <a:pt x="34" y="116"/>
                  </a:lnTo>
                  <a:lnTo>
                    <a:pt x="36" y="112"/>
                  </a:lnTo>
                  <a:lnTo>
                    <a:pt x="37" y="112"/>
                  </a:lnTo>
                  <a:lnTo>
                    <a:pt x="32" y="112"/>
                  </a:lnTo>
                  <a:lnTo>
                    <a:pt x="31" y="120"/>
                  </a:lnTo>
                  <a:lnTo>
                    <a:pt x="30" y="119"/>
                  </a:lnTo>
                  <a:lnTo>
                    <a:pt x="24" y="117"/>
                  </a:lnTo>
                  <a:lnTo>
                    <a:pt x="23" y="116"/>
                  </a:lnTo>
                  <a:lnTo>
                    <a:pt x="22" y="113"/>
                  </a:lnTo>
                  <a:lnTo>
                    <a:pt x="26" y="110"/>
                  </a:lnTo>
                  <a:lnTo>
                    <a:pt x="27" y="107"/>
                  </a:lnTo>
                  <a:lnTo>
                    <a:pt x="30" y="99"/>
                  </a:lnTo>
                  <a:lnTo>
                    <a:pt x="29" y="97"/>
                  </a:lnTo>
                  <a:lnTo>
                    <a:pt x="28" y="95"/>
                  </a:lnTo>
                  <a:lnTo>
                    <a:pt x="25" y="95"/>
                  </a:lnTo>
                  <a:lnTo>
                    <a:pt x="22" y="94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17" y="93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2" y="94"/>
                  </a:lnTo>
                  <a:lnTo>
                    <a:pt x="12" y="91"/>
                  </a:lnTo>
                  <a:lnTo>
                    <a:pt x="11" y="90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4" y="91"/>
                  </a:lnTo>
                  <a:lnTo>
                    <a:pt x="3" y="90"/>
                  </a:lnTo>
                  <a:lnTo>
                    <a:pt x="3" y="87"/>
                  </a:lnTo>
                  <a:lnTo>
                    <a:pt x="2" y="87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8" y="81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7"/>
                  </a:lnTo>
                  <a:lnTo>
                    <a:pt x="16" y="75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1" y="69"/>
                  </a:lnTo>
                  <a:lnTo>
                    <a:pt x="22" y="65"/>
                  </a:lnTo>
                  <a:lnTo>
                    <a:pt x="24" y="62"/>
                  </a:lnTo>
                  <a:lnTo>
                    <a:pt x="25" y="61"/>
                  </a:lnTo>
                  <a:lnTo>
                    <a:pt x="27" y="56"/>
                  </a:lnTo>
                  <a:lnTo>
                    <a:pt x="27" y="53"/>
                  </a:lnTo>
                  <a:lnTo>
                    <a:pt x="28" y="47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1" y="38"/>
                  </a:lnTo>
                  <a:lnTo>
                    <a:pt x="32" y="33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39" y="9"/>
                  </a:lnTo>
                  <a:lnTo>
                    <a:pt x="41" y="0"/>
                  </a:lnTo>
                  <a:lnTo>
                    <a:pt x="122" y="0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1" name="Freeform 240"/>
            <p:cNvSpPr>
              <a:spLocks/>
            </p:cNvSpPr>
            <p:nvPr/>
          </p:nvSpPr>
          <p:spPr bwMode="auto">
            <a:xfrm>
              <a:off x="1296" y="1876"/>
              <a:ext cx="122" cy="148"/>
            </a:xfrm>
            <a:custGeom>
              <a:avLst/>
              <a:gdLst>
                <a:gd name="T0" fmla="*/ 18 w 122"/>
                <a:gd name="T1" fmla="*/ 52 h 148"/>
                <a:gd name="T2" fmla="*/ 21 w 122"/>
                <a:gd name="T3" fmla="*/ 50 h 148"/>
                <a:gd name="T4" fmla="*/ 23 w 122"/>
                <a:gd name="T5" fmla="*/ 49 h 148"/>
                <a:gd name="T6" fmla="*/ 26 w 122"/>
                <a:gd name="T7" fmla="*/ 50 h 148"/>
                <a:gd name="T8" fmla="*/ 31 w 122"/>
                <a:gd name="T9" fmla="*/ 47 h 148"/>
                <a:gd name="T10" fmla="*/ 32 w 122"/>
                <a:gd name="T11" fmla="*/ 45 h 148"/>
                <a:gd name="T12" fmla="*/ 36 w 122"/>
                <a:gd name="T13" fmla="*/ 42 h 148"/>
                <a:gd name="T14" fmla="*/ 36 w 122"/>
                <a:gd name="T15" fmla="*/ 34 h 148"/>
                <a:gd name="T16" fmla="*/ 38 w 122"/>
                <a:gd name="T17" fmla="*/ 29 h 148"/>
                <a:gd name="T18" fmla="*/ 40 w 122"/>
                <a:gd name="T19" fmla="*/ 26 h 148"/>
                <a:gd name="T20" fmla="*/ 41 w 122"/>
                <a:gd name="T21" fmla="*/ 26 h 148"/>
                <a:gd name="T22" fmla="*/ 44 w 122"/>
                <a:gd name="T23" fmla="*/ 23 h 148"/>
                <a:gd name="T24" fmla="*/ 49 w 122"/>
                <a:gd name="T25" fmla="*/ 23 h 148"/>
                <a:gd name="T26" fmla="*/ 51 w 122"/>
                <a:gd name="T27" fmla="*/ 19 h 148"/>
                <a:gd name="T28" fmla="*/ 55 w 122"/>
                <a:gd name="T29" fmla="*/ 15 h 148"/>
                <a:gd name="T30" fmla="*/ 55 w 122"/>
                <a:gd name="T31" fmla="*/ 9 h 148"/>
                <a:gd name="T32" fmla="*/ 57 w 122"/>
                <a:gd name="T33" fmla="*/ 6 h 148"/>
                <a:gd name="T34" fmla="*/ 60 w 122"/>
                <a:gd name="T35" fmla="*/ 7 h 148"/>
                <a:gd name="T36" fmla="*/ 62 w 122"/>
                <a:gd name="T37" fmla="*/ 2 h 148"/>
                <a:gd name="T38" fmla="*/ 68 w 122"/>
                <a:gd name="T39" fmla="*/ 3 h 148"/>
                <a:gd name="T40" fmla="*/ 74 w 122"/>
                <a:gd name="T41" fmla="*/ 5 h 148"/>
                <a:gd name="T42" fmla="*/ 77 w 122"/>
                <a:gd name="T43" fmla="*/ 12 h 148"/>
                <a:gd name="T44" fmla="*/ 80 w 122"/>
                <a:gd name="T45" fmla="*/ 10 h 148"/>
                <a:gd name="T46" fmla="*/ 87 w 122"/>
                <a:gd name="T47" fmla="*/ 10 h 148"/>
                <a:gd name="T48" fmla="*/ 92 w 122"/>
                <a:gd name="T49" fmla="*/ 11 h 148"/>
                <a:gd name="T50" fmla="*/ 96 w 122"/>
                <a:gd name="T51" fmla="*/ 17 h 148"/>
                <a:gd name="T52" fmla="*/ 100 w 122"/>
                <a:gd name="T53" fmla="*/ 18 h 148"/>
                <a:gd name="T54" fmla="*/ 100 w 122"/>
                <a:gd name="T55" fmla="*/ 24 h 148"/>
                <a:gd name="T56" fmla="*/ 107 w 122"/>
                <a:gd name="T57" fmla="*/ 26 h 148"/>
                <a:gd name="T58" fmla="*/ 110 w 122"/>
                <a:gd name="T59" fmla="*/ 28 h 148"/>
                <a:gd name="T60" fmla="*/ 109 w 122"/>
                <a:gd name="T61" fmla="*/ 33 h 148"/>
                <a:gd name="T62" fmla="*/ 113 w 122"/>
                <a:gd name="T63" fmla="*/ 34 h 148"/>
                <a:gd name="T64" fmla="*/ 107 w 122"/>
                <a:gd name="T65" fmla="*/ 41 h 148"/>
                <a:gd name="T66" fmla="*/ 107 w 122"/>
                <a:gd name="T67" fmla="*/ 47 h 148"/>
                <a:gd name="T68" fmla="*/ 107 w 122"/>
                <a:gd name="T69" fmla="*/ 51 h 148"/>
                <a:gd name="T70" fmla="*/ 110 w 122"/>
                <a:gd name="T71" fmla="*/ 53 h 148"/>
                <a:gd name="T72" fmla="*/ 112 w 122"/>
                <a:gd name="T73" fmla="*/ 59 h 148"/>
                <a:gd name="T74" fmla="*/ 118 w 122"/>
                <a:gd name="T75" fmla="*/ 60 h 148"/>
                <a:gd name="T76" fmla="*/ 116 w 122"/>
                <a:gd name="T77" fmla="*/ 62 h 148"/>
                <a:gd name="T78" fmla="*/ 118 w 122"/>
                <a:gd name="T79" fmla="*/ 67 h 148"/>
                <a:gd name="T80" fmla="*/ 120 w 122"/>
                <a:gd name="T81" fmla="*/ 78 h 148"/>
                <a:gd name="T82" fmla="*/ 119 w 122"/>
                <a:gd name="T83" fmla="*/ 82 h 148"/>
                <a:gd name="T84" fmla="*/ 119 w 122"/>
                <a:gd name="T85" fmla="*/ 86 h 148"/>
                <a:gd name="T86" fmla="*/ 116 w 122"/>
                <a:gd name="T87" fmla="*/ 92 h 148"/>
                <a:gd name="T88" fmla="*/ 110 w 122"/>
                <a:gd name="T89" fmla="*/ 94 h 148"/>
                <a:gd name="T90" fmla="*/ 110 w 122"/>
                <a:gd name="T91" fmla="*/ 99 h 148"/>
                <a:gd name="T92" fmla="*/ 105 w 122"/>
                <a:gd name="T93" fmla="*/ 105 h 148"/>
                <a:gd name="T94" fmla="*/ 99 w 122"/>
                <a:gd name="T95" fmla="*/ 110 h 148"/>
                <a:gd name="T96" fmla="*/ 96 w 122"/>
                <a:gd name="T97" fmla="*/ 116 h 148"/>
                <a:gd name="T98" fmla="*/ 91 w 122"/>
                <a:gd name="T99" fmla="*/ 117 h 148"/>
                <a:gd name="T100" fmla="*/ 90 w 122"/>
                <a:gd name="T101" fmla="*/ 124 h 148"/>
                <a:gd name="T102" fmla="*/ 91 w 122"/>
                <a:gd name="T103" fmla="*/ 131 h 148"/>
                <a:gd name="T104" fmla="*/ 93 w 122"/>
                <a:gd name="T105" fmla="*/ 135 h 148"/>
                <a:gd name="T106" fmla="*/ 87 w 122"/>
                <a:gd name="T107" fmla="*/ 138 h 148"/>
                <a:gd name="T108" fmla="*/ 82 w 122"/>
                <a:gd name="T109" fmla="*/ 135 h 148"/>
                <a:gd name="T110" fmla="*/ 79 w 122"/>
                <a:gd name="T111" fmla="*/ 141 h 148"/>
                <a:gd name="T112" fmla="*/ 82 w 122"/>
                <a:gd name="T113" fmla="*/ 143 h 148"/>
                <a:gd name="T114" fmla="*/ 83 w 122"/>
                <a:gd name="T115" fmla="*/ 147 h 148"/>
                <a:gd name="T116" fmla="*/ 2 w 122"/>
                <a:gd name="T117" fmla="*/ 60 h 148"/>
                <a:gd name="T118" fmla="*/ 7 w 122"/>
                <a:gd name="T119" fmla="*/ 61 h 148"/>
                <a:gd name="T120" fmla="*/ 12 w 122"/>
                <a:gd name="T121" fmla="*/ 59 h 148"/>
                <a:gd name="T122" fmla="*/ 0 w 122"/>
                <a:gd name="T123" fmla="*/ 71 h 148"/>
                <a:gd name="T124" fmla="*/ 15 w 122"/>
                <a:gd name="T125" fmla="*/ 57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2"/>
                <a:gd name="T190" fmla="*/ 0 h 148"/>
                <a:gd name="T191" fmla="*/ 122 w 122"/>
                <a:gd name="T192" fmla="*/ 148 h 1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2" h="148">
                  <a:moveTo>
                    <a:pt x="15" y="57"/>
                  </a:moveTo>
                  <a:lnTo>
                    <a:pt x="18" y="55"/>
                  </a:lnTo>
                  <a:lnTo>
                    <a:pt x="17" y="54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0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50"/>
                  </a:lnTo>
                  <a:lnTo>
                    <a:pt x="28" y="51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7" y="38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8" y="29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2" y="25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6" y="23"/>
                  </a:lnTo>
                  <a:lnTo>
                    <a:pt x="47" y="23"/>
                  </a:lnTo>
                  <a:lnTo>
                    <a:pt x="48" y="22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6" y="7"/>
                  </a:lnTo>
                  <a:lnTo>
                    <a:pt x="57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2"/>
                  </a:lnTo>
                  <a:lnTo>
                    <a:pt x="72" y="3"/>
                  </a:lnTo>
                  <a:lnTo>
                    <a:pt x="74" y="5"/>
                  </a:lnTo>
                  <a:lnTo>
                    <a:pt x="73" y="8"/>
                  </a:lnTo>
                  <a:lnTo>
                    <a:pt x="73" y="10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1"/>
                  </a:lnTo>
                  <a:lnTo>
                    <a:pt x="83" y="12"/>
                  </a:lnTo>
                  <a:lnTo>
                    <a:pt x="87" y="10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1"/>
                  </a:lnTo>
                  <a:lnTo>
                    <a:pt x="92" y="11"/>
                  </a:lnTo>
                  <a:lnTo>
                    <a:pt x="93" y="15"/>
                  </a:lnTo>
                  <a:lnTo>
                    <a:pt x="95" y="16"/>
                  </a:lnTo>
                  <a:lnTo>
                    <a:pt x="95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100" y="18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98" y="23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3" y="26"/>
                  </a:lnTo>
                  <a:lnTo>
                    <a:pt x="105" y="26"/>
                  </a:lnTo>
                  <a:lnTo>
                    <a:pt x="107" y="26"/>
                  </a:lnTo>
                  <a:lnTo>
                    <a:pt x="107" y="28"/>
                  </a:lnTo>
                  <a:lnTo>
                    <a:pt x="108" y="27"/>
                  </a:lnTo>
                  <a:lnTo>
                    <a:pt x="110" y="28"/>
                  </a:lnTo>
                  <a:lnTo>
                    <a:pt x="111" y="31"/>
                  </a:lnTo>
                  <a:lnTo>
                    <a:pt x="108" y="31"/>
                  </a:lnTo>
                  <a:lnTo>
                    <a:pt x="108" y="32"/>
                  </a:lnTo>
                  <a:lnTo>
                    <a:pt x="109" y="33"/>
                  </a:lnTo>
                  <a:lnTo>
                    <a:pt x="110" y="33"/>
                  </a:lnTo>
                  <a:lnTo>
                    <a:pt x="111" y="33"/>
                  </a:lnTo>
                  <a:lnTo>
                    <a:pt x="113" y="34"/>
                  </a:lnTo>
                  <a:lnTo>
                    <a:pt x="112" y="37"/>
                  </a:lnTo>
                  <a:lnTo>
                    <a:pt x="110" y="38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107" y="42"/>
                  </a:lnTo>
                  <a:lnTo>
                    <a:pt x="107" y="45"/>
                  </a:lnTo>
                  <a:lnTo>
                    <a:pt x="107" y="46"/>
                  </a:lnTo>
                  <a:lnTo>
                    <a:pt x="107" y="47"/>
                  </a:lnTo>
                  <a:lnTo>
                    <a:pt x="109" y="47"/>
                  </a:lnTo>
                  <a:lnTo>
                    <a:pt x="110" y="49"/>
                  </a:lnTo>
                  <a:lnTo>
                    <a:pt x="107" y="50"/>
                  </a:lnTo>
                  <a:lnTo>
                    <a:pt x="107" y="51"/>
                  </a:lnTo>
                  <a:lnTo>
                    <a:pt x="107" y="53"/>
                  </a:lnTo>
                  <a:lnTo>
                    <a:pt x="109" y="52"/>
                  </a:lnTo>
                  <a:lnTo>
                    <a:pt x="110" y="52"/>
                  </a:lnTo>
                  <a:lnTo>
                    <a:pt x="110" y="53"/>
                  </a:lnTo>
                  <a:lnTo>
                    <a:pt x="110" y="55"/>
                  </a:lnTo>
                  <a:lnTo>
                    <a:pt x="109" y="56"/>
                  </a:lnTo>
                  <a:lnTo>
                    <a:pt x="108" y="57"/>
                  </a:lnTo>
                  <a:lnTo>
                    <a:pt x="112" y="59"/>
                  </a:lnTo>
                  <a:lnTo>
                    <a:pt x="115" y="59"/>
                  </a:lnTo>
                  <a:lnTo>
                    <a:pt x="115" y="60"/>
                  </a:lnTo>
                  <a:lnTo>
                    <a:pt x="117" y="60"/>
                  </a:lnTo>
                  <a:lnTo>
                    <a:pt x="118" y="60"/>
                  </a:lnTo>
                  <a:lnTo>
                    <a:pt x="119" y="60"/>
                  </a:lnTo>
                  <a:lnTo>
                    <a:pt x="119" y="61"/>
                  </a:lnTo>
                  <a:lnTo>
                    <a:pt x="116" y="62"/>
                  </a:lnTo>
                  <a:lnTo>
                    <a:pt x="116" y="63"/>
                  </a:lnTo>
                  <a:lnTo>
                    <a:pt x="117" y="63"/>
                  </a:lnTo>
                  <a:lnTo>
                    <a:pt x="118" y="65"/>
                  </a:lnTo>
                  <a:lnTo>
                    <a:pt x="118" y="67"/>
                  </a:lnTo>
                  <a:lnTo>
                    <a:pt x="121" y="69"/>
                  </a:lnTo>
                  <a:lnTo>
                    <a:pt x="122" y="71"/>
                  </a:lnTo>
                  <a:lnTo>
                    <a:pt x="119" y="72"/>
                  </a:lnTo>
                  <a:lnTo>
                    <a:pt x="120" y="78"/>
                  </a:lnTo>
                  <a:lnTo>
                    <a:pt x="120" y="79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19" y="82"/>
                  </a:lnTo>
                  <a:lnTo>
                    <a:pt x="120" y="84"/>
                  </a:lnTo>
                  <a:lnTo>
                    <a:pt x="121" y="84"/>
                  </a:lnTo>
                  <a:lnTo>
                    <a:pt x="121" y="86"/>
                  </a:lnTo>
                  <a:lnTo>
                    <a:pt x="119" y="86"/>
                  </a:lnTo>
                  <a:lnTo>
                    <a:pt x="118" y="87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6" y="92"/>
                  </a:lnTo>
                  <a:lnTo>
                    <a:pt x="115" y="93"/>
                  </a:lnTo>
                  <a:lnTo>
                    <a:pt x="113" y="93"/>
                  </a:lnTo>
                  <a:lnTo>
                    <a:pt x="111" y="94"/>
                  </a:lnTo>
                  <a:lnTo>
                    <a:pt x="110" y="94"/>
                  </a:lnTo>
                  <a:lnTo>
                    <a:pt x="111" y="96"/>
                  </a:lnTo>
                  <a:lnTo>
                    <a:pt x="112" y="97"/>
                  </a:lnTo>
                  <a:lnTo>
                    <a:pt x="112" y="99"/>
                  </a:lnTo>
                  <a:lnTo>
                    <a:pt x="110" y="99"/>
                  </a:lnTo>
                  <a:lnTo>
                    <a:pt x="109" y="102"/>
                  </a:lnTo>
                  <a:lnTo>
                    <a:pt x="108" y="101"/>
                  </a:lnTo>
                  <a:lnTo>
                    <a:pt x="107" y="103"/>
                  </a:lnTo>
                  <a:lnTo>
                    <a:pt x="105" y="105"/>
                  </a:lnTo>
                  <a:lnTo>
                    <a:pt x="99" y="106"/>
                  </a:lnTo>
                  <a:lnTo>
                    <a:pt x="99" y="108"/>
                  </a:lnTo>
                  <a:lnTo>
                    <a:pt x="99" y="110"/>
                  </a:lnTo>
                  <a:lnTo>
                    <a:pt x="98" y="111"/>
                  </a:lnTo>
                  <a:lnTo>
                    <a:pt x="98" y="112"/>
                  </a:lnTo>
                  <a:lnTo>
                    <a:pt x="96" y="113"/>
                  </a:lnTo>
                  <a:lnTo>
                    <a:pt x="96" y="116"/>
                  </a:lnTo>
                  <a:lnTo>
                    <a:pt x="94" y="116"/>
                  </a:lnTo>
                  <a:lnTo>
                    <a:pt x="91" y="117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9"/>
                  </a:lnTo>
                  <a:lnTo>
                    <a:pt x="90" y="124"/>
                  </a:lnTo>
                  <a:lnTo>
                    <a:pt x="89" y="125"/>
                  </a:lnTo>
                  <a:lnTo>
                    <a:pt x="90" y="126"/>
                  </a:lnTo>
                  <a:lnTo>
                    <a:pt x="90" y="128"/>
                  </a:lnTo>
                  <a:lnTo>
                    <a:pt x="91" y="131"/>
                  </a:lnTo>
                  <a:lnTo>
                    <a:pt x="93" y="131"/>
                  </a:lnTo>
                  <a:lnTo>
                    <a:pt x="93" y="133"/>
                  </a:lnTo>
                  <a:lnTo>
                    <a:pt x="92" y="134"/>
                  </a:lnTo>
                  <a:lnTo>
                    <a:pt x="93" y="135"/>
                  </a:lnTo>
                  <a:lnTo>
                    <a:pt x="92" y="137"/>
                  </a:lnTo>
                  <a:lnTo>
                    <a:pt x="89" y="137"/>
                  </a:lnTo>
                  <a:lnTo>
                    <a:pt x="88" y="137"/>
                  </a:lnTo>
                  <a:lnTo>
                    <a:pt x="87" y="138"/>
                  </a:lnTo>
                  <a:lnTo>
                    <a:pt x="85" y="137"/>
                  </a:lnTo>
                  <a:lnTo>
                    <a:pt x="84" y="139"/>
                  </a:lnTo>
                  <a:lnTo>
                    <a:pt x="83" y="135"/>
                  </a:lnTo>
                  <a:lnTo>
                    <a:pt x="82" y="135"/>
                  </a:lnTo>
                  <a:lnTo>
                    <a:pt x="80" y="136"/>
                  </a:lnTo>
                  <a:lnTo>
                    <a:pt x="80" y="138"/>
                  </a:lnTo>
                  <a:lnTo>
                    <a:pt x="80" y="139"/>
                  </a:lnTo>
                  <a:lnTo>
                    <a:pt x="79" y="141"/>
                  </a:lnTo>
                  <a:lnTo>
                    <a:pt x="79" y="143"/>
                  </a:lnTo>
                  <a:lnTo>
                    <a:pt x="80" y="143"/>
                  </a:lnTo>
                  <a:lnTo>
                    <a:pt x="82" y="143"/>
                  </a:lnTo>
                  <a:lnTo>
                    <a:pt x="83" y="144"/>
                  </a:lnTo>
                  <a:lnTo>
                    <a:pt x="84" y="146"/>
                  </a:lnTo>
                  <a:lnTo>
                    <a:pt x="84" y="147"/>
                  </a:lnTo>
                  <a:lnTo>
                    <a:pt x="83" y="147"/>
                  </a:lnTo>
                  <a:lnTo>
                    <a:pt x="83" y="148"/>
                  </a:lnTo>
                  <a:lnTo>
                    <a:pt x="0" y="148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9" y="60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0" y="67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0" y="71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2" name="Freeform 241"/>
            <p:cNvSpPr>
              <a:spLocks/>
            </p:cNvSpPr>
            <p:nvPr/>
          </p:nvSpPr>
          <p:spPr bwMode="auto">
            <a:xfrm>
              <a:off x="1296" y="2023"/>
              <a:ext cx="83" cy="114"/>
            </a:xfrm>
            <a:custGeom>
              <a:avLst/>
              <a:gdLst>
                <a:gd name="T0" fmla="*/ 83 w 83"/>
                <a:gd name="T1" fmla="*/ 4 h 114"/>
                <a:gd name="T2" fmla="*/ 78 w 83"/>
                <a:gd name="T3" fmla="*/ 9 h 114"/>
                <a:gd name="T4" fmla="*/ 79 w 83"/>
                <a:gd name="T5" fmla="*/ 9 h 114"/>
                <a:gd name="T6" fmla="*/ 79 w 83"/>
                <a:gd name="T7" fmla="*/ 12 h 114"/>
                <a:gd name="T8" fmla="*/ 78 w 83"/>
                <a:gd name="T9" fmla="*/ 14 h 114"/>
                <a:gd name="T10" fmla="*/ 73 w 83"/>
                <a:gd name="T11" fmla="*/ 14 h 114"/>
                <a:gd name="T12" fmla="*/ 70 w 83"/>
                <a:gd name="T13" fmla="*/ 17 h 114"/>
                <a:gd name="T14" fmla="*/ 64 w 83"/>
                <a:gd name="T15" fmla="*/ 24 h 114"/>
                <a:gd name="T16" fmla="*/ 60 w 83"/>
                <a:gd name="T17" fmla="*/ 22 h 114"/>
                <a:gd name="T18" fmla="*/ 55 w 83"/>
                <a:gd name="T19" fmla="*/ 21 h 114"/>
                <a:gd name="T20" fmla="*/ 52 w 83"/>
                <a:gd name="T21" fmla="*/ 20 h 114"/>
                <a:gd name="T22" fmla="*/ 48 w 83"/>
                <a:gd name="T23" fmla="*/ 21 h 114"/>
                <a:gd name="T24" fmla="*/ 47 w 83"/>
                <a:gd name="T25" fmla="*/ 24 h 114"/>
                <a:gd name="T26" fmla="*/ 36 w 83"/>
                <a:gd name="T27" fmla="*/ 27 h 114"/>
                <a:gd name="T28" fmla="*/ 32 w 83"/>
                <a:gd name="T29" fmla="*/ 24 h 114"/>
                <a:gd name="T30" fmla="*/ 28 w 83"/>
                <a:gd name="T31" fmla="*/ 24 h 114"/>
                <a:gd name="T32" fmla="*/ 24 w 83"/>
                <a:gd name="T33" fmla="*/ 28 h 114"/>
                <a:gd name="T34" fmla="*/ 23 w 83"/>
                <a:gd name="T35" fmla="*/ 27 h 114"/>
                <a:gd name="T36" fmla="*/ 19 w 83"/>
                <a:gd name="T37" fmla="*/ 29 h 114"/>
                <a:gd name="T38" fmla="*/ 19 w 83"/>
                <a:gd name="T39" fmla="*/ 35 h 114"/>
                <a:gd name="T40" fmla="*/ 13 w 83"/>
                <a:gd name="T41" fmla="*/ 33 h 114"/>
                <a:gd name="T42" fmla="*/ 12 w 83"/>
                <a:gd name="T43" fmla="*/ 27 h 114"/>
                <a:gd name="T44" fmla="*/ 6 w 83"/>
                <a:gd name="T45" fmla="*/ 33 h 114"/>
                <a:gd name="T46" fmla="*/ 4 w 83"/>
                <a:gd name="T47" fmla="*/ 32 h 114"/>
                <a:gd name="T48" fmla="*/ 2 w 83"/>
                <a:gd name="T49" fmla="*/ 32 h 114"/>
                <a:gd name="T50" fmla="*/ 0 w 83"/>
                <a:gd name="T51" fmla="*/ 67 h 114"/>
                <a:gd name="T52" fmla="*/ 1 w 83"/>
                <a:gd name="T53" fmla="*/ 68 h 114"/>
                <a:gd name="T54" fmla="*/ 6 w 83"/>
                <a:gd name="T55" fmla="*/ 70 h 114"/>
                <a:gd name="T56" fmla="*/ 7 w 83"/>
                <a:gd name="T57" fmla="*/ 71 h 114"/>
                <a:gd name="T58" fmla="*/ 6 w 83"/>
                <a:gd name="T59" fmla="*/ 89 h 114"/>
                <a:gd name="T60" fmla="*/ 7 w 83"/>
                <a:gd name="T61" fmla="*/ 93 h 114"/>
                <a:gd name="T62" fmla="*/ 6 w 83"/>
                <a:gd name="T63" fmla="*/ 96 h 114"/>
                <a:gd name="T64" fmla="*/ 4 w 83"/>
                <a:gd name="T65" fmla="*/ 100 h 114"/>
                <a:gd name="T66" fmla="*/ 2 w 83"/>
                <a:gd name="T67" fmla="*/ 98 h 114"/>
                <a:gd name="T68" fmla="*/ 3 w 83"/>
                <a:gd name="T69" fmla="*/ 96 h 114"/>
                <a:gd name="T70" fmla="*/ 4 w 83"/>
                <a:gd name="T71" fmla="*/ 98 h 114"/>
                <a:gd name="T72" fmla="*/ 4 w 83"/>
                <a:gd name="T73" fmla="*/ 95 h 114"/>
                <a:gd name="T74" fmla="*/ 5 w 83"/>
                <a:gd name="T75" fmla="*/ 93 h 114"/>
                <a:gd name="T76" fmla="*/ 4 w 83"/>
                <a:gd name="T77" fmla="*/ 89 h 114"/>
                <a:gd name="T78" fmla="*/ 7 w 83"/>
                <a:gd name="T79" fmla="*/ 71 h 114"/>
                <a:gd name="T80" fmla="*/ 9 w 83"/>
                <a:gd name="T81" fmla="*/ 73 h 114"/>
                <a:gd name="T82" fmla="*/ 9 w 83"/>
                <a:gd name="T83" fmla="*/ 75 h 114"/>
                <a:gd name="T84" fmla="*/ 11 w 83"/>
                <a:gd name="T85" fmla="*/ 79 h 114"/>
                <a:gd name="T86" fmla="*/ 7 w 83"/>
                <a:gd name="T87" fmla="*/ 82 h 114"/>
                <a:gd name="T88" fmla="*/ 7 w 83"/>
                <a:gd name="T89" fmla="*/ 85 h 114"/>
                <a:gd name="T90" fmla="*/ 11 w 83"/>
                <a:gd name="T91" fmla="*/ 83 h 114"/>
                <a:gd name="T92" fmla="*/ 12 w 83"/>
                <a:gd name="T93" fmla="*/ 84 h 114"/>
                <a:gd name="T94" fmla="*/ 13 w 83"/>
                <a:gd name="T95" fmla="*/ 88 h 114"/>
                <a:gd name="T96" fmla="*/ 13 w 83"/>
                <a:gd name="T97" fmla="*/ 90 h 114"/>
                <a:gd name="T98" fmla="*/ 14 w 83"/>
                <a:gd name="T99" fmla="*/ 92 h 114"/>
                <a:gd name="T100" fmla="*/ 10 w 83"/>
                <a:gd name="T101" fmla="*/ 93 h 114"/>
                <a:gd name="T102" fmla="*/ 8 w 83"/>
                <a:gd name="T103" fmla="*/ 98 h 114"/>
                <a:gd name="T104" fmla="*/ 9 w 83"/>
                <a:gd name="T105" fmla="*/ 102 h 114"/>
                <a:gd name="T106" fmla="*/ 6 w 83"/>
                <a:gd name="T107" fmla="*/ 104 h 114"/>
                <a:gd name="T108" fmla="*/ 4 w 83"/>
                <a:gd name="T109" fmla="*/ 109 h 114"/>
                <a:gd name="T110" fmla="*/ 3 w 83"/>
                <a:gd name="T111" fmla="*/ 108 h 114"/>
                <a:gd name="T112" fmla="*/ 1 w 83"/>
                <a:gd name="T113" fmla="*/ 112 h 114"/>
                <a:gd name="T114" fmla="*/ 83 w 83"/>
                <a:gd name="T115" fmla="*/ 0 h 1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"/>
                <a:gd name="T175" fmla="*/ 0 h 114"/>
                <a:gd name="T176" fmla="*/ 83 w 83"/>
                <a:gd name="T177" fmla="*/ 114 h 1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" h="114">
                  <a:moveTo>
                    <a:pt x="83" y="0"/>
                  </a:moveTo>
                  <a:lnTo>
                    <a:pt x="82" y="3"/>
                  </a:lnTo>
                  <a:lnTo>
                    <a:pt x="83" y="4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9" y="9"/>
                  </a:lnTo>
                  <a:lnTo>
                    <a:pt x="80" y="10"/>
                  </a:lnTo>
                  <a:lnTo>
                    <a:pt x="80" y="11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79" y="15"/>
                  </a:lnTo>
                  <a:lnTo>
                    <a:pt x="78" y="14"/>
                  </a:lnTo>
                  <a:lnTo>
                    <a:pt x="75" y="13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3" y="15"/>
                  </a:lnTo>
                  <a:lnTo>
                    <a:pt x="71" y="15"/>
                  </a:lnTo>
                  <a:lnTo>
                    <a:pt x="70" y="17"/>
                  </a:lnTo>
                  <a:lnTo>
                    <a:pt x="69" y="20"/>
                  </a:lnTo>
                  <a:lnTo>
                    <a:pt x="67" y="21"/>
                  </a:lnTo>
                  <a:lnTo>
                    <a:pt x="64" y="24"/>
                  </a:lnTo>
                  <a:lnTo>
                    <a:pt x="63" y="24"/>
                  </a:lnTo>
                  <a:lnTo>
                    <a:pt x="61" y="22"/>
                  </a:lnTo>
                  <a:lnTo>
                    <a:pt x="60" y="22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5" y="21"/>
                  </a:lnTo>
                  <a:lnTo>
                    <a:pt x="54" y="21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48" y="21"/>
                  </a:lnTo>
                  <a:lnTo>
                    <a:pt x="47" y="22"/>
                  </a:lnTo>
                  <a:lnTo>
                    <a:pt x="47" y="24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6" y="27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30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5" y="34"/>
                  </a:lnTo>
                  <a:lnTo>
                    <a:pt x="13" y="33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1" y="29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6" y="89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6" y="96"/>
                  </a:lnTo>
                  <a:lnTo>
                    <a:pt x="5" y="96"/>
                  </a:lnTo>
                  <a:lnTo>
                    <a:pt x="5" y="98"/>
                  </a:lnTo>
                  <a:lnTo>
                    <a:pt x="4" y="100"/>
                  </a:lnTo>
                  <a:lnTo>
                    <a:pt x="4" y="102"/>
                  </a:lnTo>
                  <a:lnTo>
                    <a:pt x="3" y="102"/>
                  </a:lnTo>
                  <a:lnTo>
                    <a:pt x="2" y="98"/>
                  </a:lnTo>
                  <a:lnTo>
                    <a:pt x="3" y="96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4" y="98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5" y="90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5" y="88"/>
                  </a:lnTo>
                  <a:lnTo>
                    <a:pt x="6" y="89"/>
                  </a:lnTo>
                  <a:lnTo>
                    <a:pt x="7" y="71"/>
                  </a:lnTo>
                  <a:lnTo>
                    <a:pt x="8" y="71"/>
                  </a:lnTo>
                  <a:lnTo>
                    <a:pt x="8" y="72"/>
                  </a:lnTo>
                  <a:lnTo>
                    <a:pt x="9" y="73"/>
                  </a:lnTo>
                  <a:lnTo>
                    <a:pt x="10" y="74"/>
                  </a:lnTo>
                  <a:lnTo>
                    <a:pt x="9" y="75"/>
                  </a:lnTo>
                  <a:lnTo>
                    <a:pt x="9" y="77"/>
                  </a:lnTo>
                  <a:lnTo>
                    <a:pt x="11" y="79"/>
                  </a:lnTo>
                  <a:lnTo>
                    <a:pt x="10" y="79"/>
                  </a:lnTo>
                  <a:lnTo>
                    <a:pt x="8" y="79"/>
                  </a:lnTo>
                  <a:lnTo>
                    <a:pt x="7" y="82"/>
                  </a:lnTo>
                  <a:lnTo>
                    <a:pt x="8" y="83"/>
                  </a:lnTo>
                  <a:lnTo>
                    <a:pt x="8" y="84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1" y="83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3" y="91"/>
                  </a:lnTo>
                  <a:lnTo>
                    <a:pt x="14" y="92"/>
                  </a:lnTo>
                  <a:lnTo>
                    <a:pt x="13" y="93"/>
                  </a:lnTo>
                  <a:lnTo>
                    <a:pt x="13" y="94"/>
                  </a:lnTo>
                  <a:lnTo>
                    <a:pt x="10" y="93"/>
                  </a:lnTo>
                  <a:lnTo>
                    <a:pt x="10" y="94"/>
                  </a:lnTo>
                  <a:lnTo>
                    <a:pt x="10" y="96"/>
                  </a:lnTo>
                  <a:lnTo>
                    <a:pt x="8" y="98"/>
                  </a:lnTo>
                  <a:lnTo>
                    <a:pt x="10" y="98"/>
                  </a:lnTo>
                  <a:lnTo>
                    <a:pt x="10" y="99"/>
                  </a:lnTo>
                  <a:lnTo>
                    <a:pt x="9" y="102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6" y="104"/>
                  </a:lnTo>
                  <a:lnTo>
                    <a:pt x="6" y="108"/>
                  </a:lnTo>
                  <a:lnTo>
                    <a:pt x="4" y="109"/>
                  </a:lnTo>
                  <a:lnTo>
                    <a:pt x="3" y="108"/>
                  </a:lnTo>
                  <a:lnTo>
                    <a:pt x="3" y="109"/>
                  </a:lnTo>
                  <a:lnTo>
                    <a:pt x="2" y="112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3" name="Freeform 242"/>
            <p:cNvSpPr>
              <a:spLocks/>
            </p:cNvSpPr>
            <p:nvPr/>
          </p:nvSpPr>
          <p:spPr bwMode="auto">
            <a:xfrm>
              <a:off x="1175" y="1876"/>
              <a:ext cx="243" cy="295"/>
            </a:xfrm>
            <a:custGeom>
              <a:avLst/>
              <a:gdLst>
                <a:gd name="T0" fmla="*/ 195 w 243"/>
                <a:gd name="T1" fmla="*/ 5 h 295"/>
                <a:gd name="T2" fmla="*/ 203 w 243"/>
                <a:gd name="T3" fmla="*/ 11 h 295"/>
                <a:gd name="T4" fmla="*/ 217 w 243"/>
                <a:gd name="T5" fmla="*/ 17 h 295"/>
                <a:gd name="T6" fmla="*/ 224 w 243"/>
                <a:gd name="T7" fmla="*/ 26 h 295"/>
                <a:gd name="T8" fmla="*/ 230 w 243"/>
                <a:gd name="T9" fmla="*/ 33 h 295"/>
                <a:gd name="T10" fmla="*/ 228 w 243"/>
                <a:gd name="T11" fmla="*/ 45 h 295"/>
                <a:gd name="T12" fmla="*/ 231 w 243"/>
                <a:gd name="T13" fmla="*/ 53 h 295"/>
                <a:gd name="T14" fmla="*/ 240 w 243"/>
                <a:gd name="T15" fmla="*/ 60 h 295"/>
                <a:gd name="T16" fmla="*/ 241 w 243"/>
                <a:gd name="T17" fmla="*/ 78 h 295"/>
                <a:gd name="T18" fmla="*/ 239 w 243"/>
                <a:gd name="T19" fmla="*/ 88 h 295"/>
                <a:gd name="T20" fmla="*/ 231 w 243"/>
                <a:gd name="T21" fmla="*/ 99 h 295"/>
                <a:gd name="T22" fmla="*/ 219 w 243"/>
                <a:gd name="T23" fmla="*/ 111 h 295"/>
                <a:gd name="T24" fmla="*/ 211 w 243"/>
                <a:gd name="T25" fmla="*/ 124 h 295"/>
                <a:gd name="T26" fmla="*/ 210 w 243"/>
                <a:gd name="T27" fmla="*/ 137 h 295"/>
                <a:gd name="T28" fmla="*/ 200 w 243"/>
                <a:gd name="T29" fmla="*/ 141 h 295"/>
                <a:gd name="T30" fmla="*/ 204 w 243"/>
                <a:gd name="T31" fmla="*/ 151 h 295"/>
                <a:gd name="T32" fmla="*/ 200 w 243"/>
                <a:gd name="T33" fmla="*/ 161 h 295"/>
                <a:gd name="T34" fmla="*/ 187 w 243"/>
                <a:gd name="T35" fmla="*/ 168 h 295"/>
                <a:gd name="T36" fmla="*/ 172 w 243"/>
                <a:gd name="T37" fmla="*/ 167 h 295"/>
                <a:gd name="T38" fmla="*/ 155 w 243"/>
                <a:gd name="T39" fmla="*/ 172 h 295"/>
                <a:gd name="T40" fmla="*/ 144 w 243"/>
                <a:gd name="T41" fmla="*/ 172 h 295"/>
                <a:gd name="T42" fmla="*/ 134 w 243"/>
                <a:gd name="T43" fmla="*/ 179 h 295"/>
                <a:gd name="T44" fmla="*/ 124 w 243"/>
                <a:gd name="T45" fmla="*/ 178 h 295"/>
                <a:gd name="T46" fmla="*/ 121 w 243"/>
                <a:gd name="T47" fmla="*/ 183 h 295"/>
                <a:gd name="T48" fmla="*/ 118 w 243"/>
                <a:gd name="T49" fmla="*/ 197 h 295"/>
                <a:gd name="T50" fmla="*/ 116 w 243"/>
                <a:gd name="T51" fmla="*/ 205 h 295"/>
                <a:gd name="T52" fmla="*/ 118 w 243"/>
                <a:gd name="T53" fmla="*/ 213 h 295"/>
                <a:gd name="T54" fmla="*/ 127 w 243"/>
                <a:gd name="T55" fmla="*/ 218 h 295"/>
                <a:gd name="T56" fmla="*/ 131 w 243"/>
                <a:gd name="T57" fmla="*/ 226 h 295"/>
                <a:gd name="T58" fmla="*/ 133 w 243"/>
                <a:gd name="T59" fmla="*/ 228 h 295"/>
                <a:gd name="T60" fmla="*/ 135 w 243"/>
                <a:gd name="T61" fmla="*/ 239 h 295"/>
                <a:gd name="T62" fmla="*/ 129 w 243"/>
                <a:gd name="T63" fmla="*/ 251 h 295"/>
                <a:gd name="T64" fmla="*/ 123 w 243"/>
                <a:gd name="T65" fmla="*/ 258 h 295"/>
                <a:gd name="T66" fmla="*/ 114 w 243"/>
                <a:gd name="T67" fmla="*/ 269 h 295"/>
                <a:gd name="T68" fmla="*/ 98 w 243"/>
                <a:gd name="T69" fmla="*/ 293 h 295"/>
                <a:gd name="T70" fmla="*/ 81 w 243"/>
                <a:gd name="T71" fmla="*/ 285 h 295"/>
                <a:gd name="T72" fmla="*/ 70 w 243"/>
                <a:gd name="T73" fmla="*/ 277 h 295"/>
                <a:gd name="T74" fmla="*/ 44 w 243"/>
                <a:gd name="T75" fmla="*/ 267 h 295"/>
                <a:gd name="T76" fmla="*/ 30 w 243"/>
                <a:gd name="T77" fmla="*/ 266 h 295"/>
                <a:gd name="T78" fmla="*/ 25 w 243"/>
                <a:gd name="T79" fmla="*/ 242 h 295"/>
                <a:gd name="T80" fmla="*/ 8 w 243"/>
                <a:gd name="T81" fmla="*/ 236 h 295"/>
                <a:gd name="T82" fmla="*/ 3 w 243"/>
                <a:gd name="T83" fmla="*/ 229 h 295"/>
                <a:gd name="T84" fmla="*/ 16 w 243"/>
                <a:gd name="T85" fmla="*/ 222 h 295"/>
                <a:gd name="T86" fmla="*/ 28 w 243"/>
                <a:gd name="T87" fmla="*/ 194 h 295"/>
                <a:gd name="T88" fmla="*/ 42 w 243"/>
                <a:gd name="T89" fmla="*/ 134 h 295"/>
                <a:gd name="T90" fmla="*/ 55 w 243"/>
                <a:gd name="T91" fmla="*/ 103 h 295"/>
                <a:gd name="T92" fmla="*/ 59 w 243"/>
                <a:gd name="T93" fmla="*/ 97 h 295"/>
                <a:gd name="T94" fmla="*/ 52 w 243"/>
                <a:gd name="T95" fmla="*/ 61 h 295"/>
                <a:gd name="T96" fmla="*/ 59 w 243"/>
                <a:gd name="T97" fmla="*/ 15 h 295"/>
                <a:gd name="T98" fmla="*/ 68 w 243"/>
                <a:gd name="T99" fmla="*/ 20 h 295"/>
                <a:gd name="T100" fmla="*/ 84 w 243"/>
                <a:gd name="T101" fmla="*/ 41 h 295"/>
                <a:gd name="T102" fmla="*/ 91 w 243"/>
                <a:gd name="T103" fmla="*/ 65 h 295"/>
                <a:gd name="T104" fmla="*/ 99 w 243"/>
                <a:gd name="T105" fmla="*/ 72 h 295"/>
                <a:gd name="T106" fmla="*/ 99 w 243"/>
                <a:gd name="T107" fmla="*/ 66 h 295"/>
                <a:gd name="T108" fmla="*/ 90 w 243"/>
                <a:gd name="T109" fmla="*/ 54 h 295"/>
                <a:gd name="T110" fmla="*/ 93 w 243"/>
                <a:gd name="T111" fmla="*/ 38 h 295"/>
                <a:gd name="T112" fmla="*/ 104 w 243"/>
                <a:gd name="T113" fmla="*/ 40 h 295"/>
                <a:gd name="T114" fmla="*/ 111 w 243"/>
                <a:gd name="T115" fmla="*/ 55 h 295"/>
                <a:gd name="T116" fmla="*/ 124 w 243"/>
                <a:gd name="T117" fmla="*/ 60 h 2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3"/>
                <a:gd name="T178" fmla="*/ 0 h 295"/>
                <a:gd name="T179" fmla="*/ 243 w 243"/>
                <a:gd name="T180" fmla="*/ 295 h 2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3" h="295">
                  <a:moveTo>
                    <a:pt x="183" y="4"/>
                  </a:moveTo>
                  <a:lnTo>
                    <a:pt x="183" y="2"/>
                  </a:lnTo>
                  <a:lnTo>
                    <a:pt x="185" y="1"/>
                  </a:lnTo>
                  <a:lnTo>
                    <a:pt x="185" y="0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2"/>
                  </a:lnTo>
                  <a:lnTo>
                    <a:pt x="193" y="3"/>
                  </a:lnTo>
                  <a:lnTo>
                    <a:pt x="195" y="5"/>
                  </a:lnTo>
                  <a:lnTo>
                    <a:pt x="194" y="8"/>
                  </a:lnTo>
                  <a:lnTo>
                    <a:pt x="194" y="10"/>
                  </a:lnTo>
                  <a:lnTo>
                    <a:pt x="196" y="13"/>
                  </a:lnTo>
                  <a:lnTo>
                    <a:pt x="198" y="12"/>
                  </a:lnTo>
                  <a:lnTo>
                    <a:pt x="198" y="14"/>
                  </a:lnTo>
                  <a:lnTo>
                    <a:pt x="200" y="14"/>
                  </a:lnTo>
                  <a:lnTo>
                    <a:pt x="200" y="13"/>
                  </a:lnTo>
                  <a:lnTo>
                    <a:pt x="201" y="10"/>
                  </a:lnTo>
                  <a:lnTo>
                    <a:pt x="202" y="10"/>
                  </a:lnTo>
                  <a:lnTo>
                    <a:pt x="203" y="11"/>
                  </a:lnTo>
                  <a:lnTo>
                    <a:pt x="204" y="12"/>
                  </a:lnTo>
                  <a:lnTo>
                    <a:pt x="208" y="10"/>
                  </a:lnTo>
                  <a:lnTo>
                    <a:pt x="209" y="11"/>
                  </a:lnTo>
                  <a:lnTo>
                    <a:pt x="210" y="12"/>
                  </a:lnTo>
                  <a:lnTo>
                    <a:pt x="211" y="11"/>
                  </a:lnTo>
                  <a:lnTo>
                    <a:pt x="213" y="11"/>
                  </a:lnTo>
                  <a:lnTo>
                    <a:pt x="214" y="15"/>
                  </a:lnTo>
                  <a:lnTo>
                    <a:pt x="216" y="16"/>
                  </a:lnTo>
                  <a:lnTo>
                    <a:pt x="216" y="17"/>
                  </a:lnTo>
                  <a:lnTo>
                    <a:pt x="217" y="17"/>
                  </a:lnTo>
                  <a:lnTo>
                    <a:pt x="218" y="19"/>
                  </a:lnTo>
                  <a:lnTo>
                    <a:pt x="220" y="17"/>
                  </a:lnTo>
                  <a:lnTo>
                    <a:pt x="221" y="18"/>
                  </a:lnTo>
                  <a:lnTo>
                    <a:pt x="223" y="19"/>
                  </a:lnTo>
                  <a:lnTo>
                    <a:pt x="223" y="20"/>
                  </a:lnTo>
                  <a:lnTo>
                    <a:pt x="219" y="23"/>
                  </a:lnTo>
                  <a:lnTo>
                    <a:pt x="221" y="24"/>
                  </a:lnTo>
                  <a:lnTo>
                    <a:pt x="223" y="24"/>
                  </a:lnTo>
                  <a:lnTo>
                    <a:pt x="224" y="26"/>
                  </a:lnTo>
                  <a:lnTo>
                    <a:pt x="226" y="26"/>
                  </a:lnTo>
                  <a:lnTo>
                    <a:pt x="228" y="26"/>
                  </a:lnTo>
                  <a:lnTo>
                    <a:pt x="228" y="28"/>
                  </a:lnTo>
                  <a:lnTo>
                    <a:pt x="229" y="27"/>
                  </a:lnTo>
                  <a:lnTo>
                    <a:pt x="231" y="28"/>
                  </a:lnTo>
                  <a:lnTo>
                    <a:pt x="232" y="31"/>
                  </a:lnTo>
                  <a:lnTo>
                    <a:pt x="229" y="31"/>
                  </a:lnTo>
                  <a:lnTo>
                    <a:pt x="229" y="32"/>
                  </a:lnTo>
                  <a:lnTo>
                    <a:pt x="230" y="33"/>
                  </a:lnTo>
                  <a:lnTo>
                    <a:pt x="231" y="33"/>
                  </a:lnTo>
                  <a:lnTo>
                    <a:pt x="232" y="33"/>
                  </a:lnTo>
                  <a:lnTo>
                    <a:pt x="234" y="34"/>
                  </a:lnTo>
                  <a:lnTo>
                    <a:pt x="233" y="37"/>
                  </a:lnTo>
                  <a:lnTo>
                    <a:pt x="231" y="38"/>
                  </a:lnTo>
                  <a:lnTo>
                    <a:pt x="230" y="40"/>
                  </a:lnTo>
                  <a:lnTo>
                    <a:pt x="228" y="41"/>
                  </a:lnTo>
                  <a:lnTo>
                    <a:pt x="228" y="42"/>
                  </a:lnTo>
                  <a:lnTo>
                    <a:pt x="228" y="45"/>
                  </a:lnTo>
                  <a:lnTo>
                    <a:pt x="228" y="46"/>
                  </a:lnTo>
                  <a:lnTo>
                    <a:pt x="228" y="47"/>
                  </a:lnTo>
                  <a:lnTo>
                    <a:pt x="230" y="47"/>
                  </a:lnTo>
                  <a:lnTo>
                    <a:pt x="231" y="49"/>
                  </a:lnTo>
                  <a:lnTo>
                    <a:pt x="228" y="50"/>
                  </a:lnTo>
                  <a:lnTo>
                    <a:pt x="228" y="51"/>
                  </a:lnTo>
                  <a:lnTo>
                    <a:pt x="228" y="52"/>
                  </a:lnTo>
                  <a:lnTo>
                    <a:pt x="230" y="52"/>
                  </a:lnTo>
                  <a:lnTo>
                    <a:pt x="231" y="52"/>
                  </a:lnTo>
                  <a:lnTo>
                    <a:pt x="231" y="53"/>
                  </a:lnTo>
                  <a:lnTo>
                    <a:pt x="231" y="55"/>
                  </a:lnTo>
                  <a:lnTo>
                    <a:pt x="230" y="56"/>
                  </a:lnTo>
                  <a:lnTo>
                    <a:pt x="229" y="57"/>
                  </a:lnTo>
                  <a:lnTo>
                    <a:pt x="233" y="59"/>
                  </a:lnTo>
                  <a:lnTo>
                    <a:pt x="236" y="59"/>
                  </a:lnTo>
                  <a:lnTo>
                    <a:pt x="236" y="60"/>
                  </a:lnTo>
                  <a:lnTo>
                    <a:pt x="238" y="60"/>
                  </a:lnTo>
                  <a:lnTo>
                    <a:pt x="239" y="60"/>
                  </a:lnTo>
                  <a:lnTo>
                    <a:pt x="240" y="60"/>
                  </a:lnTo>
                  <a:lnTo>
                    <a:pt x="240" y="61"/>
                  </a:lnTo>
                  <a:lnTo>
                    <a:pt x="237" y="62"/>
                  </a:lnTo>
                  <a:lnTo>
                    <a:pt x="237" y="63"/>
                  </a:lnTo>
                  <a:lnTo>
                    <a:pt x="238" y="63"/>
                  </a:lnTo>
                  <a:lnTo>
                    <a:pt x="239" y="65"/>
                  </a:lnTo>
                  <a:lnTo>
                    <a:pt x="239" y="67"/>
                  </a:lnTo>
                  <a:lnTo>
                    <a:pt x="242" y="69"/>
                  </a:lnTo>
                  <a:lnTo>
                    <a:pt x="243" y="71"/>
                  </a:lnTo>
                  <a:lnTo>
                    <a:pt x="240" y="72"/>
                  </a:lnTo>
                  <a:lnTo>
                    <a:pt x="241" y="78"/>
                  </a:lnTo>
                  <a:lnTo>
                    <a:pt x="241" y="79"/>
                  </a:lnTo>
                  <a:lnTo>
                    <a:pt x="242" y="79"/>
                  </a:lnTo>
                  <a:lnTo>
                    <a:pt x="242" y="81"/>
                  </a:lnTo>
                  <a:lnTo>
                    <a:pt x="240" y="82"/>
                  </a:lnTo>
                  <a:lnTo>
                    <a:pt x="241" y="84"/>
                  </a:lnTo>
                  <a:lnTo>
                    <a:pt x="242" y="84"/>
                  </a:lnTo>
                  <a:lnTo>
                    <a:pt x="242" y="86"/>
                  </a:lnTo>
                  <a:lnTo>
                    <a:pt x="240" y="86"/>
                  </a:lnTo>
                  <a:lnTo>
                    <a:pt x="239" y="87"/>
                  </a:lnTo>
                  <a:lnTo>
                    <a:pt x="239" y="88"/>
                  </a:lnTo>
                  <a:lnTo>
                    <a:pt x="237" y="88"/>
                  </a:lnTo>
                  <a:lnTo>
                    <a:pt x="237" y="92"/>
                  </a:lnTo>
                  <a:lnTo>
                    <a:pt x="236" y="92"/>
                  </a:lnTo>
                  <a:lnTo>
                    <a:pt x="234" y="93"/>
                  </a:lnTo>
                  <a:lnTo>
                    <a:pt x="232" y="94"/>
                  </a:lnTo>
                  <a:lnTo>
                    <a:pt x="231" y="94"/>
                  </a:lnTo>
                  <a:lnTo>
                    <a:pt x="232" y="96"/>
                  </a:lnTo>
                  <a:lnTo>
                    <a:pt x="233" y="97"/>
                  </a:lnTo>
                  <a:lnTo>
                    <a:pt x="233" y="99"/>
                  </a:lnTo>
                  <a:lnTo>
                    <a:pt x="231" y="99"/>
                  </a:lnTo>
                  <a:lnTo>
                    <a:pt x="230" y="102"/>
                  </a:lnTo>
                  <a:lnTo>
                    <a:pt x="229" y="101"/>
                  </a:lnTo>
                  <a:lnTo>
                    <a:pt x="228" y="103"/>
                  </a:lnTo>
                  <a:lnTo>
                    <a:pt x="226" y="105"/>
                  </a:lnTo>
                  <a:lnTo>
                    <a:pt x="220" y="106"/>
                  </a:lnTo>
                  <a:lnTo>
                    <a:pt x="220" y="108"/>
                  </a:lnTo>
                  <a:lnTo>
                    <a:pt x="220" y="110"/>
                  </a:lnTo>
                  <a:lnTo>
                    <a:pt x="219" y="110"/>
                  </a:lnTo>
                  <a:lnTo>
                    <a:pt x="219" y="111"/>
                  </a:lnTo>
                  <a:lnTo>
                    <a:pt x="217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5" y="116"/>
                  </a:lnTo>
                  <a:lnTo>
                    <a:pt x="212" y="117"/>
                  </a:lnTo>
                  <a:lnTo>
                    <a:pt x="210" y="119"/>
                  </a:lnTo>
                  <a:lnTo>
                    <a:pt x="209" y="118"/>
                  </a:lnTo>
                  <a:lnTo>
                    <a:pt x="209" y="119"/>
                  </a:lnTo>
                  <a:lnTo>
                    <a:pt x="211" y="124"/>
                  </a:lnTo>
                  <a:lnTo>
                    <a:pt x="210" y="125"/>
                  </a:lnTo>
                  <a:lnTo>
                    <a:pt x="211" y="126"/>
                  </a:lnTo>
                  <a:lnTo>
                    <a:pt x="211" y="128"/>
                  </a:lnTo>
                  <a:lnTo>
                    <a:pt x="212" y="131"/>
                  </a:lnTo>
                  <a:lnTo>
                    <a:pt x="214" y="131"/>
                  </a:lnTo>
                  <a:lnTo>
                    <a:pt x="214" y="133"/>
                  </a:lnTo>
                  <a:lnTo>
                    <a:pt x="213" y="134"/>
                  </a:lnTo>
                  <a:lnTo>
                    <a:pt x="214" y="135"/>
                  </a:lnTo>
                  <a:lnTo>
                    <a:pt x="213" y="137"/>
                  </a:lnTo>
                  <a:lnTo>
                    <a:pt x="210" y="137"/>
                  </a:lnTo>
                  <a:lnTo>
                    <a:pt x="209" y="137"/>
                  </a:lnTo>
                  <a:lnTo>
                    <a:pt x="208" y="138"/>
                  </a:lnTo>
                  <a:lnTo>
                    <a:pt x="206" y="137"/>
                  </a:lnTo>
                  <a:lnTo>
                    <a:pt x="205" y="139"/>
                  </a:lnTo>
                  <a:lnTo>
                    <a:pt x="204" y="135"/>
                  </a:lnTo>
                  <a:lnTo>
                    <a:pt x="203" y="135"/>
                  </a:lnTo>
                  <a:lnTo>
                    <a:pt x="201" y="136"/>
                  </a:lnTo>
                  <a:lnTo>
                    <a:pt x="201" y="138"/>
                  </a:lnTo>
                  <a:lnTo>
                    <a:pt x="201" y="139"/>
                  </a:lnTo>
                  <a:lnTo>
                    <a:pt x="200" y="141"/>
                  </a:lnTo>
                  <a:lnTo>
                    <a:pt x="200" y="143"/>
                  </a:lnTo>
                  <a:lnTo>
                    <a:pt x="201" y="143"/>
                  </a:lnTo>
                  <a:lnTo>
                    <a:pt x="203" y="143"/>
                  </a:lnTo>
                  <a:lnTo>
                    <a:pt x="204" y="144"/>
                  </a:lnTo>
                  <a:lnTo>
                    <a:pt x="205" y="146"/>
                  </a:lnTo>
                  <a:lnTo>
                    <a:pt x="205" y="147"/>
                  </a:lnTo>
                  <a:lnTo>
                    <a:pt x="204" y="147"/>
                  </a:lnTo>
                  <a:lnTo>
                    <a:pt x="203" y="150"/>
                  </a:lnTo>
                  <a:lnTo>
                    <a:pt x="204" y="151"/>
                  </a:lnTo>
                  <a:lnTo>
                    <a:pt x="202" y="154"/>
                  </a:lnTo>
                  <a:lnTo>
                    <a:pt x="199" y="154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7"/>
                  </a:lnTo>
                  <a:lnTo>
                    <a:pt x="200" y="158"/>
                  </a:lnTo>
                  <a:lnTo>
                    <a:pt x="200" y="159"/>
                  </a:lnTo>
                  <a:lnTo>
                    <a:pt x="200" y="161"/>
                  </a:lnTo>
                  <a:lnTo>
                    <a:pt x="198" y="161"/>
                  </a:lnTo>
                  <a:lnTo>
                    <a:pt x="196" y="160"/>
                  </a:lnTo>
                  <a:lnTo>
                    <a:pt x="194" y="160"/>
                  </a:lnTo>
                  <a:lnTo>
                    <a:pt x="194" y="161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91" y="164"/>
                  </a:lnTo>
                  <a:lnTo>
                    <a:pt x="190" y="167"/>
                  </a:lnTo>
                  <a:lnTo>
                    <a:pt x="187" y="168"/>
                  </a:lnTo>
                  <a:lnTo>
                    <a:pt x="185" y="171"/>
                  </a:lnTo>
                  <a:lnTo>
                    <a:pt x="183" y="171"/>
                  </a:lnTo>
                  <a:lnTo>
                    <a:pt x="182" y="169"/>
                  </a:lnTo>
                  <a:lnTo>
                    <a:pt x="181" y="169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6" y="167"/>
                  </a:lnTo>
                  <a:lnTo>
                    <a:pt x="174" y="168"/>
                  </a:lnTo>
                  <a:lnTo>
                    <a:pt x="174" y="167"/>
                  </a:lnTo>
                  <a:lnTo>
                    <a:pt x="172" y="167"/>
                  </a:lnTo>
                  <a:lnTo>
                    <a:pt x="172" y="168"/>
                  </a:lnTo>
                  <a:lnTo>
                    <a:pt x="171" y="167"/>
                  </a:lnTo>
                  <a:lnTo>
                    <a:pt x="169" y="167"/>
                  </a:lnTo>
                  <a:lnTo>
                    <a:pt x="168" y="169"/>
                  </a:lnTo>
                  <a:lnTo>
                    <a:pt x="167" y="171"/>
                  </a:lnTo>
                  <a:lnTo>
                    <a:pt x="158" y="172"/>
                  </a:lnTo>
                  <a:lnTo>
                    <a:pt x="158" y="173"/>
                  </a:lnTo>
                  <a:lnTo>
                    <a:pt x="157" y="174"/>
                  </a:lnTo>
                  <a:lnTo>
                    <a:pt x="155" y="172"/>
                  </a:lnTo>
                  <a:lnTo>
                    <a:pt x="153" y="171"/>
                  </a:lnTo>
                  <a:lnTo>
                    <a:pt x="151" y="171"/>
                  </a:lnTo>
                  <a:lnTo>
                    <a:pt x="150" y="171"/>
                  </a:lnTo>
                  <a:lnTo>
                    <a:pt x="149" y="171"/>
                  </a:lnTo>
                  <a:lnTo>
                    <a:pt x="147" y="172"/>
                  </a:lnTo>
                  <a:lnTo>
                    <a:pt x="147" y="175"/>
                  </a:lnTo>
                  <a:lnTo>
                    <a:pt x="145" y="175"/>
                  </a:lnTo>
                  <a:lnTo>
                    <a:pt x="145" y="173"/>
                  </a:lnTo>
                  <a:lnTo>
                    <a:pt x="144" y="172"/>
                  </a:lnTo>
                  <a:lnTo>
                    <a:pt x="143" y="174"/>
                  </a:lnTo>
                  <a:lnTo>
                    <a:pt x="141" y="174"/>
                  </a:lnTo>
                  <a:lnTo>
                    <a:pt x="140" y="175"/>
                  </a:lnTo>
                  <a:lnTo>
                    <a:pt x="140" y="176"/>
                  </a:lnTo>
                  <a:lnTo>
                    <a:pt x="139" y="177"/>
                  </a:lnTo>
                  <a:lnTo>
                    <a:pt x="140" y="181"/>
                  </a:lnTo>
                  <a:lnTo>
                    <a:pt x="140" y="182"/>
                  </a:lnTo>
                  <a:lnTo>
                    <a:pt x="137" y="182"/>
                  </a:lnTo>
                  <a:lnTo>
                    <a:pt x="136" y="181"/>
                  </a:lnTo>
                  <a:lnTo>
                    <a:pt x="134" y="179"/>
                  </a:lnTo>
                  <a:lnTo>
                    <a:pt x="135" y="178"/>
                  </a:lnTo>
                  <a:lnTo>
                    <a:pt x="135" y="176"/>
                  </a:lnTo>
                  <a:lnTo>
                    <a:pt x="133" y="174"/>
                  </a:lnTo>
                  <a:lnTo>
                    <a:pt x="132" y="176"/>
                  </a:lnTo>
                  <a:lnTo>
                    <a:pt x="128" y="178"/>
                  </a:lnTo>
                  <a:lnTo>
                    <a:pt x="127" y="180"/>
                  </a:lnTo>
                  <a:lnTo>
                    <a:pt x="126" y="178"/>
                  </a:lnTo>
                  <a:lnTo>
                    <a:pt x="125" y="178"/>
                  </a:lnTo>
                  <a:lnTo>
                    <a:pt x="125" y="179"/>
                  </a:lnTo>
                  <a:lnTo>
                    <a:pt x="124" y="178"/>
                  </a:lnTo>
                  <a:lnTo>
                    <a:pt x="123" y="179"/>
                  </a:lnTo>
                  <a:lnTo>
                    <a:pt x="122" y="179"/>
                  </a:lnTo>
                  <a:lnTo>
                    <a:pt x="120" y="180"/>
                  </a:lnTo>
                  <a:lnTo>
                    <a:pt x="118" y="180"/>
                  </a:lnTo>
                  <a:lnTo>
                    <a:pt x="117" y="182"/>
                  </a:lnTo>
                  <a:lnTo>
                    <a:pt x="118" y="182"/>
                  </a:lnTo>
                  <a:lnTo>
                    <a:pt x="118" y="183"/>
                  </a:lnTo>
                  <a:lnTo>
                    <a:pt x="121" y="183"/>
                  </a:lnTo>
                  <a:lnTo>
                    <a:pt x="121" y="185"/>
                  </a:lnTo>
                  <a:lnTo>
                    <a:pt x="119" y="186"/>
                  </a:lnTo>
                  <a:lnTo>
                    <a:pt x="120" y="188"/>
                  </a:lnTo>
                  <a:lnTo>
                    <a:pt x="120" y="190"/>
                  </a:lnTo>
                  <a:lnTo>
                    <a:pt x="119" y="191"/>
                  </a:lnTo>
                  <a:lnTo>
                    <a:pt x="118" y="190"/>
                  </a:lnTo>
                  <a:lnTo>
                    <a:pt x="118" y="193"/>
                  </a:lnTo>
                  <a:lnTo>
                    <a:pt x="119" y="196"/>
                  </a:lnTo>
                  <a:lnTo>
                    <a:pt x="118" y="197"/>
                  </a:lnTo>
                  <a:lnTo>
                    <a:pt x="120" y="198"/>
                  </a:lnTo>
                  <a:lnTo>
                    <a:pt x="120" y="199"/>
                  </a:lnTo>
                  <a:lnTo>
                    <a:pt x="119" y="199"/>
                  </a:lnTo>
                  <a:lnTo>
                    <a:pt x="118" y="200"/>
                  </a:lnTo>
                  <a:lnTo>
                    <a:pt x="116" y="201"/>
                  </a:lnTo>
                  <a:lnTo>
                    <a:pt x="116" y="203"/>
                  </a:lnTo>
                  <a:lnTo>
                    <a:pt x="116" y="204"/>
                  </a:lnTo>
                  <a:lnTo>
                    <a:pt x="115" y="205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5" y="208"/>
                  </a:lnTo>
                  <a:lnTo>
                    <a:pt x="114" y="208"/>
                  </a:lnTo>
                  <a:lnTo>
                    <a:pt x="113" y="210"/>
                  </a:lnTo>
                  <a:lnTo>
                    <a:pt x="116" y="210"/>
                  </a:lnTo>
                  <a:lnTo>
                    <a:pt x="116" y="212"/>
                  </a:lnTo>
                  <a:lnTo>
                    <a:pt x="116" y="214"/>
                  </a:lnTo>
                  <a:lnTo>
                    <a:pt x="118" y="213"/>
                  </a:lnTo>
                  <a:lnTo>
                    <a:pt x="118" y="214"/>
                  </a:lnTo>
                  <a:lnTo>
                    <a:pt x="121" y="213"/>
                  </a:lnTo>
                  <a:lnTo>
                    <a:pt x="122" y="214"/>
                  </a:lnTo>
                  <a:lnTo>
                    <a:pt x="122" y="215"/>
                  </a:lnTo>
                  <a:lnTo>
                    <a:pt x="125" y="214"/>
                  </a:lnTo>
                  <a:lnTo>
                    <a:pt x="126" y="214"/>
                  </a:lnTo>
                  <a:lnTo>
                    <a:pt x="127" y="217"/>
                  </a:lnTo>
                  <a:lnTo>
                    <a:pt x="127" y="218"/>
                  </a:lnTo>
                  <a:lnTo>
                    <a:pt x="129" y="218"/>
                  </a:lnTo>
                  <a:lnTo>
                    <a:pt x="129" y="219"/>
                  </a:lnTo>
                  <a:lnTo>
                    <a:pt x="130" y="220"/>
                  </a:lnTo>
                  <a:lnTo>
                    <a:pt x="131" y="220"/>
                  </a:lnTo>
                  <a:lnTo>
                    <a:pt x="131" y="221"/>
                  </a:lnTo>
                  <a:lnTo>
                    <a:pt x="130" y="222"/>
                  </a:lnTo>
                  <a:lnTo>
                    <a:pt x="130" y="224"/>
                  </a:lnTo>
                  <a:lnTo>
                    <a:pt x="132" y="226"/>
                  </a:lnTo>
                  <a:lnTo>
                    <a:pt x="131" y="226"/>
                  </a:lnTo>
                  <a:lnTo>
                    <a:pt x="129" y="226"/>
                  </a:lnTo>
                  <a:lnTo>
                    <a:pt x="128" y="228"/>
                  </a:lnTo>
                  <a:lnTo>
                    <a:pt x="128" y="229"/>
                  </a:lnTo>
                  <a:lnTo>
                    <a:pt x="129" y="231"/>
                  </a:lnTo>
                  <a:lnTo>
                    <a:pt x="128" y="232"/>
                  </a:lnTo>
                  <a:lnTo>
                    <a:pt x="130" y="232"/>
                  </a:lnTo>
                  <a:lnTo>
                    <a:pt x="131" y="231"/>
                  </a:lnTo>
                  <a:lnTo>
                    <a:pt x="132" y="230"/>
                  </a:lnTo>
                  <a:lnTo>
                    <a:pt x="132" y="228"/>
                  </a:lnTo>
                  <a:lnTo>
                    <a:pt x="133" y="228"/>
                  </a:lnTo>
                  <a:lnTo>
                    <a:pt x="133" y="230"/>
                  </a:lnTo>
                  <a:lnTo>
                    <a:pt x="134" y="231"/>
                  </a:lnTo>
                  <a:lnTo>
                    <a:pt x="133" y="233"/>
                  </a:lnTo>
                  <a:lnTo>
                    <a:pt x="133" y="235"/>
                  </a:lnTo>
                  <a:lnTo>
                    <a:pt x="134" y="235"/>
                  </a:lnTo>
                  <a:lnTo>
                    <a:pt x="134" y="237"/>
                  </a:lnTo>
                  <a:lnTo>
                    <a:pt x="134" y="238"/>
                  </a:lnTo>
                  <a:lnTo>
                    <a:pt x="135" y="238"/>
                  </a:lnTo>
                  <a:lnTo>
                    <a:pt x="135" y="239"/>
                  </a:lnTo>
                  <a:lnTo>
                    <a:pt x="134" y="239"/>
                  </a:lnTo>
                  <a:lnTo>
                    <a:pt x="134" y="240"/>
                  </a:lnTo>
                  <a:lnTo>
                    <a:pt x="131" y="240"/>
                  </a:lnTo>
                  <a:lnTo>
                    <a:pt x="131" y="241"/>
                  </a:lnTo>
                  <a:lnTo>
                    <a:pt x="131" y="242"/>
                  </a:lnTo>
                  <a:lnTo>
                    <a:pt x="129" y="245"/>
                  </a:lnTo>
                  <a:lnTo>
                    <a:pt x="131" y="245"/>
                  </a:lnTo>
                  <a:lnTo>
                    <a:pt x="131" y="246"/>
                  </a:lnTo>
                  <a:lnTo>
                    <a:pt x="130" y="249"/>
                  </a:lnTo>
                  <a:lnTo>
                    <a:pt x="129" y="251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7" y="255"/>
                  </a:lnTo>
                  <a:lnTo>
                    <a:pt x="125" y="255"/>
                  </a:lnTo>
                  <a:lnTo>
                    <a:pt x="125" y="256"/>
                  </a:lnTo>
                  <a:lnTo>
                    <a:pt x="125" y="255"/>
                  </a:lnTo>
                  <a:lnTo>
                    <a:pt x="124" y="255"/>
                  </a:lnTo>
                  <a:lnTo>
                    <a:pt x="123" y="256"/>
                  </a:lnTo>
                  <a:lnTo>
                    <a:pt x="123" y="258"/>
                  </a:lnTo>
                  <a:lnTo>
                    <a:pt x="122" y="259"/>
                  </a:lnTo>
                  <a:lnTo>
                    <a:pt x="121" y="261"/>
                  </a:lnTo>
                  <a:lnTo>
                    <a:pt x="119" y="262"/>
                  </a:lnTo>
                  <a:lnTo>
                    <a:pt x="118" y="262"/>
                  </a:lnTo>
                  <a:lnTo>
                    <a:pt x="118" y="263"/>
                  </a:lnTo>
                  <a:lnTo>
                    <a:pt x="117" y="267"/>
                  </a:lnTo>
                  <a:lnTo>
                    <a:pt x="118" y="267"/>
                  </a:lnTo>
                  <a:lnTo>
                    <a:pt x="118" y="268"/>
                  </a:lnTo>
                  <a:lnTo>
                    <a:pt x="116" y="270"/>
                  </a:lnTo>
                  <a:lnTo>
                    <a:pt x="114" y="269"/>
                  </a:lnTo>
                  <a:lnTo>
                    <a:pt x="113" y="269"/>
                  </a:lnTo>
                  <a:lnTo>
                    <a:pt x="112" y="272"/>
                  </a:lnTo>
                  <a:lnTo>
                    <a:pt x="111" y="272"/>
                  </a:lnTo>
                  <a:lnTo>
                    <a:pt x="110" y="277"/>
                  </a:lnTo>
                  <a:lnTo>
                    <a:pt x="111" y="279"/>
                  </a:lnTo>
                  <a:lnTo>
                    <a:pt x="111" y="280"/>
                  </a:lnTo>
                  <a:lnTo>
                    <a:pt x="109" y="280"/>
                  </a:lnTo>
                  <a:lnTo>
                    <a:pt x="107" y="282"/>
                  </a:lnTo>
                  <a:lnTo>
                    <a:pt x="108" y="289"/>
                  </a:lnTo>
                  <a:lnTo>
                    <a:pt x="98" y="293"/>
                  </a:lnTo>
                  <a:lnTo>
                    <a:pt x="94" y="290"/>
                  </a:lnTo>
                  <a:lnTo>
                    <a:pt x="90" y="295"/>
                  </a:lnTo>
                  <a:lnTo>
                    <a:pt x="88" y="294"/>
                  </a:lnTo>
                  <a:lnTo>
                    <a:pt x="87" y="293"/>
                  </a:lnTo>
                  <a:lnTo>
                    <a:pt x="88" y="291"/>
                  </a:lnTo>
                  <a:lnTo>
                    <a:pt x="86" y="291"/>
                  </a:lnTo>
                  <a:lnTo>
                    <a:pt x="86" y="289"/>
                  </a:lnTo>
                  <a:lnTo>
                    <a:pt x="84" y="287"/>
                  </a:lnTo>
                  <a:lnTo>
                    <a:pt x="82" y="286"/>
                  </a:lnTo>
                  <a:lnTo>
                    <a:pt x="81" y="285"/>
                  </a:lnTo>
                  <a:lnTo>
                    <a:pt x="80" y="283"/>
                  </a:lnTo>
                  <a:lnTo>
                    <a:pt x="78" y="284"/>
                  </a:lnTo>
                  <a:lnTo>
                    <a:pt x="77" y="281"/>
                  </a:lnTo>
                  <a:lnTo>
                    <a:pt x="78" y="280"/>
                  </a:lnTo>
                  <a:lnTo>
                    <a:pt x="77" y="278"/>
                  </a:lnTo>
                  <a:lnTo>
                    <a:pt x="77" y="277"/>
                  </a:lnTo>
                  <a:lnTo>
                    <a:pt x="76" y="276"/>
                  </a:lnTo>
                  <a:lnTo>
                    <a:pt x="76" y="275"/>
                  </a:lnTo>
                  <a:lnTo>
                    <a:pt x="73" y="275"/>
                  </a:lnTo>
                  <a:lnTo>
                    <a:pt x="70" y="277"/>
                  </a:lnTo>
                  <a:lnTo>
                    <a:pt x="65" y="276"/>
                  </a:lnTo>
                  <a:lnTo>
                    <a:pt x="60" y="275"/>
                  </a:lnTo>
                  <a:lnTo>
                    <a:pt x="59" y="275"/>
                  </a:lnTo>
                  <a:lnTo>
                    <a:pt x="56" y="272"/>
                  </a:lnTo>
                  <a:lnTo>
                    <a:pt x="50" y="270"/>
                  </a:lnTo>
                  <a:lnTo>
                    <a:pt x="49" y="269"/>
                  </a:lnTo>
                  <a:lnTo>
                    <a:pt x="48" y="269"/>
                  </a:lnTo>
                  <a:lnTo>
                    <a:pt x="47" y="270"/>
                  </a:lnTo>
                  <a:lnTo>
                    <a:pt x="46" y="268"/>
                  </a:lnTo>
                  <a:lnTo>
                    <a:pt x="44" y="267"/>
                  </a:lnTo>
                  <a:lnTo>
                    <a:pt x="41" y="265"/>
                  </a:lnTo>
                  <a:lnTo>
                    <a:pt x="39" y="266"/>
                  </a:lnTo>
                  <a:lnTo>
                    <a:pt x="38" y="266"/>
                  </a:lnTo>
                  <a:lnTo>
                    <a:pt x="36" y="264"/>
                  </a:lnTo>
                  <a:lnTo>
                    <a:pt x="34" y="263"/>
                  </a:lnTo>
                  <a:lnTo>
                    <a:pt x="36" y="259"/>
                  </a:lnTo>
                  <a:lnTo>
                    <a:pt x="37" y="258"/>
                  </a:lnTo>
                  <a:lnTo>
                    <a:pt x="32" y="259"/>
                  </a:lnTo>
                  <a:lnTo>
                    <a:pt x="31" y="267"/>
                  </a:lnTo>
                  <a:lnTo>
                    <a:pt x="30" y="266"/>
                  </a:lnTo>
                  <a:lnTo>
                    <a:pt x="24" y="264"/>
                  </a:lnTo>
                  <a:lnTo>
                    <a:pt x="23" y="263"/>
                  </a:lnTo>
                  <a:lnTo>
                    <a:pt x="22" y="260"/>
                  </a:lnTo>
                  <a:lnTo>
                    <a:pt x="26" y="257"/>
                  </a:lnTo>
                  <a:lnTo>
                    <a:pt x="27" y="254"/>
                  </a:lnTo>
                  <a:lnTo>
                    <a:pt x="30" y="246"/>
                  </a:lnTo>
                  <a:lnTo>
                    <a:pt x="29" y="244"/>
                  </a:lnTo>
                  <a:lnTo>
                    <a:pt x="28" y="242"/>
                  </a:lnTo>
                  <a:lnTo>
                    <a:pt x="25" y="242"/>
                  </a:lnTo>
                  <a:lnTo>
                    <a:pt x="22" y="241"/>
                  </a:lnTo>
                  <a:lnTo>
                    <a:pt x="21" y="239"/>
                  </a:lnTo>
                  <a:lnTo>
                    <a:pt x="19" y="239"/>
                  </a:lnTo>
                  <a:lnTo>
                    <a:pt x="17" y="240"/>
                  </a:lnTo>
                  <a:lnTo>
                    <a:pt x="15" y="244"/>
                  </a:lnTo>
                  <a:lnTo>
                    <a:pt x="13" y="243"/>
                  </a:lnTo>
                  <a:lnTo>
                    <a:pt x="12" y="241"/>
                  </a:lnTo>
                  <a:lnTo>
                    <a:pt x="12" y="238"/>
                  </a:lnTo>
                  <a:lnTo>
                    <a:pt x="11" y="237"/>
                  </a:lnTo>
                  <a:lnTo>
                    <a:pt x="8" y="236"/>
                  </a:lnTo>
                  <a:lnTo>
                    <a:pt x="6" y="237"/>
                  </a:lnTo>
                  <a:lnTo>
                    <a:pt x="4" y="238"/>
                  </a:lnTo>
                  <a:lnTo>
                    <a:pt x="3" y="237"/>
                  </a:lnTo>
                  <a:lnTo>
                    <a:pt x="3" y="234"/>
                  </a:lnTo>
                  <a:lnTo>
                    <a:pt x="2" y="233"/>
                  </a:lnTo>
                  <a:lnTo>
                    <a:pt x="1" y="234"/>
                  </a:lnTo>
                  <a:lnTo>
                    <a:pt x="0" y="230"/>
                  </a:lnTo>
                  <a:lnTo>
                    <a:pt x="3" y="230"/>
                  </a:lnTo>
                  <a:lnTo>
                    <a:pt x="3" y="229"/>
                  </a:lnTo>
                  <a:lnTo>
                    <a:pt x="4" y="230"/>
                  </a:lnTo>
                  <a:lnTo>
                    <a:pt x="8" y="228"/>
                  </a:lnTo>
                  <a:lnTo>
                    <a:pt x="9" y="229"/>
                  </a:lnTo>
                  <a:lnTo>
                    <a:pt x="10" y="228"/>
                  </a:lnTo>
                  <a:lnTo>
                    <a:pt x="10" y="227"/>
                  </a:lnTo>
                  <a:lnTo>
                    <a:pt x="13" y="226"/>
                  </a:lnTo>
                  <a:lnTo>
                    <a:pt x="14" y="226"/>
                  </a:lnTo>
                  <a:lnTo>
                    <a:pt x="15" y="224"/>
                  </a:lnTo>
                  <a:lnTo>
                    <a:pt x="16" y="222"/>
                  </a:lnTo>
                  <a:lnTo>
                    <a:pt x="17" y="220"/>
                  </a:lnTo>
                  <a:lnTo>
                    <a:pt x="19" y="219"/>
                  </a:lnTo>
                  <a:lnTo>
                    <a:pt x="20" y="217"/>
                  </a:lnTo>
                  <a:lnTo>
                    <a:pt x="21" y="216"/>
                  </a:lnTo>
                  <a:lnTo>
                    <a:pt x="22" y="211"/>
                  </a:lnTo>
                  <a:lnTo>
                    <a:pt x="24" y="209"/>
                  </a:lnTo>
                  <a:lnTo>
                    <a:pt x="25" y="208"/>
                  </a:lnTo>
                  <a:lnTo>
                    <a:pt x="27" y="203"/>
                  </a:lnTo>
                  <a:lnTo>
                    <a:pt x="27" y="200"/>
                  </a:lnTo>
                  <a:lnTo>
                    <a:pt x="28" y="194"/>
                  </a:lnTo>
                  <a:lnTo>
                    <a:pt x="30" y="190"/>
                  </a:lnTo>
                  <a:lnTo>
                    <a:pt x="30" y="189"/>
                  </a:lnTo>
                  <a:lnTo>
                    <a:pt x="31" y="185"/>
                  </a:lnTo>
                  <a:lnTo>
                    <a:pt x="32" y="180"/>
                  </a:lnTo>
                  <a:lnTo>
                    <a:pt x="35" y="169"/>
                  </a:lnTo>
                  <a:lnTo>
                    <a:pt x="38" y="160"/>
                  </a:lnTo>
                  <a:lnTo>
                    <a:pt x="39" y="156"/>
                  </a:lnTo>
                  <a:lnTo>
                    <a:pt x="41" y="141"/>
                  </a:lnTo>
                  <a:lnTo>
                    <a:pt x="42" y="137"/>
                  </a:lnTo>
                  <a:lnTo>
                    <a:pt x="42" y="134"/>
                  </a:lnTo>
                  <a:lnTo>
                    <a:pt x="45" y="121"/>
                  </a:lnTo>
                  <a:lnTo>
                    <a:pt x="44" y="112"/>
                  </a:lnTo>
                  <a:lnTo>
                    <a:pt x="46" y="112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3" y="102"/>
                  </a:lnTo>
                  <a:lnTo>
                    <a:pt x="54" y="103"/>
                  </a:lnTo>
                  <a:lnTo>
                    <a:pt x="55" y="103"/>
                  </a:lnTo>
                  <a:lnTo>
                    <a:pt x="56" y="104"/>
                  </a:lnTo>
                  <a:lnTo>
                    <a:pt x="58" y="104"/>
                  </a:lnTo>
                  <a:lnTo>
                    <a:pt x="61" y="104"/>
                  </a:lnTo>
                  <a:lnTo>
                    <a:pt x="63" y="101"/>
                  </a:lnTo>
                  <a:lnTo>
                    <a:pt x="59" y="98"/>
                  </a:lnTo>
                  <a:lnTo>
                    <a:pt x="60" y="98"/>
                  </a:lnTo>
                  <a:lnTo>
                    <a:pt x="61" y="99"/>
                  </a:lnTo>
                  <a:lnTo>
                    <a:pt x="62" y="99"/>
                  </a:lnTo>
                  <a:lnTo>
                    <a:pt x="59" y="97"/>
                  </a:lnTo>
                  <a:lnTo>
                    <a:pt x="56" y="94"/>
                  </a:lnTo>
                  <a:lnTo>
                    <a:pt x="53" y="92"/>
                  </a:lnTo>
                  <a:lnTo>
                    <a:pt x="48" y="97"/>
                  </a:lnTo>
                  <a:lnTo>
                    <a:pt x="47" y="103"/>
                  </a:lnTo>
                  <a:lnTo>
                    <a:pt x="46" y="106"/>
                  </a:lnTo>
                  <a:lnTo>
                    <a:pt x="45" y="106"/>
                  </a:lnTo>
                  <a:lnTo>
                    <a:pt x="46" y="101"/>
                  </a:lnTo>
                  <a:lnTo>
                    <a:pt x="48" y="87"/>
                  </a:lnTo>
                  <a:lnTo>
                    <a:pt x="50" y="76"/>
                  </a:lnTo>
                  <a:lnTo>
                    <a:pt x="52" y="61"/>
                  </a:lnTo>
                  <a:lnTo>
                    <a:pt x="53" y="55"/>
                  </a:lnTo>
                  <a:lnTo>
                    <a:pt x="55" y="43"/>
                  </a:lnTo>
                  <a:lnTo>
                    <a:pt x="55" y="39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7" y="23"/>
                  </a:lnTo>
                  <a:lnTo>
                    <a:pt x="57" y="21"/>
                  </a:lnTo>
                  <a:lnTo>
                    <a:pt x="56" y="20"/>
                  </a:lnTo>
                  <a:lnTo>
                    <a:pt x="59" y="16"/>
                  </a:lnTo>
                  <a:lnTo>
                    <a:pt x="59" y="15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7"/>
                  </a:lnTo>
                  <a:lnTo>
                    <a:pt x="66" y="19"/>
                  </a:lnTo>
                  <a:lnTo>
                    <a:pt x="67" y="20"/>
                  </a:lnTo>
                  <a:lnTo>
                    <a:pt x="68" y="20"/>
                  </a:lnTo>
                  <a:lnTo>
                    <a:pt x="69" y="22"/>
                  </a:lnTo>
                  <a:lnTo>
                    <a:pt x="72" y="23"/>
                  </a:lnTo>
                  <a:lnTo>
                    <a:pt x="74" y="27"/>
                  </a:lnTo>
                  <a:lnTo>
                    <a:pt x="77" y="30"/>
                  </a:lnTo>
                  <a:lnTo>
                    <a:pt x="78" y="31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5"/>
                  </a:lnTo>
                  <a:lnTo>
                    <a:pt x="83" y="38"/>
                  </a:lnTo>
                  <a:lnTo>
                    <a:pt x="84" y="41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5" y="50"/>
                  </a:lnTo>
                  <a:lnTo>
                    <a:pt x="86" y="51"/>
                  </a:lnTo>
                  <a:lnTo>
                    <a:pt x="87" y="55"/>
                  </a:lnTo>
                  <a:lnTo>
                    <a:pt x="87" y="59"/>
                  </a:lnTo>
                  <a:lnTo>
                    <a:pt x="88" y="60"/>
                  </a:lnTo>
                  <a:lnTo>
                    <a:pt x="89" y="61"/>
                  </a:lnTo>
                  <a:lnTo>
                    <a:pt x="90" y="63"/>
                  </a:lnTo>
                  <a:lnTo>
                    <a:pt x="91" y="65"/>
                  </a:lnTo>
                  <a:lnTo>
                    <a:pt x="92" y="66"/>
                  </a:lnTo>
                  <a:lnTo>
                    <a:pt x="93" y="67"/>
                  </a:lnTo>
                  <a:lnTo>
                    <a:pt x="94" y="68"/>
                  </a:lnTo>
                  <a:lnTo>
                    <a:pt x="96" y="69"/>
                  </a:lnTo>
                  <a:lnTo>
                    <a:pt x="97" y="70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9" y="72"/>
                  </a:lnTo>
                  <a:lnTo>
                    <a:pt x="99" y="71"/>
                  </a:lnTo>
                  <a:lnTo>
                    <a:pt x="95" y="66"/>
                  </a:lnTo>
                  <a:lnTo>
                    <a:pt x="95" y="65"/>
                  </a:lnTo>
                  <a:lnTo>
                    <a:pt x="96" y="66"/>
                  </a:lnTo>
                  <a:lnTo>
                    <a:pt x="100" y="68"/>
                  </a:lnTo>
                  <a:lnTo>
                    <a:pt x="102" y="69"/>
                  </a:lnTo>
                  <a:lnTo>
                    <a:pt x="101" y="68"/>
                  </a:lnTo>
                  <a:lnTo>
                    <a:pt x="99" y="66"/>
                  </a:lnTo>
                  <a:lnTo>
                    <a:pt x="97" y="65"/>
                  </a:lnTo>
                  <a:lnTo>
                    <a:pt x="96" y="65"/>
                  </a:lnTo>
                  <a:lnTo>
                    <a:pt x="95" y="64"/>
                  </a:lnTo>
                  <a:lnTo>
                    <a:pt x="94" y="64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2" y="60"/>
                  </a:lnTo>
                  <a:lnTo>
                    <a:pt x="91" y="58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1"/>
                  </a:lnTo>
                  <a:lnTo>
                    <a:pt x="90" y="51"/>
                  </a:lnTo>
                  <a:lnTo>
                    <a:pt x="89" y="48"/>
                  </a:lnTo>
                  <a:lnTo>
                    <a:pt x="88" y="45"/>
                  </a:lnTo>
                  <a:lnTo>
                    <a:pt x="88" y="41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7" y="35"/>
                  </a:lnTo>
                  <a:lnTo>
                    <a:pt x="98" y="36"/>
                  </a:lnTo>
                  <a:lnTo>
                    <a:pt x="97" y="38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2" y="41"/>
                  </a:lnTo>
                  <a:lnTo>
                    <a:pt x="104" y="40"/>
                  </a:lnTo>
                  <a:lnTo>
                    <a:pt x="106" y="41"/>
                  </a:lnTo>
                  <a:lnTo>
                    <a:pt x="107" y="42"/>
                  </a:lnTo>
                  <a:lnTo>
                    <a:pt x="109" y="42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09" y="45"/>
                  </a:lnTo>
                  <a:lnTo>
                    <a:pt x="109" y="47"/>
                  </a:lnTo>
                  <a:lnTo>
                    <a:pt x="108" y="50"/>
                  </a:lnTo>
                  <a:lnTo>
                    <a:pt x="110" y="51"/>
                  </a:lnTo>
                  <a:lnTo>
                    <a:pt x="111" y="55"/>
                  </a:lnTo>
                  <a:lnTo>
                    <a:pt x="113" y="52"/>
                  </a:lnTo>
                  <a:lnTo>
                    <a:pt x="116" y="54"/>
                  </a:lnTo>
                  <a:lnTo>
                    <a:pt x="116" y="56"/>
                  </a:lnTo>
                  <a:lnTo>
                    <a:pt x="116" y="55"/>
                  </a:lnTo>
                  <a:lnTo>
                    <a:pt x="119" y="56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4" y="60"/>
                  </a:lnTo>
                  <a:lnTo>
                    <a:pt x="126" y="60"/>
                  </a:lnTo>
                  <a:lnTo>
                    <a:pt x="128" y="61"/>
                  </a:lnTo>
                  <a:lnTo>
                    <a:pt x="130" y="60"/>
                  </a:lnTo>
                  <a:lnTo>
                    <a:pt x="131" y="59"/>
                  </a:lnTo>
                  <a:lnTo>
                    <a:pt x="132" y="59"/>
                  </a:lnTo>
                  <a:lnTo>
                    <a:pt x="133" y="60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6" y="5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4" name="Freeform 243"/>
            <p:cNvSpPr>
              <a:spLocks/>
            </p:cNvSpPr>
            <p:nvPr/>
          </p:nvSpPr>
          <p:spPr bwMode="auto">
            <a:xfrm>
              <a:off x="1311" y="1880"/>
              <a:ext cx="47" cy="53"/>
            </a:xfrm>
            <a:custGeom>
              <a:avLst/>
              <a:gdLst>
                <a:gd name="T0" fmla="*/ 3 w 47"/>
                <a:gd name="T1" fmla="*/ 51 h 53"/>
                <a:gd name="T2" fmla="*/ 3 w 47"/>
                <a:gd name="T3" fmla="*/ 48 h 53"/>
                <a:gd name="T4" fmla="*/ 4 w 47"/>
                <a:gd name="T5" fmla="*/ 47 h 53"/>
                <a:gd name="T6" fmla="*/ 6 w 47"/>
                <a:gd name="T7" fmla="*/ 46 h 53"/>
                <a:gd name="T8" fmla="*/ 7 w 47"/>
                <a:gd name="T9" fmla="*/ 44 h 53"/>
                <a:gd name="T10" fmla="*/ 8 w 47"/>
                <a:gd name="T11" fmla="*/ 45 h 53"/>
                <a:gd name="T12" fmla="*/ 10 w 47"/>
                <a:gd name="T13" fmla="*/ 45 h 53"/>
                <a:gd name="T14" fmla="*/ 11 w 47"/>
                <a:gd name="T15" fmla="*/ 46 h 53"/>
                <a:gd name="T16" fmla="*/ 14 w 47"/>
                <a:gd name="T17" fmla="*/ 46 h 53"/>
                <a:gd name="T18" fmla="*/ 16 w 47"/>
                <a:gd name="T19" fmla="*/ 43 h 53"/>
                <a:gd name="T20" fmla="*/ 16 w 47"/>
                <a:gd name="T21" fmla="*/ 41 h 53"/>
                <a:gd name="T22" fmla="*/ 17 w 47"/>
                <a:gd name="T23" fmla="*/ 41 h 53"/>
                <a:gd name="T24" fmla="*/ 19 w 47"/>
                <a:gd name="T25" fmla="*/ 38 h 53"/>
                <a:gd name="T26" fmla="*/ 21 w 47"/>
                <a:gd name="T27" fmla="*/ 38 h 53"/>
                <a:gd name="T28" fmla="*/ 22 w 47"/>
                <a:gd name="T29" fmla="*/ 34 h 53"/>
                <a:gd name="T30" fmla="*/ 21 w 47"/>
                <a:gd name="T31" fmla="*/ 30 h 53"/>
                <a:gd name="T32" fmla="*/ 22 w 47"/>
                <a:gd name="T33" fmla="*/ 28 h 53"/>
                <a:gd name="T34" fmla="*/ 23 w 47"/>
                <a:gd name="T35" fmla="*/ 25 h 53"/>
                <a:gd name="T36" fmla="*/ 25 w 47"/>
                <a:gd name="T37" fmla="*/ 24 h 53"/>
                <a:gd name="T38" fmla="*/ 25 w 47"/>
                <a:gd name="T39" fmla="*/ 22 h 53"/>
                <a:gd name="T40" fmla="*/ 25 w 47"/>
                <a:gd name="T41" fmla="*/ 21 h 53"/>
                <a:gd name="T42" fmla="*/ 26 w 47"/>
                <a:gd name="T43" fmla="*/ 22 h 53"/>
                <a:gd name="T44" fmla="*/ 27 w 47"/>
                <a:gd name="T45" fmla="*/ 21 h 53"/>
                <a:gd name="T46" fmla="*/ 29 w 47"/>
                <a:gd name="T47" fmla="*/ 19 h 53"/>
                <a:gd name="T48" fmla="*/ 32 w 47"/>
                <a:gd name="T49" fmla="*/ 19 h 53"/>
                <a:gd name="T50" fmla="*/ 34 w 47"/>
                <a:gd name="T51" fmla="*/ 19 h 53"/>
                <a:gd name="T52" fmla="*/ 35 w 47"/>
                <a:gd name="T53" fmla="*/ 17 h 53"/>
                <a:gd name="T54" fmla="*/ 36 w 47"/>
                <a:gd name="T55" fmla="*/ 15 h 53"/>
                <a:gd name="T56" fmla="*/ 37 w 47"/>
                <a:gd name="T57" fmla="*/ 13 h 53"/>
                <a:gd name="T58" fmla="*/ 40 w 47"/>
                <a:gd name="T59" fmla="*/ 11 h 53"/>
                <a:gd name="T60" fmla="*/ 41 w 47"/>
                <a:gd name="T61" fmla="*/ 9 h 53"/>
                <a:gd name="T62" fmla="*/ 40 w 47"/>
                <a:gd name="T63" fmla="*/ 5 h 53"/>
                <a:gd name="T64" fmla="*/ 40 w 47"/>
                <a:gd name="T65" fmla="*/ 4 h 53"/>
                <a:gd name="T66" fmla="*/ 42 w 47"/>
                <a:gd name="T67" fmla="*/ 2 h 53"/>
                <a:gd name="T68" fmla="*/ 43 w 47"/>
                <a:gd name="T69" fmla="*/ 4 h 53"/>
                <a:gd name="T70" fmla="*/ 45 w 47"/>
                <a:gd name="T71" fmla="*/ 3 h 53"/>
                <a:gd name="T72" fmla="*/ 46 w 47"/>
                <a:gd name="T73" fmla="*/ 1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"/>
                <a:gd name="T112" fmla="*/ 0 h 53"/>
                <a:gd name="T113" fmla="*/ 47 w 47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" h="53">
                  <a:moveTo>
                    <a:pt x="0" y="53"/>
                  </a:moveTo>
                  <a:lnTo>
                    <a:pt x="3" y="51"/>
                  </a:lnTo>
                  <a:lnTo>
                    <a:pt x="1" y="50"/>
                  </a:lnTo>
                  <a:lnTo>
                    <a:pt x="3" y="48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6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7" y="41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5" y="3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5" name="Freeform 244"/>
            <p:cNvSpPr>
              <a:spLocks/>
            </p:cNvSpPr>
            <p:nvPr/>
          </p:nvSpPr>
          <p:spPr bwMode="auto">
            <a:xfrm>
              <a:off x="1224" y="1991"/>
              <a:ext cx="9" cy="10"/>
            </a:xfrm>
            <a:custGeom>
              <a:avLst/>
              <a:gdLst>
                <a:gd name="T0" fmla="*/ 0 w 9"/>
                <a:gd name="T1" fmla="*/ 2 h 10"/>
                <a:gd name="T2" fmla="*/ 2 w 9"/>
                <a:gd name="T3" fmla="*/ 0 h 10"/>
                <a:gd name="T4" fmla="*/ 3 w 9"/>
                <a:gd name="T5" fmla="*/ 1 h 10"/>
                <a:gd name="T6" fmla="*/ 7 w 9"/>
                <a:gd name="T7" fmla="*/ 3 h 10"/>
                <a:gd name="T8" fmla="*/ 9 w 9"/>
                <a:gd name="T9" fmla="*/ 5 h 10"/>
                <a:gd name="T10" fmla="*/ 7 w 9"/>
                <a:gd name="T11" fmla="*/ 7 h 10"/>
                <a:gd name="T12" fmla="*/ 6 w 9"/>
                <a:gd name="T13" fmla="*/ 8 h 10"/>
                <a:gd name="T14" fmla="*/ 2 w 9"/>
                <a:gd name="T15" fmla="*/ 10 h 10"/>
                <a:gd name="T16" fmla="*/ 1 w 9"/>
                <a:gd name="T17" fmla="*/ 10 h 10"/>
                <a:gd name="T18" fmla="*/ 0 w 9"/>
                <a:gd name="T19" fmla="*/ 5 h 10"/>
                <a:gd name="T20" fmla="*/ 0 w 9"/>
                <a:gd name="T21" fmla="*/ 2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0"/>
                <a:gd name="T35" fmla="*/ 9 w 9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0">
                  <a:moveTo>
                    <a:pt x="0" y="2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6" name="Freeform 245"/>
            <p:cNvSpPr>
              <a:spLocks/>
            </p:cNvSpPr>
            <p:nvPr/>
          </p:nvSpPr>
          <p:spPr bwMode="auto">
            <a:xfrm>
              <a:off x="1231" y="1923"/>
              <a:ext cx="5" cy="14"/>
            </a:xfrm>
            <a:custGeom>
              <a:avLst/>
              <a:gdLst>
                <a:gd name="T0" fmla="*/ 5 w 5"/>
                <a:gd name="T1" fmla="*/ 4 h 14"/>
                <a:gd name="T2" fmla="*/ 4 w 5"/>
                <a:gd name="T3" fmla="*/ 9 h 14"/>
                <a:gd name="T4" fmla="*/ 3 w 5"/>
                <a:gd name="T5" fmla="*/ 13 h 14"/>
                <a:gd name="T6" fmla="*/ 2 w 5"/>
                <a:gd name="T7" fmla="*/ 14 h 14"/>
                <a:gd name="T8" fmla="*/ 0 w 5"/>
                <a:gd name="T9" fmla="*/ 13 h 14"/>
                <a:gd name="T10" fmla="*/ 0 w 5"/>
                <a:gd name="T11" fmla="*/ 8 h 14"/>
                <a:gd name="T12" fmla="*/ 1 w 5"/>
                <a:gd name="T13" fmla="*/ 4 h 14"/>
                <a:gd name="T14" fmla="*/ 2 w 5"/>
                <a:gd name="T15" fmla="*/ 0 h 14"/>
                <a:gd name="T16" fmla="*/ 3 w 5"/>
                <a:gd name="T17" fmla="*/ 0 h 14"/>
                <a:gd name="T18" fmla="*/ 5 w 5"/>
                <a:gd name="T19" fmla="*/ 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4"/>
                <a:gd name="T32" fmla="*/ 5 w 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4">
                  <a:moveTo>
                    <a:pt x="5" y="4"/>
                  </a:moveTo>
                  <a:lnTo>
                    <a:pt x="4" y="9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4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7" name="Freeform 246"/>
            <p:cNvSpPr>
              <a:spLocks/>
            </p:cNvSpPr>
            <p:nvPr/>
          </p:nvSpPr>
          <p:spPr bwMode="auto">
            <a:xfrm>
              <a:off x="1223" y="2006"/>
              <a:ext cx="7" cy="8"/>
            </a:xfrm>
            <a:custGeom>
              <a:avLst/>
              <a:gdLst>
                <a:gd name="T0" fmla="*/ 7 w 7"/>
                <a:gd name="T1" fmla="*/ 4 h 8"/>
                <a:gd name="T2" fmla="*/ 6 w 7"/>
                <a:gd name="T3" fmla="*/ 5 h 8"/>
                <a:gd name="T4" fmla="*/ 2 w 7"/>
                <a:gd name="T5" fmla="*/ 6 h 8"/>
                <a:gd name="T6" fmla="*/ 2 w 7"/>
                <a:gd name="T7" fmla="*/ 7 h 8"/>
                <a:gd name="T8" fmla="*/ 1 w 7"/>
                <a:gd name="T9" fmla="*/ 8 h 8"/>
                <a:gd name="T10" fmla="*/ 1 w 7"/>
                <a:gd name="T11" fmla="*/ 7 h 8"/>
                <a:gd name="T12" fmla="*/ 0 w 7"/>
                <a:gd name="T13" fmla="*/ 4 h 8"/>
                <a:gd name="T14" fmla="*/ 1 w 7"/>
                <a:gd name="T15" fmla="*/ 1 h 8"/>
                <a:gd name="T16" fmla="*/ 2 w 7"/>
                <a:gd name="T17" fmla="*/ 0 h 8"/>
                <a:gd name="T18" fmla="*/ 2 w 7"/>
                <a:gd name="T19" fmla="*/ 0 h 8"/>
                <a:gd name="T20" fmla="*/ 3 w 7"/>
                <a:gd name="T21" fmla="*/ 2 h 8"/>
                <a:gd name="T22" fmla="*/ 4 w 7"/>
                <a:gd name="T23" fmla="*/ 3 h 8"/>
                <a:gd name="T24" fmla="*/ 7 w 7"/>
                <a:gd name="T25" fmla="*/ 4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8"/>
                <a:gd name="T41" fmla="*/ 7 w 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8">
                  <a:moveTo>
                    <a:pt x="7" y="4"/>
                  </a:moveTo>
                  <a:lnTo>
                    <a:pt x="6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3"/>
                  </a:lnTo>
                  <a:lnTo>
                    <a:pt x="7" y="4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8" name="Freeform 247"/>
            <p:cNvSpPr>
              <a:spLocks/>
            </p:cNvSpPr>
            <p:nvPr/>
          </p:nvSpPr>
          <p:spPr bwMode="auto">
            <a:xfrm>
              <a:off x="1298" y="2118"/>
              <a:ext cx="3" cy="7"/>
            </a:xfrm>
            <a:custGeom>
              <a:avLst/>
              <a:gdLst>
                <a:gd name="T0" fmla="*/ 3 w 3"/>
                <a:gd name="T1" fmla="*/ 3 h 7"/>
                <a:gd name="T2" fmla="*/ 2 w 3"/>
                <a:gd name="T3" fmla="*/ 5 h 7"/>
                <a:gd name="T4" fmla="*/ 2 w 3"/>
                <a:gd name="T5" fmla="*/ 7 h 7"/>
                <a:gd name="T6" fmla="*/ 1 w 3"/>
                <a:gd name="T7" fmla="*/ 6 h 7"/>
                <a:gd name="T8" fmla="*/ 0 w 3"/>
                <a:gd name="T9" fmla="*/ 3 h 7"/>
                <a:gd name="T10" fmla="*/ 0 w 3"/>
                <a:gd name="T11" fmla="*/ 3 h 7"/>
                <a:gd name="T12" fmla="*/ 0 w 3"/>
                <a:gd name="T13" fmla="*/ 3 h 7"/>
                <a:gd name="T14" fmla="*/ 1 w 3"/>
                <a:gd name="T15" fmla="*/ 1 h 7"/>
                <a:gd name="T16" fmla="*/ 2 w 3"/>
                <a:gd name="T17" fmla="*/ 0 h 7"/>
                <a:gd name="T18" fmla="*/ 3 w 3"/>
                <a:gd name="T19" fmla="*/ 1 h 7"/>
                <a:gd name="T20" fmla="*/ 2 w 3"/>
                <a:gd name="T21" fmla="*/ 3 h 7"/>
                <a:gd name="T22" fmla="*/ 3 w 3"/>
                <a:gd name="T23" fmla="*/ 3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7"/>
                <a:gd name="T38" fmla="*/ 3 w 3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7">
                  <a:moveTo>
                    <a:pt x="3" y="3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9" name="Freeform 248"/>
            <p:cNvSpPr>
              <a:spLocks/>
            </p:cNvSpPr>
            <p:nvPr/>
          </p:nvSpPr>
          <p:spPr bwMode="auto">
            <a:xfrm>
              <a:off x="1300" y="2111"/>
              <a:ext cx="3" cy="8"/>
            </a:xfrm>
            <a:custGeom>
              <a:avLst/>
              <a:gdLst>
                <a:gd name="T0" fmla="*/ 2 w 3"/>
                <a:gd name="T1" fmla="*/ 1 h 8"/>
                <a:gd name="T2" fmla="*/ 3 w 3"/>
                <a:gd name="T3" fmla="*/ 3 h 8"/>
                <a:gd name="T4" fmla="*/ 3 w 3"/>
                <a:gd name="T5" fmla="*/ 4 h 8"/>
                <a:gd name="T6" fmla="*/ 3 w 3"/>
                <a:gd name="T7" fmla="*/ 5 h 8"/>
                <a:gd name="T8" fmla="*/ 3 w 3"/>
                <a:gd name="T9" fmla="*/ 6 h 8"/>
                <a:gd name="T10" fmla="*/ 2 w 3"/>
                <a:gd name="T11" fmla="*/ 8 h 8"/>
                <a:gd name="T12" fmla="*/ 2 w 3"/>
                <a:gd name="T13" fmla="*/ 8 h 8"/>
                <a:gd name="T14" fmla="*/ 0 w 3"/>
                <a:gd name="T15" fmla="*/ 7 h 8"/>
                <a:gd name="T16" fmla="*/ 0 w 3"/>
                <a:gd name="T17" fmla="*/ 6 h 8"/>
                <a:gd name="T18" fmla="*/ 0 w 3"/>
                <a:gd name="T19" fmla="*/ 4 h 8"/>
                <a:gd name="T20" fmla="*/ 1 w 3"/>
                <a:gd name="T21" fmla="*/ 5 h 8"/>
                <a:gd name="T22" fmla="*/ 1 w 3"/>
                <a:gd name="T23" fmla="*/ 2 h 8"/>
                <a:gd name="T24" fmla="*/ 0 w 3"/>
                <a:gd name="T25" fmla="*/ 2 h 8"/>
                <a:gd name="T26" fmla="*/ 0 w 3"/>
                <a:gd name="T27" fmla="*/ 1 h 8"/>
                <a:gd name="T28" fmla="*/ 1 w 3"/>
                <a:gd name="T29" fmla="*/ 0 h 8"/>
                <a:gd name="T30" fmla="*/ 2 w 3"/>
                <a:gd name="T31" fmla="*/ 1 h 8"/>
                <a:gd name="T32" fmla="*/ 2 w 3"/>
                <a:gd name="T33" fmla="*/ 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8"/>
                <a:gd name="T53" fmla="*/ 3 w 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8">
                  <a:moveTo>
                    <a:pt x="2" y="1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0" name="Freeform 249"/>
            <p:cNvSpPr>
              <a:spLocks/>
            </p:cNvSpPr>
            <p:nvPr/>
          </p:nvSpPr>
          <p:spPr bwMode="auto">
            <a:xfrm>
              <a:off x="1231" y="1944"/>
              <a:ext cx="3" cy="6"/>
            </a:xfrm>
            <a:custGeom>
              <a:avLst/>
              <a:gdLst>
                <a:gd name="T0" fmla="*/ 3 w 3"/>
                <a:gd name="T1" fmla="*/ 3 h 6"/>
                <a:gd name="T2" fmla="*/ 2 w 3"/>
                <a:gd name="T3" fmla="*/ 6 h 6"/>
                <a:gd name="T4" fmla="*/ 1 w 3"/>
                <a:gd name="T5" fmla="*/ 5 h 6"/>
                <a:gd name="T6" fmla="*/ 0 w 3"/>
                <a:gd name="T7" fmla="*/ 1 h 6"/>
                <a:gd name="T8" fmla="*/ 2 w 3"/>
                <a:gd name="T9" fmla="*/ 0 h 6"/>
                <a:gd name="T10" fmla="*/ 2 w 3"/>
                <a:gd name="T11" fmla="*/ 0 h 6"/>
                <a:gd name="T12" fmla="*/ 3 w 3"/>
                <a:gd name="T13" fmla="*/ 1 h 6"/>
                <a:gd name="T14" fmla="*/ 3 w 3"/>
                <a:gd name="T15" fmla="*/ 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6"/>
                <a:gd name="T26" fmla="*/ 3 w 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6">
                  <a:moveTo>
                    <a:pt x="3" y="3"/>
                  </a:moveTo>
                  <a:lnTo>
                    <a:pt x="2" y="6"/>
                  </a:lnTo>
                  <a:lnTo>
                    <a:pt x="1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1" name="Freeform 250"/>
            <p:cNvSpPr>
              <a:spLocks/>
            </p:cNvSpPr>
            <p:nvPr/>
          </p:nvSpPr>
          <p:spPr bwMode="auto">
            <a:xfrm>
              <a:off x="1292" y="1945"/>
              <a:ext cx="131" cy="125"/>
            </a:xfrm>
            <a:custGeom>
              <a:avLst/>
              <a:gdLst>
                <a:gd name="T0" fmla="*/ 129 w 131"/>
                <a:gd name="T1" fmla="*/ 1 h 125"/>
                <a:gd name="T2" fmla="*/ 123 w 131"/>
                <a:gd name="T3" fmla="*/ 3 h 125"/>
                <a:gd name="T4" fmla="*/ 125 w 131"/>
                <a:gd name="T5" fmla="*/ 10 h 125"/>
                <a:gd name="T6" fmla="*/ 124 w 131"/>
                <a:gd name="T7" fmla="*/ 15 h 125"/>
                <a:gd name="T8" fmla="*/ 123 w 131"/>
                <a:gd name="T9" fmla="*/ 17 h 125"/>
                <a:gd name="T10" fmla="*/ 120 w 131"/>
                <a:gd name="T11" fmla="*/ 19 h 125"/>
                <a:gd name="T12" fmla="*/ 117 w 131"/>
                <a:gd name="T13" fmla="*/ 23 h 125"/>
                <a:gd name="T14" fmla="*/ 115 w 131"/>
                <a:gd name="T15" fmla="*/ 27 h 125"/>
                <a:gd name="T16" fmla="*/ 114 w 131"/>
                <a:gd name="T17" fmla="*/ 30 h 125"/>
                <a:gd name="T18" fmla="*/ 111 w 131"/>
                <a:gd name="T19" fmla="*/ 34 h 125"/>
                <a:gd name="T20" fmla="*/ 103 w 131"/>
                <a:gd name="T21" fmla="*/ 37 h 125"/>
                <a:gd name="T22" fmla="*/ 103 w 131"/>
                <a:gd name="T23" fmla="*/ 41 h 125"/>
                <a:gd name="T24" fmla="*/ 100 w 131"/>
                <a:gd name="T25" fmla="*/ 46 h 125"/>
                <a:gd name="T26" fmla="*/ 95 w 131"/>
                <a:gd name="T27" fmla="*/ 48 h 125"/>
                <a:gd name="T28" fmla="*/ 92 w 131"/>
                <a:gd name="T29" fmla="*/ 49 h 125"/>
                <a:gd name="T30" fmla="*/ 93 w 131"/>
                <a:gd name="T31" fmla="*/ 56 h 125"/>
                <a:gd name="T32" fmla="*/ 95 w 131"/>
                <a:gd name="T33" fmla="*/ 61 h 125"/>
                <a:gd name="T34" fmla="*/ 96 w 131"/>
                <a:gd name="T35" fmla="*/ 65 h 125"/>
                <a:gd name="T36" fmla="*/ 93 w 131"/>
                <a:gd name="T37" fmla="*/ 68 h 125"/>
                <a:gd name="T38" fmla="*/ 89 w 131"/>
                <a:gd name="T39" fmla="*/ 68 h 125"/>
                <a:gd name="T40" fmla="*/ 86 w 131"/>
                <a:gd name="T41" fmla="*/ 65 h 125"/>
                <a:gd name="T42" fmla="*/ 84 w 131"/>
                <a:gd name="T43" fmla="*/ 70 h 125"/>
                <a:gd name="T44" fmla="*/ 83 w 131"/>
                <a:gd name="T45" fmla="*/ 74 h 125"/>
                <a:gd name="T46" fmla="*/ 87 w 131"/>
                <a:gd name="T47" fmla="*/ 75 h 125"/>
                <a:gd name="T48" fmla="*/ 87 w 131"/>
                <a:gd name="T49" fmla="*/ 78 h 125"/>
                <a:gd name="T50" fmla="*/ 85 w 131"/>
                <a:gd name="T51" fmla="*/ 85 h 125"/>
                <a:gd name="T52" fmla="*/ 82 w 131"/>
                <a:gd name="T53" fmla="*/ 87 h 125"/>
                <a:gd name="T54" fmla="*/ 83 w 131"/>
                <a:gd name="T55" fmla="*/ 88 h 125"/>
                <a:gd name="T56" fmla="*/ 83 w 131"/>
                <a:gd name="T57" fmla="*/ 92 h 125"/>
                <a:gd name="T58" fmla="*/ 79 w 131"/>
                <a:gd name="T59" fmla="*/ 91 h 125"/>
                <a:gd name="T60" fmla="*/ 77 w 131"/>
                <a:gd name="T61" fmla="*/ 93 h 125"/>
                <a:gd name="T62" fmla="*/ 73 w 131"/>
                <a:gd name="T63" fmla="*/ 98 h 125"/>
                <a:gd name="T64" fmla="*/ 67 w 131"/>
                <a:gd name="T65" fmla="*/ 102 h 125"/>
                <a:gd name="T66" fmla="*/ 63 w 131"/>
                <a:gd name="T67" fmla="*/ 96 h 125"/>
                <a:gd name="T68" fmla="*/ 58 w 131"/>
                <a:gd name="T69" fmla="*/ 99 h 125"/>
                <a:gd name="T70" fmla="*/ 55 w 131"/>
                <a:gd name="T71" fmla="*/ 99 h 125"/>
                <a:gd name="T72" fmla="*/ 52 w 131"/>
                <a:gd name="T73" fmla="*/ 100 h 125"/>
                <a:gd name="T74" fmla="*/ 42 w 131"/>
                <a:gd name="T75" fmla="*/ 103 h 125"/>
                <a:gd name="T76" fmla="*/ 38 w 131"/>
                <a:gd name="T77" fmla="*/ 103 h 125"/>
                <a:gd name="T78" fmla="*/ 34 w 131"/>
                <a:gd name="T79" fmla="*/ 102 h 125"/>
                <a:gd name="T80" fmla="*/ 31 w 131"/>
                <a:gd name="T81" fmla="*/ 103 h 125"/>
                <a:gd name="T82" fmla="*/ 28 w 131"/>
                <a:gd name="T83" fmla="*/ 104 h 125"/>
                <a:gd name="T84" fmla="*/ 24 w 131"/>
                <a:gd name="T85" fmla="*/ 105 h 125"/>
                <a:gd name="T86" fmla="*/ 22 w 131"/>
                <a:gd name="T87" fmla="*/ 108 h 125"/>
                <a:gd name="T88" fmla="*/ 20 w 131"/>
                <a:gd name="T89" fmla="*/ 113 h 125"/>
                <a:gd name="T90" fmla="*/ 18 w 131"/>
                <a:gd name="T91" fmla="*/ 109 h 125"/>
                <a:gd name="T92" fmla="*/ 15 w 131"/>
                <a:gd name="T93" fmla="*/ 107 h 125"/>
                <a:gd name="T94" fmla="*/ 9 w 131"/>
                <a:gd name="T95" fmla="*/ 109 h 125"/>
                <a:gd name="T96" fmla="*/ 7 w 131"/>
                <a:gd name="T97" fmla="*/ 109 h 125"/>
                <a:gd name="T98" fmla="*/ 5 w 131"/>
                <a:gd name="T99" fmla="*/ 110 h 125"/>
                <a:gd name="T100" fmla="*/ 1 w 131"/>
                <a:gd name="T101" fmla="*/ 111 h 125"/>
                <a:gd name="T102" fmla="*/ 2 w 131"/>
                <a:gd name="T103" fmla="*/ 114 h 125"/>
                <a:gd name="T104" fmla="*/ 2 w 131"/>
                <a:gd name="T105" fmla="*/ 117 h 125"/>
                <a:gd name="T106" fmla="*/ 3 w 131"/>
                <a:gd name="T107" fmla="*/ 121 h 125"/>
                <a:gd name="T108" fmla="*/ 1 w 131"/>
                <a:gd name="T109" fmla="*/ 124 h 125"/>
                <a:gd name="T110" fmla="*/ 131 w 131"/>
                <a:gd name="T111" fmla="*/ 0 h 1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1"/>
                <a:gd name="T169" fmla="*/ 0 h 125"/>
                <a:gd name="T170" fmla="*/ 131 w 131"/>
                <a:gd name="T171" fmla="*/ 125 h 1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1" h="125">
                  <a:moveTo>
                    <a:pt x="131" y="0"/>
                  </a:moveTo>
                  <a:lnTo>
                    <a:pt x="128" y="0"/>
                  </a:lnTo>
                  <a:lnTo>
                    <a:pt x="129" y="1"/>
                  </a:lnTo>
                  <a:lnTo>
                    <a:pt x="127" y="2"/>
                  </a:lnTo>
                  <a:lnTo>
                    <a:pt x="126" y="2"/>
                  </a:lnTo>
                  <a:lnTo>
                    <a:pt x="123" y="3"/>
                  </a:lnTo>
                  <a:lnTo>
                    <a:pt x="124" y="8"/>
                  </a:lnTo>
                  <a:lnTo>
                    <a:pt x="124" y="9"/>
                  </a:lnTo>
                  <a:lnTo>
                    <a:pt x="125" y="10"/>
                  </a:lnTo>
                  <a:lnTo>
                    <a:pt x="125" y="12"/>
                  </a:lnTo>
                  <a:lnTo>
                    <a:pt x="123" y="13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5" y="17"/>
                  </a:lnTo>
                  <a:lnTo>
                    <a:pt x="123" y="17"/>
                  </a:lnTo>
                  <a:lnTo>
                    <a:pt x="122" y="18"/>
                  </a:lnTo>
                  <a:lnTo>
                    <a:pt x="122" y="19"/>
                  </a:lnTo>
                  <a:lnTo>
                    <a:pt x="120" y="19"/>
                  </a:lnTo>
                  <a:lnTo>
                    <a:pt x="120" y="23"/>
                  </a:lnTo>
                  <a:lnTo>
                    <a:pt x="119" y="23"/>
                  </a:lnTo>
                  <a:lnTo>
                    <a:pt x="117" y="23"/>
                  </a:lnTo>
                  <a:lnTo>
                    <a:pt x="115" y="25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6" y="30"/>
                  </a:lnTo>
                  <a:lnTo>
                    <a:pt x="114" y="30"/>
                  </a:lnTo>
                  <a:lnTo>
                    <a:pt x="113" y="33"/>
                  </a:lnTo>
                  <a:lnTo>
                    <a:pt x="112" y="32"/>
                  </a:lnTo>
                  <a:lnTo>
                    <a:pt x="111" y="34"/>
                  </a:lnTo>
                  <a:lnTo>
                    <a:pt x="109" y="36"/>
                  </a:lnTo>
                  <a:lnTo>
                    <a:pt x="103" y="37"/>
                  </a:lnTo>
                  <a:lnTo>
                    <a:pt x="103" y="39"/>
                  </a:lnTo>
                  <a:lnTo>
                    <a:pt x="104" y="41"/>
                  </a:lnTo>
                  <a:lnTo>
                    <a:pt x="103" y="41"/>
                  </a:lnTo>
                  <a:lnTo>
                    <a:pt x="102" y="42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100" y="47"/>
                  </a:lnTo>
                  <a:lnTo>
                    <a:pt x="98" y="47"/>
                  </a:lnTo>
                  <a:lnTo>
                    <a:pt x="95" y="48"/>
                  </a:lnTo>
                  <a:lnTo>
                    <a:pt x="93" y="50"/>
                  </a:lnTo>
                  <a:lnTo>
                    <a:pt x="92" y="49"/>
                  </a:lnTo>
                  <a:lnTo>
                    <a:pt x="92" y="50"/>
                  </a:lnTo>
                  <a:lnTo>
                    <a:pt x="94" y="55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9"/>
                  </a:lnTo>
                  <a:lnTo>
                    <a:pt x="95" y="61"/>
                  </a:lnTo>
                  <a:lnTo>
                    <a:pt x="97" y="62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7" y="66"/>
                  </a:lnTo>
                  <a:lnTo>
                    <a:pt x="96" y="68"/>
                  </a:lnTo>
                  <a:lnTo>
                    <a:pt x="93" y="68"/>
                  </a:lnTo>
                  <a:lnTo>
                    <a:pt x="92" y="68"/>
                  </a:lnTo>
                  <a:lnTo>
                    <a:pt x="91" y="68"/>
                  </a:lnTo>
                  <a:lnTo>
                    <a:pt x="89" y="68"/>
                  </a:lnTo>
                  <a:lnTo>
                    <a:pt x="88" y="70"/>
                  </a:lnTo>
                  <a:lnTo>
                    <a:pt x="87" y="66"/>
                  </a:lnTo>
                  <a:lnTo>
                    <a:pt x="86" y="65"/>
                  </a:lnTo>
                  <a:lnTo>
                    <a:pt x="84" y="67"/>
                  </a:lnTo>
                  <a:lnTo>
                    <a:pt x="84" y="69"/>
                  </a:lnTo>
                  <a:lnTo>
                    <a:pt x="84" y="70"/>
                  </a:lnTo>
                  <a:lnTo>
                    <a:pt x="83" y="72"/>
                  </a:lnTo>
                  <a:lnTo>
                    <a:pt x="83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87" y="75"/>
                  </a:lnTo>
                  <a:lnTo>
                    <a:pt x="88" y="77"/>
                  </a:lnTo>
                  <a:lnTo>
                    <a:pt x="88" y="78"/>
                  </a:lnTo>
                  <a:lnTo>
                    <a:pt x="87" y="78"/>
                  </a:lnTo>
                  <a:lnTo>
                    <a:pt x="86" y="81"/>
                  </a:lnTo>
                  <a:lnTo>
                    <a:pt x="87" y="82"/>
                  </a:lnTo>
                  <a:lnTo>
                    <a:pt x="85" y="85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3" y="87"/>
                  </a:lnTo>
                  <a:lnTo>
                    <a:pt x="83" y="88"/>
                  </a:lnTo>
                  <a:lnTo>
                    <a:pt x="83" y="89"/>
                  </a:lnTo>
                  <a:lnTo>
                    <a:pt x="83" y="90"/>
                  </a:lnTo>
                  <a:lnTo>
                    <a:pt x="83" y="92"/>
                  </a:lnTo>
                  <a:lnTo>
                    <a:pt x="82" y="92"/>
                  </a:lnTo>
                  <a:lnTo>
                    <a:pt x="79" y="91"/>
                  </a:lnTo>
                  <a:lnTo>
                    <a:pt x="77" y="91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75" y="93"/>
                  </a:lnTo>
                  <a:lnTo>
                    <a:pt x="74" y="95"/>
                  </a:lnTo>
                  <a:lnTo>
                    <a:pt x="73" y="98"/>
                  </a:lnTo>
                  <a:lnTo>
                    <a:pt x="71" y="99"/>
                  </a:lnTo>
                  <a:lnTo>
                    <a:pt x="68" y="102"/>
                  </a:lnTo>
                  <a:lnTo>
                    <a:pt x="67" y="102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59" y="98"/>
                  </a:lnTo>
                  <a:lnTo>
                    <a:pt x="58" y="99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99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100"/>
                  </a:lnTo>
                  <a:lnTo>
                    <a:pt x="51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0" y="105"/>
                  </a:lnTo>
                  <a:lnTo>
                    <a:pt x="38" y="103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1" y="103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7" y="103"/>
                  </a:lnTo>
                  <a:lnTo>
                    <a:pt x="27" y="105"/>
                  </a:lnTo>
                  <a:lnTo>
                    <a:pt x="24" y="105"/>
                  </a:lnTo>
                  <a:lnTo>
                    <a:pt x="23" y="106"/>
                  </a:lnTo>
                  <a:lnTo>
                    <a:pt x="23" y="107"/>
                  </a:lnTo>
                  <a:lnTo>
                    <a:pt x="22" y="108"/>
                  </a:lnTo>
                  <a:lnTo>
                    <a:pt x="24" y="112"/>
                  </a:lnTo>
                  <a:lnTo>
                    <a:pt x="23" y="113"/>
                  </a:lnTo>
                  <a:lnTo>
                    <a:pt x="20" y="113"/>
                  </a:lnTo>
                  <a:lnTo>
                    <a:pt x="19" y="112"/>
                  </a:lnTo>
                  <a:lnTo>
                    <a:pt x="17" y="110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16" y="105"/>
                  </a:lnTo>
                  <a:lnTo>
                    <a:pt x="15" y="107"/>
                  </a:lnTo>
                  <a:lnTo>
                    <a:pt x="11" y="109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7" y="109"/>
                  </a:lnTo>
                  <a:lnTo>
                    <a:pt x="6" y="110"/>
                  </a:lnTo>
                  <a:lnTo>
                    <a:pt x="5" y="110"/>
                  </a:lnTo>
                  <a:lnTo>
                    <a:pt x="3" y="111"/>
                  </a:lnTo>
                  <a:lnTo>
                    <a:pt x="1" y="111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2" y="114"/>
                  </a:lnTo>
                  <a:lnTo>
                    <a:pt x="4" y="114"/>
                  </a:lnTo>
                  <a:lnTo>
                    <a:pt x="4" y="116"/>
                  </a:lnTo>
                  <a:lnTo>
                    <a:pt x="2" y="117"/>
                  </a:lnTo>
                  <a:lnTo>
                    <a:pt x="3" y="119"/>
                  </a:lnTo>
                  <a:lnTo>
                    <a:pt x="3" y="121"/>
                  </a:lnTo>
                  <a:lnTo>
                    <a:pt x="2" y="122"/>
                  </a:lnTo>
                  <a:lnTo>
                    <a:pt x="1" y="121"/>
                  </a:lnTo>
                  <a:lnTo>
                    <a:pt x="1" y="124"/>
                  </a:lnTo>
                  <a:lnTo>
                    <a:pt x="1" y="125"/>
                  </a:lnTo>
                  <a:lnTo>
                    <a:pt x="131" y="1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2" name="Freeform 251"/>
            <p:cNvSpPr>
              <a:spLocks/>
            </p:cNvSpPr>
            <p:nvPr/>
          </p:nvSpPr>
          <p:spPr bwMode="auto">
            <a:xfrm>
              <a:off x="1282" y="2070"/>
              <a:ext cx="141" cy="123"/>
            </a:xfrm>
            <a:custGeom>
              <a:avLst/>
              <a:gdLst>
                <a:gd name="T0" fmla="*/ 11 w 141"/>
                <a:gd name="T1" fmla="*/ 2 h 123"/>
                <a:gd name="T2" fmla="*/ 13 w 141"/>
                <a:gd name="T3" fmla="*/ 5 h 123"/>
                <a:gd name="T4" fmla="*/ 9 w 141"/>
                <a:gd name="T5" fmla="*/ 7 h 123"/>
                <a:gd name="T6" fmla="*/ 9 w 141"/>
                <a:gd name="T7" fmla="*/ 10 h 123"/>
                <a:gd name="T8" fmla="*/ 8 w 141"/>
                <a:gd name="T9" fmla="*/ 14 h 123"/>
                <a:gd name="T10" fmla="*/ 7 w 141"/>
                <a:gd name="T11" fmla="*/ 14 h 123"/>
                <a:gd name="T12" fmla="*/ 9 w 141"/>
                <a:gd name="T13" fmla="*/ 18 h 123"/>
                <a:gd name="T14" fmla="*/ 12 w 141"/>
                <a:gd name="T15" fmla="*/ 20 h 123"/>
                <a:gd name="T16" fmla="*/ 15 w 141"/>
                <a:gd name="T17" fmla="*/ 21 h 123"/>
                <a:gd name="T18" fmla="*/ 19 w 141"/>
                <a:gd name="T19" fmla="*/ 20 h 123"/>
                <a:gd name="T20" fmla="*/ 20 w 141"/>
                <a:gd name="T21" fmla="*/ 24 h 123"/>
                <a:gd name="T22" fmla="*/ 23 w 141"/>
                <a:gd name="T23" fmla="*/ 26 h 123"/>
                <a:gd name="T24" fmla="*/ 23 w 141"/>
                <a:gd name="T25" fmla="*/ 28 h 123"/>
                <a:gd name="T26" fmla="*/ 25 w 141"/>
                <a:gd name="T27" fmla="*/ 32 h 123"/>
                <a:gd name="T28" fmla="*/ 21 w 141"/>
                <a:gd name="T29" fmla="*/ 34 h 123"/>
                <a:gd name="T30" fmla="*/ 21 w 141"/>
                <a:gd name="T31" fmla="*/ 38 h 123"/>
                <a:gd name="T32" fmla="*/ 25 w 141"/>
                <a:gd name="T33" fmla="*/ 36 h 123"/>
                <a:gd name="T34" fmla="*/ 26 w 141"/>
                <a:gd name="T35" fmla="*/ 36 h 123"/>
                <a:gd name="T36" fmla="*/ 27 w 141"/>
                <a:gd name="T37" fmla="*/ 41 h 123"/>
                <a:gd name="T38" fmla="*/ 27 w 141"/>
                <a:gd name="T39" fmla="*/ 43 h 123"/>
                <a:gd name="T40" fmla="*/ 28 w 141"/>
                <a:gd name="T41" fmla="*/ 45 h 123"/>
                <a:gd name="T42" fmla="*/ 24 w 141"/>
                <a:gd name="T43" fmla="*/ 46 h 123"/>
                <a:gd name="T44" fmla="*/ 22 w 141"/>
                <a:gd name="T45" fmla="*/ 51 h 123"/>
                <a:gd name="T46" fmla="*/ 23 w 141"/>
                <a:gd name="T47" fmla="*/ 55 h 123"/>
                <a:gd name="T48" fmla="*/ 20 w 141"/>
                <a:gd name="T49" fmla="*/ 57 h 123"/>
                <a:gd name="T50" fmla="*/ 18 w 141"/>
                <a:gd name="T51" fmla="*/ 62 h 123"/>
                <a:gd name="T52" fmla="*/ 17 w 141"/>
                <a:gd name="T53" fmla="*/ 61 h 123"/>
                <a:gd name="T54" fmla="*/ 15 w 141"/>
                <a:gd name="T55" fmla="*/ 65 h 123"/>
                <a:gd name="T56" fmla="*/ 11 w 141"/>
                <a:gd name="T57" fmla="*/ 68 h 123"/>
                <a:gd name="T58" fmla="*/ 11 w 141"/>
                <a:gd name="T59" fmla="*/ 73 h 123"/>
                <a:gd name="T60" fmla="*/ 7 w 141"/>
                <a:gd name="T61" fmla="*/ 75 h 123"/>
                <a:gd name="T62" fmla="*/ 4 w 141"/>
                <a:gd name="T63" fmla="*/ 78 h 123"/>
                <a:gd name="T64" fmla="*/ 4 w 141"/>
                <a:gd name="T65" fmla="*/ 87 h 123"/>
                <a:gd name="T66" fmla="*/ 1 w 141"/>
                <a:gd name="T67" fmla="*/ 95 h 123"/>
                <a:gd name="T68" fmla="*/ 7 w 141"/>
                <a:gd name="T69" fmla="*/ 97 h 123"/>
                <a:gd name="T70" fmla="*/ 12 w 141"/>
                <a:gd name="T71" fmla="*/ 100 h 123"/>
                <a:gd name="T72" fmla="*/ 19 w 141"/>
                <a:gd name="T73" fmla="*/ 108 h 123"/>
                <a:gd name="T74" fmla="*/ 27 w 141"/>
                <a:gd name="T75" fmla="*/ 110 h 123"/>
                <a:gd name="T76" fmla="*/ 31 w 141"/>
                <a:gd name="T77" fmla="*/ 109 h 123"/>
                <a:gd name="T78" fmla="*/ 37 w 141"/>
                <a:gd name="T79" fmla="*/ 107 h 123"/>
                <a:gd name="T80" fmla="*/ 44 w 141"/>
                <a:gd name="T81" fmla="*/ 112 h 123"/>
                <a:gd name="T82" fmla="*/ 48 w 141"/>
                <a:gd name="T83" fmla="*/ 111 h 123"/>
                <a:gd name="T84" fmla="*/ 54 w 141"/>
                <a:gd name="T85" fmla="*/ 111 h 123"/>
                <a:gd name="T86" fmla="*/ 64 w 141"/>
                <a:gd name="T87" fmla="*/ 112 h 123"/>
                <a:gd name="T88" fmla="*/ 68 w 141"/>
                <a:gd name="T89" fmla="*/ 112 h 123"/>
                <a:gd name="T90" fmla="*/ 70 w 141"/>
                <a:gd name="T91" fmla="*/ 112 h 123"/>
                <a:gd name="T92" fmla="*/ 74 w 141"/>
                <a:gd name="T93" fmla="*/ 106 h 123"/>
                <a:gd name="T94" fmla="*/ 73 w 141"/>
                <a:gd name="T95" fmla="*/ 103 h 123"/>
                <a:gd name="T96" fmla="*/ 74 w 141"/>
                <a:gd name="T97" fmla="*/ 101 h 123"/>
                <a:gd name="T98" fmla="*/ 74 w 141"/>
                <a:gd name="T99" fmla="*/ 97 h 123"/>
                <a:gd name="T100" fmla="*/ 84 w 141"/>
                <a:gd name="T101" fmla="*/ 98 h 123"/>
                <a:gd name="T102" fmla="*/ 94 w 141"/>
                <a:gd name="T103" fmla="*/ 103 h 123"/>
                <a:gd name="T104" fmla="*/ 99 w 141"/>
                <a:gd name="T105" fmla="*/ 103 h 123"/>
                <a:gd name="T106" fmla="*/ 105 w 141"/>
                <a:gd name="T107" fmla="*/ 104 h 123"/>
                <a:gd name="T108" fmla="*/ 112 w 141"/>
                <a:gd name="T109" fmla="*/ 112 h 123"/>
                <a:gd name="T110" fmla="*/ 124 w 141"/>
                <a:gd name="T111" fmla="*/ 110 h 123"/>
                <a:gd name="T112" fmla="*/ 128 w 141"/>
                <a:gd name="T113" fmla="*/ 113 h 123"/>
                <a:gd name="T114" fmla="*/ 135 w 141"/>
                <a:gd name="T115" fmla="*/ 118 h 123"/>
                <a:gd name="T116" fmla="*/ 139 w 141"/>
                <a:gd name="T117" fmla="*/ 118 h 123"/>
                <a:gd name="T118" fmla="*/ 141 w 141"/>
                <a:gd name="T119" fmla="*/ 0 h 1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1"/>
                <a:gd name="T181" fmla="*/ 0 h 123"/>
                <a:gd name="T182" fmla="*/ 141 w 141"/>
                <a:gd name="T183" fmla="*/ 123 h 1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1" h="123">
                  <a:moveTo>
                    <a:pt x="11" y="0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3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1" y="34"/>
                  </a:lnTo>
                  <a:lnTo>
                    <a:pt x="22" y="35"/>
                  </a:lnTo>
                  <a:lnTo>
                    <a:pt x="22" y="37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7" y="43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5"/>
                  </a:lnTo>
                  <a:lnTo>
                    <a:pt x="27" y="45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3" y="55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61"/>
                  </a:lnTo>
                  <a:lnTo>
                    <a:pt x="18" y="61"/>
                  </a:lnTo>
                  <a:lnTo>
                    <a:pt x="18" y="62"/>
                  </a:lnTo>
                  <a:lnTo>
                    <a:pt x="18" y="61"/>
                  </a:lnTo>
                  <a:lnTo>
                    <a:pt x="17" y="61"/>
                  </a:lnTo>
                  <a:lnTo>
                    <a:pt x="17" y="62"/>
                  </a:lnTo>
                  <a:lnTo>
                    <a:pt x="16" y="65"/>
                  </a:lnTo>
                  <a:lnTo>
                    <a:pt x="15" y="65"/>
                  </a:lnTo>
                  <a:lnTo>
                    <a:pt x="14" y="67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0" y="7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7" y="75"/>
                  </a:lnTo>
                  <a:lnTo>
                    <a:pt x="6" y="76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0" y="88"/>
                  </a:lnTo>
                  <a:lnTo>
                    <a:pt x="1" y="95"/>
                  </a:lnTo>
                  <a:lnTo>
                    <a:pt x="6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10" y="101"/>
                  </a:lnTo>
                  <a:lnTo>
                    <a:pt x="12" y="100"/>
                  </a:lnTo>
                  <a:lnTo>
                    <a:pt x="13" y="103"/>
                  </a:lnTo>
                  <a:lnTo>
                    <a:pt x="17" y="108"/>
                  </a:lnTo>
                  <a:lnTo>
                    <a:pt x="19" y="108"/>
                  </a:lnTo>
                  <a:lnTo>
                    <a:pt x="19" y="111"/>
                  </a:lnTo>
                  <a:lnTo>
                    <a:pt x="24" y="112"/>
                  </a:lnTo>
                  <a:lnTo>
                    <a:pt x="27" y="110"/>
                  </a:lnTo>
                  <a:lnTo>
                    <a:pt x="28" y="111"/>
                  </a:lnTo>
                  <a:lnTo>
                    <a:pt x="30" y="109"/>
                  </a:lnTo>
                  <a:lnTo>
                    <a:pt x="31" y="109"/>
                  </a:lnTo>
                  <a:lnTo>
                    <a:pt x="32" y="110"/>
                  </a:lnTo>
                  <a:lnTo>
                    <a:pt x="35" y="108"/>
                  </a:lnTo>
                  <a:lnTo>
                    <a:pt x="37" y="107"/>
                  </a:lnTo>
                  <a:lnTo>
                    <a:pt x="40" y="108"/>
                  </a:lnTo>
                  <a:lnTo>
                    <a:pt x="44" y="109"/>
                  </a:lnTo>
                  <a:lnTo>
                    <a:pt x="44" y="112"/>
                  </a:lnTo>
                  <a:lnTo>
                    <a:pt x="46" y="114"/>
                  </a:lnTo>
                  <a:lnTo>
                    <a:pt x="48" y="113"/>
                  </a:lnTo>
                  <a:lnTo>
                    <a:pt x="48" y="111"/>
                  </a:lnTo>
                  <a:lnTo>
                    <a:pt x="51" y="109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6" y="112"/>
                  </a:lnTo>
                  <a:lnTo>
                    <a:pt x="60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8" y="112"/>
                  </a:lnTo>
                  <a:lnTo>
                    <a:pt x="68" y="111"/>
                  </a:lnTo>
                  <a:lnTo>
                    <a:pt x="69" y="111"/>
                  </a:lnTo>
                  <a:lnTo>
                    <a:pt x="70" y="112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06"/>
                  </a:lnTo>
                  <a:lnTo>
                    <a:pt x="73" y="106"/>
                  </a:lnTo>
                  <a:lnTo>
                    <a:pt x="74" y="104"/>
                  </a:lnTo>
                  <a:lnTo>
                    <a:pt x="73" y="103"/>
                  </a:lnTo>
                  <a:lnTo>
                    <a:pt x="74" y="103"/>
                  </a:lnTo>
                  <a:lnTo>
                    <a:pt x="74" y="102"/>
                  </a:lnTo>
                  <a:lnTo>
                    <a:pt x="74" y="101"/>
                  </a:lnTo>
                  <a:lnTo>
                    <a:pt x="74" y="100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8"/>
                  </a:lnTo>
                  <a:lnTo>
                    <a:pt x="84" y="97"/>
                  </a:lnTo>
                  <a:lnTo>
                    <a:pt x="89" y="99"/>
                  </a:lnTo>
                  <a:lnTo>
                    <a:pt x="94" y="103"/>
                  </a:lnTo>
                  <a:lnTo>
                    <a:pt x="95" y="102"/>
                  </a:lnTo>
                  <a:lnTo>
                    <a:pt x="97" y="101"/>
                  </a:lnTo>
                  <a:lnTo>
                    <a:pt x="99" y="103"/>
                  </a:lnTo>
                  <a:lnTo>
                    <a:pt x="100" y="103"/>
                  </a:lnTo>
                  <a:lnTo>
                    <a:pt x="102" y="104"/>
                  </a:lnTo>
                  <a:lnTo>
                    <a:pt x="105" y="104"/>
                  </a:lnTo>
                  <a:lnTo>
                    <a:pt x="109" y="106"/>
                  </a:lnTo>
                  <a:lnTo>
                    <a:pt x="110" y="109"/>
                  </a:lnTo>
                  <a:lnTo>
                    <a:pt x="112" y="112"/>
                  </a:lnTo>
                  <a:lnTo>
                    <a:pt x="117" y="109"/>
                  </a:lnTo>
                  <a:lnTo>
                    <a:pt x="119" y="111"/>
                  </a:lnTo>
                  <a:lnTo>
                    <a:pt x="124" y="110"/>
                  </a:lnTo>
                  <a:lnTo>
                    <a:pt x="126" y="111"/>
                  </a:lnTo>
                  <a:lnTo>
                    <a:pt x="126" y="113"/>
                  </a:lnTo>
                  <a:lnTo>
                    <a:pt x="128" y="113"/>
                  </a:lnTo>
                  <a:lnTo>
                    <a:pt x="132" y="123"/>
                  </a:lnTo>
                  <a:lnTo>
                    <a:pt x="135" y="122"/>
                  </a:lnTo>
                  <a:lnTo>
                    <a:pt x="135" y="118"/>
                  </a:lnTo>
                  <a:lnTo>
                    <a:pt x="137" y="117"/>
                  </a:lnTo>
                  <a:lnTo>
                    <a:pt x="137" y="118"/>
                  </a:lnTo>
                  <a:lnTo>
                    <a:pt x="139" y="118"/>
                  </a:lnTo>
                  <a:lnTo>
                    <a:pt x="141" y="118"/>
                  </a:lnTo>
                  <a:lnTo>
                    <a:pt x="14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3" name="Freeform 252"/>
            <p:cNvSpPr>
              <a:spLocks/>
            </p:cNvSpPr>
            <p:nvPr/>
          </p:nvSpPr>
          <p:spPr bwMode="auto">
            <a:xfrm>
              <a:off x="1422" y="1945"/>
              <a:ext cx="141" cy="125"/>
            </a:xfrm>
            <a:custGeom>
              <a:avLst/>
              <a:gdLst>
                <a:gd name="T0" fmla="*/ 117 w 141"/>
                <a:gd name="T1" fmla="*/ 123 h 125"/>
                <a:gd name="T2" fmla="*/ 125 w 141"/>
                <a:gd name="T3" fmla="*/ 124 h 125"/>
                <a:gd name="T4" fmla="*/ 126 w 141"/>
                <a:gd name="T5" fmla="*/ 120 h 125"/>
                <a:gd name="T6" fmla="*/ 134 w 141"/>
                <a:gd name="T7" fmla="*/ 115 h 125"/>
                <a:gd name="T8" fmla="*/ 139 w 141"/>
                <a:gd name="T9" fmla="*/ 109 h 125"/>
                <a:gd name="T10" fmla="*/ 141 w 141"/>
                <a:gd name="T11" fmla="*/ 103 h 125"/>
                <a:gd name="T12" fmla="*/ 136 w 141"/>
                <a:gd name="T13" fmla="*/ 100 h 125"/>
                <a:gd name="T14" fmla="*/ 132 w 141"/>
                <a:gd name="T15" fmla="*/ 97 h 125"/>
                <a:gd name="T16" fmla="*/ 132 w 141"/>
                <a:gd name="T17" fmla="*/ 94 h 125"/>
                <a:gd name="T18" fmla="*/ 136 w 141"/>
                <a:gd name="T19" fmla="*/ 88 h 125"/>
                <a:gd name="T20" fmla="*/ 125 w 141"/>
                <a:gd name="T21" fmla="*/ 86 h 125"/>
                <a:gd name="T22" fmla="*/ 122 w 141"/>
                <a:gd name="T23" fmla="*/ 81 h 125"/>
                <a:gd name="T24" fmla="*/ 118 w 141"/>
                <a:gd name="T25" fmla="*/ 79 h 125"/>
                <a:gd name="T26" fmla="*/ 120 w 141"/>
                <a:gd name="T27" fmla="*/ 74 h 125"/>
                <a:gd name="T28" fmla="*/ 117 w 141"/>
                <a:gd name="T29" fmla="*/ 68 h 125"/>
                <a:gd name="T30" fmla="*/ 118 w 141"/>
                <a:gd name="T31" fmla="*/ 64 h 125"/>
                <a:gd name="T32" fmla="*/ 115 w 141"/>
                <a:gd name="T33" fmla="*/ 57 h 125"/>
                <a:gd name="T34" fmla="*/ 113 w 141"/>
                <a:gd name="T35" fmla="*/ 52 h 125"/>
                <a:gd name="T36" fmla="*/ 111 w 141"/>
                <a:gd name="T37" fmla="*/ 46 h 125"/>
                <a:gd name="T38" fmla="*/ 106 w 141"/>
                <a:gd name="T39" fmla="*/ 40 h 125"/>
                <a:gd name="T40" fmla="*/ 104 w 141"/>
                <a:gd name="T41" fmla="*/ 37 h 125"/>
                <a:gd name="T42" fmla="*/ 103 w 141"/>
                <a:gd name="T43" fmla="*/ 30 h 125"/>
                <a:gd name="T44" fmla="*/ 103 w 141"/>
                <a:gd name="T45" fmla="*/ 27 h 125"/>
                <a:gd name="T46" fmla="*/ 99 w 141"/>
                <a:gd name="T47" fmla="*/ 25 h 125"/>
                <a:gd name="T48" fmla="*/ 92 w 141"/>
                <a:gd name="T49" fmla="*/ 19 h 125"/>
                <a:gd name="T50" fmla="*/ 89 w 141"/>
                <a:gd name="T51" fmla="*/ 10 h 125"/>
                <a:gd name="T52" fmla="*/ 86 w 141"/>
                <a:gd name="T53" fmla="*/ 14 h 125"/>
                <a:gd name="T54" fmla="*/ 82 w 141"/>
                <a:gd name="T55" fmla="*/ 17 h 125"/>
                <a:gd name="T56" fmla="*/ 79 w 141"/>
                <a:gd name="T57" fmla="*/ 26 h 125"/>
                <a:gd name="T58" fmla="*/ 75 w 141"/>
                <a:gd name="T59" fmla="*/ 31 h 125"/>
                <a:gd name="T60" fmla="*/ 73 w 141"/>
                <a:gd name="T61" fmla="*/ 35 h 125"/>
                <a:gd name="T62" fmla="*/ 70 w 141"/>
                <a:gd name="T63" fmla="*/ 39 h 125"/>
                <a:gd name="T64" fmla="*/ 67 w 141"/>
                <a:gd name="T65" fmla="*/ 41 h 125"/>
                <a:gd name="T66" fmla="*/ 64 w 141"/>
                <a:gd name="T67" fmla="*/ 40 h 125"/>
                <a:gd name="T68" fmla="*/ 59 w 141"/>
                <a:gd name="T69" fmla="*/ 38 h 125"/>
                <a:gd name="T70" fmla="*/ 53 w 141"/>
                <a:gd name="T71" fmla="*/ 39 h 125"/>
                <a:gd name="T72" fmla="*/ 48 w 141"/>
                <a:gd name="T73" fmla="*/ 41 h 125"/>
                <a:gd name="T74" fmla="*/ 47 w 141"/>
                <a:gd name="T75" fmla="*/ 35 h 125"/>
                <a:gd name="T76" fmla="*/ 47 w 141"/>
                <a:gd name="T77" fmla="*/ 33 h 125"/>
                <a:gd name="T78" fmla="*/ 48 w 141"/>
                <a:gd name="T79" fmla="*/ 26 h 125"/>
                <a:gd name="T80" fmla="*/ 47 w 141"/>
                <a:gd name="T81" fmla="*/ 22 h 125"/>
                <a:gd name="T82" fmla="*/ 42 w 141"/>
                <a:gd name="T83" fmla="*/ 17 h 125"/>
                <a:gd name="T84" fmla="*/ 41 w 141"/>
                <a:gd name="T85" fmla="*/ 10 h 125"/>
                <a:gd name="T86" fmla="*/ 36 w 141"/>
                <a:gd name="T87" fmla="*/ 7 h 125"/>
                <a:gd name="T88" fmla="*/ 29 w 141"/>
                <a:gd name="T89" fmla="*/ 7 h 125"/>
                <a:gd name="T90" fmla="*/ 23 w 141"/>
                <a:gd name="T91" fmla="*/ 10 h 125"/>
                <a:gd name="T92" fmla="*/ 20 w 141"/>
                <a:gd name="T93" fmla="*/ 10 h 125"/>
                <a:gd name="T94" fmla="*/ 15 w 141"/>
                <a:gd name="T95" fmla="*/ 8 h 125"/>
                <a:gd name="T96" fmla="*/ 13 w 141"/>
                <a:gd name="T97" fmla="*/ 5 h 125"/>
                <a:gd name="T98" fmla="*/ 9 w 141"/>
                <a:gd name="T99" fmla="*/ 1 h 125"/>
                <a:gd name="T100" fmla="*/ 3 w 141"/>
                <a:gd name="T101" fmla="*/ 1 h 125"/>
                <a:gd name="T102" fmla="*/ 0 w 141"/>
                <a:gd name="T103" fmla="*/ 0 h 1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1"/>
                <a:gd name="T157" fmla="*/ 0 h 125"/>
                <a:gd name="T158" fmla="*/ 141 w 141"/>
                <a:gd name="T159" fmla="*/ 125 h 1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1" h="125">
                  <a:moveTo>
                    <a:pt x="113" y="125"/>
                  </a:moveTo>
                  <a:lnTo>
                    <a:pt x="113" y="125"/>
                  </a:lnTo>
                  <a:lnTo>
                    <a:pt x="113" y="122"/>
                  </a:lnTo>
                  <a:lnTo>
                    <a:pt x="117" y="123"/>
                  </a:lnTo>
                  <a:lnTo>
                    <a:pt x="118" y="124"/>
                  </a:lnTo>
                  <a:lnTo>
                    <a:pt x="120" y="125"/>
                  </a:lnTo>
                  <a:lnTo>
                    <a:pt x="120" y="124"/>
                  </a:lnTo>
                  <a:lnTo>
                    <a:pt x="125" y="124"/>
                  </a:lnTo>
                  <a:lnTo>
                    <a:pt x="126" y="123"/>
                  </a:lnTo>
                  <a:lnTo>
                    <a:pt x="127" y="123"/>
                  </a:lnTo>
                  <a:lnTo>
                    <a:pt x="127" y="121"/>
                  </a:lnTo>
                  <a:lnTo>
                    <a:pt x="126" y="120"/>
                  </a:lnTo>
                  <a:lnTo>
                    <a:pt x="128" y="117"/>
                  </a:lnTo>
                  <a:lnTo>
                    <a:pt x="130" y="116"/>
                  </a:lnTo>
                  <a:lnTo>
                    <a:pt x="134" y="116"/>
                  </a:lnTo>
                  <a:lnTo>
                    <a:pt x="134" y="115"/>
                  </a:lnTo>
                  <a:lnTo>
                    <a:pt x="135" y="114"/>
                  </a:lnTo>
                  <a:lnTo>
                    <a:pt x="134" y="112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0" y="106"/>
                  </a:lnTo>
                  <a:lnTo>
                    <a:pt x="141" y="105"/>
                  </a:lnTo>
                  <a:lnTo>
                    <a:pt x="141" y="103"/>
                  </a:lnTo>
                  <a:lnTo>
                    <a:pt x="140" y="102"/>
                  </a:lnTo>
                  <a:lnTo>
                    <a:pt x="137" y="100"/>
                  </a:lnTo>
                  <a:lnTo>
                    <a:pt x="136" y="101"/>
                  </a:lnTo>
                  <a:lnTo>
                    <a:pt x="136" y="100"/>
                  </a:lnTo>
                  <a:lnTo>
                    <a:pt x="134" y="101"/>
                  </a:lnTo>
                  <a:lnTo>
                    <a:pt x="133" y="98"/>
                  </a:lnTo>
                  <a:lnTo>
                    <a:pt x="132" y="97"/>
                  </a:lnTo>
                  <a:lnTo>
                    <a:pt x="131" y="99"/>
                  </a:lnTo>
                  <a:lnTo>
                    <a:pt x="128" y="96"/>
                  </a:lnTo>
                  <a:lnTo>
                    <a:pt x="129" y="96"/>
                  </a:lnTo>
                  <a:lnTo>
                    <a:pt x="132" y="94"/>
                  </a:lnTo>
                  <a:lnTo>
                    <a:pt x="132" y="93"/>
                  </a:lnTo>
                  <a:lnTo>
                    <a:pt x="132" y="91"/>
                  </a:lnTo>
                  <a:lnTo>
                    <a:pt x="133" y="90"/>
                  </a:lnTo>
                  <a:lnTo>
                    <a:pt x="136" y="88"/>
                  </a:lnTo>
                  <a:lnTo>
                    <a:pt x="134" y="85"/>
                  </a:lnTo>
                  <a:lnTo>
                    <a:pt x="130" y="84"/>
                  </a:lnTo>
                  <a:lnTo>
                    <a:pt x="126" y="86"/>
                  </a:lnTo>
                  <a:lnTo>
                    <a:pt x="125" y="86"/>
                  </a:lnTo>
                  <a:lnTo>
                    <a:pt x="123" y="86"/>
                  </a:lnTo>
                  <a:lnTo>
                    <a:pt x="124" y="84"/>
                  </a:lnTo>
                  <a:lnTo>
                    <a:pt x="125" y="82"/>
                  </a:lnTo>
                  <a:lnTo>
                    <a:pt x="122" y="81"/>
                  </a:lnTo>
                  <a:lnTo>
                    <a:pt x="120" y="81"/>
                  </a:lnTo>
                  <a:lnTo>
                    <a:pt x="119" y="78"/>
                  </a:lnTo>
                  <a:lnTo>
                    <a:pt x="118" y="79"/>
                  </a:lnTo>
                  <a:lnTo>
                    <a:pt x="117" y="79"/>
                  </a:lnTo>
                  <a:lnTo>
                    <a:pt x="117" y="76"/>
                  </a:lnTo>
                  <a:lnTo>
                    <a:pt x="120" y="74"/>
                  </a:lnTo>
                  <a:lnTo>
                    <a:pt x="119" y="72"/>
                  </a:lnTo>
                  <a:lnTo>
                    <a:pt x="118" y="73"/>
                  </a:lnTo>
                  <a:lnTo>
                    <a:pt x="117" y="69"/>
                  </a:lnTo>
                  <a:lnTo>
                    <a:pt x="117" y="68"/>
                  </a:lnTo>
                  <a:lnTo>
                    <a:pt x="117" y="66"/>
                  </a:lnTo>
                  <a:lnTo>
                    <a:pt x="118" y="65"/>
                  </a:lnTo>
                  <a:lnTo>
                    <a:pt x="118" y="64"/>
                  </a:lnTo>
                  <a:lnTo>
                    <a:pt x="118" y="63"/>
                  </a:lnTo>
                  <a:lnTo>
                    <a:pt x="118" y="61"/>
                  </a:lnTo>
                  <a:lnTo>
                    <a:pt x="116" y="57"/>
                  </a:lnTo>
                  <a:lnTo>
                    <a:pt x="115" y="57"/>
                  </a:lnTo>
                  <a:lnTo>
                    <a:pt x="114" y="56"/>
                  </a:lnTo>
                  <a:lnTo>
                    <a:pt x="113" y="55"/>
                  </a:lnTo>
                  <a:lnTo>
                    <a:pt x="113" y="53"/>
                  </a:lnTo>
                  <a:lnTo>
                    <a:pt x="113" y="52"/>
                  </a:lnTo>
                  <a:lnTo>
                    <a:pt x="114" y="48"/>
                  </a:lnTo>
                  <a:lnTo>
                    <a:pt x="113" y="47"/>
                  </a:lnTo>
                  <a:lnTo>
                    <a:pt x="112" y="47"/>
                  </a:lnTo>
                  <a:lnTo>
                    <a:pt x="111" y="46"/>
                  </a:lnTo>
                  <a:lnTo>
                    <a:pt x="111" y="45"/>
                  </a:lnTo>
                  <a:lnTo>
                    <a:pt x="110" y="45"/>
                  </a:lnTo>
                  <a:lnTo>
                    <a:pt x="107" y="41"/>
                  </a:lnTo>
                  <a:lnTo>
                    <a:pt x="106" y="40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4" y="37"/>
                  </a:lnTo>
                  <a:lnTo>
                    <a:pt x="103" y="37"/>
                  </a:lnTo>
                  <a:lnTo>
                    <a:pt x="103" y="33"/>
                  </a:lnTo>
                  <a:lnTo>
                    <a:pt x="102" y="31"/>
                  </a:lnTo>
                  <a:lnTo>
                    <a:pt x="103" y="30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7"/>
                  </a:lnTo>
                  <a:lnTo>
                    <a:pt x="102" y="26"/>
                  </a:lnTo>
                  <a:lnTo>
                    <a:pt x="101" y="27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8" y="17"/>
                  </a:lnTo>
                  <a:lnTo>
                    <a:pt x="93" y="18"/>
                  </a:lnTo>
                  <a:lnTo>
                    <a:pt x="92" y="19"/>
                  </a:lnTo>
                  <a:lnTo>
                    <a:pt x="91" y="19"/>
                  </a:lnTo>
                  <a:lnTo>
                    <a:pt x="92" y="16"/>
                  </a:lnTo>
                  <a:lnTo>
                    <a:pt x="92" y="13"/>
                  </a:lnTo>
                  <a:lnTo>
                    <a:pt x="89" y="10"/>
                  </a:lnTo>
                  <a:lnTo>
                    <a:pt x="88" y="12"/>
                  </a:lnTo>
                  <a:lnTo>
                    <a:pt x="87" y="11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4" y="14"/>
                  </a:lnTo>
                  <a:lnTo>
                    <a:pt x="83" y="18"/>
                  </a:lnTo>
                  <a:lnTo>
                    <a:pt x="82" y="17"/>
                  </a:lnTo>
                  <a:lnTo>
                    <a:pt x="79" y="19"/>
                  </a:lnTo>
                  <a:lnTo>
                    <a:pt x="80" y="21"/>
                  </a:lnTo>
                  <a:lnTo>
                    <a:pt x="79" y="22"/>
                  </a:lnTo>
                  <a:lnTo>
                    <a:pt x="79" y="26"/>
                  </a:lnTo>
                  <a:lnTo>
                    <a:pt x="78" y="27"/>
                  </a:lnTo>
                  <a:lnTo>
                    <a:pt x="76" y="27"/>
                  </a:lnTo>
                  <a:lnTo>
                    <a:pt x="75" y="29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5" y="34"/>
                  </a:lnTo>
                  <a:lnTo>
                    <a:pt x="73" y="35"/>
                  </a:lnTo>
                  <a:lnTo>
                    <a:pt x="72" y="36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69" y="40"/>
                  </a:lnTo>
                  <a:lnTo>
                    <a:pt x="68" y="40"/>
                  </a:lnTo>
                  <a:lnTo>
                    <a:pt x="67" y="41"/>
                  </a:lnTo>
                  <a:lnTo>
                    <a:pt x="65" y="40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6" y="38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1" y="40"/>
                  </a:lnTo>
                  <a:lnTo>
                    <a:pt x="51" y="43"/>
                  </a:lnTo>
                  <a:lnTo>
                    <a:pt x="50" y="43"/>
                  </a:lnTo>
                  <a:lnTo>
                    <a:pt x="48" y="41"/>
                  </a:lnTo>
                  <a:lnTo>
                    <a:pt x="47" y="41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7" y="35"/>
                  </a:lnTo>
                  <a:lnTo>
                    <a:pt x="46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7" y="25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38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31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8" y="9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2"/>
                  </a:lnTo>
                  <a:lnTo>
                    <a:pt x="18" y="10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113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4" name="Freeform 253"/>
            <p:cNvSpPr>
              <a:spLocks/>
            </p:cNvSpPr>
            <p:nvPr/>
          </p:nvSpPr>
          <p:spPr bwMode="auto">
            <a:xfrm>
              <a:off x="1422" y="2070"/>
              <a:ext cx="114" cy="125"/>
            </a:xfrm>
            <a:custGeom>
              <a:avLst/>
              <a:gdLst>
                <a:gd name="T0" fmla="*/ 38 w 114"/>
                <a:gd name="T1" fmla="*/ 117 h 125"/>
                <a:gd name="T2" fmla="*/ 47 w 114"/>
                <a:gd name="T3" fmla="*/ 114 h 125"/>
                <a:gd name="T4" fmla="*/ 43 w 114"/>
                <a:gd name="T5" fmla="*/ 111 h 125"/>
                <a:gd name="T6" fmla="*/ 37 w 114"/>
                <a:gd name="T7" fmla="*/ 108 h 125"/>
                <a:gd name="T8" fmla="*/ 34 w 114"/>
                <a:gd name="T9" fmla="*/ 109 h 125"/>
                <a:gd name="T10" fmla="*/ 29 w 114"/>
                <a:gd name="T11" fmla="*/ 107 h 125"/>
                <a:gd name="T12" fmla="*/ 29 w 114"/>
                <a:gd name="T13" fmla="*/ 105 h 125"/>
                <a:gd name="T14" fmla="*/ 24 w 114"/>
                <a:gd name="T15" fmla="*/ 101 h 125"/>
                <a:gd name="T16" fmla="*/ 31 w 114"/>
                <a:gd name="T17" fmla="*/ 97 h 125"/>
                <a:gd name="T18" fmla="*/ 33 w 114"/>
                <a:gd name="T19" fmla="*/ 89 h 125"/>
                <a:gd name="T20" fmla="*/ 31 w 114"/>
                <a:gd name="T21" fmla="*/ 87 h 125"/>
                <a:gd name="T22" fmla="*/ 35 w 114"/>
                <a:gd name="T23" fmla="*/ 86 h 125"/>
                <a:gd name="T24" fmla="*/ 33 w 114"/>
                <a:gd name="T25" fmla="*/ 81 h 125"/>
                <a:gd name="T26" fmla="*/ 30 w 114"/>
                <a:gd name="T27" fmla="*/ 78 h 125"/>
                <a:gd name="T28" fmla="*/ 31 w 114"/>
                <a:gd name="T29" fmla="*/ 74 h 125"/>
                <a:gd name="T30" fmla="*/ 29 w 114"/>
                <a:gd name="T31" fmla="*/ 69 h 125"/>
                <a:gd name="T32" fmla="*/ 28 w 114"/>
                <a:gd name="T33" fmla="*/ 70 h 125"/>
                <a:gd name="T34" fmla="*/ 24 w 114"/>
                <a:gd name="T35" fmla="*/ 66 h 125"/>
                <a:gd name="T36" fmla="*/ 21 w 114"/>
                <a:gd name="T37" fmla="*/ 68 h 125"/>
                <a:gd name="T38" fmla="*/ 19 w 114"/>
                <a:gd name="T39" fmla="*/ 66 h 125"/>
                <a:gd name="T40" fmla="*/ 14 w 114"/>
                <a:gd name="T41" fmla="*/ 60 h 125"/>
                <a:gd name="T42" fmla="*/ 14 w 114"/>
                <a:gd name="T43" fmla="*/ 51 h 125"/>
                <a:gd name="T44" fmla="*/ 15 w 114"/>
                <a:gd name="T45" fmla="*/ 48 h 125"/>
                <a:gd name="T46" fmla="*/ 19 w 114"/>
                <a:gd name="T47" fmla="*/ 48 h 125"/>
                <a:gd name="T48" fmla="*/ 22 w 114"/>
                <a:gd name="T49" fmla="*/ 42 h 125"/>
                <a:gd name="T50" fmla="*/ 24 w 114"/>
                <a:gd name="T51" fmla="*/ 39 h 125"/>
                <a:gd name="T52" fmla="*/ 28 w 114"/>
                <a:gd name="T53" fmla="*/ 40 h 125"/>
                <a:gd name="T54" fmla="*/ 29 w 114"/>
                <a:gd name="T55" fmla="*/ 40 h 125"/>
                <a:gd name="T56" fmla="*/ 33 w 114"/>
                <a:gd name="T57" fmla="*/ 40 h 125"/>
                <a:gd name="T58" fmla="*/ 37 w 114"/>
                <a:gd name="T59" fmla="*/ 40 h 125"/>
                <a:gd name="T60" fmla="*/ 40 w 114"/>
                <a:gd name="T61" fmla="*/ 42 h 125"/>
                <a:gd name="T62" fmla="*/ 45 w 114"/>
                <a:gd name="T63" fmla="*/ 41 h 125"/>
                <a:gd name="T64" fmla="*/ 51 w 114"/>
                <a:gd name="T65" fmla="*/ 43 h 125"/>
                <a:gd name="T66" fmla="*/ 53 w 114"/>
                <a:gd name="T67" fmla="*/ 37 h 125"/>
                <a:gd name="T68" fmla="*/ 56 w 114"/>
                <a:gd name="T69" fmla="*/ 37 h 125"/>
                <a:gd name="T70" fmla="*/ 62 w 114"/>
                <a:gd name="T71" fmla="*/ 40 h 125"/>
                <a:gd name="T72" fmla="*/ 70 w 114"/>
                <a:gd name="T73" fmla="*/ 38 h 125"/>
                <a:gd name="T74" fmla="*/ 76 w 114"/>
                <a:gd name="T75" fmla="*/ 39 h 125"/>
                <a:gd name="T76" fmla="*/ 81 w 114"/>
                <a:gd name="T77" fmla="*/ 37 h 125"/>
                <a:gd name="T78" fmla="*/ 84 w 114"/>
                <a:gd name="T79" fmla="*/ 35 h 125"/>
                <a:gd name="T80" fmla="*/ 84 w 114"/>
                <a:gd name="T81" fmla="*/ 30 h 125"/>
                <a:gd name="T82" fmla="*/ 82 w 114"/>
                <a:gd name="T83" fmla="*/ 23 h 125"/>
                <a:gd name="T84" fmla="*/ 84 w 114"/>
                <a:gd name="T85" fmla="*/ 16 h 125"/>
                <a:gd name="T86" fmla="*/ 94 w 114"/>
                <a:gd name="T87" fmla="*/ 18 h 125"/>
                <a:gd name="T88" fmla="*/ 100 w 114"/>
                <a:gd name="T89" fmla="*/ 17 h 125"/>
                <a:gd name="T90" fmla="*/ 104 w 114"/>
                <a:gd name="T91" fmla="*/ 12 h 125"/>
                <a:gd name="T92" fmla="*/ 109 w 114"/>
                <a:gd name="T93" fmla="*/ 11 h 125"/>
                <a:gd name="T94" fmla="*/ 112 w 114"/>
                <a:gd name="T95" fmla="*/ 9 h 125"/>
                <a:gd name="T96" fmla="*/ 112 w 114"/>
                <a:gd name="T97" fmla="*/ 1 h 125"/>
                <a:gd name="T98" fmla="*/ 1 w 114"/>
                <a:gd name="T99" fmla="*/ 117 h 125"/>
                <a:gd name="T100" fmla="*/ 15 w 114"/>
                <a:gd name="T101" fmla="*/ 122 h 125"/>
                <a:gd name="T102" fmla="*/ 21 w 114"/>
                <a:gd name="T103" fmla="*/ 125 h 125"/>
                <a:gd name="T104" fmla="*/ 33 w 114"/>
                <a:gd name="T105" fmla="*/ 121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4"/>
                <a:gd name="T160" fmla="*/ 0 h 125"/>
                <a:gd name="T161" fmla="*/ 114 w 114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4" h="125">
                  <a:moveTo>
                    <a:pt x="34" y="119"/>
                  </a:moveTo>
                  <a:lnTo>
                    <a:pt x="35" y="117"/>
                  </a:lnTo>
                  <a:lnTo>
                    <a:pt x="37" y="117"/>
                  </a:lnTo>
                  <a:lnTo>
                    <a:pt x="38" y="117"/>
                  </a:lnTo>
                  <a:lnTo>
                    <a:pt x="38" y="116"/>
                  </a:lnTo>
                  <a:lnTo>
                    <a:pt x="45" y="115"/>
                  </a:lnTo>
                  <a:lnTo>
                    <a:pt x="47" y="116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6" y="113"/>
                  </a:lnTo>
                  <a:lnTo>
                    <a:pt x="44" y="111"/>
                  </a:lnTo>
                  <a:lnTo>
                    <a:pt x="43" y="111"/>
                  </a:lnTo>
                  <a:lnTo>
                    <a:pt x="42" y="110"/>
                  </a:lnTo>
                  <a:lnTo>
                    <a:pt x="41" y="107"/>
                  </a:lnTo>
                  <a:lnTo>
                    <a:pt x="38" y="107"/>
                  </a:lnTo>
                  <a:lnTo>
                    <a:pt x="37" y="108"/>
                  </a:lnTo>
                  <a:lnTo>
                    <a:pt x="36" y="109"/>
                  </a:lnTo>
                  <a:lnTo>
                    <a:pt x="35" y="109"/>
                  </a:lnTo>
                  <a:lnTo>
                    <a:pt x="34" y="109"/>
                  </a:lnTo>
                  <a:lnTo>
                    <a:pt x="31" y="109"/>
                  </a:lnTo>
                  <a:lnTo>
                    <a:pt x="30" y="108"/>
                  </a:lnTo>
                  <a:lnTo>
                    <a:pt x="29" y="107"/>
                  </a:lnTo>
                  <a:lnTo>
                    <a:pt x="28" y="106"/>
                  </a:lnTo>
                  <a:lnTo>
                    <a:pt x="29" y="105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4" y="101"/>
                  </a:lnTo>
                  <a:lnTo>
                    <a:pt x="25" y="97"/>
                  </a:lnTo>
                  <a:lnTo>
                    <a:pt x="27" y="97"/>
                  </a:lnTo>
                  <a:lnTo>
                    <a:pt x="31" y="97"/>
                  </a:lnTo>
                  <a:lnTo>
                    <a:pt x="33" y="96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9" y="88"/>
                  </a:lnTo>
                  <a:lnTo>
                    <a:pt x="30" y="88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4" y="88"/>
                  </a:lnTo>
                  <a:lnTo>
                    <a:pt x="35" y="87"/>
                  </a:lnTo>
                  <a:lnTo>
                    <a:pt x="35" y="86"/>
                  </a:lnTo>
                  <a:lnTo>
                    <a:pt x="34" y="86"/>
                  </a:lnTo>
                  <a:lnTo>
                    <a:pt x="34" y="83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3" y="78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1" y="71"/>
                  </a:lnTo>
                  <a:lnTo>
                    <a:pt x="31" y="70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8" y="70"/>
                  </a:lnTo>
                  <a:lnTo>
                    <a:pt x="27" y="70"/>
                  </a:lnTo>
                  <a:lnTo>
                    <a:pt x="26" y="68"/>
                  </a:lnTo>
                  <a:lnTo>
                    <a:pt x="25" y="68"/>
                  </a:lnTo>
                  <a:lnTo>
                    <a:pt x="24" y="66"/>
                  </a:lnTo>
                  <a:lnTo>
                    <a:pt x="23" y="67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21" y="68"/>
                  </a:lnTo>
                  <a:lnTo>
                    <a:pt x="19" y="67"/>
                  </a:lnTo>
                  <a:lnTo>
                    <a:pt x="19" y="66"/>
                  </a:lnTo>
                  <a:lnTo>
                    <a:pt x="14" y="63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2" y="54"/>
                  </a:lnTo>
                  <a:lnTo>
                    <a:pt x="13" y="53"/>
                  </a:lnTo>
                  <a:lnTo>
                    <a:pt x="14" y="51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1" y="47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7" y="39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4" y="40"/>
                  </a:lnTo>
                  <a:lnTo>
                    <a:pt x="34" y="41"/>
                  </a:lnTo>
                  <a:lnTo>
                    <a:pt x="37" y="40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9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9" y="42"/>
                  </a:lnTo>
                  <a:lnTo>
                    <a:pt x="51" y="43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3" y="38"/>
                  </a:lnTo>
                  <a:lnTo>
                    <a:pt x="53" y="37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6" y="37"/>
                  </a:lnTo>
                  <a:lnTo>
                    <a:pt x="57" y="37"/>
                  </a:lnTo>
                  <a:lnTo>
                    <a:pt x="61" y="39"/>
                  </a:lnTo>
                  <a:lnTo>
                    <a:pt x="62" y="39"/>
                  </a:lnTo>
                  <a:lnTo>
                    <a:pt x="62" y="40"/>
                  </a:lnTo>
                  <a:lnTo>
                    <a:pt x="63" y="40"/>
                  </a:lnTo>
                  <a:lnTo>
                    <a:pt x="65" y="40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2" y="38"/>
                  </a:lnTo>
                  <a:lnTo>
                    <a:pt x="74" y="40"/>
                  </a:lnTo>
                  <a:lnTo>
                    <a:pt x="76" y="39"/>
                  </a:lnTo>
                  <a:lnTo>
                    <a:pt x="77" y="40"/>
                  </a:lnTo>
                  <a:lnTo>
                    <a:pt x="80" y="39"/>
                  </a:lnTo>
                  <a:lnTo>
                    <a:pt x="81" y="37"/>
                  </a:lnTo>
                  <a:lnTo>
                    <a:pt x="83" y="36"/>
                  </a:lnTo>
                  <a:lnTo>
                    <a:pt x="83" y="35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3" y="27"/>
                  </a:lnTo>
                  <a:lnTo>
                    <a:pt x="81" y="25"/>
                  </a:lnTo>
                  <a:lnTo>
                    <a:pt x="82" y="23"/>
                  </a:lnTo>
                  <a:lnTo>
                    <a:pt x="81" y="22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9" y="17"/>
                  </a:lnTo>
                  <a:lnTo>
                    <a:pt x="91" y="20"/>
                  </a:lnTo>
                  <a:lnTo>
                    <a:pt x="94" y="18"/>
                  </a:lnTo>
                  <a:lnTo>
                    <a:pt x="95" y="17"/>
                  </a:lnTo>
                  <a:lnTo>
                    <a:pt x="96" y="18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16"/>
                  </a:lnTo>
                  <a:lnTo>
                    <a:pt x="103" y="16"/>
                  </a:lnTo>
                  <a:lnTo>
                    <a:pt x="103" y="13"/>
                  </a:lnTo>
                  <a:lnTo>
                    <a:pt x="104" y="12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9" y="11"/>
                  </a:lnTo>
                  <a:lnTo>
                    <a:pt x="111" y="12"/>
                  </a:lnTo>
                  <a:lnTo>
                    <a:pt x="113" y="12"/>
                  </a:lnTo>
                  <a:lnTo>
                    <a:pt x="114" y="11"/>
                  </a:lnTo>
                  <a:lnTo>
                    <a:pt x="112" y="9"/>
                  </a:lnTo>
                  <a:lnTo>
                    <a:pt x="113" y="5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18"/>
                  </a:lnTo>
                  <a:lnTo>
                    <a:pt x="1" y="117"/>
                  </a:lnTo>
                  <a:lnTo>
                    <a:pt x="3" y="118"/>
                  </a:lnTo>
                  <a:lnTo>
                    <a:pt x="5" y="120"/>
                  </a:lnTo>
                  <a:lnTo>
                    <a:pt x="15" y="121"/>
                  </a:lnTo>
                  <a:lnTo>
                    <a:pt x="15" y="122"/>
                  </a:lnTo>
                  <a:lnTo>
                    <a:pt x="14" y="124"/>
                  </a:lnTo>
                  <a:lnTo>
                    <a:pt x="18" y="124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25" y="125"/>
                  </a:lnTo>
                  <a:lnTo>
                    <a:pt x="28" y="122"/>
                  </a:lnTo>
                  <a:lnTo>
                    <a:pt x="30" y="123"/>
                  </a:lnTo>
                  <a:lnTo>
                    <a:pt x="33" y="121"/>
                  </a:lnTo>
                  <a:lnTo>
                    <a:pt x="34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5" name="Freeform 254"/>
            <p:cNvSpPr>
              <a:spLocks/>
            </p:cNvSpPr>
            <p:nvPr/>
          </p:nvSpPr>
          <p:spPr bwMode="auto">
            <a:xfrm>
              <a:off x="1282" y="1945"/>
              <a:ext cx="281" cy="250"/>
            </a:xfrm>
            <a:custGeom>
              <a:avLst/>
              <a:gdLst>
                <a:gd name="T0" fmla="*/ 222 w 281"/>
                <a:gd name="T1" fmla="*/ 148 h 250"/>
                <a:gd name="T2" fmla="*/ 236 w 281"/>
                <a:gd name="T3" fmla="*/ 143 h 250"/>
                <a:gd name="T4" fmla="*/ 249 w 281"/>
                <a:gd name="T5" fmla="*/ 136 h 250"/>
                <a:gd name="T6" fmla="*/ 253 w 281"/>
                <a:gd name="T7" fmla="*/ 122 h 250"/>
                <a:gd name="T8" fmla="*/ 268 w 281"/>
                <a:gd name="T9" fmla="*/ 116 h 250"/>
                <a:gd name="T10" fmla="*/ 281 w 281"/>
                <a:gd name="T11" fmla="*/ 103 h 250"/>
                <a:gd name="T12" fmla="*/ 271 w 281"/>
                <a:gd name="T13" fmla="*/ 99 h 250"/>
                <a:gd name="T14" fmla="*/ 266 w 281"/>
                <a:gd name="T15" fmla="*/ 86 h 250"/>
                <a:gd name="T16" fmla="*/ 257 w 281"/>
                <a:gd name="T17" fmla="*/ 79 h 250"/>
                <a:gd name="T18" fmla="*/ 258 w 281"/>
                <a:gd name="T19" fmla="*/ 65 h 250"/>
                <a:gd name="T20" fmla="*/ 254 w 281"/>
                <a:gd name="T21" fmla="*/ 48 h 250"/>
                <a:gd name="T22" fmla="*/ 245 w 281"/>
                <a:gd name="T23" fmla="*/ 39 h 250"/>
                <a:gd name="T24" fmla="*/ 242 w 281"/>
                <a:gd name="T25" fmla="*/ 26 h 250"/>
                <a:gd name="T26" fmla="*/ 232 w 281"/>
                <a:gd name="T27" fmla="*/ 13 h 250"/>
                <a:gd name="T28" fmla="*/ 219 w 281"/>
                <a:gd name="T29" fmla="*/ 19 h 250"/>
                <a:gd name="T30" fmla="*/ 215 w 281"/>
                <a:gd name="T31" fmla="*/ 34 h 250"/>
                <a:gd name="T32" fmla="*/ 205 w 281"/>
                <a:gd name="T33" fmla="*/ 40 h 250"/>
                <a:gd name="T34" fmla="*/ 194 w 281"/>
                <a:gd name="T35" fmla="*/ 39 h 250"/>
                <a:gd name="T36" fmla="*/ 186 w 281"/>
                <a:gd name="T37" fmla="*/ 36 h 250"/>
                <a:gd name="T38" fmla="*/ 187 w 281"/>
                <a:gd name="T39" fmla="*/ 23 h 250"/>
                <a:gd name="T40" fmla="*/ 180 w 281"/>
                <a:gd name="T41" fmla="*/ 7 h 250"/>
                <a:gd name="T42" fmla="*/ 164 w 281"/>
                <a:gd name="T43" fmla="*/ 10 h 250"/>
                <a:gd name="T44" fmla="*/ 155 w 281"/>
                <a:gd name="T45" fmla="*/ 7 h 250"/>
                <a:gd name="T46" fmla="*/ 144 w 281"/>
                <a:gd name="T47" fmla="*/ 0 h 250"/>
                <a:gd name="T48" fmla="*/ 133 w 281"/>
                <a:gd name="T49" fmla="*/ 8 h 250"/>
                <a:gd name="T50" fmla="*/ 132 w 281"/>
                <a:gd name="T51" fmla="*/ 19 h 250"/>
                <a:gd name="T52" fmla="*/ 124 w 281"/>
                <a:gd name="T53" fmla="*/ 29 h 250"/>
                <a:gd name="T54" fmla="*/ 112 w 281"/>
                <a:gd name="T55" fmla="*/ 42 h 250"/>
                <a:gd name="T56" fmla="*/ 104 w 281"/>
                <a:gd name="T57" fmla="*/ 55 h 250"/>
                <a:gd name="T58" fmla="*/ 103 w 281"/>
                <a:gd name="T59" fmla="*/ 68 h 250"/>
                <a:gd name="T60" fmla="*/ 93 w 281"/>
                <a:gd name="T61" fmla="*/ 72 h 250"/>
                <a:gd name="T62" fmla="*/ 97 w 281"/>
                <a:gd name="T63" fmla="*/ 82 h 250"/>
                <a:gd name="T64" fmla="*/ 93 w 281"/>
                <a:gd name="T65" fmla="*/ 92 h 250"/>
                <a:gd name="T66" fmla="*/ 80 w 281"/>
                <a:gd name="T67" fmla="*/ 99 h 250"/>
                <a:gd name="T68" fmla="*/ 65 w 281"/>
                <a:gd name="T69" fmla="*/ 98 h 250"/>
                <a:gd name="T70" fmla="*/ 48 w 281"/>
                <a:gd name="T71" fmla="*/ 103 h 250"/>
                <a:gd name="T72" fmla="*/ 37 w 281"/>
                <a:gd name="T73" fmla="*/ 103 h 250"/>
                <a:gd name="T74" fmla="*/ 27 w 281"/>
                <a:gd name="T75" fmla="*/ 110 h 250"/>
                <a:gd name="T76" fmla="*/ 17 w 281"/>
                <a:gd name="T77" fmla="*/ 109 h 250"/>
                <a:gd name="T78" fmla="*/ 14 w 281"/>
                <a:gd name="T79" fmla="*/ 114 h 250"/>
                <a:gd name="T80" fmla="*/ 11 w 281"/>
                <a:gd name="T81" fmla="*/ 127 h 250"/>
                <a:gd name="T82" fmla="*/ 9 w 281"/>
                <a:gd name="T83" fmla="*/ 136 h 250"/>
                <a:gd name="T84" fmla="*/ 11 w 281"/>
                <a:gd name="T85" fmla="*/ 144 h 250"/>
                <a:gd name="T86" fmla="*/ 20 w 281"/>
                <a:gd name="T87" fmla="*/ 149 h 250"/>
                <a:gd name="T88" fmla="*/ 24 w 281"/>
                <a:gd name="T89" fmla="*/ 157 h 250"/>
                <a:gd name="T90" fmla="*/ 27 w 281"/>
                <a:gd name="T91" fmla="*/ 159 h 250"/>
                <a:gd name="T92" fmla="*/ 28 w 281"/>
                <a:gd name="T93" fmla="*/ 170 h 250"/>
                <a:gd name="T94" fmla="*/ 22 w 281"/>
                <a:gd name="T95" fmla="*/ 182 h 250"/>
                <a:gd name="T96" fmla="*/ 16 w 281"/>
                <a:gd name="T97" fmla="*/ 189 h 250"/>
                <a:gd name="T98" fmla="*/ 7 w 281"/>
                <a:gd name="T99" fmla="*/ 200 h 250"/>
                <a:gd name="T100" fmla="*/ 6 w 281"/>
                <a:gd name="T101" fmla="*/ 222 h 250"/>
                <a:gd name="T102" fmla="*/ 24 w 281"/>
                <a:gd name="T103" fmla="*/ 237 h 250"/>
                <a:gd name="T104" fmla="*/ 44 w 281"/>
                <a:gd name="T105" fmla="*/ 236 h 250"/>
                <a:gd name="T106" fmla="*/ 64 w 281"/>
                <a:gd name="T107" fmla="*/ 236 h 250"/>
                <a:gd name="T108" fmla="*/ 74 w 281"/>
                <a:gd name="T109" fmla="*/ 229 h 250"/>
                <a:gd name="T110" fmla="*/ 84 w 281"/>
                <a:gd name="T111" fmla="*/ 222 h 250"/>
                <a:gd name="T112" fmla="*/ 109 w 281"/>
                <a:gd name="T113" fmla="*/ 231 h 250"/>
                <a:gd name="T114" fmla="*/ 135 w 281"/>
                <a:gd name="T115" fmla="*/ 247 h 250"/>
                <a:gd name="T116" fmla="*/ 155 w 281"/>
                <a:gd name="T117" fmla="*/ 247 h 2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1"/>
                <a:gd name="T178" fmla="*/ 0 h 250"/>
                <a:gd name="T179" fmla="*/ 281 w 281"/>
                <a:gd name="T180" fmla="*/ 250 h 2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1" h="250">
                  <a:moveTo>
                    <a:pt x="224" y="160"/>
                  </a:moveTo>
                  <a:lnTo>
                    <a:pt x="224" y="160"/>
                  </a:lnTo>
                  <a:lnTo>
                    <a:pt x="224" y="158"/>
                  </a:lnTo>
                  <a:lnTo>
                    <a:pt x="224" y="155"/>
                  </a:lnTo>
                  <a:lnTo>
                    <a:pt x="223" y="152"/>
                  </a:lnTo>
                  <a:lnTo>
                    <a:pt x="221" y="150"/>
                  </a:lnTo>
                  <a:lnTo>
                    <a:pt x="222" y="148"/>
                  </a:lnTo>
                  <a:lnTo>
                    <a:pt x="221" y="147"/>
                  </a:lnTo>
                  <a:lnTo>
                    <a:pt x="223" y="140"/>
                  </a:lnTo>
                  <a:lnTo>
                    <a:pt x="224" y="141"/>
                  </a:lnTo>
                  <a:lnTo>
                    <a:pt x="225" y="141"/>
                  </a:lnTo>
                  <a:lnTo>
                    <a:pt x="229" y="142"/>
                  </a:lnTo>
                  <a:lnTo>
                    <a:pt x="231" y="145"/>
                  </a:lnTo>
                  <a:lnTo>
                    <a:pt x="234" y="143"/>
                  </a:lnTo>
                  <a:lnTo>
                    <a:pt x="235" y="142"/>
                  </a:lnTo>
                  <a:lnTo>
                    <a:pt x="236" y="143"/>
                  </a:lnTo>
                  <a:lnTo>
                    <a:pt x="237" y="142"/>
                  </a:lnTo>
                  <a:lnTo>
                    <a:pt x="240" y="142"/>
                  </a:lnTo>
                  <a:lnTo>
                    <a:pt x="240" y="141"/>
                  </a:lnTo>
                  <a:lnTo>
                    <a:pt x="243" y="141"/>
                  </a:lnTo>
                  <a:lnTo>
                    <a:pt x="243" y="138"/>
                  </a:lnTo>
                  <a:lnTo>
                    <a:pt x="244" y="137"/>
                  </a:lnTo>
                  <a:lnTo>
                    <a:pt x="246" y="136"/>
                  </a:lnTo>
                  <a:lnTo>
                    <a:pt x="247" y="136"/>
                  </a:lnTo>
                  <a:lnTo>
                    <a:pt x="248" y="136"/>
                  </a:lnTo>
                  <a:lnTo>
                    <a:pt x="249" y="136"/>
                  </a:lnTo>
                  <a:lnTo>
                    <a:pt x="251" y="137"/>
                  </a:lnTo>
                  <a:lnTo>
                    <a:pt x="253" y="137"/>
                  </a:lnTo>
                  <a:lnTo>
                    <a:pt x="253" y="136"/>
                  </a:lnTo>
                  <a:lnTo>
                    <a:pt x="252" y="134"/>
                  </a:lnTo>
                  <a:lnTo>
                    <a:pt x="253" y="130"/>
                  </a:lnTo>
                  <a:lnTo>
                    <a:pt x="254" y="129"/>
                  </a:lnTo>
                  <a:lnTo>
                    <a:pt x="253" y="128"/>
                  </a:lnTo>
                  <a:lnTo>
                    <a:pt x="252" y="126"/>
                  </a:lnTo>
                  <a:lnTo>
                    <a:pt x="253" y="124"/>
                  </a:lnTo>
                  <a:lnTo>
                    <a:pt x="253" y="122"/>
                  </a:lnTo>
                  <a:lnTo>
                    <a:pt x="257" y="123"/>
                  </a:lnTo>
                  <a:lnTo>
                    <a:pt x="258" y="124"/>
                  </a:lnTo>
                  <a:lnTo>
                    <a:pt x="260" y="124"/>
                  </a:lnTo>
                  <a:lnTo>
                    <a:pt x="265" y="124"/>
                  </a:lnTo>
                  <a:lnTo>
                    <a:pt x="266" y="123"/>
                  </a:lnTo>
                  <a:lnTo>
                    <a:pt x="267" y="123"/>
                  </a:lnTo>
                  <a:lnTo>
                    <a:pt x="267" y="121"/>
                  </a:lnTo>
                  <a:lnTo>
                    <a:pt x="266" y="120"/>
                  </a:lnTo>
                  <a:lnTo>
                    <a:pt x="268" y="116"/>
                  </a:lnTo>
                  <a:lnTo>
                    <a:pt x="270" y="116"/>
                  </a:lnTo>
                  <a:lnTo>
                    <a:pt x="274" y="116"/>
                  </a:lnTo>
                  <a:lnTo>
                    <a:pt x="274" y="115"/>
                  </a:lnTo>
                  <a:lnTo>
                    <a:pt x="275" y="114"/>
                  </a:lnTo>
                  <a:lnTo>
                    <a:pt x="274" y="111"/>
                  </a:lnTo>
                  <a:lnTo>
                    <a:pt x="276" y="109"/>
                  </a:lnTo>
                  <a:lnTo>
                    <a:pt x="279" y="109"/>
                  </a:lnTo>
                  <a:lnTo>
                    <a:pt x="280" y="106"/>
                  </a:lnTo>
                  <a:lnTo>
                    <a:pt x="281" y="105"/>
                  </a:lnTo>
                  <a:lnTo>
                    <a:pt x="281" y="103"/>
                  </a:lnTo>
                  <a:lnTo>
                    <a:pt x="280" y="102"/>
                  </a:lnTo>
                  <a:lnTo>
                    <a:pt x="277" y="100"/>
                  </a:lnTo>
                  <a:lnTo>
                    <a:pt x="276" y="100"/>
                  </a:lnTo>
                  <a:lnTo>
                    <a:pt x="274" y="101"/>
                  </a:lnTo>
                  <a:lnTo>
                    <a:pt x="273" y="98"/>
                  </a:lnTo>
                  <a:lnTo>
                    <a:pt x="272" y="97"/>
                  </a:lnTo>
                  <a:lnTo>
                    <a:pt x="271" y="99"/>
                  </a:lnTo>
                  <a:lnTo>
                    <a:pt x="268" y="96"/>
                  </a:lnTo>
                  <a:lnTo>
                    <a:pt x="269" y="96"/>
                  </a:lnTo>
                  <a:lnTo>
                    <a:pt x="272" y="94"/>
                  </a:lnTo>
                  <a:lnTo>
                    <a:pt x="272" y="93"/>
                  </a:lnTo>
                  <a:lnTo>
                    <a:pt x="272" y="91"/>
                  </a:lnTo>
                  <a:lnTo>
                    <a:pt x="273" y="90"/>
                  </a:lnTo>
                  <a:lnTo>
                    <a:pt x="276" y="88"/>
                  </a:lnTo>
                  <a:lnTo>
                    <a:pt x="274" y="85"/>
                  </a:lnTo>
                  <a:lnTo>
                    <a:pt x="270" y="84"/>
                  </a:lnTo>
                  <a:lnTo>
                    <a:pt x="266" y="86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64" y="84"/>
                  </a:lnTo>
                  <a:lnTo>
                    <a:pt x="265" y="82"/>
                  </a:lnTo>
                  <a:lnTo>
                    <a:pt x="262" y="81"/>
                  </a:lnTo>
                  <a:lnTo>
                    <a:pt x="260" y="81"/>
                  </a:lnTo>
                  <a:lnTo>
                    <a:pt x="259" y="78"/>
                  </a:lnTo>
                  <a:lnTo>
                    <a:pt x="259" y="77"/>
                  </a:lnTo>
                  <a:lnTo>
                    <a:pt x="258" y="79"/>
                  </a:lnTo>
                  <a:lnTo>
                    <a:pt x="257" y="79"/>
                  </a:lnTo>
                  <a:lnTo>
                    <a:pt x="257" y="76"/>
                  </a:lnTo>
                  <a:lnTo>
                    <a:pt x="260" y="74"/>
                  </a:lnTo>
                  <a:lnTo>
                    <a:pt x="259" y="72"/>
                  </a:lnTo>
                  <a:lnTo>
                    <a:pt x="258" y="72"/>
                  </a:lnTo>
                  <a:lnTo>
                    <a:pt x="257" y="69"/>
                  </a:lnTo>
                  <a:lnTo>
                    <a:pt x="257" y="68"/>
                  </a:lnTo>
                  <a:lnTo>
                    <a:pt x="257" y="66"/>
                  </a:lnTo>
                  <a:lnTo>
                    <a:pt x="258" y="65"/>
                  </a:lnTo>
                  <a:lnTo>
                    <a:pt x="258" y="64"/>
                  </a:lnTo>
                  <a:lnTo>
                    <a:pt x="258" y="62"/>
                  </a:lnTo>
                  <a:lnTo>
                    <a:pt x="258" y="61"/>
                  </a:lnTo>
                  <a:lnTo>
                    <a:pt x="256" y="57"/>
                  </a:lnTo>
                  <a:lnTo>
                    <a:pt x="255" y="56"/>
                  </a:lnTo>
                  <a:lnTo>
                    <a:pt x="254" y="56"/>
                  </a:lnTo>
                  <a:lnTo>
                    <a:pt x="253" y="55"/>
                  </a:lnTo>
                  <a:lnTo>
                    <a:pt x="253" y="53"/>
                  </a:lnTo>
                  <a:lnTo>
                    <a:pt x="253" y="52"/>
                  </a:lnTo>
                  <a:lnTo>
                    <a:pt x="254" y="48"/>
                  </a:lnTo>
                  <a:lnTo>
                    <a:pt x="253" y="47"/>
                  </a:lnTo>
                  <a:lnTo>
                    <a:pt x="252" y="47"/>
                  </a:lnTo>
                  <a:lnTo>
                    <a:pt x="251" y="46"/>
                  </a:lnTo>
                  <a:lnTo>
                    <a:pt x="251" y="45"/>
                  </a:lnTo>
                  <a:lnTo>
                    <a:pt x="250" y="45"/>
                  </a:lnTo>
                  <a:lnTo>
                    <a:pt x="247" y="41"/>
                  </a:lnTo>
                  <a:lnTo>
                    <a:pt x="246" y="40"/>
                  </a:lnTo>
                  <a:lnTo>
                    <a:pt x="245" y="40"/>
                  </a:lnTo>
                  <a:lnTo>
                    <a:pt x="245" y="39"/>
                  </a:lnTo>
                  <a:lnTo>
                    <a:pt x="244" y="37"/>
                  </a:lnTo>
                  <a:lnTo>
                    <a:pt x="243" y="37"/>
                  </a:lnTo>
                  <a:lnTo>
                    <a:pt x="243" y="33"/>
                  </a:lnTo>
                  <a:lnTo>
                    <a:pt x="242" y="31"/>
                  </a:lnTo>
                  <a:lnTo>
                    <a:pt x="243" y="30"/>
                  </a:lnTo>
                  <a:lnTo>
                    <a:pt x="242" y="28"/>
                  </a:lnTo>
                  <a:lnTo>
                    <a:pt x="243" y="28"/>
                  </a:lnTo>
                  <a:lnTo>
                    <a:pt x="243" y="27"/>
                  </a:lnTo>
                  <a:lnTo>
                    <a:pt x="242" y="26"/>
                  </a:lnTo>
                  <a:lnTo>
                    <a:pt x="241" y="27"/>
                  </a:lnTo>
                  <a:lnTo>
                    <a:pt x="240" y="25"/>
                  </a:lnTo>
                  <a:lnTo>
                    <a:pt x="239" y="25"/>
                  </a:lnTo>
                  <a:lnTo>
                    <a:pt x="238" y="17"/>
                  </a:lnTo>
                  <a:lnTo>
                    <a:pt x="233" y="18"/>
                  </a:lnTo>
                  <a:lnTo>
                    <a:pt x="232" y="19"/>
                  </a:lnTo>
                  <a:lnTo>
                    <a:pt x="231" y="19"/>
                  </a:lnTo>
                  <a:lnTo>
                    <a:pt x="232" y="16"/>
                  </a:lnTo>
                  <a:lnTo>
                    <a:pt x="232" y="13"/>
                  </a:lnTo>
                  <a:lnTo>
                    <a:pt x="229" y="10"/>
                  </a:lnTo>
                  <a:lnTo>
                    <a:pt x="228" y="11"/>
                  </a:lnTo>
                  <a:lnTo>
                    <a:pt x="227" y="11"/>
                  </a:lnTo>
                  <a:lnTo>
                    <a:pt x="226" y="14"/>
                  </a:lnTo>
                  <a:lnTo>
                    <a:pt x="225" y="14"/>
                  </a:lnTo>
                  <a:lnTo>
                    <a:pt x="224" y="14"/>
                  </a:lnTo>
                  <a:lnTo>
                    <a:pt x="223" y="18"/>
                  </a:lnTo>
                  <a:lnTo>
                    <a:pt x="222" y="17"/>
                  </a:lnTo>
                  <a:lnTo>
                    <a:pt x="219" y="19"/>
                  </a:lnTo>
                  <a:lnTo>
                    <a:pt x="220" y="21"/>
                  </a:lnTo>
                  <a:lnTo>
                    <a:pt x="218" y="22"/>
                  </a:lnTo>
                  <a:lnTo>
                    <a:pt x="219" y="26"/>
                  </a:lnTo>
                  <a:lnTo>
                    <a:pt x="218" y="27"/>
                  </a:lnTo>
                  <a:lnTo>
                    <a:pt x="216" y="27"/>
                  </a:lnTo>
                  <a:lnTo>
                    <a:pt x="215" y="29"/>
                  </a:lnTo>
                  <a:lnTo>
                    <a:pt x="215" y="30"/>
                  </a:lnTo>
                  <a:lnTo>
                    <a:pt x="215" y="31"/>
                  </a:lnTo>
                  <a:lnTo>
                    <a:pt x="215" y="32"/>
                  </a:lnTo>
                  <a:lnTo>
                    <a:pt x="215" y="34"/>
                  </a:lnTo>
                  <a:lnTo>
                    <a:pt x="213" y="35"/>
                  </a:lnTo>
                  <a:lnTo>
                    <a:pt x="212" y="36"/>
                  </a:lnTo>
                  <a:lnTo>
                    <a:pt x="211" y="39"/>
                  </a:lnTo>
                  <a:lnTo>
                    <a:pt x="210" y="39"/>
                  </a:lnTo>
                  <a:lnTo>
                    <a:pt x="209" y="39"/>
                  </a:lnTo>
                  <a:lnTo>
                    <a:pt x="209" y="40"/>
                  </a:lnTo>
                  <a:lnTo>
                    <a:pt x="208" y="40"/>
                  </a:lnTo>
                  <a:lnTo>
                    <a:pt x="207" y="41"/>
                  </a:lnTo>
                  <a:lnTo>
                    <a:pt x="205" y="40"/>
                  </a:lnTo>
                  <a:lnTo>
                    <a:pt x="204" y="40"/>
                  </a:lnTo>
                  <a:lnTo>
                    <a:pt x="204" y="39"/>
                  </a:lnTo>
                  <a:lnTo>
                    <a:pt x="201" y="40"/>
                  </a:lnTo>
                  <a:lnTo>
                    <a:pt x="200" y="40"/>
                  </a:lnTo>
                  <a:lnTo>
                    <a:pt x="200" y="38"/>
                  </a:lnTo>
                  <a:lnTo>
                    <a:pt x="199" y="38"/>
                  </a:lnTo>
                  <a:lnTo>
                    <a:pt x="196" y="38"/>
                  </a:lnTo>
                  <a:lnTo>
                    <a:pt x="194" y="39"/>
                  </a:lnTo>
                  <a:lnTo>
                    <a:pt x="192" y="39"/>
                  </a:lnTo>
                  <a:lnTo>
                    <a:pt x="191" y="40"/>
                  </a:lnTo>
                  <a:lnTo>
                    <a:pt x="191" y="43"/>
                  </a:lnTo>
                  <a:lnTo>
                    <a:pt x="190" y="43"/>
                  </a:lnTo>
                  <a:lnTo>
                    <a:pt x="188" y="41"/>
                  </a:lnTo>
                  <a:lnTo>
                    <a:pt x="187" y="41"/>
                  </a:lnTo>
                  <a:lnTo>
                    <a:pt x="187" y="38"/>
                  </a:lnTo>
                  <a:lnTo>
                    <a:pt x="188" y="37"/>
                  </a:lnTo>
                  <a:lnTo>
                    <a:pt x="187" y="35"/>
                  </a:lnTo>
                  <a:lnTo>
                    <a:pt x="186" y="36"/>
                  </a:lnTo>
                  <a:lnTo>
                    <a:pt x="185" y="35"/>
                  </a:lnTo>
                  <a:lnTo>
                    <a:pt x="185" y="34"/>
                  </a:lnTo>
                  <a:lnTo>
                    <a:pt x="187" y="33"/>
                  </a:lnTo>
                  <a:lnTo>
                    <a:pt x="187" y="29"/>
                  </a:lnTo>
                  <a:lnTo>
                    <a:pt x="187" y="28"/>
                  </a:lnTo>
                  <a:lnTo>
                    <a:pt x="187" y="27"/>
                  </a:lnTo>
                  <a:lnTo>
                    <a:pt x="187" y="26"/>
                  </a:lnTo>
                  <a:lnTo>
                    <a:pt x="187" y="25"/>
                  </a:lnTo>
                  <a:lnTo>
                    <a:pt x="187" y="23"/>
                  </a:lnTo>
                  <a:lnTo>
                    <a:pt x="187" y="22"/>
                  </a:lnTo>
                  <a:lnTo>
                    <a:pt x="186" y="22"/>
                  </a:lnTo>
                  <a:lnTo>
                    <a:pt x="185" y="20"/>
                  </a:lnTo>
                  <a:lnTo>
                    <a:pt x="184" y="19"/>
                  </a:lnTo>
                  <a:lnTo>
                    <a:pt x="182" y="17"/>
                  </a:lnTo>
                  <a:lnTo>
                    <a:pt x="182" y="14"/>
                  </a:lnTo>
                  <a:lnTo>
                    <a:pt x="183" y="13"/>
                  </a:lnTo>
                  <a:lnTo>
                    <a:pt x="181" y="10"/>
                  </a:lnTo>
                  <a:lnTo>
                    <a:pt x="180" y="7"/>
                  </a:lnTo>
                  <a:lnTo>
                    <a:pt x="178" y="6"/>
                  </a:lnTo>
                  <a:lnTo>
                    <a:pt x="177" y="7"/>
                  </a:lnTo>
                  <a:lnTo>
                    <a:pt x="176" y="7"/>
                  </a:lnTo>
                  <a:lnTo>
                    <a:pt x="172" y="9"/>
                  </a:lnTo>
                  <a:lnTo>
                    <a:pt x="171" y="8"/>
                  </a:lnTo>
                  <a:lnTo>
                    <a:pt x="170" y="7"/>
                  </a:lnTo>
                  <a:lnTo>
                    <a:pt x="169" y="7"/>
                  </a:lnTo>
                  <a:lnTo>
                    <a:pt x="168" y="9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3" y="10"/>
                  </a:lnTo>
                  <a:lnTo>
                    <a:pt x="162" y="11"/>
                  </a:lnTo>
                  <a:lnTo>
                    <a:pt x="161" y="11"/>
                  </a:lnTo>
                  <a:lnTo>
                    <a:pt x="160" y="10"/>
                  </a:lnTo>
                  <a:lnTo>
                    <a:pt x="159" y="11"/>
                  </a:lnTo>
                  <a:lnTo>
                    <a:pt x="158" y="10"/>
                  </a:lnTo>
                  <a:lnTo>
                    <a:pt x="157" y="8"/>
                  </a:lnTo>
                  <a:lnTo>
                    <a:pt x="155" y="8"/>
                  </a:lnTo>
                  <a:lnTo>
                    <a:pt x="155" y="7"/>
                  </a:lnTo>
                  <a:lnTo>
                    <a:pt x="154" y="5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1" y="3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43" y="1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7" y="2"/>
                  </a:lnTo>
                  <a:lnTo>
                    <a:pt x="136" y="2"/>
                  </a:lnTo>
                  <a:lnTo>
                    <a:pt x="133" y="3"/>
                  </a:lnTo>
                  <a:lnTo>
                    <a:pt x="133" y="8"/>
                  </a:lnTo>
                  <a:lnTo>
                    <a:pt x="134" y="9"/>
                  </a:lnTo>
                  <a:lnTo>
                    <a:pt x="134" y="10"/>
                  </a:lnTo>
                  <a:lnTo>
                    <a:pt x="135" y="12"/>
                  </a:lnTo>
                  <a:lnTo>
                    <a:pt x="133" y="13"/>
                  </a:lnTo>
                  <a:lnTo>
                    <a:pt x="134" y="15"/>
                  </a:lnTo>
                  <a:lnTo>
                    <a:pt x="135" y="15"/>
                  </a:lnTo>
                  <a:lnTo>
                    <a:pt x="135" y="16"/>
                  </a:lnTo>
                  <a:lnTo>
                    <a:pt x="133" y="17"/>
                  </a:lnTo>
                  <a:lnTo>
                    <a:pt x="132" y="18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7" y="23"/>
                  </a:lnTo>
                  <a:lnTo>
                    <a:pt x="124" y="25"/>
                  </a:lnTo>
                  <a:lnTo>
                    <a:pt x="125" y="27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4" y="29"/>
                  </a:lnTo>
                  <a:lnTo>
                    <a:pt x="123" y="33"/>
                  </a:lnTo>
                  <a:lnTo>
                    <a:pt x="122" y="32"/>
                  </a:lnTo>
                  <a:lnTo>
                    <a:pt x="121" y="34"/>
                  </a:lnTo>
                  <a:lnTo>
                    <a:pt x="119" y="36"/>
                  </a:lnTo>
                  <a:lnTo>
                    <a:pt x="113" y="37"/>
                  </a:lnTo>
                  <a:lnTo>
                    <a:pt x="113" y="39"/>
                  </a:lnTo>
                  <a:lnTo>
                    <a:pt x="113" y="41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10" y="47"/>
                  </a:lnTo>
                  <a:lnTo>
                    <a:pt x="108" y="47"/>
                  </a:lnTo>
                  <a:lnTo>
                    <a:pt x="105" y="48"/>
                  </a:lnTo>
                  <a:lnTo>
                    <a:pt x="103" y="50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8"/>
                  </a:lnTo>
                  <a:lnTo>
                    <a:pt x="105" y="61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6" y="65"/>
                  </a:lnTo>
                  <a:lnTo>
                    <a:pt x="107" y="66"/>
                  </a:lnTo>
                  <a:lnTo>
                    <a:pt x="106" y="68"/>
                  </a:lnTo>
                  <a:lnTo>
                    <a:pt x="103" y="68"/>
                  </a:lnTo>
                  <a:lnTo>
                    <a:pt x="102" y="67"/>
                  </a:lnTo>
                  <a:lnTo>
                    <a:pt x="101" y="68"/>
                  </a:lnTo>
                  <a:lnTo>
                    <a:pt x="99" y="68"/>
                  </a:lnTo>
                  <a:lnTo>
                    <a:pt x="98" y="70"/>
                  </a:lnTo>
                  <a:lnTo>
                    <a:pt x="97" y="66"/>
                  </a:lnTo>
                  <a:lnTo>
                    <a:pt x="96" y="65"/>
                  </a:lnTo>
                  <a:lnTo>
                    <a:pt x="94" y="67"/>
                  </a:lnTo>
                  <a:lnTo>
                    <a:pt x="94" y="69"/>
                  </a:lnTo>
                  <a:lnTo>
                    <a:pt x="94" y="70"/>
                  </a:lnTo>
                  <a:lnTo>
                    <a:pt x="93" y="72"/>
                  </a:lnTo>
                  <a:lnTo>
                    <a:pt x="93" y="74"/>
                  </a:lnTo>
                  <a:lnTo>
                    <a:pt x="94" y="74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98" y="77"/>
                  </a:lnTo>
                  <a:lnTo>
                    <a:pt x="98" y="78"/>
                  </a:lnTo>
                  <a:lnTo>
                    <a:pt x="97" y="78"/>
                  </a:lnTo>
                  <a:lnTo>
                    <a:pt x="96" y="81"/>
                  </a:lnTo>
                  <a:lnTo>
                    <a:pt x="97" y="82"/>
                  </a:lnTo>
                  <a:lnTo>
                    <a:pt x="95" y="85"/>
                  </a:lnTo>
                  <a:lnTo>
                    <a:pt x="92" y="85"/>
                  </a:lnTo>
                  <a:lnTo>
                    <a:pt x="91" y="86"/>
                  </a:lnTo>
                  <a:lnTo>
                    <a:pt x="92" y="87"/>
                  </a:lnTo>
                  <a:lnTo>
                    <a:pt x="93" y="87"/>
                  </a:lnTo>
                  <a:lnTo>
                    <a:pt x="93" y="88"/>
                  </a:lnTo>
                  <a:lnTo>
                    <a:pt x="93" y="89"/>
                  </a:lnTo>
                  <a:lnTo>
                    <a:pt x="93" y="90"/>
                  </a:lnTo>
                  <a:lnTo>
                    <a:pt x="93" y="92"/>
                  </a:lnTo>
                  <a:lnTo>
                    <a:pt x="91" y="92"/>
                  </a:lnTo>
                  <a:lnTo>
                    <a:pt x="89" y="90"/>
                  </a:lnTo>
                  <a:lnTo>
                    <a:pt x="87" y="90"/>
                  </a:lnTo>
                  <a:lnTo>
                    <a:pt x="87" y="92"/>
                  </a:lnTo>
                  <a:lnTo>
                    <a:pt x="87" y="93"/>
                  </a:lnTo>
                  <a:lnTo>
                    <a:pt x="85" y="93"/>
                  </a:lnTo>
                  <a:lnTo>
                    <a:pt x="84" y="95"/>
                  </a:lnTo>
                  <a:lnTo>
                    <a:pt x="83" y="98"/>
                  </a:lnTo>
                  <a:lnTo>
                    <a:pt x="80" y="99"/>
                  </a:lnTo>
                  <a:lnTo>
                    <a:pt x="78" y="102"/>
                  </a:lnTo>
                  <a:lnTo>
                    <a:pt x="76" y="102"/>
                  </a:lnTo>
                  <a:lnTo>
                    <a:pt x="75" y="100"/>
                  </a:lnTo>
                  <a:lnTo>
                    <a:pt x="74" y="100"/>
                  </a:lnTo>
                  <a:lnTo>
                    <a:pt x="73" y="96"/>
                  </a:lnTo>
                  <a:lnTo>
                    <a:pt x="71" y="96"/>
                  </a:lnTo>
                  <a:lnTo>
                    <a:pt x="69" y="98"/>
                  </a:lnTo>
                  <a:lnTo>
                    <a:pt x="67" y="99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1" y="100"/>
                  </a:lnTo>
                  <a:lnTo>
                    <a:pt x="60" y="102"/>
                  </a:lnTo>
                  <a:lnTo>
                    <a:pt x="51" y="102"/>
                  </a:lnTo>
                  <a:lnTo>
                    <a:pt x="51" y="104"/>
                  </a:lnTo>
                  <a:lnTo>
                    <a:pt x="50" y="104"/>
                  </a:lnTo>
                  <a:lnTo>
                    <a:pt x="48" y="103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3" y="102"/>
                  </a:lnTo>
                  <a:lnTo>
                    <a:pt x="42" y="102"/>
                  </a:lnTo>
                  <a:lnTo>
                    <a:pt x="40" y="103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37" y="103"/>
                  </a:lnTo>
                  <a:lnTo>
                    <a:pt x="36" y="105"/>
                  </a:lnTo>
                  <a:lnTo>
                    <a:pt x="34" y="105"/>
                  </a:lnTo>
                  <a:lnTo>
                    <a:pt x="33" y="106"/>
                  </a:lnTo>
                  <a:lnTo>
                    <a:pt x="33" y="107"/>
                  </a:lnTo>
                  <a:lnTo>
                    <a:pt x="32" y="107"/>
                  </a:lnTo>
                  <a:lnTo>
                    <a:pt x="33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9" y="112"/>
                  </a:lnTo>
                  <a:lnTo>
                    <a:pt x="27" y="110"/>
                  </a:lnTo>
                  <a:lnTo>
                    <a:pt x="28" y="109"/>
                  </a:lnTo>
                  <a:lnTo>
                    <a:pt x="28" y="107"/>
                  </a:lnTo>
                  <a:lnTo>
                    <a:pt x="26" y="105"/>
                  </a:lnTo>
                  <a:lnTo>
                    <a:pt x="25" y="106"/>
                  </a:lnTo>
                  <a:lnTo>
                    <a:pt x="21" y="109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6" y="110"/>
                  </a:lnTo>
                  <a:lnTo>
                    <a:pt x="15" y="110"/>
                  </a:lnTo>
                  <a:lnTo>
                    <a:pt x="13" y="111"/>
                  </a:lnTo>
                  <a:lnTo>
                    <a:pt x="11" y="111"/>
                  </a:lnTo>
                  <a:lnTo>
                    <a:pt x="10" y="112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2" y="117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2" y="122"/>
                  </a:lnTo>
                  <a:lnTo>
                    <a:pt x="11" y="121"/>
                  </a:lnTo>
                  <a:lnTo>
                    <a:pt x="11" y="124"/>
                  </a:lnTo>
                  <a:lnTo>
                    <a:pt x="12" y="127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2" y="130"/>
                  </a:lnTo>
                  <a:lnTo>
                    <a:pt x="11" y="131"/>
                  </a:lnTo>
                  <a:lnTo>
                    <a:pt x="9" y="132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9" y="136"/>
                  </a:lnTo>
                  <a:lnTo>
                    <a:pt x="9" y="137"/>
                  </a:lnTo>
                  <a:lnTo>
                    <a:pt x="8" y="139"/>
                  </a:lnTo>
                  <a:lnTo>
                    <a:pt x="7" y="139"/>
                  </a:lnTo>
                  <a:lnTo>
                    <a:pt x="6" y="141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9" y="145"/>
                  </a:lnTo>
                  <a:lnTo>
                    <a:pt x="11" y="144"/>
                  </a:lnTo>
                  <a:lnTo>
                    <a:pt x="12" y="145"/>
                  </a:lnTo>
                  <a:lnTo>
                    <a:pt x="14" y="144"/>
                  </a:lnTo>
                  <a:lnTo>
                    <a:pt x="15" y="144"/>
                  </a:lnTo>
                  <a:lnTo>
                    <a:pt x="15" y="146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20" y="148"/>
                  </a:lnTo>
                  <a:lnTo>
                    <a:pt x="20" y="149"/>
                  </a:lnTo>
                  <a:lnTo>
                    <a:pt x="22" y="149"/>
                  </a:lnTo>
                  <a:lnTo>
                    <a:pt x="22" y="150"/>
                  </a:lnTo>
                  <a:lnTo>
                    <a:pt x="23" y="151"/>
                  </a:lnTo>
                  <a:lnTo>
                    <a:pt x="24" y="151"/>
                  </a:lnTo>
                  <a:lnTo>
                    <a:pt x="24" y="152"/>
                  </a:lnTo>
                  <a:lnTo>
                    <a:pt x="23" y="153"/>
                  </a:lnTo>
                  <a:lnTo>
                    <a:pt x="23" y="155"/>
                  </a:lnTo>
                  <a:lnTo>
                    <a:pt x="25" y="156"/>
                  </a:lnTo>
                  <a:lnTo>
                    <a:pt x="25" y="157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1" y="159"/>
                  </a:lnTo>
                  <a:lnTo>
                    <a:pt x="22" y="160"/>
                  </a:lnTo>
                  <a:lnTo>
                    <a:pt x="22" y="162"/>
                  </a:lnTo>
                  <a:lnTo>
                    <a:pt x="21" y="163"/>
                  </a:lnTo>
                  <a:lnTo>
                    <a:pt x="23" y="163"/>
                  </a:lnTo>
                  <a:lnTo>
                    <a:pt x="24" y="162"/>
                  </a:lnTo>
                  <a:lnTo>
                    <a:pt x="25" y="161"/>
                  </a:lnTo>
                  <a:lnTo>
                    <a:pt x="26" y="159"/>
                  </a:lnTo>
                  <a:lnTo>
                    <a:pt x="27" y="159"/>
                  </a:lnTo>
                  <a:lnTo>
                    <a:pt x="26" y="161"/>
                  </a:lnTo>
                  <a:lnTo>
                    <a:pt x="27" y="162"/>
                  </a:lnTo>
                  <a:lnTo>
                    <a:pt x="27" y="164"/>
                  </a:lnTo>
                  <a:lnTo>
                    <a:pt x="27" y="166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8" y="169"/>
                  </a:lnTo>
                  <a:lnTo>
                    <a:pt x="28" y="170"/>
                  </a:lnTo>
                  <a:lnTo>
                    <a:pt x="27" y="170"/>
                  </a:lnTo>
                  <a:lnTo>
                    <a:pt x="27" y="171"/>
                  </a:lnTo>
                  <a:lnTo>
                    <a:pt x="24" y="171"/>
                  </a:lnTo>
                  <a:lnTo>
                    <a:pt x="24" y="172"/>
                  </a:lnTo>
                  <a:lnTo>
                    <a:pt x="24" y="173"/>
                  </a:lnTo>
                  <a:lnTo>
                    <a:pt x="22" y="176"/>
                  </a:lnTo>
                  <a:lnTo>
                    <a:pt x="24" y="176"/>
                  </a:lnTo>
                  <a:lnTo>
                    <a:pt x="24" y="177"/>
                  </a:lnTo>
                  <a:lnTo>
                    <a:pt x="23" y="180"/>
                  </a:lnTo>
                  <a:lnTo>
                    <a:pt x="22" y="182"/>
                  </a:lnTo>
                  <a:lnTo>
                    <a:pt x="21" y="182"/>
                  </a:lnTo>
                  <a:lnTo>
                    <a:pt x="20" y="182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8" y="187"/>
                  </a:lnTo>
                  <a:lnTo>
                    <a:pt x="18" y="186"/>
                  </a:lnTo>
                  <a:lnTo>
                    <a:pt x="17" y="186"/>
                  </a:lnTo>
                  <a:lnTo>
                    <a:pt x="17" y="187"/>
                  </a:lnTo>
                  <a:lnTo>
                    <a:pt x="16" y="189"/>
                  </a:lnTo>
                  <a:lnTo>
                    <a:pt x="15" y="190"/>
                  </a:lnTo>
                  <a:lnTo>
                    <a:pt x="14" y="192"/>
                  </a:lnTo>
                  <a:lnTo>
                    <a:pt x="12" y="193"/>
                  </a:lnTo>
                  <a:lnTo>
                    <a:pt x="11" y="193"/>
                  </a:lnTo>
                  <a:lnTo>
                    <a:pt x="11" y="194"/>
                  </a:lnTo>
                  <a:lnTo>
                    <a:pt x="10" y="198"/>
                  </a:lnTo>
                  <a:lnTo>
                    <a:pt x="11" y="198"/>
                  </a:lnTo>
                  <a:lnTo>
                    <a:pt x="11" y="199"/>
                  </a:lnTo>
                  <a:lnTo>
                    <a:pt x="9" y="201"/>
                  </a:lnTo>
                  <a:lnTo>
                    <a:pt x="7" y="200"/>
                  </a:lnTo>
                  <a:lnTo>
                    <a:pt x="6" y="200"/>
                  </a:lnTo>
                  <a:lnTo>
                    <a:pt x="5" y="203"/>
                  </a:lnTo>
                  <a:lnTo>
                    <a:pt x="4" y="203"/>
                  </a:lnTo>
                  <a:lnTo>
                    <a:pt x="3" y="208"/>
                  </a:lnTo>
                  <a:lnTo>
                    <a:pt x="4" y="210"/>
                  </a:lnTo>
                  <a:lnTo>
                    <a:pt x="4" y="211"/>
                  </a:lnTo>
                  <a:lnTo>
                    <a:pt x="2" y="211"/>
                  </a:lnTo>
                  <a:lnTo>
                    <a:pt x="0" y="213"/>
                  </a:lnTo>
                  <a:lnTo>
                    <a:pt x="1" y="220"/>
                  </a:lnTo>
                  <a:lnTo>
                    <a:pt x="6" y="222"/>
                  </a:lnTo>
                  <a:lnTo>
                    <a:pt x="7" y="222"/>
                  </a:lnTo>
                  <a:lnTo>
                    <a:pt x="7" y="223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3" y="228"/>
                  </a:lnTo>
                  <a:lnTo>
                    <a:pt x="17" y="232"/>
                  </a:lnTo>
                  <a:lnTo>
                    <a:pt x="19" y="233"/>
                  </a:lnTo>
                  <a:lnTo>
                    <a:pt x="19" y="236"/>
                  </a:lnTo>
                  <a:lnTo>
                    <a:pt x="24" y="237"/>
                  </a:lnTo>
                  <a:lnTo>
                    <a:pt x="27" y="235"/>
                  </a:lnTo>
                  <a:lnTo>
                    <a:pt x="28" y="236"/>
                  </a:lnTo>
                  <a:lnTo>
                    <a:pt x="30" y="234"/>
                  </a:lnTo>
                  <a:lnTo>
                    <a:pt x="31" y="233"/>
                  </a:lnTo>
                  <a:lnTo>
                    <a:pt x="32" y="235"/>
                  </a:lnTo>
                  <a:lnTo>
                    <a:pt x="35" y="233"/>
                  </a:lnTo>
                  <a:lnTo>
                    <a:pt x="37" y="232"/>
                  </a:lnTo>
                  <a:lnTo>
                    <a:pt x="40" y="233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6" y="239"/>
                  </a:lnTo>
                  <a:lnTo>
                    <a:pt x="48" y="238"/>
                  </a:lnTo>
                  <a:lnTo>
                    <a:pt x="48" y="236"/>
                  </a:lnTo>
                  <a:lnTo>
                    <a:pt x="51" y="233"/>
                  </a:lnTo>
                  <a:lnTo>
                    <a:pt x="54" y="235"/>
                  </a:lnTo>
                  <a:lnTo>
                    <a:pt x="54" y="236"/>
                  </a:lnTo>
                  <a:lnTo>
                    <a:pt x="56" y="237"/>
                  </a:lnTo>
                  <a:lnTo>
                    <a:pt x="60" y="236"/>
                  </a:lnTo>
                  <a:lnTo>
                    <a:pt x="64" y="237"/>
                  </a:lnTo>
                  <a:lnTo>
                    <a:pt x="64" y="236"/>
                  </a:lnTo>
                  <a:lnTo>
                    <a:pt x="65" y="236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70" y="237"/>
                  </a:lnTo>
                  <a:lnTo>
                    <a:pt x="74" y="238"/>
                  </a:lnTo>
                  <a:lnTo>
                    <a:pt x="74" y="237"/>
                  </a:lnTo>
                  <a:lnTo>
                    <a:pt x="74" y="231"/>
                  </a:lnTo>
                  <a:lnTo>
                    <a:pt x="73" y="231"/>
                  </a:lnTo>
                  <a:lnTo>
                    <a:pt x="74" y="229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74" y="226"/>
                  </a:lnTo>
                  <a:lnTo>
                    <a:pt x="74" y="224"/>
                  </a:lnTo>
                  <a:lnTo>
                    <a:pt x="74" y="222"/>
                  </a:lnTo>
                  <a:lnTo>
                    <a:pt x="75" y="221"/>
                  </a:lnTo>
                  <a:lnTo>
                    <a:pt x="78" y="221"/>
                  </a:lnTo>
                  <a:lnTo>
                    <a:pt x="84" y="222"/>
                  </a:lnTo>
                  <a:lnTo>
                    <a:pt x="89" y="224"/>
                  </a:lnTo>
                  <a:lnTo>
                    <a:pt x="94" y="228"/>
                  </a:lnTo>
                  <a:lnTo>
                    <a:pt x="95" y="227"/>
                  </a:lnTo>
                  <a:lnTo>
                    <a:pt x="97" y="226"/>
                  </a:lnTo>
                  <a:lnTo>
                    <a:pt x="99" y="228"/>
                  </a:lnTo>
                  <a:lnTo>
                    <a:pt x="100" y="228"/>
                  </a:lnTo>
                  <a:lnTo>
                    <a:pt x="102" y="229"/>
                  </a:lnTo>
                  <a:lnTo>
                    <a:pt x="105" y="229"/>
                  </a:lnTo>
                  <a:lnTo>
                    <a:pt x="109" y="231"/>
                  </a:lnTo>
                  <a:lnTo>
                    <a:pt x="110" y="234"/>
                  </a:lnTo>
                  <a:lnTo>
                    <a:pt x="112" y="237"/>
                  </a:lnTo>
                  <a:lnTo>
                    <a:pt x="117" y="234"/>
                  </a:lnTo>
                  <a:lnTo>
                    <a:pt x="119" y="235"/>
                  </a:lnTo>
                  <a:lnTo>
                    <a:pt x="124" y="235"/>
                  </a:lnTo>
                  <a:lnTo>
                    <a:pt x="126" y="235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32" y="247"/>
                  </a:lnTo>
                  <a:lnTo>
                    <a:pt x="135" y="247"/>
                  </a:lnTo>
                  <a:lnTo>
                    <a:pt x="135" y="243"/>
                  </a:lnTo>
                  <a:lnTo>
                    <a:pt x="137" y="242"/>
                  </a:lnTo>
                  <a:lnTo>
                    <a:pt x="137" y="243"/>
                  </a:lnTo>
                  <a:lnTo>
                    <a:pt x="138" y="243"/>
                  </a:lnTo>
                  <a:lnTo>
                    <a:pt x="139" y="243"/>
                  </a:lnTo>
                  <a:lnTo>
                    <a:pt x="141" y="242"/>
                  </a:lnTo>
                  <a:lnTo>
                    <a:pt x="143" y="243"/>
                  </a:lnTo>
                  <a:lnTo>
                    <a:pt x="144" y="245"/>
                  </a:lnTo>
                  <a:lnTo>
                    <a:pt x="155" y="246"/>
                  </a:lnTo>
                  <a:lnTo>
                    <a:pt x="155" y="247"/>
                  </a:lnTo>
                  <a:lnTo>
                    <a:pt x="154" y="249"/>
                  </a:lnTo>
                  <a:lnTo>
                    <a:pt x="158" y="249"/>
                  </a:lnTo>
                  <a:lnTo>
                    <a:pt x="159" y="250"/>
                  </a:lnTo>
                  <a:lnTo>
                    <a:pt x="161" y="250"/>
                  </a:lnTo>
                  <a:lnTo>
                    <a:pt x="165" y="250"/>
                  </a:lnTo>
                  <a:lnTo>
                    <a:pt x="168" y="247"/>
                  </a:lnTo>
                  <a:lnTo>
                    <a:pt x="169" y="248"/>
                  </a:lnTo>
                  <a:lnTo>
                    <a:pt x="173" y="246"/>
                  </a:lnTo>
                  <a:lnTo>
                    <a:pt x="174" y="2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6" name="Freeform 255"/>
            <p:cNvSpPr>
              <a:spLocks/>
            </p:cNvSpPr>
            <p:nvPr/>
          </p:nvSpPr>
          <p:spPr bwMode="auto">
            <a:xfrm>
              <a:off x="1433" y="2105"/>
              <a:ext cx="73" cy="84"/>
            </a:xfrm>
            <a:custGeom>
              <a:avLst/>
              <a:gdLst>
                <a:gd name="T0" fmla="*/ 26 w 73"/>
                <a:gd name="T1" fmla="*/ 82 h 84"/>
                <a:gd name="T2" fmla="*/ 34 w 73"/>
                <a:gd name="T3" fmla="*/ 80 h 84"/>
                <a:gd name="T4" fmla="*/ 36 w 73"/>
                <a:gd name="T5" fmla="*/ 78 h 84"/>
                <a:gd name="T6" fmla="*/ 32 w 73"/>
                <a:gd name="T7" fmla="*/ 76 h 84"/>
                <a:gd name="T8" fmla="*/ 27 w 73"/>
                <a:gd name="T9" fmla="*/ 72 h 84"/>
                <a:gd name="T10" fmla="*/ 25 w 73"/>
                <a:gd name="T11" fmla="*/ 74 h 84"/>
                <a:gd name="T12" fmla="*/ 23 w 73"/>
                <a:gd name="T13" fmla="*/ 74 h 84"/>
                <a:gd name="T14" fmla="*/ 18 w 73"/>
                <a:gd name="T15" fmla="*/ 72 h 84"/>
                <a:gd name="T16" fmla="*/ 17 w 73"/>
                <a:gd name="T17" fmla="*/ 71 h 84"/>
                <a:gd name="T18" fmla="*/ 17 w 73"/>
                <a:gd name="T19" fmla="*/ 68 h 84"/>
                <a:gd name="T20" fmla="*/ 14 w 73"/>
                <a:gd name="T21" fmla="*/ 62 h 84"/>
                <a:gd name="T22" fmla="*/ 20 w 73"/>
                <a:gd name="T23" fmla="*/ 62 h 84"/>
                <a:gd name="T24" fmla="*/ 23 w 73"/>
                <a:gd name="T25" fmla="*/ 57 h 84"/>
                <a:gd name="T26" fmla="*/ 18 w 73"/>
                <a:gd name="T27" fmla="*/ 53 h 84"/>
                <a:gd name="T28" fmla="*/ 21 w 73"/>
                <a:gd name="T29" fmla="*/ 52 h 84"/>
                <a:gd name="T30" fmla="*/ 24 w 73"/>
                <a:gd name="T31" fmla="*/ 52 h 84"/>
                <a:gd name="T32" fmla="*/ 22 w 73"/>
                <a:gd name="T33" fmla="*/ 47 h 84"/>
                <a:gd name="T34" fmla="*/ 22 w 73"/>
                <a:gd name="T35" fmla="*/ 43 h 84"/>
                <a:gd name="T36" fmla="*/ 19 w 73"/>
                <a:gd name="T37" fmla="*/ 42 h 84"/>
                <a:gd name="T38" fmla="*/ 20 w 73"/>
                <a:gd name="T39" fmla="*/ 39 h 84"/>
                <a:gd name="T40" fmla="*/ 20 w 73"/>
                <a:gd name="T41" fmla="*/ 35 h 84"/>
                <a:gd name="T42" fmla="*/ 17 w 73"/>
                <a:gd name="T43" fmla="*/ 34 h 84"/>
                <a:gd name="T44" fmla="*/ 16 w 73"/>
                <a:gd name="T45" fmla="*/ 35 h 84"/>
                <a:gd name="T46" fmla="*/ 12 w 73"/>
                <a:gd name="T47" fmla="*/ 32 h 84"/>
                <a:gd name="T48" fmla="*/ 11 w 73"/>
                <a:gd name="T49" fmla="*/ 33 h 84"/>
                <a:gd name="T50" fmla="*/ 8 w 73"/>
                <a:gd name="T51" fmla="*/ 32 h 84"/>
                <a:gd name="T52" fmla="*/ 2 w 73"/>
                <a:gd name="T53" fmla="*/ 28 h 84"/>
                <a:gd name="T54" fmla="*/ 3 w 73"/>
                <a:gd name="T55" fmla="*/ 25 h 84"/>
                <a:gd name="T56" fmla="*/ 2 w 73"/>
                <a:gd name="T57" fmla="*/ 18 h 84"/>
                <a:gd name="T58" fmla="*/ 4 w 73"/>
                <a:gd name="T59" fmla="*/ 16 h 84"/>
                <a:gd name="T60" fmla="*/ 6 w 73"/>
                <a:gd name="T61" fmla="*/ 12 h 84"/>
                <a:gd name="T62" fmla="*/ 8 w 73"/>
                <a:gd name="T63" fmla="*/ 13 h 84"/>
                <a:gd name="T64" fmla="*/ 9 w 73"/>
                <a:gd name="T65" fmla="*/ 7 h 84"/>
                <a:gd name="T66" fmla="*/ 10 w 73"/>
                <a:gd name="T67" fmla="*/ 6 h 84"/>
                <a:gd name="T68" fmla="*/ 12 w 73"/>
                <a:gd name="T69" fmla="*/ 4 h 84"/>
                <a:gd name="T70" fmla="*/ 16 w 73"/>
                <a:gd name="T71" fmla="*/ 5 h 84"/>
                <a:gd name="T72" fmla="*/ 17 w 73"/>
                <a:gd name="T73" fmla="*/ 6 h 84"/>
                <a:gd name="T74" fmla="*/ 20 w 73"/>
                <a:gd name="T75" fmla="*/ 5 h 84"/>
                <a:gd name="T76" fmla="*/ 22 w 73"/>
                <a:gd name="T77" fmla="*/ 6 h 84"/>
                <a:gd name="T78" fmla="*/ 26 w 73"/>
                <a:gd name="T79" fmla="*/ 5 h 84"/>
                <a:gd name="T80" fmla="*/ 27 w 73"/>
                <a:gd name="T81" fmla="*/ 4 h 84"/>
                <a:gd name="T82" fmla="*/ 32 w 73"/>
                <a:gd name="T83" fmla="*/ 7 h 84"/>
                <a:gd name="T84" fmla="*/ 36 w 73"/>
                <a:gd name="T85" fmla="*/ 6 h 84"/>
                <a:gd name="T86" fmla="*/ 40 w 73"/>
                <a:gd name="T87" fmla="*/ 8 h 84"/>
                <a:gd name="T88" fmla="*/ 42 w 73"/>
                <a:gd name="T89" fmla="*/ 3 h 84"/>
                <a:gd name="T90" fmla="*/ 44 w 73"/>
                <a:gd name="T91" fmla="*/ 1 h 84"/>
                <a:gd name="T92" fmla="*/ 46 w 73"/>
                <a:gd name="T93" fmla="*/ 2 h 84"/>
                <a:gd name="T94" fmla="*/ 51 w 73"/>
                <a:gd name="T95" fmla="*/ 5 h 84"/>
                <a:gd name="T96" fmla="*/ 55 w 73"/>
                <a:gd name="T97" fmla="*/ 4 h 84"/>
                <a:gd name="T98" fmla="*/ 61 w 73"/>
                <a:gd name="T99" fmla="*/ 3 h 84"/>
                <a:gd name="T100" fmla="*/ 66 w 73"/>
                <a:gd name="T101" fmla="*/ 5 h 84"/>
                <a:gd name="T102" fmla="*/ 70 w 73"/>
                <a:gd name="T103" fmla="*/ 3 h 84"/>
                <a:gd name="T104" fmla="*/ 73 w 73"/>
                <a:gd name="T105" fmla="*/ 0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84"/>
                <a:gd name="T161" fmla="*/ 73 w 73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84">
                  <a:moveTo>
                    <a:pt x="23" y="84"/>
                  </a:moveTo>
                  <a:lnTo>
                    <a:pt x="24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34" y="80"/>
                  </a:lnTo>
                  <a:lnTo>
                    <a:pt x="36" y="81"/>
                  </a:lnTo>
                  <a:lnTo>
                    <a:pt x="36" y="79"/>
                  </a:lnTo>
                  <a:lnTo>
                    <a:pt x="36" y="78"/>
                  </a:lnTo>
                  <a:lnTo>
                    <a:pt x="35" y="78"/>
                  </a:lnTo>
                  <a:lnTo>
                    <a:pt x="33" y="76"/>
                  </a:lnTo>
                  <a:lnTo>
                    <a:pt x="32" y="76"/>
                  </a:lnTo>
                  <a:lnTo>
                    <a:pt x="31" y="75"/>
                  </a:lnTo>
                  <a:lnTo>
                    <a:pt x="30" y="72"/>
                  </a:lnTo>
                  <a:lnTo>
                    <a:pt x="27" y="72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4" y="74"/>
                  </a:lnTo>
                  <a:lnTo>
                    <a:pt x="23" y="74"/>
                  </a:lnTo>
                  <a:lnTo>
                    <a:pt x="20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1"/>
                  </a:lnTo>
                  <a:lnTo>
                    <a:pt x="18" y="70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2" y="60"/>
                  </a:lnTo>
                  <a:lnTo>
                    <a:pt x="23" y="57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3" y="53"/>
                  </a:lnTo>
                  <a:lnTo>
                    <a:pt x="24" y="52"/>
                  </a:lnTo>
                  <a:lnTo>
                    <a:pt x="23" y="51"/>
                  </a:lnTo>
                  <a:lnTo>
                    <a:pt x="23" y="48"/>
                  </a:lnTo>
                  <a:lnTo>
                    <a:pt x="22" y="47"/>
                  </a:lnTo>
                  <a:lnTo>
                    <a:pt x="23" y="44"/>
                  </a:lnTo>
                  <a:lnTo>
                    <a:pt x="22" y="43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21" y="41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5" y="33"/>
                  </a:lnTo>
                  <a:lnTo>
                    <a:pt x="13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0" y="4"/>
                  </a:lnTo>
                  <a:lnTo>
                    <a:pt x="42" y="3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4"/>
                  </a:lnTo>
                  <a:lnTo>
                    <a:pt x="59" y="3"/>
                  </a:lnTo>
                  <a:lnTo>
                    <a:pt x="61" y="3"/>
                  </a:lnTo>
                  <a:lnTo>
                    <a:pt x="63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0" y="3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7" name="Freeform 256"/>
            <p:cNvSpPr>
              <a:spLocks/>
            </p:cNvSpPr>
            <p:nvPr/>
          </p:nvSpPr>
          <p:spPr bwMode="auto">
            <a:xfrm>
              <a:off x="1298" y="2118"/>
              <a:ext cx="3" cy="7"/>
            </a:xfrm>
            <a:custGeom>
              <a:avLst/>
              <a:gdLst>
                <a:gd name="T0" fmla="*/ 3 w 3"/>
                <a:gd name="T1" fmla="*/ 1 h 7"/>
                <a:gd name="T2" fmla="*/ 2 w 3"/>
                <a:gd name="T3" fmla="*/ 3 h 7"/>
                <a:gd name="T4" fmla="*/ 3 w 3"/>
                <a:gd name="T5" fmla="*/ 3 h 7"/>
                <a:gd name="T6" fmla="*/ 2 w 3"/>
                <a:gd name="T7" fmla="*/ 5 h 7"/>
                <a:gd name="T8" fmla="*/ 2 w 3"/>
                <a:gd name="T9" fmla="*/ 7 h 7"/>
                <a:gd name="T10" fmla="*/ 1 w 3"/>
                <a:gd name="T11" fmla="*/ 6 h 7"/>
                <a:gd name="T12" fmla="*/ 0 w 3"/>
                <a:gd name="T13" fmla="*/ 3 h 7"/>
                <a:gd name="T14" fmla="*/ 0 w 3"/>
                <a:gd name="T15" fmla="*/ 3 h 7"/>
                <a:gd name="T16" fmla="*/ 0 w 3"/>
                <a:gd name="T17" fmla="*/ 3 h 7"/>
                <a:gd name="T18" fmla="*/ 1 w 3"/>
                <a:gd name="T19" fmla="*/ 1 h 7"/>
                <a:gd name="T20" fmla="*/ 2 w 3"/>
                <a:gd name="T21" fmla="*/ 0 h 7"/>
                <a:gd name="T22" fmla="*/ 3 w 3"/>
                <a:gd name="T23" fmla="*/ 1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7"/>
                <a:gd name="T38" fmla="*/ 3 w 3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7">
                  <a:moveTo>
                    <a:pt x="3" y="1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8" name="Freeform 257"/>
            <p:cNvSpPr>
              <a:spLocks/>
            </p:cNvSpPr>
            <p:nvPr/>
          </p:nvSpPr>
          <p:spPr bwMode="auto">
            <a:xfrm>
              <a:off x="1300" y="2111"/>
              <a:ext cx="3" cy="8"/>
            </a:xfrm>
            <a:custGeom>
              <a:avLst/>
              <a:gdLst>
                <a:gd name="T0" fmla="*/ 1 w 3"/>
                <a:gd name="T1" fmla="*/ 5 h 8"/>
                <a:gd name="T2" fmla="*/ 1 w 3"/>
                <a:gd name="T3" fmla="*/ 2 h 8"/>
                <a:gd name="T4" fmla="*/ 0 w 3"/>
                <a:gd name="T5" fmla="*/ 2 h 8"/>
                <a:gd name="T6" fmla="*/ 0 w 3"/>
                <a:gd name="T7" fmla="*/ 1 h 8"/>
                <a:gd name="T8" fmla="*/ 1 w 3"/>
                <a:gd name="T9" fmla="*/ 0 h 8"/>
                <a:gd name="T10" fmla="*/ 2 w 3"/>
                <a:gd name="T11" fmla="*/ 1 h 8"/>
                <a:gd name="T12" fmla="*/ 2 w 3"/>
                <a:gd name="T13" fmla="*/ 1 h 8"/>
                <a:gd name="T14" fmla="*/ 3 w 3"/>
                <a:gd name="T15" fmla="*/ 3 h 8"/>
                <a:gd name="T16" fmla="*/ 3 w 3"/>
                <a:gd name="T17" fmla="*/ 4 h 8"/>
                <a:gd name="T18" fmla="*/ 3 w 3"/>
                <a:gd name="T19" fmla="*/ 5 h 8"/>
                <a:gd name="T20" fmla="*/ 3 w 3"/>
                <a:gd name="T21" fmla="*/ 6 h 8"/>
                <a:gd name="T22" fmla="*/ 2 w 3"/>
                <a:gd name="T23" fmla="*/ 8 h 8"/>
                <a:gd name="T24" fmla="*/ 2 w 3"/>
                <a:gd name="T25" fmla="*/ 8 h 8"/>
                <a:gd name="T26" fmla="*/ 0 w 3"/>
                <a:gd name="T27" fmla="*/ 7 h 8"/>
                <a:gd name="T28" fmla="*/ 0 w 3"/>
                <a:gd name="T29" fmla="*/ 6 h 8"/>
                <a:gd name="T30" fmla="*/ 0 w 3"/>
                <a:gd name="T31" fmla="*/ 4 h 8"/>
                <a:gd name="T32" fmla="*/ 1 w 3"/>
                <a:gd name="T33" fmla="*/ 5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8"/>
                <a:gd name="T53" fmla="*/ 3 w 3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8">
                  <a:moveTo>
                    <a:pt x="1" y="5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9" name="Freeform 258"/>
            <p:cNvSpPr>
              <a:spLocks/>
            </p:cNvSpPr>
            <p:nvPr/>
          </p:nvSpPr>
          <p:spPr bwMode="auto">
            <a:xfrm>
              <a:off x="1360" y="1804"/>
              <a:ext cx="71" cy="76"/>
            </a:xfrm>
            <a:custGeom>
              <a:avLst/>
              <a:gdLst>
                <a:gd name="T0" fmla="*/ 8 w 71"/>
                <a:gd name="T1" fmla="*/ 75 h 76"/>
                <a:gd name="T2" fmla="*/ 4 w 71"/>
                <a:gd name="T3" fmla="*/ 75 h 76"/>
                <a:gd name="T4" fmla="*/ 0 w 71"/>
                <a:gd name="T5" fmla="*/ 72 h 76"/>
                <a:gd name="T6" fmla="*/ 2 w 71"/>
                <a:gd name="T7" fmla="*/ 70 h 76"/>
                <a:gd name="T8" fmla="*/ 3 w 71"/>
                <a:gd name="T9" fmla="*/ 69 h 76"/>
                <a:gd name="T10" fmla="*/ 5 w 71"/>
                <a:gd name="T11" fmla="*/ 67 h 76"/>
                <a:gd name="T12" fmla="*/ 6 w 71"/>
                <a:gd name="T13" fmla="*/ 63 h 76"/>
                <a:gd name="T14" fmla="*/ 8 w 71"/>
                <a:gd name="T15" fmla="*/ 63 h 76"/>
                <a:gd name="T16" fmla="*/ 10 w 71"/>
                <a:gd name="T17" fmla="*/ 64 h 76"/>
                <a:gd name="T18" fmla="*/ 11 w 71"/>
                <a:gd name="T19" fmla="*/ 61 h 76"/>
                <a:gd name="T20" fmla="*/ 14 w 71"/>
                <a:gd name="T21" fmla="*/ 57 h 76"/>
                <a:gd name="T22" fmla="*/ 14 w 71"/>
                <a:gd name="T23" fmla="*/ 55 h 76"/>
                <a:gd name="T24" fmla="*/ 14 w 71"/>
                <a:gd name="T25" fmla="*/ 53 h 76"/>
                <a:gd name="T26" fmla="*/ 14 w 71"/>
                <a:gd name="T27" fmla="*/ 49 h 76"/>
                <a:gd name="T28" fmla="*/ 21 w 71"/>
                <a:gd name="T29" fmla="*/ 49 h 76"/>
                <a:gd name="T30" fmla="*/ 23 w 71"/>
                <a:gd name="T31" fmla="*/ 46 h 76"/>
                <a:gd name="T32" fmla="*/ 23 w 71"/>
                <a:gd name="T33" fmla="*/ 44 h 76"/>
                <a:gd name="T34" fmla="*/ 21 w 71"/>
                <a:gd name="T35" fmla="*/ 43 h 76"/>
                <a:gd name="T36" fmla="*/ 21 w 71"/>
                <a:gd name="T37" fmla="*/ 41 h 76"/>
                <a:gd name="T38" fmla="*/ 19 w 71"/>
                <a:gd name="T39" fmla="*/ 40 h 76"/>
                <a:gd name="T40" fmla="*/ 17 w 71"/>
                <a:gd name="T41" fmla="*/ 40 h 76"/>
                <a:gd name="T42" fmla="*/ 15 w 71"/>
                <a:gd name="T43" fmla="*/ 38 h 76"/>
                <a:gd name="T44" fmla="*/ 15 w 71"/>
                <a:gd name="T45" fmla="*/ 33 h 76"/>
                <a:gd name="T46" fmla="*/ 14 w 71"/>
                <a:gd name="T47" fmla="*/ 31 h 76"/>
                <a:gd name="T48" fmla="*/ 16 w 71"/>
                <a:gd name="T49" fmla="*/ 30 h 76"/>
                <a:gd name="T50" fmla="*/ 15 w 71"/>
                <a:gd name="T51" fmla="*/ 28 h 76"/>
                <a:gd name="T52" fmla="*/ 15 w 71"/>
                <a:gd name="T53" fmla="*/ 25 h 76"/>
                <a:gd name="T54" fmla="*/ 14 w 71"/>
                <a:gd name="T55" fmla="*/ 22 h 76"/>
                <a:gd name="T56" fmla="*/ 14 w 71"/>
                <a:gd name="T57" fmla="*/ 20 h 76"/>
                <a:gd name="T58" fmla="*/ 17 w 71"/>
                <a:gd name="T59" fmla="*/ 19 h 76"/>
                <a:gd name="T60" fmla="*/ 20 w 71"/>
                <a:gd name="T61" fmla="*/ 15 h 76"/>
                <a:gd name="T62" fmla="*/ 23 w 71"/>
                <a:gd name="T63" fmla="*/ 14 h 76"/>
                <a:gd name="T64" fmla="*/ 28 w 71"/>
                <a:gd name="T65" fmla="*/ 14 h 76"/>
                <a:gd name="T66" fmla="*/ 29 w 71"/>
                <a:gd name="T67" fmla="*/ 12 h 76"/>
                <a:gd name="T68" fmla="*/ 32 w 71"/>
                <a:gd name="T69" fmla="*/ 6 h 76"/>
                <a:gd name="T70" fmla="*/ 35 w 71"/>
                <a:gd name="T71" fmla="*/ 6 h 76"/>
                <a:gd name="T72" fmla="*/ 37 w 71"/>
                <a:gd name="T73" fmla="*/ 8 h 76"/>
                <a:gd name="T74" fmla="*/ 39 w 71"/>
                <a:gd name="T75" fmla="*/ 3 h 76"/>
                <a:gd name="T76" fmla="*/ 42 w 71"/>
                <a:gd name="T77" fmla="*/ 4 h 76"/>
                <a:gd name="T78" fmla="*/ 43 w 71"/>
                <a:gd name="T79" fmla="*/ 3 h 76"/>
                <a:gd name="T80" fmla="*/ 44 w 71"/>
                <a:gd name="T81" fmla="*/ 6 h 76"/>
                <a:gd name="T82" fmla="*/ 47 w 71"/>
                <a:gd name="T83" fmla="*/ 5 h 76"/>
                <a:gd name="T84" fmla="*/ 50 w 71"/>
                <a:gd name="T85" fmla="*/ 5 h 76"/>
                <a:gd name="T86" fmla="*/ 50 w 71"/>
                <a:gd name="T87" fmla="*/ 3 h 76"/>
                <a:gd name="T88" fmla="*/ 53 w 71"/>
                <a:gd name="T89" fmla="*/ 3 h 76"/>
                <a:gd name="T90" fmla="*/ 53 w 71"/>
                <a:gd name="T91" fmla="*/ 3 h 76"/>
                <a:gd name="T92" fmla="*/ 56 w 71"/>
                <a:gd name="T93" fmla="*/ 5 h 76"/>
                <a:gd name="T94" fmla="*/ 59 w 71"/>
                <a:gd name="T95" fmla="*/ 7 h 76"/>
                <a:gd name="T96" fmla="*/ 61 w 71"/>
                <a:gd name="T97" fmla="*/ 4 h 76"/>
                <a:gd name="T98" fmla="*/ 62 w 71"/>
                <a:gd name="T99" fmla="*/ 3 h 76"/>
                <a:gd name="T100" fmla="*/ 63 w 71"/>
                <a:gd name="T101" fmla="*/ 2 h 76"/>
                <a:gd name="T102" fmla="*/ 66 w 71"/>
                <a:gd name="T103" fmla="*/ 1 h 76"/>
                <a:gd name="T104" fmla="*/ 68 w 71"/>
                <a:gd name="T105" fmla="*/ 3 h 76"/>
                <a:gd name="T106" fmla="*/ 71 w 71"/>
                <a:gd name="T107" fmla="*/ 1 h 76"/>
                <a:gd name="T108" fmla="*/ 71 w 71"/>
                <a:gd name="T109" fmla="*/ 3 h 76"/>
                <a:gd name="T110" fmla="*/ 71 w 71"/>
                <a:gd name="T111" fmla="*/ 3 h 76"/>
                <a:gd name="T112" fmla="*/ 9 w 71"/>
                <a:gd name="T113" fmla="*/ 76 h 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"/>
                <a:gd name="T172" fmla="*/ 0 h 76"/>
                <a:gd name="T173" fmla="*/ 71 w 71"/>
                <a:gd name="T174" fmla="*/ 76 h 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" h="76">
                  <a:moveTo>
                    <a:pt x="9" y="76"/>
                  </a:moveTo>
                  <a:lnTo>
                    <a:pt x="8" y="75"/>
                  </a:lnTo>
                  <a:lnTo>
                    <a:pt x="6" y="74"/>
                  </a:lnTo>
                  <a:lnTo>
                    <a:pt x="4" y="75"/>
                  </a:lnTo>
                  <a:lnTo>
                    <a:pt x="3" y="75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69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5" y="67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8" y="63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1" y="64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14" y="49"/>
                  </a:lnTo>
                  <a:lnTo>
                    <a:pt x="18" y="51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6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6" y="39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7" y="19"/>
                  </a:lnTo>
                  <a:lnTo>
                    <a:pt x="18" y="16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7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5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6" y="5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3" y="2"/>
                  </a:lnTo>
                  <a:lnTo>
                    <a:pt x="64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70" y="2"/>
                  </a:lnTo>
                  <a:lnTo>
                    <a:pt x="71" y="1"/>
                  </a:lnTo>
                  <a:lnTo>
                    <a:pt x="71" y="3"/>
                  </a:lnTo>
                  <a:lnTo>
                    <a:pt x="71" y="76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0" name="Freeform 259"/>
            <p:cNvSpPr>
              <a:spLocks/>
            </p:cNvSpPr>
            <p:nvPr/>
          </p:nvSpPr>
          <p:spPr bwMode="auto">
            <a:xfrm>
              <a:off x="1368" y="1879"/>
              <a:ext cx="63" cy="68"/>
            </a:xfrm>
            <a:custGeom>
              <a:avLst/>
              <a:gdLst>
                <a:gd name="T0" fmla="*/ 37 w 63"/>
                <a:gd name="T1" fmla="*/ 44 h 68"/>
                <a:gd name="T2" fmla="*/ 35 w 63"/>
                <a:gd name="T3" fmla="*/ 43 h 68"/>
                <a:gd name="T4" fmla="*/ 35 w 63"/>
                <a:gd name="T5" fmla="*/ 39 h 68"/>
                <a:gd name="T6" fmla="*/ 37 w 63"/>
                <a:gd name="T7" fmla="*/ 37 h 68"/>
                <a:gd name="T8" fmla="*/ 40 w 63"/>
                <a:gd name="T9" fmla="*/ 34 h 68"/>
                <a:gd name="T10" fmla="*/ 39 w 63"/>
                <a:gd name="T11" fmla="*/ 30 h 68"/>
                <a:gd name="T12" fmla="*/ 38 w 63"/>
                <a:gd name="T13" fmla="*/ 30 h 68"/>
                <a:gd name="T14" fmla="*/ 36 w 63"/>
                <a:gd name="T15" fmla="*/ 29 h 68"/>
                <a:gd name="T16" fmla="*/ 39 w 63"/>
                <a:gd name="T17" fmla="*/ 28 h 68"/>
                <a:gd name="T18" fmla="*/ 36 w 63"/>
                <a:gd name="T19" fmla="*/ 24 h 68"/>
                <a:gd name="T20" fmla="*/ 35 w 63"/>
                <a:gd name="T21" fmla="*/ 25 h 68"/>
                <a:gd name="T22" fmla="*/ 33 w 63"/>
                <a:gd name="T23" fmla="*/ 22 h 68"/>
                <a:gd name="T24" fmla="*/ 30 w 63"/>
                <a:gd name="T25" fmla="*/ 21 h 68"/>
                <a:gd name="T26" fmla="*/ 26 w 63"/>
                <a:gd name="T27" fmla="*/ 20 h 68"/>
                <a:gd name="T28" fmla="*/ 30 w 63"/>
                <a:gd name="T29" fmla="*/ 16 h 68"/>
                <a:gd name="T30" fmla="*/ 27 w 63"/>
                <a:gd name="T31" fmla="*/ 14 h 68"/>
                <a:gd name="T32" fmla="*/ 25 w 63"/>
                <a:gd name="T33" fmla="*/ 15 h 68"/>
                <a:gd name="T34" fmla="*/ 23 w 63"/>
                <a:gd name="T35" fmla="*/ 14 h 68"/>
                <a:gd name="T36" fmla="*/ 21 w 63"/>
                <a:gd name="T37" fmla="*/ 11 h 68"/>
                <a:gd name="T38" fmla="*/ 18 w 63"/>
                <a:gd name="T39" fmla="*/ 7 h 68"/>
                <a:gd name="T40" fmla="*/ 16 w 63"/>
                <a:gd name="T41" fmla="*/ 8 h 68"/>
                <a:gd name="T42" fmla="*/ 11 w 63"/>
                <a:gd name="T43" fmla="*/ 8 h 68"/>
                <a:gd name="T44" fmla="*/ 9 w 63"/>
                <a:gd name="T45" fmla="*/ 6 h 68"/>
                <a:gd name="T46" fmla="*/ 7 w 63"/>
                <a:gd name="T47" fmla="*/ 9 h 68"/>
                <a:gd name="T48" fmla="*/ 5 w 63"/>
                <a:gd name="T49" fmla="*/ 11 h 68"/>
                <a:gd name="T50" fmla="*/ 2 w 63"/>
                <a:gd name="T51" fmla="*/ 10 h 68"/>
                <a:gd name="T52" fmla="*/ 1 w 63"/>
                <a:gd name="T53" fmla="*/ 4 h 68"/>
                <a:gd name="T54" fmla="*/ 2 w 63"/>
                <a:gd name="T55" fmla="*/ 2 h 68"/>
                <a:gd name="T56" fmla="*/ 63 w 63"/>
                <a:gd name="T57" fmla="*/ 0 h 68"/>
                <a:gd name="T58" fmla="*/ 63 w 63"/>
                <a:gd name="T59" fmla="*/ 67 h 68"/>
                <a:gd name="T60" fmla="*/ 61 w 63"/>
                <a:gd name="T61" fmla="*/ 66 h 68"/>
                <a:gd name="T62" fmla="*/ 57 w 63"/>
                <a:gd name="T63" fmla="*/ 67 h 68"/>
                <a:gd name="T64" fmla="*/ 56 w 63"/>
                <a:gd name="T65" fmla="*/ 66 h 68"/>
                <a:gd name="T66" fmla="*/ 52 w 63"/>
                <a:gd name="T67" fmla="*/ 66 h 68"/>
                <a:gd name="T68" fmla="*/ 51 w 63"/>
                <a:gd name="T69" fmla="*/ 68 h 68"/>
                <a:gd name="T70" fmla="*/ 49 w 63"/>
                <a:gd name="T71" fmla="*/ 66 h 68"/>
                <a:gd name="T72" fmla="*/ 46 w 63"/>
                <a:gd name="T73" fmla="*/ 62 h 68"/>
                <a:gd name="T74" fmla="*/ 44 w 63"/>
                <a:gd name="T75" fmla="*/ 59 h 68"/>
                <a:gd name="T76" fmla="*/ 47 w 63"/>
                <a:gd name="T77" fmla="*/ 58 h 68"/>
                <a:gd name="T78" fmla="*/ 46 w 63"/>
                <a:gd name="T79" fmla="*/ 57 h 68"/>
                <a:gd name="T80" fmla="*/ 45 w 63"/>
                <a:gd name="T81" fmla="*/ 56 h 68"/>
                <a:gd name="T82" fmla="*/ 43 w 63"/>
                <a:gd name="T83" fmla="*/ 56 h 68"/>
                <a:gd name="T84" fmla="*/ 36 w 63"/>
                <a:gd name="T85" fmla="*/ 54 h 68"/>
                <a:gd name="T86" fmla="*/ 38 w 63"/>
                <a:gd name="T87" fmla="*/ 51 h 68"/>
                <a:gd name="T88" fmla="*/ 38 w 63"/>
                <a:gd name="T89" fmla="*/ 49 h 68"/>
                <a:gd name="T90" fmla="*/ 35 w 63"/>
                <a:gd name="T91" fmla="*/ 49 h 68"/>
                <a:gd name="T92" fmla="*/ 35 w 63"/>
                <a:gd name="T93" fmla="*/ 47 h 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"/>
                <a:gd name="T142" fmla="*/ 0 h 68"/>
                <a:gd name="T143" fmla="*/ 63 w 63"/>
                <a:gd name="T144" fmla="*/ 68 h 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" h="68">
                  <a:moveTo>
                    <a:pt x="38" y="45"/>
                  </a:moveTo>
                  <a:lnTo>
                    <a:pt x="37" y="44"/>
                  </a:lnTo>
                  <a:lnTo>
                    <a:pt x="35" y="44"/>
                  </a:lnTo>
                  <a:lnTo>
                    <a:pt x="35" y="43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7"/>
                  </a:lnTo>
                  <a:lnTo>
                    <a:pt x="37" y="37"/>
                  </a:lnTo>
                  <a:lnTo>
                    <a:pt x="38" y="35"/>
                  </a:lnTo>
                  <a:lnTo>
                    <a:pt x="40" y="34"/>
                  </a:lnTo>
                  <a:lnTo>
                    <a:pt x="41" y="31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7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9" y="28"/>
                  </a:lnTo>
                  <a:lnTo>
                    <a:pt x="38" y="25"/>
                  </a:lnTo>
                  <a:lnTo>
                    <a:pt x="36" y="24"/>
                  </a:lnTo>
                  <a:lnTo>
                    <a:pt x="35" y="25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1" y="23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6" y="20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5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1" y="11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7"/>
                  </a:lnTo>
                  <a:lnTo>
                    <a:pt x="62" y="66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2" y="66"/>
                  </a:lnTo>
                  <a:lnTo>
                    <a:pt x="53" y="67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9" y="66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45" y="60"/>
                  </a:lnTo>
                  <a:lnTo>
                    <a:pt x="44" y="59"/>
                  </a:lnTo>
                  <a:lnTo>
                    <a:pt x="47" y="58"/>
                  </a:lnTo>
                  <a:lnTo>
                    <a:pt x="47" y="57"/>
                  </a:lnTo>
                  <a:lnTo>
                    <a:pt x="46" y="57"/>
                  </a:lnTo>
                  <a:lnTo>
                    <a:pt x="45" y="56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0" y="56"/>
                  </a:lnTo>
                  <a:lnTo>
                    <a:pt x="36" y="54"/>
                  </a:lnTo>
                  <a:lnTo>
                    <a:pt x="37" y="53"/>
                  </a:lnTo>
                  <a:lnTo>
                    <a:pt x="38" y="51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1" name="Freeform 260"/>
            <p:cNvSpPr>
              <a:spLocks/>
            </p:cNvSpPr>
            <p:nvPr/>
          </p:nvSpPr>
          <p:spPr bwMode="auto">
            <a:xfrm>
              <a:off x="1431" y="1801"/>
              <a:ext cx="70" cy="79"/>
            </a:xfrm>
            <a:custGeom>
              <a:avLst/>
              <a:gdLst>
                <a:gd name="T0" fmla="*/ 0 w 70"/>
                <a:gd name="T1" fmla="*/ 4 h 79"/>
                <a:gd name="T2" fmla="*/ 0 w 70"/>
                <a:gd name="T3" fmla="*/ 7 h 79"/>
                <a:gd name="T4" fmla="*/ 2 w 70"/>
                <a:gd name="T5" fmla="*/ 6 h 79"/>
                <a:gd name="T6" fmla="*/ 5 w 70"/>
                <a:gd name="T7" fmla="*/ 4 h 79"/>
                <a:gd name="T8" fmla="*/ 7 w 70"/>
                <a:gd name="T9" fmla="*/ 6 h 79"/>
                <a:gd name="T10" fmla="*/ 10 w 70"/>
                <a:gd name="T11" fmla="*/ 6 h 79"/>
                <a:gd name="T12" fmla="*/ 10 w 70"/>
                <a:gd name="T13" fmla="*/ 2 h 79"/>
                <a:gd name="T14" fmla="*/ 10 w 70"/>
                <a:gd name="T15" fmla="*/ 1 h 79"/>
                <a:gd name="T16" fmla="*/ 14 w 70"/>
                <a:gd name="T17" fmla="*/ 3 h 79"/>
                <a:gd name="T18" fmla="*/ 16 w 70"/>
                <a:gd name="T19" fmla="*/ 3 h 79"/>
                <a:gd name="T20" fmla="*/ 19 w 70"/>
                <a:gd name="T21" fmla="*/ 2 h 79"/>
                <a:gd name="T22" fmla="*/ 22 w 70"/>
                <a:gd name="T23" fmla="*/ 3 h 79"/>
                <a:gd name="T24" fmla="*/ 25 w 70"/>
                <a:gd name="T25" fmla="*/ 2 h 79"/>
                <a:gd name="T26" fmla="*/ 27 w 70"/>
                <a:gd name="T27" fmla="*/ 3 h 79"/>
                <a:gd name="T28" fmla="*/ 29 w 70"/>
                <a:gd name="T29" fmla="*/ 4 h 79"/>
                <a:gd name="T30" fmla="*/ 33 w 70"/>
                <a:gd name="T31" fmla="*/ 5 h 79"/>
                <a:gd name="T32" fmla="*/ 35 w 70"/>
                <a:gd name="T33" fmla="*/ 4 h 79"/>
                <a:gd name="T34" fmla="*/ 38 w 70"/>
                <a:gd name="T35" fmla="*/ 4 h 79"/>
                <a:gd name="T36" fmla="*/ 41 w 70"/>
                <a:gd name="T37" fmla="*/ 3 h 79"/>
                <a:gd name="T38" fmla="*/ 45 w 70"/>
                <a:gd name="T39" fmla="*/ 4 h 79"/>
                <a:gd name="T40" fmla="*/ 47 w 70"/>
                <a:gd name="T41" fmla="*/ 4 h 79"/>
                <a:gd name="T42" fmla="*/ 47 w 70"/>
                <a:gd name="T43" fmla="*/ 7 h 79"/>
                <a:gd name="T44" fmla="*/ 49 w 70"/>
                <a:gd name="T45" fmla="*/ 8 h 79"/>
                <a:gd name="T46" fmla="*/ 50 w 70"/>
                <a:gd name="T47" fmla="*/ 9 h 79"/>
                <a:gd name="T48" fmla="*/ 48 w 70"/>
                <a:gd name="T49" fmla="*/ 11 h 79"/>
                <a:gd name="T50" fmla="*/ 50 w 70"/>
                <a:gd name="T51" fmla="*/ 14 h 79"/>
                <a:gd name="T52" fmla="*/ 53 w 70"/>
                <a:gd name="T53" fmla="*/ 15 h 79"/>
                <a:gd name="T54" fmla="*/ 54 w 70"/>
                <a:gd name="T55" fmla="*/ 13 h 79"/>
                <a:gd name="T56" fmla="*/ 56 w 70"/>
                <a:gd name="T57" fmla="*/ 15 h 79"/>
                <a:gd name="T58" fmla="*/ 57 w 70"/>
                <a:gd name="T59" fmla="*/ 17 h 79"/>
                <a:gd name="T60" fmla="*/ 58 w 70"/>
                <a:gd name="T61" fmla="*/ 17 h 79"/>
                <a:gd name="T62" fmla="*/ 61 w 70"/>
                <a:gd name="T63" fmla="*/ 19 h 79"/>
                <a:gd name="T64" fmla="*/ 64 w 70"/>
                <a:gd name="T65" fmla="*/ 23 h 79"/>
                <a:gd name="T66" fmla="*/ 65 w 70"/>
                <a:gd name="T67" fmla="*/ 26 h 79"/>
                <a:gd name="T68" fmla="*/ 66 w 70"/>
                <a:gd name="T69" fmla="*/ 29 h 79"/>
                <a:gd name="T70" fmla="*/ 67 w 70"/>
                <a:gd name="T71" fmla="*/ 33 h 79"/>
                <a:gd name="T72" fmla="*/ 66 w 70"/>
                <a:gd name="T73" fmla="*/ 37 h 79"/>
                <a:gd name="T74" fmla="*/ 67 w 70"/>
                <a:gd name="T75" fmla="*/ 43 h 79"/>
                <a:gd name="T76" fmla="*/ 70 w 70"/>
                <a:gd name="T77" fmla="*/ 45 h 79"/>
                <a:gd name="T78" fmla="*/ 70 w 70"/>
                <a:gd name="T79" fmla="*/ 49 h 79"/>
                <a:gd name="T80" fmla="*/ 67 w 70"/>
                <a:gd name="T81" fmla="*/ 51 h 79"/>
                <a:gd name="T82" fmla="*/ 66 w 70"/>
                <a:gd name="T83" fmla="*/ 52 h 79"/>
                <a:gd name="T84" fmla="*/ 66 w 70"/>
                <a:gd name="T85" fmla="*/ 55 h 79"/>
                <a:gd name="T86" fmla="*/ 63 w 70"/>
                <a:gd name="T87" fmla="*/ 59 h 79"/>
                <a:gd name="T88" fmla="*/ 60 w 70"/>
                <a:gd name="T89" fmla="*/ 60 h 79"/>
                <a:gd name="T90" fmla="*/ 59 w 70"/>
                <a:gd name="T91" fmla="*/ 62 h 79"/>
                <a:gd name="T92" fmla="*/ 58 w 70"/>
                <a:gd name="T93" fmla="*/ 63 h 79"/>
                <a:gd name="T94" fmla="*/ 56 w 70"/>
                <a:gd name="T95" fmla="*/ 63 h 79"/>
                <a:gd name="T96" fmla="*/ 55 w 70"/>
                <a:gd name="T97" fmla="*/ 64 h 79"/>
                <a:gd name="T98" fmla="*/ 57 w 70"/>
                <a:gd name="T99" fmla="*/ 71 h 79"/>
                <a:gd name="T100" fmla="*/ 62 w 70"/>
                <a:gd name="T101" fmla="*/ 73 h 79"/>
                <a:gd name="T102" fmla="*/ 64 w 70"/>
                <a:gd name="T103" fmla="*/ 76 h 79"/>
                <a:gd name="T104" fmla="*/ 65 w 70"/>
                <a:gd name="T105" fmla="*/ 78 h 79"/>
                <a:gd name="T106" fmla="*/ 0 w 70"/>
                <a:gd name="T107" fmla="*/ 79 h 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0"/>
                <a:gd name="T163" fmla="*/ 0 h 79"/>
                <a:gd name="T164" fmla="*/ 70 w 70"/>
                <a:gd name="T165" fmla="*/ 79 h 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0" h="79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60" y="18"/>
                  </a:lnTo>
                  <a:lnTo>
                    <a:pt x="61" y="19"/>
                  </a:lnTo>
                  <a:lnTo>
                    <a:pt x="62" y="22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6" y="29"/>
                  </a:lnTo>
                  <a:lnTo>
                    <a:pt x="67" y="33"/>
                  </a:lnTo>
                  <a:lnTo>
                    <a:pt x="66" y="34"/>
                  </a:lnTo>
                  <a:lnTo>
                    <a:pt x="66" y="37"/>
                  </a:lnTo>
                  <a:lnTo>
                    <a:pt x="67" y="43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69" y="47"/>
                  </a:lnTo>
                  <a:lnTo>
                    <a:pt x="70" y="49"/>
                  </a:lnTo>
                  <a:lnTo>
                    <a:pt x="70" y="51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6" y="52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3" y="59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8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6" y="64"/>
                  </a:lnTo>
                  <a:lnTo>
                    <a:pt x="56" y="63"/>
                  </a:lnTo>
                  <a:lnTo>
                    <a:pt x="55" y="64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0" y="7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2" name="Freeform 261"/>
            <p:cNvSpPr>
              <a:spLocks/>
            </p:cNvSpPr>
            <p:nvPr/>
          </p:nvSpPr>
          <p:spPr bwMode="auto">
            <a:xfrm>
              <a:off x="1431" y="1879"/>
              <a:ext cx="65" cy="77"/>
            </a:xfrm>
            <a:custGeom>
              <a:avLst/>
              <a:gdLst>
                <a:gd name="T0" fmla="*/ 65 w 65"/>
                <a:gd name="T1" fmla="*/ 1 h 77"/>
                <a:gd name="T2" fmla="*/ 65 w 65"/>
                <a:gd name="T3" fmla="*/ 3 h 77"/>
                <a:gd name="T4" fmla="*/ 64 w 65"/>
                <a:gd name="T5" fmla="*/ 5 h 77"/>
                <a:gd name="T6" fmla="*/ 61 w 65"/>
                <a:gd name="T7" fmla="*/ 9 h 77"/>
                <a:gd name="T8" fmla="*/ 62 w 65"/>
                <a:gd name="T9" fmla="*/ 13 h 77"/>
                <a:gd name="T10" fmla="*/ 64 w 65"/>
                <a:gd name="T11" fmla="*/ 15 h 77"/>
                <a:gd name="T12" fmla="*/ 64 w 65"/>
                <a:gd name="T13" fmla="*/ 17 h 77"/>
                <a:gd name="T14" fmla="*/ 64 w 65"/>
                <a:gd name="T15" fmla="*/ 20 h 77"/>
                <a:gd name="T16" fmla="*/ 62 w 65"/>
                <a:gd name="T17" fmla="*/ 23 h 77"/>
                <a:gd name="T18" fmla="*/ 62 w 65"/>
                <a:gd name="T19" fmla="*/ 26 h 77"/>
                <a:gd name="T20" fmla="*/ 64 w 65"/>
                <a:gd name="T21" fmla="*/ 30 h 77"/>
                <a:gd name="T22" fmla="*/ 61 w 65"/>
                <a:gd name="T23" fmla="*/ 32 h 77"/>
                <a:gd name="T24" fmla="*/ 60 w 65"/>
                <a:gd name="T25" fmla="*/ 32 h 77"/>
                <a:gd name="T26" fmla="*/ 59 w 65"/>
                <a:gd name="T27" fmla="*/ 31 h 77"/>
                <a:gd name="T28" fmla="*/ 56 w 65"/>
                <a:gd name="T29" fmla="*/ 30 h 77"/>
                <a:gd name="T30" fmla="*/ 53 w 65"/>
                <a:gd name="T31" fmla="*/ 28 h 77"/>
                <a:gd name="T32" fmla="*/ 53 w 65"/>
                <a:gd name="T33" fmla="*/ 30 h 77"/>
                <a:gd name="T34" fmla="*/ 53 w 65"/>
                <a:gd name="T35" fmla="*/ 32 h 77"/>
                <a:gd name="T36" fmla="*/ 51 w 65"/>
                <a:gd name="T37" fmla="*/ 35 h 77"/>
                <a:gd name="T38" fmla="*/ 51 w 65"/>
                <a:gd name="T39" fmla="*/ 37 h 77"/>
                <a:gd name="T40" fmla="*/ 49 w 65"/>
                <a:gd name="T41" fmla="*/ 38 h 77"/>
                <a:gd name="T42" fmla="*/ 47 w 65"/>
                <a:gd name="T43" fmla="*/ 41 h 77"/>
                <a:gd name="T44" fmla="*/ 46 w 65"/>
                <a:gd name="T45" fmla="*/ 40 h 77"/>
                <a:gd name="T46" fmla="*/ 45 w 65"/>
                <a:gd name="T47" fmla="*/ 42 h 77"/>
                <a:gd name="T48" fmla="*/ 42 w 65"/>
                <a:gd name="T49" fmla="*/ 46 h 77"/>
                <a:gd name="T50" fmla="*/ 41 w 65"/>
                <a:gd name="T51" fmla="*/ 48 h 77"/>
                <a:gd name="T52" fmla="*/ 41 w 65"/>
                <a:gd name="T53" fmla="*/ 51 h 77"/>
                <a:gd name="T54" fmla="*/ 43 w 65"/>
                <a:gd name="T55" fmla="*/ 53 h 77"/>
                <a:gd name="T56" fmla="*/ 41 w 65"/>
                <a:gd name="T57" fmla="*/ 54 h 77"/>
                <a:gd name="T58" fmla="*/ 39 w 65"/>
                <a:gd name="T59" fmla="*/ 57 h 77"/>
                <a:gd name="T60" fmla="*/ 37 w 65"/>
                <a:gd name="T61" fmla="*/ 62 h 77"/>
                <a:gd name="T62" fmla="*/ 34 w 65"/>
                <a:gd name="T63" fmla="*/ 64 h 77"/>
                <a:gd name="T64" fmla="*/ 35 w 65"/>
                <a:gd name="T65" fmla="*/ 66 h 77"/>
                <a:gd name="T66" fmla="*/ 37 w 65"/>
                <a:gd name="T67" fmla="*/ 70 h 77"/>
                <a:gd name="T68" fmla="*/ 33 w 65"/>
                <a:gd name="T69" fmla="*/ 72 h 77"/>
                <a:gd name="T70" fmla="*/ 29 w 65"/>
                <a:gd name="T71" fmla="*/ 72 h 77"/>
                <a:gd name="T72" fmla="*/ 27 w 65"/>
                <a:gd name="T73" fmla="*/ 73 h 77"/>
                <a:gd name="T74" fmla="*/ 22 w 65"/>
                <a:gd name="T75" fmla="*/ 74 h 77"/>
                <a:gd name="T76" fmla="*/ 20 w 65"/>
                <a:gd name="T77" fmla="*/ 73 h 77"/>
                <a:gd name="T78" fmla="*/ 16 w 65"/>
                <a:gd name="T79" fmla="*/ 76 h 77"/>
                <a:gd name="T80" fmla="*/ 14 w 65"/>
                <a:gd name="T81" fmla="*/ 76 h 77"/>
                <a:gd name="T82" fmla="*/ 12 w 65"/>
                <a:gd name="T83" fmla="*/ 77 h 77"/>
                <a:gd name="T84" fmla="*/ 11 w 65"/>
                <a:gd name="T85" fmla="*/ 76 h 77"/>
                <a:gd name="T86" fmla="*/ 9 w 65"/>
                <a:gd name="T87" fmla="*/ 76 h 77"/>
                <a:gd name="T88" fmla="*/ 6 w 65"/>
                <a:gd name="T89" fmla="*/ 74 h 77"/>
                <a:gd name="T90" fmla="*/ 5 w 65"/>
                <a:gd name="T91" fmla="*/ 73 h 77"/>
                <a:gd name="T92" fmla="*/ 4 w 65"/>
                <a:gd name="T93" fmla="*/ 71 h 77"/>
                <a:gd name="T94" fmla="*/ 2 w 65"/>
                <a:gd name="T95" fmla="*/ 69 h 77"/>
                <a:gd name="T96" fmla="*/ 0 w 65"/>
                <a:gd name="T97" fmla="*/ 67 h 77"/>
                <a:gd name="T98" fmla="*/ 65 w 65"/>
                <a:gd name="T99" fmla="*/ 0 h 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"/>
                <a:gd name="T151" fmla="*/ 0 h 77"/>
                <a:gd name="T152" fmla="*/ 65 w 65"/>
                <a:gd name="T153" fmla="*/ 77 h 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" h="77">
                  <a:moveTo>
                    <a:pt x="65" y="0"/>
                  </a:moveTo>
                  <a:lnTo>
                    <a:pt x="65" y="1"/>
                  </a:lnTo>
                  <a:lnTo>
                    <a:pt x="63" y="2"/>
                  </a:lnTo>
                  <a:lnTo>
                    <a:pt x="65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1" y="5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3" y="21"/>
                  </a:lnTo>
                  <a:lnTo>
                    <a:pt x="62" y="23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1" y="28"/>
                  </a:lnTo>
                  <a:lnTo>
                    <a:pt x="64" y="30"/>
                  </a:lnTo>
                  <a:lnTo>
                    <a:pt x="65" y="31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0" y="32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0"/>
                  </a:lnTo>
                  <a:lnTo>
                    <a:pt x="54" y="29"/>
                  </a:lnTo>
                  <a:lnTo>
                    <a:pt x="53" y="28"/>
                  </a:lnTo>
                  <a:lnTo>
                    <a:pt x="52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51" y="35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9" y="38"/>
                  </a:lnTo>
                  <a:lnTo>
                    <a:pt x="48" y="39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4" y="43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1" y="51"/>
                  </a:lnTo>
                  <a:lnTo>
                    <a:pt x="42" y="53"/>
                  </a:lnTo>
                  <a:lnTo>
                    <a:pt x="43" y="53"/>
                  </a:lnTo>
                  <a:lnTo>
                    <a:pt x="43" y="54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39" y="57"/>
                  </a:lnTo>
                  <a:lnTo>
                    <a:pt x="39" y="62"/>
                  </a:lnTo>
                  <a:lnTo>
                    <a:pt x="37" y="62"/>
                  </a:lnTo>
                  <a:lnTo>
                    <a:pt x="34" y="64"/>
                  </a:lnTo>
                  <a:lnTo>
                    <a:pt x="34" y="65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31" y="73"/>
                  </a:lnTo>
                  <a:lnTo>
                    <a:pt x="29" y="72"/>
                  </a:lnTo>
                  <a:lnTo>
                    <a:pt x="28" y="73"/>
                  </a:lnTo>
                  <a:lnTo>
                    <a:pt x="27" y="73"/>
                  </a:lnTo>
                  <a:lnTo>
                    <a:pt x="23" y="75"/>
                  </a:lnTo>
                  <a:lnTo>
                    <a:pt x="22" y="74"/>
                  </a:lnTo>
                  <a:lnTo>
                    <a:pt x="21" y="73"/>
                  </a:lnTo>
                  <a:lnTo>
                    <a:pt x="20" y="73"/>
                  </a:lnTo>
                  <a:lnTo>
                    <a:pt x="19" y="75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9" y="76"/>
                  </a:lnTo>
                  <a:lnTo>
                    <a:pt x="8" y="74"/>
                  </a:lnTo>
                  <a:lnTo>
                    <a:pt x="6" y="74"/>
                  </a:lnTo>
                  <a:lnTo>
                    <a:pt x="6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4" y="70"/>
                  </a:lnTo>
                  <a:lnTo>
                    <a:pt x="2" y="69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3" name="Freeform 262"/>
            <p:cNvSpPr>
              <a:spLocks/>
            </p:cNvSpPr>
            <p:nvPr/>
          </p:nvSpPr>
          <p:spPr bwMode="auto">
            <a:xfrm>
              <a:off x="1360" y="1801"/>
              <a:ext cx="141" cy="155"/>
            </a:xfrm>
            <a:custGeom>
              <a:avLst/>
              <a:gdLst>
                <a:gd name="T0" fmla="*/ 43 w 141"/>
                <a:gd name="T1" fmla="*/ 115 h 155"/>
                <a:gd name="T2" fmla="*/ 45 w 141"/>
                <a:gd name="T3" fmla="*/ 108 h 155"/>
                <a:gd name="T4" fmla="*/ 43 w 141"/>
                <a:gd name="T5" fmla="*/ 103 h 155"/>
                <a:gd name="T6" fmla="*/ 34 w 141"/>
                <a:gd name="T7" fmla="*/ 98 h 155"/>
                <a:gd name="T8" fmla="*/ 32 w 141"/>
                <a:gd name="T9" fmla="*/ 92 h 155"/>
                <a:gd name="T10" fmla="*/ 24 w 141"/>
                <a:gd name="T11" fmla="*/ 86 h 155"/>
                <a:gd name="T12" fmla="*/ 15 w 141"/>
                <a:gd name="T13" fmla="*/ 89 h 155"/>
                <a:gd name="T14" fmla="*/ 10 w 141"/>
                <a:gd name="T15" fmla="*/ 80 h 155"/>
                <a:gd name="T16" fmla="*/ 2 w 141"/>
                <a:gd name="T17" fmla="*/ 73 h 155"/>
                <a:gd name="T18" fmla="*/ 6 w 141"/>
                <a:gd name="T19" fmla="*/ 65 h 155"/>
                <a:gd name="T20" fmla="*/ 14 w 141"/>
                <a:gd name="T21" fmla="*/ 60 h 155"/>
                <a:gd name="T22" fmla="*/ 18 w 141"/>
                <a:gd name="T23" fmla="*/ 54 h 155"/>
                <a:gd name="T24" fmla="*/ 21 w 141"/>
                <a:gd name="T25" fmla="*/ 46 h 155"/>
                <a:gd name="T26" fmla="*/ 16 w 141"/>
                <a:gd name="T27" fmla="*/ 42 h 155"/>
                <a:gd name="T28" fmla="*/ 16 w 141"/>
                <a:gd name="T29" fmla="*/ 33 h 155"/>
                <a:gd name="T30" fmla="*/ 13 w 141"/>
                <a:gd name="T31" fmla="*/ 24 h 155"/>
                <a:gd name="T32" fmla="*/ 23 w 141"/>
                <a:gd name="T33" fmla="*/ 17 h 155"/>
                <a:gd name="T34" fmla="*/ 34 w 141"/>
                <a:gd name="T35" fmla="*/ 10 h 155"/>
                <a:gd name="T36" fmla="*/ 41 w 141"/>
                <a:gd name="T37" fmla="*/ 7 h 155"/>
                <a:gd name="T38" fmla="*/ 48 w 141"/>
                <a:gd name="T39" fmla="*/ 8 h 155"/>
                <a:gd name="T40" fmla="*/ 53 w 141"/>
                <a:gd name="T41" fmla="*/ 6 h 155"/>
                <a:gd name="T42" fmla="*/ 62 w 141"/>
                <a:gd name="T43" fmla="*/ 6 h 155"/>
                <a:gd name="T44" fmla="*/ 68 w 141"/>
                <a:gd name="T45" fmla="*/ 6 h 155"/>
                <a:gd name="T46" fmla="*/ 73 w 141"/>
                <a:gd name="T47" fmla="*/ 6 h 155"/>
                <a:gd name="T48" fmla="*/ 81 w 141"/>
                <a:gd name="T49" fmla="*/ 3 h 155"/>
                <a:gd name="T50" fmla="*/ 87 w 141"/>
                <a:gd name="T51" fmla="*/ 3 h 155"/>
                <a:gd name="T52" fmla="*/ 98 w 141"/>
                <a:gd name="T53" fmla="*/ 2 h 155"/>
                <a:gd name="T54" fmla="*/ 106 w 141"/>
                <a:gd name="T55" fmla="*/ 4 h 155"/>
                <a:gd name="T56" fmla="*/ 116 w 141"/>
                <a:gd name="T57" fmla="*/ 4 h 155"/>
                <a:gd name="T58" fmla="*/ 121 w 141"/>
                <a:gd name="T59" fmla="*/ 9 h 155"/>
                <a:gd name="T60" fmla="*/ 125 w 141"/>
                <a:gd name="T61" fmla="*/ 15 h 155"/>
                <a:gd name="T62" fmla="*/ 129 w 141"/>
                <a:gd name="T63" fmla="*/ 16 h 155"/>
                <a:gd name="T64" fmla="*/ 136 w 141"/>
                <a:gd name="T65" fmla="*/ 28 h 155"/>
                <a:gd name="T66" fmla="*/ 138 w 141"/>
                <a:gd name="T67" fmla="*/ 43 h 155"/>
                <a:gd name="T68" fmla="*/ 138 w 141"/>
                <a:gd name="T69" fmla="*/ 52 h 155"/>
                <a:gd name="T70" fmla="*/ 131 w 141"/>
                <a:gd name="T71" fmla="*/ 60 h 155"/>
                <a:gd name="T72" fmla="*/ 127 w 141"/>
                <a:gd name="T73" fmla="*/ 63 h 155"/>
                <a:gd name="T74" fmla="*/ 135 w 141"/>
                <a:gd name="T75" fmla="*/ 76 h 155"/>
                <a:gd name="T76" fmla="*/ 135 w 141"/>
                <a:gd name="T77" fmla="*/ 83 h 155"/>
                <a:gd name="T78" fmla="*/ 134 w 141"/>
                <a:gd name="T79" fmla="*/ 95 h 155"/>
                <a:gd name="T80" fmla="*/ 133 w 141"/>
                <a:gd name="T81" fmla="*/ 104 h 155"/>
                <a:gd name="T82" fmla="*/ 131 w 141"/>
                <a:gd name="T83" fmla="*/ 110 h 155"/>
                <a:gd name="T84" fmla="*/ 124 w 141"/>
                <a:gd name="T85" fmla="*/ 108 h 155"/>
                <a:gd name="T86" fmla="*/ 121 w 141"/>
                <a:gd name="T87" fmla="*/ 115 h 155"/>
                <a:gd name="T88" fmla="*/ 116 w 141"/>
                <a:gd name="T89" fmla="*/ 120 h 155"/>
                <a:gd name="T90" fmla="*/ 113 w 141"/>
                <a:gd name="T91" fmla="*/ 131 h 155"/>
                <a:gd name="T92" fmla="*/ 108 w 141"/>
                <a:gd name="T93" fmla="*/ 140 h 155"/>
                <a:gd name="T94" fmla="*/ 108 w 141"/>
                <a:gd name="T95" fmla="*/ 150 h 155"/>
                <a:gd name="T96" fmla="*/ 93 w 141"/>
                <a:gd name="T97" fmla="*/ 152 h 155"/>
                <a:gd name="T98" fmla="*/ 84 w 141"/>
                <a:gd name="T99" fmla="*/ 155 h 155"/>
                <a:gd name="T100" fmla="*/ 77 w 141"/>
                <a:gd name="T101" fmla="*/ 152 h 155"/>
                <a:gd name="T102" fmla="*/ 72 w 141"/>
                <a:gd name="T103" fmla="*/ 145 h 155"/>
                <a:gd name="T104" fmla="*/ 64 w 141"/>
                <a:gd name="T105" fmla="*/ 144 h 155"/>
                <a:gd name="T106" fmla="*/ 54 w 141"/>
                <a:gd name="T107" fmla="*/ 142 h 155"/>
                <a:gd name="T108" fmla="*/ 54 w 141"/>
                <a:gd name="T109" fmla="*/ 135 h 155"/>
                <a:gd name="T110" fmla="*/ 45 w 141"/>
                <a:gd name="T111" fmla="*/ 131 h 155"/>
                <a:gd name="T112" fmla="*/ 43 w 141"/>
                <a:gd name="T113" fmla="*/ 125 h 1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"/>
                <a:gd name="T172" fmla="*/ 0 h 155"/>
                <a:gd name="T173" fmla="*/ 141 w 141"/>
                <a:gd name="T174" fmla="*/ 155 h 1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" h="155">
                  <a:moveTo>
                    <a:pt x="45" y="123"/>
                  </a:moveTo>
                  <a:lnTo>
                    <a:pt x="45" y="122"/>
                  </a:lnTo>
                  <a:lnTo>
                    <a:pt x="43" y="122"/>
                  </a:lnTo>
                  <a:lnTo>
                    <a:pt x="43" y="121"/>
                  </a:lnTo>
                  <a:lnTo>
                    <a:pt x="43" y="120"/>
                  </a:lnTo>
                  <a:lnTo>
                    <a:pt x="43" y="117"/>
                  </a:lnTo>
                  <a:lnTo>
                    <a:pt x="43" y="115"/>
                  </a:lnTo>
                  <a:lnTo>
                    <a:pt x="45" y="115"/>
                  </a:lnTo>
                  <a:lnTo>
                    <a:pt x="46" y="113"/>
                  </a:lnTo>
                  <a:lnTo>
                    <a:pt x="48" y="112"/>
                  </a:lnTo>
                  <a:lnTo>
                    <a:pt x="49" y="109"/>
                  </a:lnTo>
                  <a:lnTo>
                    <a:pt x="47" y="108"/>
                  </a:lnTo>
                  <a:lnTo>
                    <a:pt x="45" y="108"/>
                  </a:lnTo>
                  <a:lnTo>
                    <a:pt x="44" y="107"/>
                  </a:lnTo>
                  <a:lnTo>
                    <a:pt x="44" y="106"/>
                  </a:lnTo>
                  <a:lnTo>
                    <a:pt x="47" y="106"/>
                  </a:lnTo>
                  <a:lnTo>
                    <a:pt x="46" y="103"/>
                  </a:lnTo>
                  <a:lnTo>
                    <a:pt x="44" y="102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1" y="100"/>
                  </a:lnTo>
                  <a:lnTo>
                    <a:pt x="39" y="101"/>
                  </a:lnTo>
                  <a:lnTo>
                    <a:pt x="38" y="99"/>
                  </a:lnTo>
                  <a:lnTo>
                    <a:pt x="36" y="99"/>
                  </a:lnTo>
                  <a:lnTo>
                    <a:pt x="34" y="98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6" y="92"/>
                  </a:lnTo>
                  <a:lnTo>
                    <a:pt x="35" y="92"/>
                  </a:lnTo>
                  <a:lnTo>
                    <a:pt x="33" y="93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31" y="91"/>
                  </a:lnTo>
                  <a:lnTo>
                    <a:pt x="29" y="89"/>
                  </a:lnTo>
                  <a:lnTo>
                    <a:pt x="28" y="86"/>
                  </a:lnTo>
                  <a:lnTo>
                    <a:pt x="26" y="85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3" y="85"/>
                  </a:lnTo>
                  <a:lnTo>
                    <a:pt x="19" y="86"/>
                  </a:lnTo>
                  <a:lnTo>
                    <a:pt x="18" y="85"/>
                  </a:lnTo>
                  <a:lnTo>
                    <a:pt x="17" y="84"/>
                  </a:lnTo>
                  <a:lnTo>
                    <a:pt x="16" y="85"/>
                  </a:lnTo>
                  <a:lnTo>
                    <a:pt x="15" y="87"/>
                  </a:lnTo>
                  <a:lnTo>
                    <a:pt x="15" y="89"/>
                  </a:lnTo>
                  <a:lnTo>
                    <a:pt x="13" y="89"/>
                  </a:lnTo>
                  <a:lnTo>
                    <a:pt x="13" y="87"/>
                  </a:lnTo>
                  <a:lnTo>
                    <a:pt x="10" y="88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10" y="80"/>
                  </a:lnTo>
                  <a:lnTo>
                    <a:pt x="8" y="78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3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3"/>
                  </a:lnTo>
                  <a:lnTo>
                    <a:pt x="2" y="72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5" y="70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6" y="65"/>
                  </a:lnTo>
                  <a:lnTo>
                    <a:pt x="8" y="66"/>
                  </a:lnTo>
                  <a:lnTo>
                    <a:pt x="9" y="66"/>
                  </a:lnTo>
                  <a:lnTo>
                    <a:pt x="10" y="67"/>
                  </a:lnTo>
                  <a:lnTo>
                    <a:pt x="11" y="67"/>
                  </a:lnTo>
                  <a:lnTo>
                    <a:pt x="11" y="64"/>
                  </a:lnTo>
                  <a:lnTo>
                    <a:pt x="12" y="63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8" y="54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3" y="49"/>
                  </a:lnTo>
                  <a:lnTo>
                    <a:pt x="22" y="48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1" y="46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4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9" y="6"/>
                  </a:lnTo>
                  <a:lnTo>
                    <a:pt x="41" y="7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7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7"/>
                  </a:lnTo>
                  <a:lnTo>
                    <a:pt x="55" y="8"/>
                  </a:lnTo>
                  <a:lnTo>
                    <a:pt x="57" y="11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61" y="7"/>
                  </a:lnTo>
                  <a:lnTo>
                    <a:pt x="62" y="6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5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1"/>
                  </a:lnTo>
                  <a:lnTo>
                    <a:pt x="84" y="0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3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1" y="4"/>
                  </a:lnTo>
                  <a:lnTo>
                    <a:pt x="112" y="3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5"/>
                  </a:lnTo>
                  <a:lnTo>
                    <a:pt x="118" y="7"/>
                  </a:lnTo>
                  <a:lnTo>
                    <a:pt x="119" y="8"/>
                  </a:lnTo>
                  <a:lnTo>
                    <a:pt x="120" y="8"/>
                  </a:lnTo>
                  <a:lnTo>
                    <a:pt x="121" y="8"/>
                  </a:lnTo>
                  <a:lnTo>
                    <a:pt x="121" y="9"/>
                  </a:lnTo>
                  <a:lnTo>
                    <a:pt x="120" y="11"/>
                  </a:lnTo>
                  <a:lnTo>
                    <a:pt x="120" y="12"/>
                  </a:lnTo>
                  <a:lnTo>
                    <a:pt x="121" y="14"/>
                  </a:lnTo>
                  <a:lnTo>
                    <a:pt x="123" y="14"/>
                  </a:lnTo>
                  <a:lnTo>
                    <a:pt x="124" y="15"/>
                  </a:lnTo>
                  <a:lnTo>
                    <a:pt x="125" y="15"/>
                  </a:lnTo>
                  <a:lnTo>
                    <a:pt x="125" y="13"/>
                  </a:lnTo>
                  <a:lnTo>
                    <a:pt x="126" y="13"/>
                  </a:lnTo>
                  <a:lnTo>
                    <a:pt x="127" y="15"/>
                  </a:lnTo>
                  <a:lnTo>
                    <a:pt x="127" y="17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9" y="16"/>
                  </a:lnTo>
                  <a:lnTo>
                    <a:pt x="131" y="18"/>
                  </a:lnTo>
                  <a:lnTo>
                    <a:pt x="132" y="19"/>
                  </a:lnTo>
                  <a:lnTo>
                    <a:pt x="133" y="21"/>
                  </a:lnTo>
                  <a:lnTo>
                    <a:pt x="135" y="23"/>
                  </a:lnTo>
                  <a:lnTo>
                    <a:pt x="136" y="26"/>
                  </a:lnTo>
                  <a:lnTo>
                    <a:pt x="136" y="28"/>
                  </a:lnTo>
                  <a:lnTo>
                    <a:pt x="137" y="29"/>
                  </a:lnTo>
                  <a:lnTo>
                    <a:pt x="138" y="33"/>
                  </a:lnTo>
                  <a:lnTo>
                    <a:pt x="137" y="34"/>
                  </a:lnTo>
                  <a:lnTo>
                    <a:pt x="137" y="37"/>
                  </a:lnTo>
                  <a:lnTo>
                    <a:pt x="138" y="43"/>
                  </a:lnTo>
                  <a:lnTo>
                    <a:pt x="141" y="43"/>
                  </a:lnTo>
                  <a:lnTo>
                    <a:pt x="141" y="44"/>
                  </a:lnTo>
                  <a:lnTo>
                    <a:pt x="140" y="47"/>
                  </a:lnTo>
                  <a:lnTo>
                    <a:pt x="141" y="49"/>
                  </a:lnTo>
                  <a:lnTo>
                    <a:pt x="141" y="50"/>
                  </a:lnTo>
                  <a:lnTo>
                    <a:pt x="138" y="51"/>
                  </a:lnTo>
                  <a:lnTo>
                    <a:pt x="138" y="52"/>
                  </a:lnTo>
                  <a:lnTo>
                    <a:pt x="137" y="52"/>
                  </a:lnTo>
                  <a:lnTo>
                    <a:pt x="137" y="55"/>
                  </a:lnTo>
                  <a:lnTo>
                    <a:pt x="137" y="56"/>
                  </a:lnTo>
                  <a:lnTo>
                    <a:pt x="134" y="59"/>
                  </a:lnTo>
                  <a:lnTo>
                    <a:pt x="133" y="61"/>
                  </a:lnTo>
                  <a:lnTo>
                    <a:pt x="131" y="60"/>
                  </a:lnTo>
                  <a:lnTo>
                    <a:pt x="129" y="61"/>
                  </a:lnTo>
                  <a:lnTo>
                    <a:pt x="130" y="62"/>
                  </a:lnTo>
                  <a:lnTo>
                    <a:pt x="129" y="62"/>
                  </a:lnTo>
                  <a:lnTo>
                    <a:pt x="129" y="63"/>
                  </a:lnTo>
                  <a:lnTo>
                    <a:pt x="127" y="63"/>
                  </a:lnTo>
                  <a:lnTo>
                    <a:pt x="126" y="64"/>
                  </a:lnTo>
                  <a:lnTo>
                    <a:pt x="128" y="68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3" y="73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6" y="78"/>
                  </a:lnTo>
                  <a:lnTo>
                    <a:pt x="136" y="79"/>
                  </a:lnTo>
                  <a:lnTo>
                    <a:pt x="135" y="80"/>
                  </a:lnTo>
                  <a:lnTo>
                    <a:pt x="136" y="81"/>
                  </a:lnTo>
                  <a:lnTo>
                    <a:pt x="135" y="82"/>
                  </a:lnTo>
                  <a:lnTo>
                    <a:pt x="135" y="83"/>
                  </a:lnTo>
                  <a:lnTo>
                    <a:pt x="132" y="83"/>
                  </a:lnTo>
                  <a:lnTo>
                    <a:pt x="132" y="87"/>
                  </a:lnTo>
                  <a:lnTo>
                    <a:pt x="130" y="87"/>
                  </a:lnTo>
                  <a:lnTo>
                    <a:pt x="133" y="91"/>
                  </a:lnTo>
                  <a:lnTo>
                    <a:pt x="135" y="92"/>
                  </a:lnTo>
                  <a:lnTo>
                    <a:pt x="135" y="93"/>
                  </a:lnTo>
                  <a:lnTo>
                    <a:pt x="134" y="95"/>
                  </a:lnTo>
                  <a:lnTo>
                    <a:pt x="135" y="95"/>
                  </a:lnTo>
                  <a:lnTo>
                    <a:pt x="134" y="98"/>
                  </a:lnTo>
                  <a:lnTo>
                    <a:pt x="135" y="98"/>
                  </a:lnTo>
                  <a:lnTo>
                    <a:pt x="134" y="99"/>
                  </a:lnTo>
                  <a:lnTo>
                    <a:pt x="134" y="101"/>
                  </a:lnTo>
                  <a:lnTo>
                    <a:pt x="133" y="103"/>
                  </a:lnTo>
                  <a:lnTo>
                    <a:pt x="133" y="104"/>
                  </a:lnTo>
                  <a:lnTo>
                    <a:pt x="133" y="106"/>
                  </a:lnTo>
                  <a:lnTo>
                    <a:pt x="136" y="108"/>
                  </a:lnTo>
                  <a:lnTo>
                    <a:pt x="136" y="109"/>
                  </a:lnTo>
                  <a:lnTo>
                    <a:pt x="133" y="110"/>
                  </a:lnTo>
                  <a:lnTo>
                    <a:pt x="132" y="111"/>
                  </a:lnTo>
                  <a:lnTo>
                    <a:pt x="131" y="110"/>
                  </a:lnTo>
                  <a:lnTo>
                    <a:pt x="130" y="109"/>
                  </a:lnTo>
                  <a:lnTo>
                    <a:pt x="129" y="109"/>
                  </a:lnTo>
                  <a:lnTo>
                    <a:pt x="127" y="108"/>
                  </a:lnTo>
                  <a:lnTo>
                    <a:pt x="126" y="107"/>
                  </a:lnTo>
                  <a:lnTo>
                    <a:pt x="124" y="106"/>
                  </a:lnTo>
                  <a:lnTo>
                    <a:pt x="123" y="106"/>
                  </a:lnTo>
                  <a:lnTo>
                    <a:pt x="124" y="108"/>
                  </a:lnTo>
                  <a:lnTo>
                    <a:pt x="124" y="109"/>
                  </a:lnTo>
                  <a:lnTo>
                    <a:pt x="124" y="110"/>
                  </a:lnTo>
                  <a:lnTo>
                    <a:pt x="124" y="112"/>
                  </a:lnTo>
                  <a:lnTo>
                    <a:pt x="123" y="113"/>
                  </a:lnTo>
                  <a:lnTo>
                    <a:pt x="123" y="114"/>
                  </a:lnTo>
                  <a:lnTo>
                    <a:pt x="122" y="115"/>
                  </a:lnTo>
                  <a:lnTo>
                    <a:pt x="121" y="115"/>
                  </a:lnTo>
                  <a:lnTo>
                    <a:pt x="120" y="116"/>
                  </a:lnTo>
                  <a:lnTo>
                    <a:pt x="119" y="117"/>
                  </a:lnTo>
                  <a:lnTo>
                    <a:pt x="118" y="119"/>
                  </a:lnTo>
                  <a:lnTo>
                    <a:pt x="117" y="118"/>
                  </a:lnTo>
                  <a:lnTo>
                    <a:pt x="117" y="119"/>
                  </a:lnTo>
                  <a:lnTo>
                    <a:pt x="116" y="120"/>
                  </a:lnTo>
                  <a:lnTo>
                    <a:pt x="115" y="121"/>
                  </a:lnTo>
                  <a:lnTo>
                    <a:pt x="113" y="124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2" y="129"/>
                  </a:lnTo>
                  <a:lnTo>
                    <a:pt x="113" y="131"/>
                  </a:lnTo>
                  <a:lnTo>
                    <a:pt x="114" y="131"/>
                  </a:lnTo>
                  <a:lnTo>
                    <a:pt x="114" y="132"/>
                  </a:lnTo>
                  <a:lnTo>
                    <a:pt x="113" y="132"/>
                  </a:lnTo>
                  <a:lnTo>
                    <a:pt x="113" y="134"/>
                  </a:lnTo>
                  <a:lnTo>
                    <a:pt x="110" y="135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5" y="142"/>
                  </a:lnTo>
                  <a:lnTo>
                    <a:pt x="105" y="143"/>
                  </a:lnTo>
                  <a:lnTo>
                    <a:pt x="106" y="144"/>
                  </a:lnTo>
                  <a:lnTo>
                    <a:pt x="106" y="145"/>
                  </a:lnTo>
                  <a:lnTo>
                    <a:pt x="108" y="148"/>
                  </a:lnTo>
                  <a:lnTo>
                    <a:pt x="108" y="150"/>
                  </a:lnTo>
                  <a:lnTo>
                    <a:pt x="104" y="150"/>
                  </a:lnTo>
                  <a:lnTo>
                    <a:pt x="102" y="151"/>
                  </a:lnTo>
                  <a:lnTo>
                    <a:pt x="100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4" y="153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91" y="151"/>
                  </a:lnTo>
                  <a:lnTo>
                    <a:pt x="90" y="153"/>
                  </a:lnTo>
                  <a:lnTo>
                    <a:pt x="87" y="154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4" y="155"/>
                  </a:lnTo>
                  <a:lnTo>
                    <a:pt x="83" y="155"/>
                  </a:lnTo>
                  <a:lnTo>
                    <a:pt x="82" y="154"/>
                  </a:lnTo>
                  <a:lnTo>
                    <a:pt x="81" y="155"/>
                  </a:lnTo>
                  <a:lnTo>
                    <a:pt x="80" y="154"/>
                  </a:lnTo>
                  <a:lnTo>
                    <a:pt x="79" y="152"/>
                  </a:lnTo>
                  <a:lnTo>
                    <a:pt x="77" y="152"/>
                  </a:lnTo>
                  <a:lnTo>
                    <a:pt x="77" y="151"/>
                  </a:lnTo>
                  <a:lnTo>
                    <a:pt x="76" y="149"/>
                  </a:lnTo>
                  <a:lnTo>
                    <a:pt x="75" y="149"/>
                  </a:lnTo>
                  <a:lnTo>
                    <a:pt x="75" y="148"/>
                  </a:lnTo>
                  <a:lnTo>
                    <a:pt x="73" y="147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0" y="144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5" y="145"/>
                  </a:lnTo>
                  <a:lnTo>
                    <a:pt x="64" y="145"/>
                  </a:lnTo>
                  <a:lnTo>
                    <a:pt x="64" y="144"/>
                  </a:lnTo>
                  <a:lnTo>
                    <a:pt x="63" y="144"/>
                  </a:lnTo>
                  <a:lnTo>
                    <a:pt x="60" y="144"/>
                  </a:lnTo>
                  <a:lnTo>
                    <a:pt x="60" y="145"/>
                  </a:lnTo>
                  <a:lnTo>
                    <a:pt x="59" y="146"/>
                  </a:lnTo>
                  <a:lnTo>
                    <a:pt x="58" y="146"/>
                  </a:lnTo>
                  <a:lnTo>
                    <a:pt x="57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3" y="138"/>
                  </a:lnTo>
                  <a:lnTo>
                    <a:pt x="52" y="137"/>
                  </a:lnTo>
                  <a:lnTo>
                    <a:pt x="55" y="136"/>
                  </a:lnTo>
                  <a:lnTo>
                    <a:pt x="55" y="135"/>
                  </a:lnTo>
                  <a:lnTo>
                    <a:pt x="54" y="135"/>
                  </a:lnTo>
                  <a:lnTo>
                    <a:pt x="53" y="134"/>
                  </a:lnTo>
                  <a:lnTo>
                    <a:pt x="51" y="135"/>
                  </a:lnTo>
                  <a:lnTo>
                    <a:pt x="51" y="134"/>
                  </a:lnTo>
                  <a:lnTo>
                    <a:pt x="48" y="134"/>
                  </a:lnTo>
                  <a:lnTo>
                    <a:pt x="44" y="132"/>
                  </a:lnTo>
                  <a:lnTo>
                    <a:pt x="45" y="131"/>
                  </a:lnTo>
                  <a:lnTo>
                    <a:pt x="46" y="129"/>
                  </a:lnTo>
                  <a:lnTo>
                    <a:pt x="46" y="128"/>
                  </a:lnTo>
                  <a:lnTo>
                    <a:pt x="45" y="127"/>
                  </a:lnTo>
                  <a:lnTo>
                    <a:pt x="43" y="127"/>
                  </a:lnTo>
                  <a:lnTo>
                    <a:pt x="43" y="126"/>
                  </a:lnTo>
                  <a:lnTo>
                    <a:pt x="43" y="125"/>
                  </a:lnTo>
                  <a:lnTo>
                    <a:pt x="45" y="1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4" name="Freeform 263"/>
            <p:cNvSpPr>
              <a:spLocks/>
            </p:cNvSpPr>
            <p:nvPr/>
          </p:nvSpPr>
          <p:spPr bwMode="auto">
            <a:xfrm>
              <a:off x="1505" y="1955"/>
              <a:ext cx="46" cy="131"/>
            </a:xfrm>
            <a:custGeom>
              <a:avLst/>
              <a:gdLst>
                <a:gd name="T0" fmla="*/ 46 w 46"/>
                <a:gd name="T1" fmla="*/ 1 h 131"/>
                <a:gd name="T2" fmla="*/ 44 w 46"/>
                <a:gd name="T3" fmla="*/ 0 h 131"/>
                <a:gd name="T4" fmla="*/ 42 w 46"/>
                <a:gd name="T5" fmla="*/ 0 h 131"/>
                <a:gd name="T6" fmla="*/ 41 w 46"/>
                <a:gd name="T7" fmla="*/ 3 h 131"/>
                <a:gd name="T8" fmla="*/ 42 w 46"/>
                <a:gd name="T9" fmla="*/ 6 h 131"/>
                <a:gd name="T10" fmla="*/ 39 w 46"/>
                <a:gd name="T11" fmla="*/ 8 h 131"/>
                <a:gd name="T12" fmla="*/ 36 w 46"/>
                <a:gd name="T13" fmla="*/ 5 h 131"/>
                <a:gd name="T14" fmla="*/ 34 w 46"/>
                <a:gd name="T15" fmla="*/ 4 h 131"/>
                <a:gd name="T16" fmla="*/ 33 w 46"/>
                <a:gd name="T17" fmla="*/ 8 h 131"/>
                <a:gd name="T18" fmla="*/ 32 w 46"/>
                <a:gd name="T19" fmla="*/ 9 h 131"/>
                <a:gd name="T20" fmla="*/ 32 w 46"/>
                <a:gd name="T21" fmla="*/ 11 h 131"/>
                <a:gd name="T22" fmla="*/ 30 w 46"/>
                <a:gd name="T23" fmla="*/ 12 h 131"/>
                <a:gd name="T24" fmla="*/ 29 w 46"/>
                <a:gd name="T25" fmla="*/ 15 h 131"/>
                <a:gd name="T26" fmla="*/ 29 w 46"/>
                <a:gd name="T27" fmla="*/ 18 h 131"/>
                <a:gd name="T28" fmla="*/ 27 w 46"/>
                <a:gd name="T29" fmla="*/ 21 h 131"/>
                <a:gd name="T30" fmla="*/ 27 w 46"/>
                <a:gd name="T31" fmla="*/ 23 h 131"/>
                <a:gd name="T32" fmla="*/ 24 w 46"/>
                <a:gd name="T33" fmla="*/ 30 h 131"/>
                <a:gd name="T34" fmla="*/ 27 w 46"/>
                <a:gd name="T35" fmla="*/ 35 h 131"/>
                <a:gd name="T36" fmla="*/ 28 w 46"/>
                <a:gd name="T37" fmla="*/ 36 h 131"/>
                <a:gd name="T38" fmla="*/ 30 w 46"/>
                <a:gd name="T39" fmla="*/ 37 h 131"/>
                <a:gd name="T40" fmla="*/ 31 w 46"/>
                <a:gd name="T41" fmla="*/ 42 h 131"/>
                <a:gd name="T42" fmla="*/ 30 w 46"/>
                <a:gd name="T43" fmla="*/ 45 h 131"/>
                <a:gd name="T44" fmla="*/ 33 w 46"/>
                <a:gd name="T45" fmla="*/ 46 h 131"/>
                <a:gd name="T46" fmla="*/ 36 w 46"/>
                <a:gd name="T47" fmla="*/ 51 h 131"/>
                <a:gd name="T48" fmla="*/ 35 w 46"/>
                <a:gd name="T49" fmla="*/ 54 h 131"/>
                <a:gd name="T50" fmla="*/ 36 w 46"/>
                <a:gd name="T51" fmla="*/ 55 h 131"/>
                <a:gd name="T52" fmla="*/ 34 w 46"/>
                <a:gd name="T53" fmla="*/ 58 h 131"/>
                <a:gd name="T54" fmla="*/ 35 w 46"/>
                <a:gd name="T55" fmla="*/ 62 h 131"/>
                <a:gd name="T56" fmla="*/ 37 w 46"/>
                <a:gd name="T57" fmla="*/ 64 h 131"/>
                <a:gd name="T58" fmla="*/ 34 w 46"/>
                <a:gd name="T59" fmla="*/ 69 h 131"/>
                <a:gd name="T60" fmla="*/ 36 w 46"/>
                <a:gd name="T61" fmla="*/ 69 h 131"/>
                <a:gd name="T62" fmla="*/ 37 w 46"/>
                <a:gd name="T63" fmla="*/ 68 h 131"/>
                <a:gd name="T64" fmla="*/ 39 w 46"/>
                <a:gd name="T65" fmla="*/ 71 h 131"/>
                <a:gd name="T66" fmla="*/ 41 w 46"/>
                <a:gd name="T67" fmla="*/ 74 h 131"/>
                <a:gd name="T68" fmla="*/ 42 w 46"/>
                <a:gd name="T69" fmla="*/ 76 h 131"/>
                <a:gd name="T70" fmla="*/ 46 w 46"/>
                <a:gd name="T71" fmla="*/ 75 h 131"/>
                <a:gd name="T72" fmla="*/ 45 w 46"/>
                <a:gd name="T73" fmla="*/ 86 h 131"/>
                <a:gd name="T74" fmla="*/ 46 w 46"/>
                <a:gd name="T75" fmla="*/ 106 h 131"/>
                <a:gd name="T76" fmla="*/ 43 w 46"/>
                <a:gd name="T77" fmla="*/ 110 h 131"/>
                <a:gd name="T78" fmla="*/ 44 w 46"/>
                <a:gd name="T79" fmla="*/ 113 h 131"/>
                <a:gd name="T80" fmla="*/ 42 w 46"/>
                <a:gd name="T81" fmla="*/ 114 h 131"/>
                <a:gd name="T82" fmla="*/ 37 w 46"/>
                <a:gd name="T83" fmla="*/ 114 h 131"/>
                <a:gd name="T84" fmla="*/ 34 w 46"/>
                <a:gd name="T85" fmla="*/ 113 h 131"/>
                <a:gd name="T86" fmla="*/ 30 w 46"/>
                <a:gd name="T87" fmla="*/ 114 h 131"/>
                <a:gd name="T88" fmla="*/ 30 w 46"/>
                <a:gd name="T89" fmla="*/ 118 h 131"/>
                <a:gd name="T90" fmla="*/ 30 w 46"/>
                <a:gd name="T91" fmla="*/ 120 h 131"/>
                <a:gd name="T92" fmla="*/ 31 w 46"/>
                <a:gd name="T93" fmla="*/ 126 h 131"/>
                <a:gd name="T94" fmla="*/ 28 w 46"/>
                <a:gd name="T95" fmla="*/ 127 h 131"/>
                <a:gd name="T96" fmla="*/ 25 w 46"/>
                <a:gd name="T97" fmla="*/ 126 h 131"/>
                <a:gd name="T98" fmla="*/ 23 w 46"/>
                <a:gd name="T99" fmla="*/ 126 h 131"/>
                <a:gd name="T100" fmla="*/ 20 w 46"/>
                <a:gd name="T101" fmla="*/ 128 h 131"/>
                <a:gd name="T102" fmla="*/ 17 w 46"/>
                <a:gd name="T103" fmla="*/ 131 h 131"/>
                <a:gd name="T104" fmla="*/ 3 w 46"/>
                <a:gd name="T105" fmla="*/ 131 h 131"/>
                <a:gd name="T106" fmla="*/ 1 w 46"/>
                <a:gd name="T107" fmla="*/ 131 h 131"/>
                <a:gd name="T108" fmla="*/ 0 w 46"/>
                <a:gd name="T109" fmla="*/ 131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"/>
                <a:gd name="T166" fmla="*/ 0 h 131"/>
                <a:gd name="T167" fmla="*/ 46 w 46"/>
                <a:gd name="T168" fmla="*/ 131 h 1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" h="131">
                  <a:moveTo>
                    <a:pt x="46" y="131"/>
                  </a:moveTo>
                  <a:lnTo>
                    <a:pt x="46" y="1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1" y="3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39" y="8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1" y="38"/>
                  </a:lnTo>
                  <a:lnTo>
                    <a:pt x="31" y="42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5" y="59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7" y="64"/>
                  </a:lnTo>
                  <a:lnTo>
                    <a:pt x="34" y="66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6" y="67"/>
                  </a:lnTo>
                  <a:lnTo>
                    <a:pt x="37" y="68"/>
                  </a:lnTo>
                  <a:lnTo>
                    <a:pt x="38" y="71"/>
                  </a:lnTo>
                  <a:lnTo>
                    <a:pt x="39" y="71"/>
                  </a:lnTo>
                  <a:lnTo>
                    <a:pt x="42" y="72"/>
                  </a:lnTo>
                  <a:lnTo>
                    <a:pt x="41" y="74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3" y="76"/>
                  </a:lnTo>
                  <a:lnTo>
                    <a:pt x="46" y="75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106"/>
                  </a:lnTo>
                  <a:lnTo>
                    <a:pt x="45" y="106"/>
                  </a:lnTo>
                  <a:lnTo>
                    <a:pt x="43" y="110"/>
                  </a:lnTo>
                  <a:lnTo>
                    <a:pt x="45" y="111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2" y="114"/>
                  </a:lnTo>
                  <a:lnTo>
                    <a:pt x="38" y="114"/>
                  </a:lnTo>
                  <a:lnTo>
                    <a:pt x="37" y="114"/>
                  </a:lnTo>
                  <a:lnTo>
                    <a:pt x="35" y="114"/>
                  </a:lnTo>
                  <a:lnTo>
                    <a:pt x="34" y="113"/>
                  </a:lnTo>
                  <a:lnTo>
                    <a:pt x="30" y="112"/>
                  </a:lnTo>
                  <a:lnTo>
                    <a:pt x="30" y="114"/>
                  </a:lnTo>
                  <a:lnTo>
                    <a:pt x="29" y="116"/>
                  </a:lnTo>
                  <a:lnTo>
                    <a:pt x="30" y="118"/>
                  </a:lnTo>
                  <a:lnTo>
                    <a:pt x="31" y="119"/>
                  </a:lnTo>
                  <a:lnTo>
                    <a:pt x="30" y="120"/>
                  </a:lnTo>
                  <a:lnTo>
                    <a:pt x="29" y="124"/>
                  </a:lnTo>
                  <a:lnTo>
                    <a:pt x="31" y="126"/>
                  </a:lnTo>
                  <a:lnTo>
                    <a:pt x="30" y="127"/>
                  </a:lnTo>
                  <a:lnTo>
                    <a:pt x="28" y="127"/>
                  </a:lnTo>
                  <a:lnTo>
                    <a:pt x="26" y="126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3" y="126"/>
                  </a:lnTo>
                  <a:lnTo>
                    <a:pt x="21" y="127"/>
                  </a:lnTo>
                  <a:lnTo>
                    <a:pt x="20" y="128"/>
                  </a:lnTo>
                  <a:lnTo>
                    <a:pt x="20" y="131"/>
                  </a:lnTo>
                  <a:lnTo>
                    <a:pt x="17" y="131"/>
                  </a:lnTo>
                  <a:lnTo>
                    <a:pt x="3" y="131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0" y="131"/>
                  </a:lnTo>
                  <a:lnTo>
                    <a:pt x="46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5" name="Freeform 264"/>
            <p:cNvSpPr>
              <a:spLocks/>
            </p:cNvSpPr>
            <p:nvPr/>
          </p:nvSpPr>
          <p:spPr bwMode="auto">
            <a:xfrm>
              <a:off x="1433" y="2106"/>
              <a:ext cx="59" cy="47"/>
            </a:xfrm>
            <a:custGeom>
              <a:avLst/>
              <a:gdLst>
                <a:gd name="T0" fmla="*/ 59 w 59"/>
                <a:gd name="T1" fmla="*/ 16 h 47"/>
                <a:gd name="T2" fmla="*/ 59 w 59"/>
                <a:gd name="T3" fmla="*/ 20 h 47"/>
                <a:gd name="T4" fmla="*/ 8 w 59"/>
                <a:gd name="T5" fmla="*/ 30 h 47"/>
                <a:gd name="T6" fmla="*/ 8 w 59"/>
                <a:gd name="T7" fmla="*/ 31 h 47"/>
                <a:gd name="T8" fmla="*/ 11 w 59"/>
                <a:gd name="T9" fmla="*/ 32 h 47"/>
                <a:gd name="T10" fmla="*/ 12 w 59"/>
                <a:gd name="T11" fmla="*/ 31 h 47"/>
                <a:gd name="T12" fmla="*/ 13 w 59"/>
                <a:gd name="T13" fmla="*/ 31 h 47"/>
                <a:gd name="T14" fmla="*/ 13 w 59"/>
                <a:gd name="T15" fmla="*/ 31 h 47"/>
                <a:gd name="T16" fmla="*/ 15 w 59"/>
                <a:gd name="T17" fmla="*/ 32 h 47"/>
                <a:gd name="T18" fmla="*/ 16 w 59"/>
                <a:gd name="T19" fmla="*/ 34 h 47"/>
                <a:gd name="T20" fmla="*/ 17 w 59"/>
                <a:gd name="T21" fmla="*/ 33 h 47"/>
                <a:gd name="T22" fmla="*/ 18 w 59"/>
                <a:gd name="T23" fmla="*/ 33 h 47"/>
                <a:gd name="T24" fmla="*/ 57 w 59"/>
                <a:gd name="T25" fmla="*/ 47 h 47"/>
                <a:gd name="T26" fmla="*/ 20 w 59"/>
                <a:gd name="T27" fmla="*/ 35 h 47"/>
                <a:gd name="T28" fmla="*/ 20 w 59"/>
                <a:gd name="T29" fmla="*/ 37 h 47"/>
                <a:gd name="T30" fmla="*/ 39 w 59"/>
                <a:gd name="T31" fmla="*/ 47 h 47"/>
                <a:gd name="T32" fmla="*/ 20 w 59"/>
                <a:gd name="T33" fmla="*/ 38 h 47"/>
                <a:gd name="T34" fmla="*/ 21 w 59"/>
                <a:gd name="T35" fmla="*/ 40 h 47"/>
                <a:gd name="T36" fmla="*/ 19 w 59"/>
                <a:gd name="T37" fmla="*/ 42 h 47"/>
                <a:gd name="T38" fmla="*/ 22 w 59"/>
                <a:gd name="T39" fmla="*/ 42 h 47"/>
                <a:gd name="T40" fmla="*/ 22 w 59"/>
                <a:gd name="T41" fmla="*/ 45 h 47"/>
                <a:gd name="T42" fmla="*/ 23 w 59"/>
                <a:gd name="T43" fmla="*/ 47 h 47"/>
                <a:gd name="T44" fmla="*/ 59 w 59"/>
                <a:gd name="T45" fmla="*/ 2 h 47"/>
                <a:gd name="T46" fmla="*/ 59 w 59"/>
                <a:gd name="T47" fmla="*/ 2 h 47"/>
                <a:gd name="T48" fmla="*/ 54 w 59"/>
                <a:gd name="T49" fmla="*/ 4 h 47"/>
                <a:gd name="T50" fmla="*/ 51 w 59"/>
                <a:gd name="T51" fmla="*/ 4 h 47"/>
                <a:gd name="T52" fmla="*/ 49 w 59"/>
                <a:gd name="T53" fmla="*/ 3 h 47"/>
                <a:gd name="T54" fmla="*/ 45 w 59"/>
                <a:gd name="T55" fmla="*/ 2 h 47"/>
                <a:gd name="T56" fmla="*/ 44 w 59"/>
                <a:gd name="T57" fmla="*/ 0 h 47"/>
                <a:gd name="T58" fmla="*/ 42 w 59"/>
                <a:gd name="T59" fmla="*/ 2 h 47"/>
                <a:gd name="T60" fmla="*/ 40 w 59"/>
                <a:gd name="T61" fmla="*/ 3 h 47"/>
                <a:gd name="T62" fmla="*/ 40 w 59"/>
                <a:gd name="T63" fmla="*/ 7 h 47"/>
                <a:gd name="T64" fmla="*/ 38 w 59"/>
                <a:gd name="T65" fmla="*/ 7 h 47"/>
                <a:gd name="T66" fmla="*/ 34 w 59"/>
                <a:gd name="T67" fmla="*/ 5 h 47"/>
                <a:gd name="T68" fmla="*/ 32 w 59"/>
                <a:gd name="T69" fmla="*/ 6 h 47"/>
                <a:gd name="T70" fmla="*/ 29 w 59"/>
                <a:gd name="T71" fmla="*/ 6 h 47"/>
                <a:gd name="T72" fmla="*/ 26 w 59"/>
                <a:gd name="T73" fmla="*/ 2 h 47"/>
                <a:gd name="T74" fmla="*/ 26 w 59"/>
                <a:gd name="T75" fmla="*/ 4 h 47"/>
                <a:gd name="T76" fmla="*/ 23 w 59"/>
                <a:gd name="T77" fmla="*/ 5 h 47"/>
                <a:gd name="T78" fmla="*/ 21 w 59"/>
                <a:gd name="T79" fmla="*/ 5 h 47"/>
                <a:gd name="T80" fmla="*/ 20 w 59"/>
                <a:gd name="T81" fmla="*/ 4 h 47"/>
                <a:gd name="T82" fmla="*/ 17 w 59"/>
                <a:gd name="T83" fmla="*/ 4 h 47"/>
                <a:gd name="T84" fmla="*/ 17 w 59"/>
                <a:gd name="T85" fmla="*/ 6 h 47"/>
                <a:gd name="T86" fmla="*/ 16 w 59"/>
                <a:gd name="T87" fmla="*/ 4 h 47"/>
                <a:gd name="T88" fmla="*/ 13 w 59"/>
                <a:gd name="T89" fmla="*/ 1 h 47"/>
                <a:gd name="T90" fmla="*/ 13 w 59"/>
                <a:gd name="T91" fmla="*/ 3 h 47"/>
                <a:gd name="T92" fmla="*/ 10 w 59"/>
                <a:gd name="T93" fmla="*/ 5 h 47"/>
                <a:gd name="T94" fmla="*/ 11 w 59"/>
                <a:gd name="T95" fmla="*/ 6 h 47"/>
                <a:gd name="T96" fmla="*/ 10 w 59"/>
                <a:gd name="T97" fmla="*/ 12 h 47"/>
                <a:gd name="T98" fmla="*/ 8 w 59"/>
                <a:gd name="T99" fmla="*/ 12 h 47"/>
                <a:gd name="T100" fmla="*/ 7 w 59"/>
                <a:gd name="T101" fmla="*/ 12 h 47"/>
                <a:gd name="T102" fmla="*/ 3 w 59"/>
                <a:gd name="T103" fmla="*/ 12 h 47"/>
                <a:gd name="T104" fmla="*/ 4 w 59"/>
                <a:gd name="T105" fmla="*/ 15 h 47"/>
                <a:gd name="T106" fmla="*/ 2 w 59"/>
                <a:gd name="T107" fmla="*/ 16 h 47"/>
                <a:gd name="T108" fmla="*/ 2 w 59"/>
                <a:gd name="T109" fmla="*/ 18 h 47"/>
                <a:gd name="T110" fmla="*/ 3 w 59"/>
                <a:gd name="T111" fmla="*/ 24 h 47"/>
                <a:gd name="T112" fmla="*/ 2 w 59"/>
                <a:gd name="T113" fmla="*/ 26 h 47"/>
                <a:gd name="T114" fmla="*/ 8 w 59"/>
                <a:gd name="T115" fmla="*/ 30 h 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"/>
                <a:gd name="T175" fmla="*/ 0 h 47"/>
                <a:gd name="T176" fmla="*/ 59 w 59"/>
                <a:gd name="T177" fmla="*/ 47 h 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" h="47">
                  <a:moveTo>
                    <a:pt x="8" y="30"/>
                  </a:moveTo>
                  <a:lnTo>
                    <a:pt x="59" y="16"/>
                  </a:lnTo>
                  <a:lnTo>
                    <a:pt x="8" y="30"/>
                  </a:lnTo>
                  <a:lnTo>
                    <a:pt x="59" y="20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10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3" y="31"/>
                  </a:lnTo>
                  <a:lnTo>
                    <a:pt x="59" y="36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6" y="34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20" y="34"/>
                  </a:lnTo>
                  <a:lnTo>
                    <a:pt x="57" y="47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39" y="4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3" y="43"/>
                  </a:lnTo>
                  <a:lnTo>
                    <a:pt x="22" y="45"/>
                  </a:lnTo>
                  <a:lnTo>
                    <a:pt x="22" y="46"/>
                  </a:lnTo>
                  <a:lnTo>
                    <a:pt x="23" y="47"/>
                  </a:lnTo>
                  <a:lnTo>
                    <a:pt x="59" y="47"/>
                  </a:lnTo>
                  <a:lnTo>
                    <a:pt x="59" y="2"/>
                  </a:lnTo>
                  <a:lnTo>
                    <a:pt x="55" y="3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41" y="5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6" name="Freeform 265"/>
            <p:cNvSpPr>
              <a:spLocks/>
            </p:cNvSpPr>
            <p:nvPr/>
          </p:nvSpPr>
          <p:spPr bwMode="auto">
            <a:xfrm>
              <a:off x="1436" y="2153"/>
              <a:ext cx="56" cy="66"/>
            </a:xfrm>
            <a:custGeom>
              <a:avLst/>
              <a:gdLst>
                <a:gd name="T0" fmla="*/ 56 w 56"/>
                <a:gd name="T1" fmla="*/ 1 h 66"/>
                <a:gd name="T2" fmla="*/ 36 w 56"/>
                <a:gd name="T3" fmla="*/ 0 h 66"/>
                <a:gd name="T4" fmla="*/ 36 w 56"/>
                <a:gd name="T5" fmla="*/ 0 h 66"/>
                <a:gd name="T6" fmla="*/ 20 w 56"/>
                <a:gd name="T7" fmla="*/ 0 h 66"/>
                <a:gd name="T8" fmla="*/ 21 w 56"/>
                <a:gd name="T9" fmla="*/ 3 h 66"/>
                <a:gd name="T10" fmla="*/ 20 w 56"/>
                <a:gd name="T11" fmla="*/ 5 h 66"/>
                <a:gd name="T12" fmla="*/ 17 w 56"/>
                <a:gd name="T13" fmla="*/ 4 h 66"/>
                <a:gd name="T14" fmla="*/ 15 w 56"/>
                <a:gd name="T15" fmla="*/ 5 h 66"/>
                <a:gd name="T16" fmla="*/ 19 w 56"/>
                <a:gd name="T17" fmla="*/ 6 h 66"/>
                <a:gd name="T18" fmla="*/ 20 w 56"/>
                <a:gd name="T19" fmla="*/ 12 h 66"/>
                <a:gd name="T20" fmla="*/ 17 w 56"/>
                <a:gd name="T21" fmla="*/ 14 h 66"/>
                <a:gd name="T22" fmla="*/ 13 w 56"/>
                <a:gd name="T23" fmla="*/ 14 h 66"/>
                <a:gd name="T24" fmla="*/ 10 w 56"/>
                <a:gd name="T25" fmla="*/ 18 h 66"/>
                <a:gd name="T26" fmla="*/ 14 w 56"/>
                <a:gd name="T27" fmla="*/ 20 h 66"/>
                <a:gd name="T28" fmla="*/ 15 w 56"/>
                <a:gd name="T29" fmla="*/ 22 h 66"/>
                <a:gd name="T30" fmla="*/ 14 w 56"/>
                <a:gd name="T31" fmla="*/ 23 h 66"/>
                <a:gd name="T32" fmla="*/ 15 w 56"/>
                <a:gd name="T33" fmla="*/ 24 h 66"/>
                <a:gd name="T34" fmla="*/ 17 w 56"/>
                <a:gd name="T35" fmla="*/ 26 h 66"/>
                <a:gd name="T36" fmla="*/ 20 w 56"/>
                <a:gd name="T37" fmla="*/ 26 h 66"/>
                <a:gd name="T38" fmla="*/ 22 w 56"/>
                <a:gd name="T39" fmla="*/ 26 h 66"/>
                <a:gd name="T40" fmla="*/ 23 w 56"/>
                <a:gd name="T41" fmla="*/ 25 h 66"/>
                <a:gd name="T42" fmla="*/ 27 w 56"/>
                <a:gd name="T43" fmla="*/ 24 h 66"/>
                <a:gd name="T44" fmla="*/ 29 w 56"/>
                <a:gd name="T45" fmla="*/ 28 h 66"/>
                <a:gd name="T46" fmla="*/ 32 w 56"/>
                <a:gd name="T47" fmla="*/ 30 h 66"/>
                <a:gd name="T48" fmla="*/ 33 w 56"/>
                <a:gd name="T49" fmla="*/ 32 h 66"/>
                <a:gd name="T50" fmla="*/ 31 w 56"/>
                <a:gd name="T51" fmla="*/ 32 h 66"/>
                <a:gd name="T52" fmla="*/ 24 w 56"/>
                <a:gd name="T53" fmla="*/ 34 h 66"/>
                <a:gd name="T54" fmla="*/ 21 w 56"/>
                <a:gd name="T55" fmla="*/ 34 h 66"/>
                <a:gd name="T56" fmla="*/ 19 w 56"/>
                <a:gd name="T57" fmla="*/ 38 h 66"/>
                <a:gd name="T58" fmla="*/ 22 w 56"/>
                <a:gd name="T59" fmla="*/ 56 h 66"/>
                <a:gd name="T60" fmla="*/ 17 w 56"/>
                <a:gd name="T61" fmla="*/ 55 h 66"/>
                <a:gd name="T62" fmla="*/ 19 w 56"/>
                <a:gd name="T63" fmla="*/ 51 h 66"/>
                <a:gd name="T64" fmla="*/ 20 w 56"/>
                <a:gd name="T65" fmla="*/ 53 h 66"/>
                <a:gd name="T66" fmla="*/ 22 w 56"/>
                <a:gd name="T67" fmla="*/ 56 h 66"/>
                <a:gd name="T68" fmla="*/ 16 w 56"/>
                <a:gd name="T69" fmla="*/ 40 h 66"/>
                <a:gd name="T70" fmla="*/ 11 w 56"/>
                <a:gd name="T71" fmla="*/ 42 h 66"/>
                <a:gd name="T72" fmla="*/ 5 w 56"/>
                <a:gd name="T73" fmla="*/ 43 h 66"/>
                <a:gd name="T74" fmla="*/ 2 w 56"/>
                <a:gd name="T75" fmla="*/ 44 h 66"/>
                <a:gd name="T76" fmla="*/ 0 w 56"/>
                <a:gd name="T77" fmla="*/ 51 h 66"/>
                <a:gd name="T78" fmla="*/ 12 w 56"/>
                <a:gd name="T79" fmla="*/ 56 h 66"/>
                <a:gd name="T80" fmla="*/ 14 w 56"/>
                <a:gd name="T81" fmla="*/ 56 h 66"/>
                <a:gd name="T82" fmla="*/ 16 w 56"/>
                <a:gd name="T83" fmla="*/ 56 h 66"/>
                <a:gd name="T84" fmla="*/ 17 w 56"/>
                <a:gd name="T85" fmla="*/ 59 h 66"/>
                <a:gd name="T86" fmla="*/ 19 w 56"/>
                <a:gd name="T87" fmla="*/ 64 h 66"/>
                <a:gd name="T88" fmla="*/ 23 w 56"/>
                <a:gd name="T89" fmla="*/ 65 h 66"/>
                <a:gd name="T90" fmla="*/ 27 w 56"/>
                <a:gd name="T91" fmla="*/ 64 h 66"/>
                <a:gd name="T92" fmla="*/ 29 w 56"/>
                <a:gd name="T93" fmla="*/ 62 h 66"/>
                <a:gd name="T94" fmla="*/ 31 w 56"/>
                <a:gd name="T95" fmla="*/ 60 h 66"/>
                <a:gd name="T96" fmla="*/ 36 w 56"/>
                <a:gd name="T97" fmla="*/ 59 h 66"/>
                <a:gd name="T98" fmla="*/ 45 w 56"/>
                <a:gd name="T99" fmla="*/ 58 h 66"/>
                <a:gd name="T100" fmla="*/ 56 w 56"/>
                <a:gd name="T101" fmla="*/ 65 h 66"/>
                <a:gd name="T102" fmla="*/ 53 w 56"/>
                <a:gd name="T103" fmla="*/ 0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"/>
                <a:gd name="T157" fmla="*/ 0 h 66"/>
                <a:gd name="T158" fmla="*/ 56 w 56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" h="66">
                  <a:moveTo>
                    <a:pt x="53" y="0"/>
                  </a:moveTo>
                  <a:lnTo>
                    <a:pt x="56" y="1"/>
                  </a:lnTo>
                  <a:lnTo>
                    <a:pt x="53" y="0"/>
                  </a:lnTo>
                  <a:lnTo>
                    <a:pt x="36" y="0"/>
                  </a:lnTo>
                  <a:lnTo>
                    <a:pt x="56" y="10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0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0" y="18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5" y="22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7" y="24"/>
                  </a:lnTo>
                  <a:lnTo>
                    <a:pt x="28" y="27"/>
                  </a:lnTo>
                  <a:lnTo>
                    <a:pt x="29" y="28"/>
                  </a:lnTo>
                  <a:lnTo>
                    <a:pt x="30" y="28"/>
                  </a:lnTo>
                  <a:lnTo>
                    <a:pt x="32" y="30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0" y="36"/>
                  </a:lnTo>
                  <a:lnTo>
                    <a:pt x="19" y="38"/>
                  </a:lnTo>
                  <a:lnTo>
                    <a:pt x="17" y="39"/>
                  </a:lnTo>
                  <a:lnTo>
                    <a:pt x="22" y="56"/>
                  </a:lnTo>
                  <a:lnTo>
                    <a:pt x="19" y="56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0" y="53"/>
                  </a:lnTo>
                  <a:lnTo>
                    <a:pt x="21" y="54"/>
                  </a:lnTo>
                  <a:lnTo>
                    <a:pt x="22" y="56"/>
                  </a:lnTo>
                  <a:lnTo>
                    <a:pt x="17" y="39"/>
                  </a:lnTo>
                  <a:lnTo>
                    <a:pt x="16" y="40"/>
                  </a:lnTo>
                  <a:lnTo>
                    <a:pt x="14" y="39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9" y="52"/>
                  </a:lnTo>
                  <a:lnTo>
                    <a:pt x="12" y="56"/>
                  </a:lnTo>
                  <a:lnTo>
                    <a:pt x="13" y="55"/>
                  </a:lnTo>
                  <a:lnTo>
                    <a:pt x="14" y="56"/>
                  </a:lnTo>
                  <a:lnTo>
                    <a:pt x="15" y="55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7" y="59"/>
                  </a:lnTo>
                  <a:lnTo>
                    <a:pt x="18" y="62"/>
                  </a:lnTo>
                  <a:lnTo>
                    <a:pt x="19" y="64"/>
                  </a:lnTo>
                  <a:lnTo>
                    <a:pt x="22" y="66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9" y="62"/>
                  </a:lnTo>
                  <a:lnTo>
                    <a:pt x="30" y="61"/>
                  </a:lnTo>
                  <a:lnTo>
                    <a:pt x="31" y="60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40" y="57"/>
                  </a:lnTo>
                  <a:lnTo>
                    <a:pt x="45" y="58"/>
                  </a:lnTo>
                  <a:lnTo>
                    <a:pt x="53" y="61"/>
                  </a:lnTo>
                  <a:lnTo>
                    <a:pt x="56" y="65"/>
                  </a:lnTo>
                  <a:lnTo>
                    <a:pt x="56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7" name="Freeform 266"/>
            <p:cNvSpPr>
              <a:spLocks/>
            </p:cNvSpPr>
            <p:nvPr/>
          </p:nvSpPr>
          <p:spPr bwMode="auto">
            <a:xfrm>
              <a:off x="1492" y="2085"/>
              <a:ext cx="59" cy="68"/>
            </a:xfrm>
            <a:custGeom>
              <a:avLst/>
              <a:gdLst>
                <a:gd name="T0" fmla="*/ 59 w 59"/>
                <a:gd name="T1" fmla="*/ 22 h 68"/>
                <a:gd name="T2" fmla="*/ 0 w 59"/>
                <a:gd name="T3" fmla="*/ 40 h 68"/>
                <a:gd name="T4" fmla="*/ 0 w 59"/>
                <a:gd name="T5" fmla="*/ 40 h 68"/>
                <a:gd name="T6" fmla="*/ 40 w 59"/>
                <a:gd name="T7" fmla="*/ 63 h 68"/>
                <a:gd name="T8" fmla="*/ 37 w 59"/>
                <a:gd name="T9" fmla="*/ 60 h 68"/>
                <a:gd name="T10" fmla="*/ 36 w 59"/>
                <a:gd name="T11" fmla="*/ 59 h 68"/>
                <a:gd name="T12" fmla="*/ 38 w 59"/>
                <a:gd name="T13" fmla="*/ 57 h 68"/>
                <a:gd name="T14" fmla="*/ 39 w 59"/>
                <a:gd name="T15" fmla="*/ 54 h 68"/>
                <a:gd name="T16" fmla="*/ 39 w 59"/>
                <a:gd name="T17" fmla="*/ 52 h 68"/>
                <a:gd name="T18" fmla="*/ 40 w 59"/>
                <a:gd name="T19" fmla="*/ 54 h 68"/>
                <a:gd name="T20" fmla="*/ 41 w 59"/>
                <a:gd name="T21" fmla="*/ 59 h 68"/>
                <a:gd name="T22" fmla="*/ 42 w 59"/>
                <a:gd name="T23" fmla="*/ 63 h 68"/>
                <a:gd name="T24" fmla="*/ 40 w 59"/>
                <a:gd name="T25" fmla="*/ 63 h 68"/>
                <a:gd name="T26" fmla="*/ 0 w 59"/>
                <a:gd name="T27" fmla="*/ 57 h 68"/>
                <a:gd name="T28" fmla="*/ 43 w 59"/>
                <a:gd name="T29" fmla="*/ 68 h 68"/>
                <a:gd name="T30" fmla="*/ 45 w 59"/>
                <a:gd name="T31" fmla="*/ 61 h 68"/>
                <a:gd name="T32" fmla="*/ 42 w 59"/>
                <a:gd name="T33" fmla="*/ 61 h 68"/>
                <a:gd name="T34" fmla="*/ 42 w 59"/>
                <a:gd name="T35" fmla="*/ 56 h 68"/>
                <a:gd name="T36" fmla="*/ 42 w 59"/>
                <a:gd name="T37" fmla="*/ 58 h 68"/>
                <a:gd name="T38" fmla="*/ 45 w 59"/>
                <a:gd name="T39" fmla="*/ 60 h 68"/>
                <a:gd name="T40" fmla="*/ 51 w 59"/>
                <a:gd name="T41" fmla="*/ 53 h 68"/>
                <a:gd name="T42" fmla="*/ 57 w 59"/>
                <a:gd name="T43" fmla="*/ 45 h 68"/>
                <a:gd name="T44" fmla="*/ 59 w 59"/>
                <a:gd name="T45" fmla="*/ 0 h 68"/>
                <a:gd name="T46" fmla="*/ 33 w 59"/>
                <a:gd name="T47" fmla="*/ 1 h 68"/>
                <a:gd name="T48" fmla="*/ 30 w 59"/>
                <a:gd name="T49" fmla="*/ 2 h 68"/>
                <a:gd name="T50" fmla="*/ 26 w 59"/>
                <a:gd name="T51" fmla="*/ 3 h 68"/>
                <a:gd name="T52" fmla="*/ 24 w 59"/>
                <a:gd name="T53" fmla="*/ 3 h 68"/>
                <a:gd name="T54" fmla="*/ 19 w 59"/>
                <a:gd name="T55" fmla="*/ 2 h 68"/>
                <a:gd name="T56" fmla="*/ 14 w 59"/>
                <a:gd name="T57" fmla="*/ 1 h 68"/>
                <a:gd name="T58" fmla="*/ 14 w 59"/>
                <a:gd name="T59" fmla="*/ 0 h 68"/>
                <a:gd name="T60" fmla="*/ 11 w 59"/>
                <a:gd name="T61" fmla="*/ 7 h 68"/>
                <a:gd name="T62" fmla="*/ 11 w 59"/>
                <a:gd name="T63" fmla="*/ 10 h 68"/>
                <a:gd name="T64" fmla="*/ 13 w 59"/>
                <a:gd name="T65" fmla="*/ 12 h 68"/>
                <a:gd name="T66" fmla="*/ 14 w 59"/>
                <a:gd name="T67" fmla="*/ 15 h 68"/>
                <a:gd name="T68" fmla="*/ 14 w 59"/>
                <a:gd name="T69" fmla="*/ 18 h 68"/>
                <a:gd name="T70" fmla="*/ 14 w 59"/>
                <a:gd name="T71" fmla="*/ 20 h 68"/>
                <a:gd name="T72" fmla="*/ 13 w 59"/>
                <a:gd name="T73" fmla="*/ 21 h 68"/>
                <a:gd name="T74" fmla="*/ 10 w 59"/>
                <a:gd name="T75" fmla="*/ 24 h 68"/>
                <a:gd name="T76" fmla="*/ 7 w 59"/>
                <a:gd name="T77" fmla="*/ 25 h 68"/>
                <a:gd name="T78" fmla="*/ 4 w 59"/>
                <a:gd name="T79" fmla="*/ 25 h 68"/>
                <a:gd name="T80" fmla="*/ 0 w 59"/>
                <a:gd name="T81" fmla="*/ 23 h 68"/>
                <a:gd name="T82" fmla="*/ 0 w 59"/>
                <a:gd name="T83" fmla="*/ 37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"/>
                <a:gd name="T127" fmla="*/ 0 h 68"/>
                <a:gd name="T128" fmla="*/ 59 w 59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" h="68">
                  <a:moveTo>
                    <a:pt x="0" y="37"/>
                  </a:moveTo>
                  <a:lnTo>
                    <a:pt x="59" y="22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59" y="29"/>
                  </a:lnTo>
                  <a:lnTo>
                    <a:pt x="0" y="40"/>
                  </a:lnTo>
                  <a:lnTo>
                    <a:pt x="0" y="57"/>
                  </a:lnTo>
                  <a:lnTo>
                    <a:pt x="40" y="63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7" y="56"/>
                  </a:lnTo>
                  <a:lnTo>
                    <a:pt x="39" y="54"/>
                  </a:lnTo>
                  <a:lnTo>
                    <a:pt x="38" y="53"/>
                  </a:lnTo>
                  <a:lnTo>
                    <a:pt x="39" y="52"/>
                  </a:lnTo>
                  <a:lnTo>
                    <a:pt x="41" y="53"/>
                  </a:lnTo>
                  <a:lnTo>
                    <a:pt x="40" y="54"/>
                  </a:lnTo>
                  <a:lnTo>
                    <a:pt x="41" y="56"/>
                  </a:lnTo>
                  <a:lnTo>
                    <a:pt x="41" y="59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1" y="64"/>
                  </a:lnTo>
                  <a:lnTo>
                    <a:pt x="40" y="63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43" y="68"/>
                  </a:lnTo>
                  <a:lnTo>
                    <a:pt x="46" y="62"/>
                  </a:lnTo>
                  <a:lnTo>
                    <a:pt x="45" y="61"/>
                  </a:lnTo>
                  <a:lnTo>
                    <a:pt x="44" y="62"/>
                  </a:lnTo>
                  <a:lnTo>
                    <a:pt x="42" y="61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5" y="59"/>
                  </a:lnTo>
                  <a:lnTo>
                    <a:pt x="45" y="60"/>
                  </a:lnTo>
                  <a:lnTo>
                    <a:pt x="46" y="61"/>
                  </a:lnTo>
                  <a:lnTo>
                    <a:pt x="51" y="53"/>
                  </a:lnTo>
                  <a:lnTo>
                    <a:pt x="53" y="50"/>
                  </a:lnTo>
                  <a:lnTo>
                    <a:pt x="57" y="45"/>
                  </a:lnTo>
                  <a:lnTo>
                    <a:pt x="59" y="45"/>
                  </a:lnTo>
                  <a:lnTo>
                    <a:pt x="59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7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1" y="22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6" y="24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8" name="Freeform 267"/>
            <p:cNvSpPr>
              <a:spLocks/>
            </p:cNvSpPr>
            <p:nvPr/>
          </p:nvSpPr>
          <p:spPr bwMode="auto">
            <a:xfrm>
              <a:off x="1492" y="2153"/>
              <a:ext cx="53" cy="67"/>
            </a:xfrm>
            <a:custGeom>
              <a:avLst/>
              <a:gdLst>
                <a:gd name="T0" fmla="*/ 0 w 53"/>
                <a:gd name="T1" fmla="*/ 1 h 67"/>
                <a:gd name="T2" fmla="*/ 37 w 53"/>
                <a:gd name="T3" fmla="*/ 13 h 67"/>
                <a:gd name="T4" fmla="*/ 40 w 53"/>
                <a:gd name="T5" fmla="*/ 6 h 67"/>
                <a:gd name="T6" fmla="*/ 41 w 53"/>
                <a:gd name="T7" fmla="*/ 9 h 67"/>
                <a:gd name="T8" fmla="*/ 42 w 53"/>
                <a:gd name="T9" fmla="*/ 8 h 67"/>
                <a:gd name="T10" fmla="*/ 41 w 53"/>
                <a:gd name="T11" fmla="*/ 13 h 67"/>
                <a:gd name="T12" fmla="*/ 42 w 53"/>
                <a:gd name="T13" fmla="*/ 16 h 67"/>
                <a:gd name="T14" fmla="*/ 41 w 53"/>
                <a:gd name="T15" fmla="*/ 19 h 67"/>
                <a:gd name="T16" fmla="*/ 38 w 53"/>
                <a:gd name="T17" fmla="*/ 19 h 67"/>
                <a:gd name="T18" fmla="*/ 36 w 53"/>
                <a:gd name="T19" fmla="*/ 15 h 67"/>
                <a:gd name="T20" fmla="*/ 36 w 53"/>
                <a:gd name="T21" fmla="*/ 14 h 67"/>
                <a:gd name="T22" fmla="*/ 0 w 53"/>
                <a:gd name="T23" fmla="*/ 1 h 67"/>
                <a:gd name="T24" fmla="*/ 40 w 53"/>
                <a:gd name="T25" fmla="*/ 32 h 67"/>
                <a:gd name="T26" fmla="*/ 41 w 53"/>
                <a:gd name="T27" fmla="*/ 32 h 67"/>
                <a:gd name="T28" fmla="*/ 42 w 53"/>
                <a:gd name="T29" fmla="*/ 33 h 67"/>
                <a:gd name="T30" fmla="*/ 42 w 53"/>
                <a:gd name="T31" fmla="*/ 31 h 67"/>
                <a:gd name="T32" fmla="*/ 40 w 53"/>
                <a:gd name="T33" fmla="*/ 32 h 67"/>
                <a:gd name="T34" fmla="*/ 0 w 53"/>
                <a:gd name="T35" fmla="*/ 64 h 67"/>
                <a:gd name="T36" fmla="*/ 1 w 53"/>
                <a:gd name="T37" fmla="*/ 66 h 67"/>
                <a:gd name="T38" fmla="*/ 4 w 53"/>
                <a:gd name="T39" fmla="*/ 67 h 67"/>
                <a:gd name="T40" fmla="*/ 7 w 53"/>
                <a:gd name="T41" fmla="*/ 65 h 67"/>
                <a:gd name="T42" fmla="*/ 12 w 53"/>
                <a:gd name="T43" fmla="*/ 66 h 67"/>
                <a:gd name="T44" fmla="*/ 15 w 53"/>
                <a:gd name="T45" fmla="*/ 64 h 67"/>
                <a:gd name="T46" fmla="*/ 14 w 53"/>
                <a:gd name="T47" fmla="*/ 61 h 67"/>
                <a:gd name="T48" fmla="*/ 15 w 53"/>
                <a:gd name="T49" fmla="*/ 60 h 67"/>
                <a:gd name="T50" fmla="*/ 20 w 53"/>
                <a:gd name="T51" fmla="*/ 58 h 67"/>
                <a:gd name="T52" fmla="*/ 23 w 53"/>
                <a:gd name="T53" fmla="*/ 60 h 67"/>
                <a:gd name="T54" fmla="*/ 30 w 53"/>
                <a:gd name="T55" fmla="*/ 55 h 67"/>
                <a:gd name="T56" fmla="*/ 31 w 53"/>
                <a:gd name="T57" fmla="*/ 54 h 67"/>
                <a:gd name="T58" fmla="*/ 35 w 53"/>
                <a:gd name="T59" fmla="*/ 52 h 67"/>
                <a:gd name="T60" fmla="*/ 38 w 53"/>
                <a:gd name="T61" fmla="*/ 53 h 67"/>
                <a:gd name="T62" fmla="*/ 41 w 53"/>
                <a:gd name="T63" fmla="*/ 53 h 67"/>
                <a:gd name="T64" fmla="*/ 47 w 53"/>
                <a:gd name="T65" fmla="*/ 58 h 67"/>
                <a:gd name="T66" fmla="*/ 53 w 53"/>
                <a:gd name="T67" fmla="*/ 56 h 67"/>
                <a:gd name="T68" fmla="*/ 52 w 53"/>
                <a:gd name="T69" fmla="*/ 52 h 67"/>
                <a:gd name="T70" fmla="*/ 50 w 53"/>
                <a:gd name="T71" fmla="*/ 50 h 67"/>
                <a:gd name="T72" fmla="*/ 51 w 53"/>
                <a:gd name="T73" fmla="*/ 48 h 67"/>
                <a:gd name="T74" fmla="*/ 47 w 53"/>
                <a:gd name="T75" fmla="*/ 47 h 67"/>
                <a:gd name="T76" fmla="*/ 45 w 53"/>
                <a:gd name="T77" fmla="*/ 47 h 67"/>
                <a:gd name="T78" fmla="*/ 43 w 53"/>
                <a:gd name="T79" fmla="*/ 41 h 67"/>
                <a:gd name="T80" fmla="*/ 42 w 53"/>
                <a:gd name="T81" fmla="*/ 36 h 67"/>
                <a:gd name="T82" fmla="*/ 42 w 53"/>
                <a:gd name="T83" fmla="*/ 28 h 67"/>
                <a:gd name="T84" fmla="*/ 42 w 53"/>
                <a:gd name="T85" fmla="*/ 22 h 67"/>
                <a:gd name="T86" fmla="*/ 44 w 53"/>
                <a:gd name="T87" fmla="*/ 7 h 67"/>
                <a:gd name="T88" fmla="*/ 42 w 53"/>
                <a:gd name="T89" fmla="*/ 6 h 67"/>
                <a:gd name="T90" fmla="*/ 39 w 53"/>
                <a:gd name="T91" fmla="*/ 3 h 67"/>
                <a:gd name="T92" fmla="*/ 42 w 53"/>
                <a:gd name="T93" fmla="*/ 1 h 67"/>
                <a:gd name="T94" fmla="*/ 41 w 53"/>
                <a:gd name="T95" fmla="*/ 5 h 67"/>
                <a:gd name="T96" fmla="*/ 42 w 53"/>
                <a:gd name="T97" fmla="*/ 5 h 67"/>
                <a:gd name="T98" fmla="*/ 42 w 53"/>
                <a:gd name="T99" fmla="*/ 2 h 67"/>
                <a:gd name="T100" fmla="*/ 0 w 53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67"/>
                <a:gd name="T155" fmla="*/ 53 w 53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67">
                  <a:moveTo>
                    <a:pt x="0" y="0"/>
                  </a:moveTo>
                  <a:lnTo>
                    <a:pt x="0" y="1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9" y="12"/>
                  </a:lnTo>
                  <a:lnTo>
                    <a:pt x="40" y="6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13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7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0" y="1"/>
                  </a:lnTo>
                  <a:lnTo>
                    <a:pt x="0" y="10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0" y="10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1" y="66"/>
                  </a:lnTo>
                  <a:lnTo>
                    <a:pt x="3" y="66"/>
                  </a:lnTo>
                  <a:lnTo>
                    <a:pt x="4" y="67"/>
                  </a:lnTo>
                  <a:lnTo>
                    <a:pt x="5" y="67"/>
                  </a:lnTo>
                  <a:lnTo>
                    <a:pt x="7" y="65"/>
                  </a:lnTo>
                  <a:lnTo>
                    <a:pt x="9" y="65"/>
                  </a:lnTo>
                  <a:lnTo>
                    <a:pt x="12" y="66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5" y="60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3" y="60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4" y="54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8" y="53"/>
                  </a:lnTo>
                  <a:lnTo>
                    <a:pt x="41" y="52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2" y="55"/>
                  </a:lnTo>
                  <a:lnTo>
                    <a:pt x="52" y="52"/>
                  </a:lnTo>
                  <a:lnTo>
                    <a:pt x="51" y="51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1" y="48"/>
                  </a:lnTo>
                  <a:lnTo>
                    <a:pt x="50" y="48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4" y="46"/>
                  </a:lnTo>
                  <a:lnTo>
                    <a:pt x="43" y="41"/>
                  </a:lnTo>
                  <a:lnTo>
                    <a:pt x="42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42" y="22"/>
                  </a:lnTo>
                  <a:lnTo>
                    <a:pt x="42" y="15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9" name="Freeform 268"/>
            <p:cNvSpPr>
              <a:spLocks/>
            </p:cNvSpPr>
            <p:nvPr/>
          </p:nvSpPr>
          <p:spPr bwMode="auto">
            <a:xfrm>
              <a:off x="1550" y="1952"/>
              <a:ext cx="116" cy="134"/>
            </a:xfrm>
            <a:custGeom>
              <a:avLst/>
              <a:gdLst>
                <a:gd name="T0" fmla="*/ 91 w 116"/>
                <a:gd name="T1" fmla="*/ 127 h 134"/>
                <a:gd name="T2" fmla="*/ 100 w 116"/>
                <a:gd name="T3" fmla="*/ 124 h 134"/>
                <a:gd name="T4" fmla="*/ 105 w 116"/>
                <a:gd name="T5" fmla="*/ 112 h 134"/>
                <a:gd name="T6" fmla="*/ 104 w 116"/>
                <a:gd name="T7" fmla="*/ 110 h 134"/>
                <a:gd name="T8" fmla="*/ 110 w 116"/>
                <a:gd name="T9" fmla="*/ 104 h 134"/>
                <a:gd name="T10" fmla="*/ 115 w 116"/>
                <a:gd name="T11" fmla="*/ 97 h 134"/>
                <a:gd name="T12" fmla="*/ 116 w 116"/>
                <a:gd name="T13" fmla="*/ 95 h 134"/>
                <a:gd name="T14" fmla="*/ 114 w 116"/>
                <a:gd name="T15" fmla="*/ 91 h 134"/>
                <a:gd name="T16" fmla="*/ 111 w 116"/>
                <a:gd name="T17" fmla="*/ 88 h 134"/>
                <a:gd name="T18" fmla="*/ 107 w 116"/>
                <a:gd name="T19" fmla="*/ 87 h 134"/>
                <a:gd name="T20" fmla="*/ 107 w 116"/>
                <a:gd name="T21" fmla="*/ 80 h 134"/>
                <a:gd name="T22" fmla="*/ 106 w 116"/>
                <a:gd name="T23" fmla="*/ 75 h 134"/>
                <a:gd name="T24" fmla="*/ 102 w 116"/>
                <a:gd name="T25" fmla="*/ 70 h 134"/>
                <a:gd name="T26" fmla="*/ 99 w 116"/>
                <a:gd name="T27" fmla="*/ 68 h 134"/>
                <a:gd name="T28" fmla="*/ 96 w 116"/>
                <a:gd name="T29" fmla="*/ 67 h 134"/>
                <a:gd name="T30" fmla="*/ 91 w 116"/>
                <a:gd name="T31" fmla="*/ 62 h 134"/>
                <a:gd name="T32" fmla="*/ 87 w 116"/>
                <a:gd name="T33" fmla="*/ 67 h 134"/>
                <a:gd name="T34" fmla="*/ 83 w 116"/>
                <a:gd name="T35" fmla="*/ 64 h 134"/>
                <a:gd name="T36" fmla="*/ 78 w 116"/>
                <a:gd name="T37" fmla="*/ 63 h 134"/>
                <a:gd name="T38" fmla="*/ 73 w 116"/>
                <a:gd name="T39" fmla="*/ 70 h 134"/>
                <a:gd name="T40" fmla="*/ 68 w 116"/>
                <a:gd name="T41" fmla="*/ 67 h 134"/>
                <a:gd name="T42" fmla="*/ 63 w 116"/>
                <a:gd name="T43" fmla="*/ 63 h 134"/>
                <a:gd name="T44" fmla="*/ 59 w 116"/>
                <a:gd name="T45" fmla="*/ 64 h 134"/>
                <a:gd name="T46" fmla="*/ 57 w 116"/>
                <a:gd name="T47" fmla="*/ 64 h 134"/>
                <a:gd name="T48" fmla="*/ 57 w 116"/>
                <a:gd name="T49" fmla="*/ 58 h 134"/>
                <a:gd name="T50" fmla="*/ 57 w 116"/>
                <a:gd name="T51" fmla="*/ 55 h 134"/>
                <a:gd name="T52" fmla="*/ 53 w 116"/>
                <a:gd name="T53" fmla="*/ 51 h 134"/>
                <a:gd name="T54" fmla="*/ 50 w 116"/>
                <a:gd name="T55" fmla="*/ 43 h 134"/>
                <a:gd name="T56" fmla="*/ 46 w 116"/>
                <a:gd name="T57" fmla="*/ 38 h 134"/>
                <a:gd name="T58" fmla="*/ 45 w 116"/>
                <a:gd name="T59" fmla="*/ 33 h 134"/>
                <a:gd name="T60" fmla="*/ 43 w 116"/>
                <a:gd name="T61" fmla="*/ 27 h 134"/>
                <a:gd name="T62" fmla="*/ 40 w 116"/>
                <a:gd name="T63" fmla="*/ 22 h 134"/>
                <a:gd name="T64" fmla="*/ 40 w 116"/>
                <a:gd name="T65" fmla="*/ 20 h 134"/>
                <a:gd name="T66" fmla="*/ 35 w 116"/>
                <a:gd name="T67" fmla="*/ 15 h 134"/>
                <a:gd name="T68" fmla="*/ 29 w 116"/>
                <a:gd name="T69" fmla="*/ 12 h 134"/>
                <a:gd name="T70" fmla="*/ 24 w 116"/>
                <a:gd name="T71" fmla="*/ 9 h 134"/>
                <a:gd name="T72" fmla="*/ 22 w 116"/>
                <a:gd name="T73" fmla="*/ 13 h 134"/>
                <a:gd name="T74" fmla="*/ 15 w 116"/>
                <a:gd name="T75" fmla="*/ 17 h 134"/>
                <a:gd name="T76" fmla="*/ 12 w 116"/>
                <a:gd name="T77" fmla="*/ 9 h 134"/>
                <a:gd name="T78" fmla="*/ 10 w 116"/>
                <a:gd name="T79" fmla="*/ 3 h 134"/>
                <a:gd name="T80" fmla="*/ 6 w 116"/>
                <a:gd name="T81" fmla="*/ 0 h 134"/>
                <a:gd name="T82" fmla="*/ 0 w 116"/>
                <a:gd name="T83" fmla="*/ 4 h 134"/>
                <a:gd name="T84" fmla="*/ 8 w 116"/>
                <a:gd name="T85" fmla="*/ 81 h 134"/>
                <a:gd name="T86" fmla="*/ 4 w 116"/>
                <a:gd name="T87" fmla="*/ 87 h 134"/>
                <a:gd name="T88" fmla="*/ 4 w 116"/>
                <a:gd name="T89" fmla="*/ 90 h 134"/>
                <a:gd name="T90" fmla="*/ 8 w 116"/>
                <a:gd name="T91" fmla="*/ 93 h 134"/>
                <a:gd name="T92" fmla="*/ 13 w 116"/>
                <a:gd name="T93" fmla="*/ 96 h 134"/>
                <a:gd name="T94" fmla="*/ 11 w 116"/>
                <a:gd name="T95" fmla="*/ 102 h 134"/>
                <a:gd name="T96" fmla="*/ 6 w 116"/>
                <a:gd name="T97" fmla="*/ 108 h 134"/>
                <a:gd name="T98" fmla="*/ 0 w 116"/>
                <a:gd name="T99" fmla="*/ 110 h 1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6"/>
                <a:gd name="T151" fmla="*/ 0 h 134"/>
                <a:gd name="T152" fmla="*/ 116 w 116"/>
                <a:gd name="T153" fmla="*/ 134 h 1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6" h="134">
                  <a:moveTo>
                    <a:pt x="87" y="134"/>
                  </a:moveTo>
                  <a:lnTo>
                    <a:pt x="89" y="131"/>
                  </a:lnTo>
                  <a:lnTo>
                    <a:pt x="91" y="130"/>
                  </a:lnTo>
                  <a:lnTo>
                    <a:pt x="91" y="127"/>
                  </a:lnTo>
                  <a:lnTo>
                    <a:pt x="96" y="127"/>
                  </a:lnTo>
                  <a:lnTo>
                    <a:pt x="99" y="128"/>
                  </a:lnTo>
                  <a:lnTo>
                    <a:pt x="102" y="128"/>
                  </a:lnTo>
                  <a:lnTo>
                    <a:pt x="100" y="124"/>
                  </a:lnTo>
                  <a:lnTo>
                    <a:pt x="102" y="121"/>
                  </a:lnTo>
                  <a:lnTo>
                    <a:pt x="104" y="117"/>
                  </a:lnTo>
                  <a:lnTo>
                    <a:pt x="102" y="113"/>
                  </a:lnTo>
                  <a:lnTo>
                    <a:pt x="105" y="112"/>
                  </a:lnTo>
                  <a:lnTo>
                    <a:pt x="104" y="111"/>
                  </a:lnTo>
                  <a:lnTo>
                    <a:pt x="102" y="112"/>
                  </a:lnTo>
                  <a:lnTo>
                    <a:pt x="102" y="110"/>
                  </a:lnTo>
                  <a:lnTo>
                    <a:pt x="104" y="110"/>
                  </a:lnTo>
                  <a:lnTo>
                    <a:pt x="107" y="106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13" y="101"/>
                  </a:lnTo>
                  <a:lnTo>
                    <a:pt x="115" y="99"/>
                  </a:lnTo>
                  <a:lnTo>
                    <a:pt x="115" y="97"/>
                  </a:lnTo>
                  <a:lnTo>
                    <a:pt x="116" y="97"/>
                  </a:lnTo>
                  <a:lnTo>
                    <a:pt x="116" y="96"/>
                  </a:lnTo>
                  <a:lnTo>
                    <a:pt x="116" y="95"/>
                  </a:lnTo>
                  <a:lnTo>
                    <a:pt x="115" y="95"/>
                  </a:lnTo>
                  <a:lnTo>
                    <a:pt x="115" y="93"/>
                  </a:lnTo>
                  <a:lnTo>
                    <a:pt x="114" y="92"/>
                  </a:lnTo>
                  <a:lnTo>
                    <a:pt x="114" y="91"/>
                  </a:lnTo>
                  <a:lnTo>
                    <a:pt x="113" y="91"/>
                  </a:lnTo>
                  <a:lnTo>
                    <a:pt x="113" y="89"/>
                  </a:lnTo>
                  <a:lnTo>
                    <a:pt x="111" y="88"/>
                  </a:lnTo>
                  <a:lnTo>
                    <a:pt x="110" y="87"/>
                  </a:lnTo>
                  <a:lnTo>
                    <a:pt x="108" y="88"/>
                  </a:lnTo>
                  <a:lnTo>
                    <a:pt x="107" y="87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7" y="81"/>
                  </a:lnTo>
                  <a:lnTo>
                    <a:pt x="107" y="80"/>
                  </a:lnTo>
                  <a:lnTo>
                    <a:pt x="107" y="77"/>
                  </a:lnTo>
                  <a:lnTo>
                    <a:pt x="106" y="76"/>
                  </a:lnTo>
                  <a:lnTo>
                    <a:pt x="106" y="75"/>
                  </a:lnTo>
                  <a:lnTo>
                    <a:pt x="104" y="75"/>
                  </a:lnTo>
                  <a:lnTo>
                    <a:pt x="104" y="74"/>
                  </a:lnTo>
                  <a:lnTo>
                    <a:pt x="104" y="72"/>
                  </a:lnTo>
                  <a:lnTo>
                    <a:pt x="102" y="70"/>
                  </a:lnTo>
                  <a:lnTo>
                    <a:pt x="102" y="68"/>
                  </a:lnTo>
                  <a:lnTo>
                    <a:pt x="100" y="67"/>
                  </a:lnTo>
                  <a:lnTo>
                    <a:pt x="99" y="68"/>
                  </a:lnTo>
                  <a:lnTo>
                    <a:pt x="98" y="67"/>
                  </a:lnTo>
                  <a:lnTo>
                    <a:pt x="97" y="67"/>
                  </a:lnTo>
                  <a:lnTo>
                    <a:pt x="97" y="66"/>
                  </a:lnTo>
                  <a:lnTo>
                    <a:pt x="96" y="67"/>
                  </a:lnTo>
                  <a:lnTo>
                    <a:pt x="94" y="64"/>
                  </a:lnTo>
                  <a:lnTo>
                    <a:pt x="91" y="63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87" y="63"/>
                  </a:lnTo>
                  <a:lnTo>
                    <a:pt x="87" y="67"/>
                  </a:lnTo>
                  <a:lnTo>
                    <a:pt x="87" y="68"/>
                  </a:lnTo>
                  <a:lnTo>
                    <a:pt x="84" y="67"/>
                  </a:lnTo>
                  <a:lnTo>
                    <a:pt x="83" y="67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2" y="62"/>
                  </a:lnTo>
                  <a:lnTo>
                    <a:pt x="81" y="63"/>
                  </a:lnTo>
                  <a:lnTo>
                    <a:pt x="78" y="63"/>
                  </a:lnTo>
                  <a:lnTo>
                    <a:pt x="77" y="65"/>
                  </a:lnTo>
                  <a:lnTo>
                    <a:pt x="75" y="66"/>
                  </a:lnTo>
                  <a:lnTo>
                    <a:pt x="75" y="67"/>
                  </a:lnTo>
                  <a:lnTo>
                    <a:pt x="73" y="70"/>
                  </a:lnTo>
                  <a:lnTo>
                    <a:pt x="71" y="69"/>
                  </a:lnTo>
                  <a:lnTo>
                    <a:pt x="70" y="67"/>
                  </a:lnTo>
                  <a:lnTo>
                    <a:pt x="68" y="67"/>
                  </a:lnTo>
                  <a:lnTo>
                    <a:pt x="67" y="66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3" y="63"/>
                  </a:lnTo>
                  <a:lnTo>
                    <a:pt x="62" y="64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59" y="64"/>
                  </a:lnTo>
                  <a:lnTo>
                    <a:pt x="58" y="66"/>
                  </a:lnTo>
                  <a:lnTo>
                    <a:pt x="57" y="64"/>
                  </a:lnTo>
                  <a:lnTo>
                    <a:pt x="58" y="64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7" y="58"/>
                  </a:lnTo>
                  <a:lnTo>
                    <a:pt x="58" y="58"/>
                  </a:lnTo>
                  <a:lnTo>
                    <a:pt x="59" y="57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6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52" y="49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3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5" y="35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4" y="29"/>
                  </a:lnTo>
                  <a:lnTo>
                    <a:pt x="45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18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8"/>
                  </a:lnTo>
                  <a:lnTo>
                    <a:pt x="2" y="77"/>
                  </a:lnTo>
                  <a:lnTo>
                    <a:pt x="7" y="78"/>
                  </a:lnTo>
                  <a:lnTo>
                    <a:pt x="8" y="81"/>
                  </a:lnTo>
                  <a:lnTo>
                    <a:pt x="5" y="83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1" y="89"/>
                  </a:lnTo>
                  <a:lnTo>
                    <a:pt x="0" y="89"/>
                  </a:lnTo>
                  <a:lnTo>
                    <a:pt x="3" y="92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6" y="94"/>
                  </a:lnTo>
                  <a:lnTo>
                    <a:pt x="8" y="93"/>
                  </a:lnTo>
                  <a:lnTo>
                    <a:pt x="8" y="94"/>
                  </a:lnTo>
                  <a:lnTo>
                    <a:pt x="9" y="93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2" y="99"/>
                  </a:lnTo>
                  <a:lnTo>
                    <a:pt x="11" y="102"/>
                  </a:lnTo>
                  <a:lnTo>
                    <a:pt x="9" y="102"/>
                  </a:lnTo>
                  <a:lnTo>
                    <a:pt x="6" y="105"/>
                  </a:lnTo>
                  <a:lnTo>
                    <a:pt x="7" y="107"/>
                  </a:lnTo>
                  <a:lnTo>
                    <a:pt x="6" y="108"/>
                  </a:lnTo>
                  <a:lnTo>
                    <a:pt x="6" y="109"/>
                  </a:lnTo>
                  <a:lnTo>
                    <a:pt x="2" y="109"/>
                  </a:lnTo>
                  <a:lnTo>
                    <a:pt x="0" y="110"/>
                  </a:lnTo>
                  <a:lnTo>
                    <a:pt x="0" y="134"/>
                  </a:lnTo>
                  <a:lnTo>
                    <a:pt x="8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0" name="Freeform 269"/>
            <p:cNvSpPr>
              <a:spLocks/>
            </p:cNvSpPr>
            <p:nvPr/>
          </p:nvSpPr>
          <p:spPr bwMode="auto">
            <a:xfrm>
              <a:off x="1550" y="2085"/>
              <a:ext cx="91" cy="45"/>
            </a:xfrm>
            <a:custGeom>
              <a:avLst/>
              <a:gdLst>
                <a:gd name="T0" fmla="*/ 54 w 91"/>
                <a:gd name="T1" fmla="*/ 8 h 45"/>
                <a:gd name="T2" fmla="*/ 53 w 91"/>
                <a:gd name="T3" fmla="*/ 9 h 45"/>
                <a:gd name="T4" fmla="*/ 50 w 91"/>
                <a:gd name="T5" fmla="*/ 11 h 45"/>
                <a:gd name="T6" fmla="*/ 49 w 91"/>
                <a:gd name="T7" fmla="*/ 11 h 45"/>
                <a:gd name="T8" fmla="*/ 50 w 91"/>
                <a:gd name="T9" fmla="*/ 12 h 45"/>
                <a:gd name="T10" fmla="*/ 54 w 91"/>
                <a:gd name="T11" fmla="*/ 10 h 45"/>
                <a:gd name="T12" fmla="*/ 60 w 91"/>
                <a:gd name="T13" fmla="*/ 8 h 45"/>
                <a:gd name="T14" fmla="*/ 62 w 91"/>
                <a:gd name="T15" fmla="*/ 7 h 45"/>
                <a:gd name="T16" fmla="*/ 61 w 91"/>
                <a:gd name="T17" fmla="*/ 4 h 45"/>
                <a:gd name="T18" fmla="*/ 61 w 91"/>
                <a:gd name="T19" fmla="*/ 5 h 45"/>
                <a:gd name="T20" fmla="*/ 54 w 91"/>
                <a:gd name="T21" fmla="*/ 8 h 45"/>
                <a:gd name="T22" fmla="*/ 0 w 91"/>
                <a:gd name="T23" fmla="*/ 29 h 45"/>
                <a:gd name="T24" fmla="*/ 30 w 91"/>
                <a:gd name="T25" fmla="*/ 22 h 45"/>
                <a:gd name="T26" fmla="*/ 31 w 91"/>
                <a:gd name="T27" fmla="*/ 22 h 45"/>
                <a:gd name="T28" fmla="*/ 32 w 91"/>
                <a:gd name="T29" fmla="*/ 21 h 45"/>
                <a:gd name="T30" fmla="*/ 33 w 91"/>
                <a:gd name="T31" fmla="*/ 24 h 45"/>
                <a:gd name="T32" fmla="*/ 31 w 91"/>
                <a:gd name="T33" fmla="*/ 24 h 45"/>
                <a:gd name="T34" fmla="*/ 23 w 91"/>
                <a:gd name="T35" fmla="*/ 32 h 45"/>
                <a:gd name="T36" fmla="*/ 22 w 91"/>
                <a:gd name="T37" fmla="*/ 34 h 45"/>
                <a:gd name="T38" fmla="*/ 22 w 91"/>
                <a:gd name="T39" fmla="*/ 30 h 45"/>
                <a:gd name="T40" fmla="*/ 28 w 91"/>
                <a:gd name="T41" fmla="*/ 24 h 45"/>
                <a:gd name="T42" fmla="*/ 0 w 91"/>
                <a:gd name="T43" fmla="*/ 45 h 45"/>
                <a:gd name="T44" fmla="*/ 3 w 91"/>
                <a:gd name="T45" fmla="*/ 42 h 45"/>
                <a:gd name="T46" fmla="*/ 7 w 91"/>
                <a:gd name="T47" fmla="*/ 40 h 45"/>
                <a:gd name="T48" fmla="*/ 13 w 91"/>
                <a:gd name="T49" fmla="*/ 38 h 45"/>
                <a:gd name="T50" fmla="*/ 20 w 91"/>
                <a:gd name="T51" fmla="*/ 39 h 45"/>
                <a:gd name="T52" fmla="*/ 22 w 91"/>
                <a:gd name="T53" fmla="*/ 35 h 45"/>
                <a:gd name="T54" fmla="*/ 29 w 91"/>
                <a:gd name="T55" fmla="*/ 28 h 45"/>
                <a:gd name="T56" fmla="*/ 32 w 91"/>
                <a:gd name="T57" fmla="*/ 26 h 45"/>
                <a:gd name="T58" fmla="*/ 40 w 91"/>
                <a:gd name="T59" fmla="*/ 22 h 45"/>
                <a:gd name="T60" fmla="*/ 49 w 91"/>
                <a:gd name="T61" fmla="*/ 14 h 45"/>
                <a:gd name="T62" fmla="*/ 58 w 91"/>
                <a:gd name="T63" fmla="*/ 9 h 45"/>
                <a:gd name="T64" fmla="*/ 66 w 91"/>
                <a:gd name="T65" fmla="*/ 13 h 45"/>
                <a:gd name="T66" fmla="*/ 65 w 91"/>
                <a:gd name="T67" fmla="*/ 17 h 45"/>
                <a:gd name="T68" fmla="*/ 73 w 91"/>
                <a:gd name="T69" fmla="*/ 19 h 45"/>
                <a:gd name="T70" fmla="*/ 74 w 91"/>
                <a:gd name="T71" fmla="*/ 15 h 45"/>
                <a:gd name="T72" fmla="*/ 78 w 91"/>
                <a:gd name="T73" fmla="*/ 10 h 45"/>
                <a:gd name="T74" fmla="*/ 79 w 91"/>
                <a:gd name="T75" fmla="*/ 9 h 45"/>
                <a:gd name="T76" fmla="*/ 79 w 91"/>
                <a:gd name="T77" fmla="*/ 10 h 45"/>
                <a:gd name="T78" fmla="*/ 82 w 91"/>
                <a:gd name="T79" fmla="*/ 10 h 45"/>
                <a:gd name="T80" fmla="*/ 87 w 91"/>
                <a:gd name="T81" fmla="*/ 8 h 45"/>
                <a:gd name="T82" fmla="*/ 87 w 91"/>
                <a:gd name="T83" fmla="*/ 6 h 45"/>
                <a:gd name="T84" fmla="*/ 91 w 91"/>
                <a:gd name="T85" fmla="*/ 4 h 45"/>
                <a:gd name="T86" fmla="*/ 89 w 91"/>
                <a:gd name="T87" fmla="*/ 3 h 45"/>
                <a:gd name="T88" fmla="*/ 87 w 91"/>
                <a:gd name="T89" fmla="*/ 2 h 45"/>
                <a:gd name="T90" fmla="*/ 0 w 91"/>
                <a:gd name="T91" fmla="*/ 0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45"/>
                <a:gd name="T140" fmla="*/ 91 w 91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45">
                  <a:moveTo>
                    <a:pt x="0" y="23"/>
                  </a:moveTo>
                  <a:lnTo>
                    <a:pt x="54" y="8"/>
                  </a:lnTo>
                  <a:lnTo>
                    <a:pt x="53" y="9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49" y="11"/>
                  </a:lnTo>
                  <a:lnTo>
                    <a:pt x="50" y="12"/>
                  </a:lnTo>
                  <a:lnTo>
                    <a:pt x="53" y="11"/>
                  </a:lnTo>
                  <a:lnTo>
                    <a:pt x="54" y="10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4" y="23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3" y="32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1" y="32"/>
                  </a:lnTo>
                  <a:lnTo>
                    <a:pt x="22" y="30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0" y="45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13" y="38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9" y="28"/>
                  </a:lnTo>
                  <a:lnTo>
                    <a:pt x="31" y="27"/>
                  </a:lnTo>
                  <a:lnTo>
                    <a:pt x="32" y="26"/>
                  </a:lnTo>
                  <a:lnTo>
                    <a:pt x="35" y="25"/>
                  </a:lnTo>
                  <a:lnTo>
                    <a:pt x="40" y="22"/>
                  </a:lnTo>
                  <a:lnTo>
                    <a:pt x="42" y="19"/>
                  </a:lnTo>
                  <a:lnTo>
                    <a:pt x="49" y="14"/>
                  </a:lnTo>
                  <a:lnTo>
                    <a:pt x="53" y="11"/>
                  </a:lnTo>
                  <a:lnTo>
                    <a:pt x="58" y="9"/>
                  </a:lnTo>
                  <a:lnTo>
                    <a:pt x="63" y="9"/>
                  </a:lnTo>
                  <a:lnTo>
                    <a:pt x="66" y="13"/>
                  </a:lnTo>
                  <a:lnTo>
                    <a:pt x="65" y="15"/>
                  </a:lnTo>
                  <a:lnTo>
                    <a:pt x="65" y="17"/>
                  </a:lnTo>
                  <a:lnTo>
                    <a:pt x="69" y="18"/>
                  </a:lnTo>
                  <a:lnTo>
                    <a:pt x="73" y="19"/>
                  </a:lnTo>
                  <a:lnTo>
                    <a:pt x="73" y="16"/>
                  </a:lnTo>
                  <a:lnTo>
                    <a:pt x="74" y="15"/>
                  </a:lnTo>
                  <a:lnTo>
                    <a:pt x="79" y="12"/>
                  </a:lnTo>
                  <a:lnTo>
                    <a:pt x="78" y="10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80" y="11"/>
                  </a:lnTo>
                  <a:lnTo>
                    <a:pt x="82" y="10"/>
                  </a:lnTo>
                  <a:lnTo>
                    <a:pt x="83" y="10"/>
                  </a:lnTo>
                  <a:lnTo>
                    <a:pt x="87" y="8"/>
                  </a:lnTo>
                  <a:lnTo>
                    <a:pt x="86" y="7"/>
                  </a:lnTo>
                  <a:lnTo>
                    <a:pt x="87" y="6"/>
                  </a:lnTo>
                  <a:lnTo>
                    <a:pt x="89" y="6"/>
                  </a:lnTo>
                  <a:lnTo>
                    <a:pt x="91" y="4"/>
                  </a:lnTo>
                  <a:lnTo>
                    <a:pt x="90" y="3"/>
                  </a:lnTo>
                  <a:lnTo>
                    <a:pt x="89" y="3"/>
                  </a:lnTo>
                  <a:lnTo>
                    <a:pt x="88" y="3"/>
                  </a:lnTo>
                  <a:lnTo>
                    <a:pt x="87" y="2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1" name="Freeform 270"/>
            <p:cNvSpPr>
              <a:spLocks/>
            </p:cNvSpPr>
            <p:nvPr/>
          </p:nvSpPr>
          <p:spPr bwMode="auto">
            <a:xfrm>
              <a:off x="1433" y="1952"/>
              <a:ext cx="233" cy="268"/>
            </a:xfrm>
            <a:custGeom>
              <a:avLst/>
              <a:gdLst>
                <a:gd name="T0" fmla="*/ 22 w 233"/>
                <a:gd name="T1" fmla="*/ 207 h 268"/>
                <a:gd name="T2" fmla="*/ 17 w 233"/>
                <a:gd name="T3" fmla="*/ 221 h 268"/>
                <a:gd name="T4" fmla="*/ 23 w 233"/>
                <a:gd name="T5" fmla="*/ 227 h 268"/>
                <a:gd name="T6" fmla="*/ 35 w 233"/>
                <a:gd name="T7" fmla="*/ 231 h 268"/>
                <a:gd name="T8" fmla="*/ 22 w 233"/>
                <a:gd name="T9" fmla="*/ 239 h 268"/>
                <a:gd name="T10" fmla="*/ 12 w 233"/>
                <a:gd name="T11" fmla="*/ 253 h 268"/>
                <a:gd name="T12" fmla="*/ 25 w 233"/>
                <a:gd name="T13" fmla="*/ 267 h 268"/>
                <a:gd name="T14" fmla="*/ 43 w 233"/>
                <a:gd name="T15" fmla="*/ 258 h 268"/>
                <a:gd name="T16" fmla="*/ 71 w 233"/>
                <a:gd name="T17" fmla="*/ 267 h 268"/>
                <a:gd name="T18" fmla="*/ 82 w 233"/>
                <a:gd name="T19" fmla="*/ 261 h 268"/>
                <a:gd name="T20" fmla="*/ 100 w 233"/>
                <a:gd name="T21" fmla="*/ 254 h 268"/>
                <a:gd name="T22" fmla="*/ 110 w 233"/>
                <a:gd name="T23" fmla="*/ 249 h 268"/>
                <a:gd name="T24" fmla="*/ 101 w 233"/>
                <a:gd name="T25" fmla="*/ 229 h 268"/>
                <a:gd name="T26" fmla="*/ 101 w 233"/>
                <a:gd name="T27" fmla="*/ 202 h 268"/>
                <a:gd name="T28" fmla="*/ 101 w 233"/>
                <a:gd name="T29" fmla="*/ 194 h 268"/>
                <a:gd name="T30" fmla="*/ 116 w 233"/>
                <a:gd name="T31" fmla="*/ 178 h 268"/>
                <a:gd name="T32" fmla="*/ 139 w 233"/>
                <a:gd name="T33" fmla="*/ 168 h 268"/>
                <a:gd name="T34" fmla="*/ 175 w 233"/>
                <a:gd name="T35" fmla="*/ 142 h 268"/>
                <a:gd name="T36" fmla="*/ 195 w 233"/>
                <a:gd name="T37" fmla="*/ 143 h 268"/>
                <a:gd name="T38" fmla="*/ 204 w 233"/>
                <a:gd name="T39" fmla="*/ 139 h 268"/>
                <a:gd name="T40" fmla="*/ 213 w 233"/>
                <a:gd name="T41" fmla="*/ 127 h 268"/>
                <a:gd name="T42" fmla="*/ 219 w 233"/>
                <a:gd name="T43" fmla="*/ 110 h 268"/>
                <a:gd name="T44" fmla="*/ 233 w 233"/>
                <a:gd name="T45" fmla="*/ 97 h 268"/>
                <a:gd name="T46" fmla="*/ 228 w 233"/>
                <a:gd name="T47" fmla="*/ 88 h 268"/>
                <a:gd name="T48" fmla="*/ 224 w 233"/>
                <a:gd name="T49" fmla="*/ 80 h 268"/>
                <a:gd name="T50" fmla="*/ 217 w 233"/>
                <a:gd name="T51" fmla="*/ 67 h 268"/>
                <a:gd name="T52" fmla="*/ 204 w 233"/>
                <a:gd name="T53" fmla="*/ 62 h 268"/>
                <a:gd name="T54" fmla="*/ 198 w 233"/>
                <a:gd name="T55" fmla="*/ 63 h 268"/>
                <a:gd name="T56" fmla="*/ 184 w 233"/>
                <a:gd name="T57" fmla="*/ 66 h 268"/>
                <a:gd name="T58" fmla="*/ 175 w 233"/>
                <a:gd name="T59" fmla="*/ 66 h 268"/>
                <a:gd name="T60" fmla="*/ 174 w 233"/>
                <a:gd name="T61" fmla="*/ 54 h 268"/>
                <a:gd name="T62" fmla="*/ 165 w 233"/>
                <a:gd name="T63" fmla="*/ 40 h 268"/>
                <a:gd name="T64" fmla="*/ 160 w 233"/>
                <a:gd name="T65" fmla="*/ 26 h 268"/>
                <a:gd name="T66" fmla="*/ 152 w 233"/>
                <a:gd name="T67" fmla="*/ 17 h 268"/>
                <a:gd name="T68" fmla="*/ 140 w 233"/>
                <a:gd name="T69" fmla="*/ 9 h 268"/>
                <a:gd name="T70" fmla="*/ 129 w 233"/>
                <a:gd name="T71" fmla="*/ 10 h 268"/>
                <a:gd name="T72" fmla="*/ 122 w 233"/>
                <a:gd name="T73" fmla="*/ 2 h 268"/>
                <a:gd name="T74" fmla="*/ 114 w 233"/>
                <a:gd name="T75" fmla="*/ 9 h 268"/>
                <a:gd name="T76" fmla="*/ 104 w 233"/>
                <a:gd name="T77" fmla="*/ 13 h 268"/>
                <a:gd name="T78" fmla="*/ 99 w 233"/>
                <a:gd name="T79" fmla="*/ 24 h 268"/>
                <a:gd name="T80" fmla="*/ 102 w 233"/>
                <a:gd name="T81" fmla="*/ 40 h 268"/>
                <a:gd name="T82" fmla="*/ 107 w 233"/>
                <a:gd name="T83" fmla="*/ 57 h 268"/>
                <a:gd name="T84" fmla="*/ 106 w 233"/>
                <a:gd name="T85" fmla="*/ 72 h 268"/>
                <a:gd name="T86" fmla="*/ 114 w 233"/>
                <a:gd name="T87" fmla="*/ 79 h 268"/>
                <a:gd name="T88" fmla="*/ 117 w 233"/>
                <a:gd name="T89" fmla="*/ 89 h 268"/>
                <a:gd name="T90" fmla="*/ 130 w 233"/>
                <a:gd name="T91" fmla="*/ 96 h 268"/>
                <a:gd name="T92" fmla="*/ 119 w 233"/>
                <a:gd name="T93" fmla="*/ 109 h 268"/>
                <a:gd name="T94" fmla="*/ 106 w 233"/>
                <a:gd name="T95" fmla="*/ 116 h 268"/>
                <a:gd name="T96" fmla="*/ 100 w 233"/>
                <a:gd name="T97" fmla="*/ 130 h 268"/>
                <a:gd name="T98" fmla="*/ 86 w 233"/>
                <a:gd name="T99" fmla="*/ 135 h 268"/>
                <a:gd name="T100" fmla="*/ 70 w 233"/>
                <a:gd name="T101" fmla="*/ 140 h 268"/>
                <a:gd name="T102" fmla="*/ 73 w 233"/>
                <a:gd name="T103" fmla="*/ 153 h 268"/>
                <a:gd name="T104" fmla="*/ 59 w 233"/>
                <a:gd name="T105" fmla="*/ 156 h 268"/>
                <a:gd name="T106" fmla="*/ 44 w 233"/>
                <a:gd name="T107" fmla="*/ 155 h 268"/>
                <a:gd name="T108" fmla="*/ 36 w 233"/>
                <a:gd name="T109" fmla="*/ 159 h 268"/>
                <a:gd name="T110" fmla="*/ 23 w 233"/>
                <a:gd name="T111" fmla="*/ 159 h 268"/>
                <a:gd name="T112" fmla="*/ 17 w 233"/>
                <a:gd name="T113" fmla="*/ 160 h 268"/>
                <a:gd name="T114" fmla="*/ 9 w 233"/>
                <a:gd name="T115" fmla="*/ 160 h 268"/>
                <a:gd name="T116" fmla="*/ 2 w 233"/>
                <a:gd name="T117" fmla="*/ 169 h 2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3"/>
                <a:gd name="T178" fmla="*/ 0 h 268"/>
                <a:gd name="T179" fmla="*/ 233 w 233"/>
                <a:gd name="T180" fmla="*/ 268 h 2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3" h="268">
                  <a:moveTo>
                    <a:pt x="23" y="204"/>
                  </a:moveTo>
                  <a:lnTo>
                    <a:pt x="24" y="205"/>
                  </a:lnTo>
                  <a:lnTo>
                    <a:pt x="23" y="206"/>
                  </a:lnTo>
                  <a:lnTo>
                    <a:pt x="21" y="205"/>
                  </a:lnTo>
                  <a:lnTo>
                    <a:pt x="20" y="205"/>
                  </a:lnTo>
                  <a:lnTo>
                    <a:pt x="19" y="206"/>
                  </a:lnTo>
                  <a:lnTo>
                    <a:pt x="18" y="206"/>
                  </a:lnTo>
                  <a:lnTo>
                    <a:pt x="20" y="207"/>
                  </a:lnTo>
                  <a:lnTo>
                    <a:pt x="22" y="207"/>
                  </a:lnTo>
                  <a:lnTo>
                    <a:pt x="23" y="210"/>
                  </a:lnTo>
                  <a:lnTo>
                    <a:pt x="22" y="213"/>
                  </a:lnTo>
                  <a:lnTo>
                    <a:pt x="21" y="215"/>
                  </a:lnTo>
                  <a:lnTo>
                    <a:pt x="20" y="215"/>
                  </a:lnTo>
                  <a:lnTo>
                    <a:pt x="16" y="215"/>
                  </a:lnTo>
                  <a:lnTo>
                    <a:pt x="14" y="215"/>
                  </a:lnTo>
                  <a:lnTo>
                    <a:pt x="13" y="219"/>
                  </a:lnTo>
                  <a:lnTo>
                    <a:pt x="17" y="220"/>
                  </a:lnTo>
                  <a:lnTo>
                    <a:pt x="17" y="221"/>
                  </a:lnTo>
                  <a:lnTo>
                    <a:pt x="18" y="223"/>
                  </a:lnTo>
                  <a:lnTo>
                    <a:pt x="17" y="224"/>
                  </a:lnTo>
                  <a:lnTo>
                    <a:pt x="18" y="225"/>
                  </a:lnTo>
                  <a:lnTo>
                    <a:pt x="19" y="226"/>
                  </a:lnTo>
                  <a:lnTo>
                    <a:pt x="20" y="227"/>
                  </a:lnTo>
                  <a:lnTo>
                    <a:pt x="23" y="227"/>
                  </a:lnTo>
                  <a:lnTo>
                    <a:pt x="24" y="227"/>
                  </a:lnTo>
                  <a:lnTo>
                    <a:pt x="25" y="227"/>
                  </a:lnTo>
                  <a:lnTo>
                    <a:pt x="26" y="226"/>
                  </a:lnTo>
                  <a:lnTo>
                    <a:pt x="27" y="225"/>
                  </a:lnTo>
                  <a:lnTo>
                    <a:pt x="30" y="225"/>
                  </a:lnTo>
                  <a:lnTo>
                    <a:pt x="31" y="228"/>
                  </a:lnTo>
                  <a:lnTo>
                    <a:pt x="32" y="229"/>
                  </a:lnTo>
                  <a:lnTo>
                    <a:pt x="33" y="229"/>
                  </a:lnTo>
                  <a:lnTo>
                    <a:pt x="35" y="231"/>
                  </a:lnTo>
                  <a:lnTo>
                    <a:pt x="36" y="231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4" y="233"/>
                  </a:lnTo>
                  <a:lnTo>
                    <a:pt x="27" y="234"/>
                  </a:lnTo>
                  <a:lnTo>
                    <a:pt x="27" y="235"/>
                  </a:lnTo>
                  <a:lnTo>
                    <a:pt x="26" y="235"/>
                  </a:lnTo>
                  <a:lnTo>
                    <a:pt x="24" y="235"/>
                  </a:lnTo>
                  <a:lnTo>
                    <a:pt x="23" y="237"/>
                  </a:lnTo>
                  <a:lnTo>
                    <a:pt x="22" y="239"/>
                  </a:lnTo>
                  <a:lnTo>
                    <a:pt x="18" y="241"/>
                  </a:lnTo>
                  <a:lnTo>
                    <a:pt x="17" y="240"/>
                  </a:lnTo>
                  <a:lnTo>
                    <a:pt x="14" y="243"/>
                  </a:lnTo>
                  <a:lnTo>
                    <a:pt x="10" y="243"/>
                  </a:lnTo>
                  <a:lnTo>
                    <a:pt x="8" y="244"/>
                  </a:lnTo>
                  <a:lnTo>
                    <a:pt x="6" y="244"/>
                  </a:lnTo>
                  <a:lnTo>
                    <a:pt x="4" y="245"/>
                  </a:lnTo>
                  <a:lnTo>
                    <a:pt x="3" y="249"/>
                  </a:lnTo>
                  <a:lnTo>
                    <a:pt x="3" y="252"/>
                  </a:lnTo>
                  <a:lnTo>
                    <a:pt x="12" y="253"/>
                  </a:lnTo>
                  <a:lnTo>
                    <a:pt x="15" y="257"/>
                  </a:lnTo>
                  <a:lnTo>
                    <a:pt x="16" y="256"/>
                  </a:lnTo>
                  <a:lnTo>
                    <a:pt x="17" y="257"/>
                  </a:lnTo>
                  <a:lnTo>
                    <a:pt x="18" y="256"/>
                  </a:lnTo>
                  <a:lnTo>
                    <a:pt x="19" y="257"/>
                  </a:lnTo>
                  <a:lnTo>
                    <a:pt x="19" y="259"/>
                  </a:lnTo>
                  <a:lnTo>
                    <a:pt x="20" y="259"/>
                  </a:lnTo>
                  <a:lnTo>
                    <a:pt x="21" y="263"/>
                  </a:lnTo>
                  <a:lnTo>
                    <a:pt x="22" y="265"/>
                  </a:lnTo>
                  <a:lnTo>
                    <a:pt x="25" y="267"/>
                  </a:lnTo>
                  <a:lnTo>
                    <a:pt x="26" y="266"/>
                  </a:lnTo>
                  <a:lnTo>
                    <a:pt x="30" y="265"/>
                  </a:lnTo>
                  <a:lnTo>
                    <a:pt x="30" y="264"/>
                  </a:lnTo>
                  <a:lnTo>
                    <a:pt x="32" y="263"/>
                  </a:lnTo>
                  <a:lnTo>
                    <a:pt x="32" y="262"/>
                  </a:lnTo>
                  <a:lnTo>
                    <a:pt x="34" y="261"/>
                  </a:lnTo>
                  <a:lnTo>
                    <a:pt x="36" y="259"/>
                  </a:lnTo>
                  <a:lnTo>
                    <a:pt x="39" y="260"/>
                  </a:lnTo>
                  <a:lnTo>
                    <a:pt x="43" y="258"/>
                  </a:lnTo>
                  <a:lnTo>
                    <a:pt x="48" y="259"/>
                  </a:lnTo>
                  <a:lnTo>
                    <a:pt x="56" y="262"/>
                  </a:lnTo>
                  <a:lnTo>
                    <a:pt x="60" y="266"/>
                  </a:lnTo>
                  <a:lnTo>
                    <a:pt x="60" y="267"/>
                  </a:lnTo>
                  <a:lnTo>
                    <a:pt x="62" y="267"/>
                  </a:lnTo>
                  <a:lnTo>
                    <a:pt x="63" y="268"/>
                  </a:lnTo>
                  <a:lnTo>
                    <a:pt x="64" y="268"/>
                  </a:lnTo>
                  <a:lnTo>
                    <a:pt x="66" y="266"/>
                  </a:lnTo>
                  <a:lnTo>
                    <a:pt x="68" y="266"/>
                  </a:lnTo>
                  <a:lnTo>
                    <a:pt x="71" y="267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3" y="264"/>
                  </a:lnTo>
                  <a:lnTo>
                    <a:pt x="73" y="262"/>
                  </a:lnTo>
                  <a:lnTo>
                    <a:pt x="74" y="262"/>
                  </a:lnTo>
                  <a:lnTo>
                    <a:pt x="74" y="261"/>
                  </a:lnTo>
                  <a:lnTo>
                    <a:pt x="78" y="259"/>
                  </a:lnTo>
                  <a:lnTo>
                    <a:pt x="79" y="259"/>
                  </a:lnTo>
                  <a:lnTo>
                    <a:pt x="81" y="259"/>
                  </a:lnTo>
                  <a:lnTo>
                    <a:pt x="82" y="261"/>
                  </a:lnTo>
                  <a:lnTo>
                    <a:pt x="88" y="255"/>
                  </a:lnTo>
                  <a:lnTo>
                    <a:pt x="89" y="256"/>
                  </a:lnTo>
                  <a:lnTo>
                    <a:pt x="90" y="254"/>
                  </a:lnTo>
                  <a:lnTo>
                    <a:pt x="90" y="255"/>
                  </a:lnTo>
                  <a:lnTo>
                    <a:pt x="93" y="255"/>
                  </a:lnTo>
                  <a:lnTo>
                    <a:pt x="94" y="253"/>
                  </a:lnTo>
                  <a:lnTo>
                    <a:pt x="95" y="253"/>
                  </a:lnTo>
                  <a:lnTo>
                    <a:pt x="97" y="254"/>
                  </a:lnTo>
                  <a:lnTo>
                    <a:pt x="100" y="253"/>
                  </a:lnTo>
                  <a:lnTo>
                    <a:pt x="100" y="254"/>
                  </a:lnTo>
                  <a:lnTo>
                    <a:pt x="102" y="253"/>
                  </a:lnTo>
                  <a:lnTo>
                    <a:pt x="106" y="259"/>
                  </a:lnTo>
                  <a:lnTo>
                    <a:pt x="109" y="257"/>
                  </a:lnTo>
                  <a:lnTo>
                    <a:pt x="112" y="257"/>
                  </a:lnTo>
                  <a:lnTo>
                    <a:pt x="111" y="256"/>
                  </a:lnTo>
                  <a:lnTo>
                    <a:pt x="111" y="253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10" y="250"/>
                  </a:lnTo>
                  <a:lnTo>
                    <a:pt x="110" y="249"/>
                  </a:lnTo>
                  <a:lnTo>
                    <a:pt x="109" y="249"/>
                  </a:lnTo>
                  <a:lnTo>
                    <a:pt x="106" y="249"/>
                  </a:lnTo>
                  <a:lnTo>
                    <a:pt x="105" y="248"/>
                  </a:lnTo>
                  <a:lnTo>
                    <a:pt x="104" y="248"/>
                  </a:lnTo>
                  <a:lnTo>
                    <a:pt x="103" y="247"/>
                  </a:lnTo>
                  <a:lnTo>
                    <a:pt x="102" y="242"/>
                  </a:lnTo>
                  <a:lnTo>
                    <a:pt x="101" y="237"/>
                  </a:lnTo>
                  <a:lnTo>
                    <a:pt x="101" y="233"/>
                  </a:lnTo>
                  <a:lnTo>
                    <a:pt x="101" y="229"/>
                  </a:lnTo>
                  <a:lnTo>
                    <a:pt x="101" y="226"/>
                  </a:lnTo>
                  <a:lnTo>
                    <a:pt x="101" y="223"/>
                  </a:lnTo>
                  <a:lnTo>
                    <a:pt x="101" y="216"/>
                  </a:lnTo>
                  <a:lnTo>
                    <a:pt x="103" y="208"/>
                  </a:lnTo>
                  <a:lnTo>
                    <a:pt x="101" y="207"/>
                  </a:lnTo>
                  <a:lnTo>
                    <a:pt x="100" y="206"/>
                  </a:lnTo>
                  <a:lnTo>
                    <a:pt x="98" y="204"/>
                  </a:lnTo>
                  <a:lnTo>
                    <a:pt x="99" y="203"/>
                  </a:lnTo>
                  <a:lnTo>
                    <a:pt x="101" y="202"/>
                  </a:lnTo>
                  <a:lnTo>
                    <a:pt x="100" y="206"/>
                  </a:lnTo>
                  <a:lnTo>
                    <a:pt x="101" y="206"/>
                  </a:lnTo>
                  <a:lnTo>
                    <a:pt x="101" y="204"/>
                  </a:lnTo>
                  <a:lnTo>
                    <a:pt x="101" y="203"/>
                  </a:lnTo>
                  <a:lnTo>
                    <a:pt x="105" y="195"/>
                  </a:lnTo>
                  <a:lnTo>
                    <a:pt x="104" y="194"/>
                  </a:lnTo>
                  <a:lnTo>
                    <a:pt x="103" y="195"/>
                  </a:lnTo>
                  <a:lnTo>
                    <a:pt x="101" y="194"/>
                  </a:lnTo>
                  <a:lnTo>
                    <a:pt x="101" y="193"/>
                  </a:lnTo>
                  <a:lnTo>
                    <a:pt x="101" y="189"/>
                  </a:lnTo>
                  <a:lnTo>
                    <a:pt x="101" y="191"/>
                  </a:lnTo>
                  <a:lnTo>
                    <a:pt x="104" y="192"/>
                  </a:lnTo>
                  <a:lnTo>
                    <a:pt x="104" y="193"/>
                  </a:lnTo>
                  <a:lnTo>
                    <a:pt x="105" y="194"/>
                  </a:lnTo>
                  <a:lnTo>
                    <a:pt x="110" y="186"/>
                  </a:lnTo>
                  <a:lnTo>
                    <a:pt x="111" y="183"/>
                  </a:lnTo>
                  <a:lnTo>
                    <a:pt x="116" y="178"/>
                  </a:lnTo>
                  <a:lnTo>
                    <a:pt x="119" y="177"/>
                  </a:lnTo>
                  <a:lnTo>
                    <a:pt x="120" y="175"/>
                  </a:lnTo>
                  <a:lnTo>
                    <a:pt x="121" y="174"/>
                  </a:lnTo>
                  <a:lnTo>
                    <a:pt x="124" y="173"/>
                  </a:lnTo>
                  <a:lnTo>
                    <a:pt x="126" y="172"/>
                  </a:lnTo>
                  <a:lnTo>
                    <a:pt x="130" y="170"/>
                  </a:lnTo>
                  <a:lnTo>
                    <a:pt x="137" y="173"/>
                  </a:lnTo>
                  <a:lnTo>
                    <a:pt x="137" y="171"/>
                  </a:lnTo>
                  <a:lnTo>
                    <a:pt x="139" y="169"/>
                  </a:lnTo>
                  <a:lnTo>
                    <a:pt x="139" y="168"/>
                  </a:lnTo>
                  <a:lnTo>
                    <a:pt x="140" y="167"/>
                  </a:lnTo>
                  <a:lnTo>
                    <a:pt x="146" y="161"/>
                  </a:lnTo>
                  <a:lnTo>
                    <a:pt x="148" y="160"/>
                  </a:lnTo>
                  <a:lnTo>
                    <a:pt x="149" y="159"/>
                  </a:lnTo>
                  <a:lnTo>
                    <a:pt x="152" y="158"/>
                  </a:lnTo>
                  <a:lnTo>
                    <a:pt x="157" y="155"/>
                  </a:lnTo>
                  <a:lnTo>
                    <a:pt x="159" y="152"/>
                  </a:lnTo>
                  <a:lnTo>
                    <a:pt x="166" y="147"/>
                  </a:lnTo>
                  <a:lnTo>
                    <a:pt x="170" y="144"/>
                  </a:lnTo>
                  <a:lnTo>
                    <a:pt x="175" y="142"/>
                  </a:lnTo>
                  <a:lnTo>
                    <a:pt x="180" y="142"/>
                  </a:lnTo>
                  <a:lnTo>
                    <a:pt x="183" y="146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6" y="151"/>
                  </a:lnTo>
                  <a:lnTo>
                    <a:pt x="190" y="152"/>
                  </a:lnTo>
                  <a:lnTo>
                    <a:pt x="190" y="149"/>
                  </a:lnTo>
                  <a:lnTo>
                    <a:pt x="191" y="148"/>
                  </a:lnTo>
                  <a:lnTo>
                    <a:pt x="196" y="145"/>
                  </a:lnTo>
                  <a:lnTo>
                    <a:pt x="195" y="143"/>
                  </a:lnTo>
                  <a:lnTo>
                    <a:pt x="196" y="142"/>
                  </a:lnTo>
                  <a:lnTo>
                    <a:pt x="196" y="143"/>
                  </a:lnTo>
                  <a:lnTo>
                    <a:pt x="197" y="144"/>
                  </a:lnTo>
                  <a:lnTo>
                    <a:pt x="199" y="143"/>
                  </a:lnTo>
                  <a:lnTo>
                    <a:pt x="200" y="143"/>
                  </a:lnTo>
                  <a:lnTo>
                    <a:pt x="204" y="141"/>
                  </a:lnTo>
                  <a:lnTo>
                    <a:pt x="203" y="140"/>
                  </a:lnTo>
                  <a:lnTo>
                    <a:pt x="204" y="139"/>
                  </a:lnTo>
                  <a:lnTo>
                    <a:pt x="206" y="140"/>
                  </a:lnTo>
                  <a:lnTo>
                    <a:pt x="208" y="137"/>
                  </a:lnTo>
                  <a:lnTo>
                    <a:pt x="207" y="136"/>
                  </a:lnTo>
                  <a:lnTo>
                    <a:pt x="206" y="136"/>
                  </a:lnTo>
                  <a:lnTo>
                    <a:pt x="205" y="137"/>
                  </a:lnTo>
                  <a:lnTo>
                    <a:pt x="204" y="135"/>
                  </a:lnTo>
                  <a:lnTo>
                    <a:pt x="206" y="131"/>
                  </a:lnTo>
                  <a:lnTo>
                    <a:pt x="208" y="130"/>
                  </a:lnTo>
                  <a:lnTo>
                    <a:pt x="208" y="127"/>
                  </a:lnTo>
                  <a:lnTo>
                    <a:pt x="213" y="127"/>
                  </a:lnTo>
                  <a:lnTo>
                    <a:pt x="216" y="128"/>
                  </a:lnTo>
                  <a:lnTo>
                    <a:pt x="219" y="129"/>
                  </a:lnTo>
                  <a:lnTo>
                    <a:pt x="217" y="124"/>
                  </a:lnTo>
                  <a:lnTo>
                    <a:pt x="219" y="121"/>
                  </a:lnTo>
                  <a:lnTo>
                    <a:pt x="221" y="118"/>
                  </a:lnTo>
                  <a:lnTo>
                    <a:pt x="219" y="113"/>
                  </a:lnTo>
                  <a:lnTo>
                    <a:pt x="222" y="112"/>
                  </a:lnTo>
                  <a:lnTo>
                    <a:pt x="221" y="112"/>
                  </a:lnTo>
                  <a:lnTo>
                    <a:pt x="219" y="112"/>
                  </a:lnTo>
                  <a:lnTo>
                    <a:pt x="219" y="110"/>
                  </a:lnTo>
                  <a:lnTo>
                    <a:pt x="221" y="110"/>
                  </a:lnTo>
                  <a:lnTo>
                    <a:pt x="224" y="106"/>
                  </a:lnTo>
                  <a:lnTo>
                    <a:pt x="226" y="104"/>
                  </a:lnTo>
                  <a:lnTo>
                    <a:pt x="227" y="104"/>
                  </a:lnTo>
                  <a:lnTo>
                    <a:pt x="229" y="103"/>
                  </a:lnTo>
                  <a:lnTo>
                    <a:pt x="230" y="101"/>
                  </a:lnTo>
                  <a:lnTo>
                    <a:pt x="232" y="99"/>
                  </a:lnTo>
                  <a:lnTo>
                    <a:pt x="232" y="97"/>
                  </a:lnTo>
                  <a:lnTo>
                    <a:pt x="233" y="97"/>
                  </a:lnTo>
                  <a:lnTo>
                    <a:pt x="233" y="96"/>
                  </a:lnTo>
                  <a:lnTo>
                    <a:pt x="233" y="95"/>
                  </a:lnTo>
                  <a:lnTo>
                    <a:pt x="232" y="95"/>
                  </a:lnTo>
                  <a:lnTo>
                    <a:pt x="232" y="93"/>
                  </a:lnTo>
                  <a:lnTo>
                    <a:pt x="231" y="92"/>
                  </a:lnTo>
                  <a:lnTo>
                    <a:pt x="231" y="91"/>
                  </a:lnTo>
                  <a:lnTo>
                    <a:pt x="230" y="91"/>
                  </a:lnTo>
                  <a:lnTo>
                    <a:pt x="230" y="89"/>
                  </a:lnTo>
                  <a:lnTo>
                    <a:pt x="228" y="88"/>
                  </a:lnTo>
                  <a:lnTo>
                    <a:pt x="227" y="87"/>
                  </a:lnTo>
                  <a:lnTo>
                    <a:pt x="225" y="88"/>
                  </a:lnTo>
                  <a:lnTo>
                    <a:pt x="224" y="87"/>
                  </a:lnTo>
                  <a:lnTo>
                    <a:pt x="223" y="86"/>
                  </a:lnTo>
                  <a:lnTo>
                    <a:pt x="223" y="82"/>
                  </a:lnTo>
                  <a:lnTo>
                    <a:pt x="224" y="81"/>
                  </a:lnTo>
                  <a:lnTo>
                    <a:pt x="224" y="80"/>
                  </a:lnTo>
                  <a:lnTo>
                    <a:pt x="224" y="77"/>
                  </a:lnTo>
                  <a:lnTo>
                    <a:pt x="223" y="76"/>
                  </a:lnTo>
                  <a:lnTo>
                    <a:pt x="223" y="75"/>
                  </a:lnTo>
                  <a:lnTo>
                    <a:pt x="221" y="75"/>
                  </a:lnTo>
                  <a:lnTo>
                    <a:pt x="221" y="74"/>
                  </a:lnTo>
                  <a:lnTo>
                    <a:pt x="221" y="72"/>
                  </a:lnTo>
                  <a:lnTo>
                    <a:pt x="219" y="70"/>
                  </a:lnTo>
                  <a:lnTo>
                    <a:pt x="219" y="68"/>
                  </a:lnTo>
                  <a:lnTo>
                    <a:pt x="217" y="67"/>
                  </a:lnTo>
                  <a:lnTo>
                    <a:pt x="216" y="68"/>
                  </a:lnTo>
                  <a:lnTo>
                    <a:pt x="215" y="67"/>
                  </a:lnTo>
                  <a:lnTo>
                    <a:pt x="214" y="67"/>
                  </a:lnTo>
                  <a:lnTo>
                    <a:pt x="214" y="66"/>
                  </a:lnTo>
                  <a:lnTo>
                    <a:pt x="213" y="67"/>
                  </a:lnTo>
                  <a:lnTo>
                    <a:pt x="211" y="64"/>
                  </a:lnTo>
                  <a:lnTo>
                    <a:pt x="208" y="63"/>
                  </a:lnTo>
                  <a:lnTo>
                    <a:pt x="208" y="62"/>
                  </a:lnTo>
                  <a:lnTo>
                    <a:pt x="204" y="62"/>
                  </a:lnTo>
                  <a:lnTo>
                    <a:pt x="204" y="63"/>
                  </a:lnTo>
                  <a:lnTo>
                    <a:pt x="204" y="67"/>
                  </a:lnTo>
                  <a:lnTo>
                    <a:pt x="204" y="68"/>
                  </a:lnTo>
                  <a:lnTo>
                    <a:pt x="201" y="67"/>
                  </a:lnTo>
                  <a:lnTo>
                    <a:pt x="200" y="67"/>
                  </a:lnTo>
                  <a:lnTo>
                    <a:pt x="200" y="64"/>
                  </a:lnTo>
                  <a:lnTo>
                    <a:pt x="200" y="62"/>
                  </a:lnTo>
                  <a:lnTo>
                    <a:pt x="199" y="62"/>
                  </a:lnTo>
                  <a:lnTo>
                    <a:pt x="198" y="63"/>
                  </a:lnTo>
                  <a:lnTo>
                    <a:pt x="195" y="63"/>
                  </a:lnTo>
                  <a:lnTo>
                    <a:pt x="194" y="65"/>
                  </a:lnTo>
                  <a:lnTo>
                    <a:pt x="192" y="66"/>
                  </a:lnTo>
                  <a:lnTo>
                    <a:pt x="192" y="67"/>
                  </a:lnTo>
                  <a:lnTo>
                    <a:pt x="190" y="70"/>
                  </a:lnTo>
                  <a:lnTo>
                    <a:pt x="188" y="69"/>
                  </a:lnTo>
                  <a:lnTo>
                    <a:pt x="187" y="67"/>
                  </a:lnTo>
                  <a:lnTo>
                    <a:pt x="185" y="67"/>
                  </a:lnTo>
                  <a:lnTo>
                    <a:pt x="184" y="66"/>
                  </a:lnTo>
                  <a:lnTo>
                    <a:pt x="181" y="66"/>
                  </a:lnTo>
                  <a:lnTo>
                    <a:pt x="181" y="64"/>
                  </a:lnTo>
                  <a:lnTo>
                    <a:pt x="180" y="63"/>
                  </a:lnTo>
                  <a:lnTo>
                    <a:pt x="179" y="64"/>
                  </a:lnTo>
                  <a:lnTo>
                    <a:pt x="178" y="64"/>
                  </a:lnTo>
                  <a:lnTo>
                    <a:pt x="177" y="64"/>
                  </a:lnTo>
                  <a:lnTo>
                    <a:pt x="176" y="64"/>
                  </a:lnTo>
                  <a:lnTo>
                    <a:pt x="175" y="66"/>
                  </a:lnTo>
                  <a:lnTo>
                    <a:pt x="174" y="64"/>
                  </a:lnTo>
                  <a:lnTo>
                    <a:pt x="175" y="64"/>
                  </a:lnTo>
                  <a:lnTo>
                    <a:pt x="175" y="61"/>
                  </a:lnTo>
                  <a:lnTo>
                    <a:pt x="175" y="59"/>
                  </a:lnTo>
                  <a:lnTo>
                    <a:pt x="174" y="58"/>
                  </a:lnTo>
                  <a:lnTo>
                    <a:pt x="175" y="58"/>
                  </a:lnTo>
                  <a:lnTo>
                    <a:pt x="176" y="57"/>
                  </a:lnTo>
                  <a:lnTo>
                    <a:pt x="174" y="55"/>
                  </a:lnTo>
                  <a:lnTo>
                    <a:pt x="174" y="54"/>
                  </a:lnTo>
                  <a:lnTo>
                    <a:pt x="173" y="52"/>
                  </a:lnTo>
                  <a:lnTo>
                    <a:pt x="172" y="51"/>
                  </a:lnTo>
                  <a:lnTo>
                    <a:pt x="170" y="51"/>
                  </a:lnTo>
                  <a:lnTo>
                    <a:pt x="169" y="49"/>
                  </a:lnTo>
                  <a:lnTo>
                    <a:pt x="169" y="47"/>
                  </a:lnTo>
                  <a:lnTo>
                    <a:pt x="169" y="45"/>
                  </a:lnTo>
                  <a:lnTo>
                    <a:pt x="167" y="43"/>
                  </a:lnTo>
                  <a:lnTo>
                    <a:pt x="167" y="41"/>
                  </a:lnTo>
                  <a:lnTo>
                    <a:pt x="167" y="40"/>
                  </a:lnTo>
                  <a:lnTo>
                    <a:pt x="165" y="40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2" y="35"/>
                  </a:lnTo>
                  <a:lnTo>
                    <a:pt x="162" y="33"/>
                  </a:lnTo>
                  <a:lnTo>
                    <a:pt x="162" y="31"/>
                  </a:lnTo>
                  <a:lnTo>
                    <a:pt x="161" y="29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0" y="23"/>
                  </a:lnTo>
                  <a:lnTo>
                    <a:pt x="159" y="22"/>
                  </a:lnTo>
                  <a:lnTo>
                    <a:pt x="157" y="22"/>
                  </a:lnTo>
                  <a:lnTo>
                    <a:pt x="157" y="21"/>
                  </a:lnTo>
                  <a:lnTo>
                    <a:pt x="158" y="20"/>
                  </a:lnTo>
                  <a:lnTo>
                    <a:pt x="157" y="20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2" y="17"/>
                  </a:lnTo>
                  <a:lnTo>
                    <a:pt x="152" y="15"/>
                  </a:lnTo>
                  <a:lnTo>
                    <a:pt x="151" y="13"/>
                  </a:lnTo>
                  <a:lnTo>
                    <a:pt x="145" y="14"/>
                  </a:lnTo>
                  <a:lnTo>
                    <a:pt x="145" y="13"/>
                  </a:lnTo>
                  <a:lnTo>
                    <a:pt x="146" y="12"/>
                  </a:lnTo>
                  <a:lnTo>
                    <a:pt x="144" y="9"/>
                  </a:lnTo>
                  <a:lnTo>
                    <a:pt x="143" y="9"/>
                  </a:lnTo>
                  <a:lnTo>
                    <a:pt x="141" y="9"/>
                  </a:lnTo>
                  <a:lnTo>
                    <a:pt x="140" y="9"/>
                  </a:lnTo>
                  <a:lnTo>
                    <a:pt x="139" y="14"/>
                  </a:lnTo>
                  <a:lnTo>
                    <a:pt x="139" y="13"/>
                  </a:lnTo>
                  <a:lnTo>
                    <a:pt x="138" y="13"/>
                  </a:lnTo>
                  <a:lnTo>
                    <a:pt x="138" y="14"/>
                  </a:lnTo>
                  <a:lnTo>
                    <a:pt x="134" y="15"/>
                  </a:lnTo>
                  <a:lnTo>
                    <a:pt x="132" y="17"/>
                  </a:lnTo>
                  <a:lnTo>
                    <a:pt x="131" y="17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27" y="6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5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2" y="2"/>
                  </a:lnTo>
                  <a:lnTo>
                    <a:pt x="121" y="2"/>
                  </a:lnTo>
                  <a:lnTo>
                    <a:pt x="118" y="4"/>
                  </a:lnTo>
                  <a:lnTo>
                    <a:pt x="117" y="4"/>
                  </a:lnTo>
                  <a:lnTo>
                    <a:pt x="116" y="3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5" y="5"/>
                  </a:lnTo>
                  <a:lnTo>
                    <a:pt x="113" y="6"/>
                  </a:lnTo>
                  <a:lnTo>
                    <a:pt x="114" y="9"/>
                  </a:lnTo>
                  <a:lnTo>
                    <a:pt x="113" y="10"/>
                  </a:lnTo>
                  <a:lnTo>
                    <a:pt x="111" y="11"/>
                  </a:lnTo>
                  <a:lnTo>
                    <a:pt x="109" y="9"/>
                  </a:lnTo>
                  <a:lnTo>
                    <a:pt x="108" y="8"/>
                  </a:lnTo>
                  <a:lnTo>
                    <a:pt x="108" y="7"/>
                  </a:lnTo>
                  <a:lnTo>
                    <a:pt x="106" y="7"/>
                  </a:lnTo>
                  <a:lnTo>
                    <a:pt x="104" y="9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5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1" y="22"/>
                  </a:lnTo>
                  <a:lnTo>
                    <a:pt x="99" y="24"/>
                  </a:lnTo>
                  <a:lnTo>
                    <a:pt x="100" y="27"/>
                  </a:lnTo>
                  <a:lnTo>
                    <a:pt x="98" y="27"/>
                  </a:lnTo>
                  <a:lnTo>
                    <a:pt x="96" y="32"/>
                  </a:lnTo>
                  <a:lnTo>
                    <a:pt x="96" y="33"/>
                  </a:lnTo>
                  <a:lnTo>
                    <a:pt x="96" y="34"/>
                  </a:lnTo>
                  <a:lnTo>
                    <a:pt x="99" y="38"/>
                  </a:lnTo>
                  <a:lnTo>
                    <a:pt x="100" y="39"/>
                  </a:lnTo>
                  <a:lnTo>
                    <a:pt x="101" y="40"/>
                  </a:lnTo>
                  <a:lnTo>
                    <a:pt x="102" y="40"/>
                  </a:lnTo>
                  <a:lnTo>
                    <a:pt x="103" y="41"/>
                  </a:lnTo>
                  <a:lnTo>
                    <a:pt x="103" y="45"/>
                  </a:lnTo>
                  <a:lnTo>
                    <a:pt x="102" y="46"/>
                  </a:lnTo>
                  <a:lnTo>
                    <a:pt x="102" y="49"/>
                  </a:lnTo>
                  <a:lnTo>
                    <a:pt x="103" y="49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54"/>
                  </a:lnTo>
                  <a:lnTo>
                    <a:pt x="108" y="56"/>
                  </a:lnTo>
                  <a:lnTo>
                    <a:pt x="107" y="57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6" y="59"/>
                  </a:lnTo>
                  <a:lnTo>
                    <a:pt x="106" y="61"/>
                  </a:lnTo>
                  <a:lnTo>
                    <a:pt x="106" y="63"/>
                  </a:lnTo>
                  <a:lnTo>
                    <a:pt x="107" y="66"/>
                  </a:lnTo>
                  <a:lnTo>
                    <a:pt x="108" y="66"/>
                  </a:lnTo>
                  <a:lnTo>
                    <a:pt x="109" y="67"/>
                  </a:lnTo>
                  <a:lnTo>
                    <a:pt x="106" y="69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08" y="71"/>
                  </a:lnTo>
                  <a:lnTo>
                    <a:pt x="109" y="71"/>
                  </a:lnTo>
                  <a:lnTo>
                    <a:pt x="109" y="74"/>
                  </a:lnTo>
                  <a:lnTo>
                    <a:pt x="111" y="74"/>
                  </a:lnTo>
                  <a:lnTo>
                    <a:pt x="114" y="75"/>
                  </a:lnTo>
                  <a:lnTo>
                    <a:pt x="113" y="78"/>
                  </a:lnTo>
                  <a:lnTo>
                    <a:pt x="112" y="79"/>
                  </a:lnTo>
                  <a:lnTo>
                    <a:pt x="114" y="79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4" y="78"/>
                  </a:lnTo>
                  <a:lnTo>
                    <a:pt x="125" y="81"/>
                  </a:lnTo>
                  <a:lnTo>
                    <a:pt x="122" y="83"/>
                  </a:lnTo>
                  <a:lnTo>
                    <a:pt x="121" y="84"/>
                  </a:lnTo>
                  <a:lnTo>
                    <a:pt x="121" y="86"/>
                  </a:lnTo>
                  <a:lnTo>
                    <a:pt x="121" y="87"/>
                  </a:lnTo>
                  <a:lnTo>
                    <a:pt x="118" y="89"/>
                  </a:lnTo>
                  <a:lnTo>
                    <a:pt x="117" y="89"/>
                  </a:lnTo>
                  <a:lnTo>
                    <a:pt x="120" y="92"/>
                  </a:lnTo>
                  <a:lnTo>
                    <a:pt x="121" y="91"/>
                  </a:lnTo>
                  <a:lnTo>
                    <a:pt x="122" y="91"/>
                  </a:lnTo>
                  <a:lnTo>
                    <a:pt x="123" y="94"/>
                  </a:lnTo>
                  <a:lnTo>
                    <a:pt x="125" y="93"/>
                  </a:lnTo>
                  <a:lnTo>
                    <a:pt x="125" y="94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0" y="96"/>
                  </a:lnTo>
                  <a:lnTo>
                    <a:pt x="130" y="98"/>
                  </a:lnTo>
                  <a:lnTo>
                    <a:pt x="129" y="99"/>
                  </a:lnTo>
                  <a:lnTo>
                    <a:pt x="128" y="102"/>
                  </a:lnTo>
                  <a:lnTo>
                    <a:pt x="126" y="102"/>
                  </a:lnTo>
                  <a:lnTo>
                    <a:pt x="123" y="105"/>
                  </a:lnTo>
                  <a:lnTo>
                    <a:pt x="124" y="107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19" y="109"/>
                  </a:lnTo>
                  <a:lnTo>
                    <a:pt x="117" y="110"/>
                  </a:lnTo>
                  <a:lnTo>
                    <a:pt x="115" y="113"/>
                  </a:lnTo>
                  <a:lnTo>
                    <a:pt x="116" y="114"/>
                  </a:lnTo>
                  <a:lnTo>
                    <a:pt x="116" y="116"/>
                  </a:lnTo>
                  <a:lnTo>
                    <a:pt x="115" y="116"/>
                  </a:lnTo>
                  <a:lnTo>
                    <a:pt x="114" y="117"/>
                  </a:lnTo>
                  <a:lnTo>
                    <a:pt x="109" y="117"/>
                  </a:lnTo>
                  <a:lnTo>
                    <a:pt x="109" y="118"/>
                  </a:lnTo>
                  <a:lnTo>
                    <a:pt x="107" y="117"/>
                  </a:lnTo>
                  <a:lnTo>
                    <a:pt x="106" y="116"/>
                  </a:lnTo>
                  <a:lnTo>
                    <a:pt x="102" y="115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102" y="121"/>
                  </a:lnTo>
                  <a:lnTo>
                    <a:pt x="103" y="123"/>
                  </a:lnTo>
                  <a:lnTo>
                    <a:pt x="102" y="123"/>
                  </a:lnTo>
                  <a:lnTo>
                    <a:pt x="101" y="127"/>
                  </a:lnTo>
                  <a:lnTo>
                    <a:pt x="103" y="129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8" y="129"/>
                  </a:lnTo>
                  <a:lnTo>
                    <a:pt x="97" y="129"/>
                  </a:lnTo>
                  <a:lnTo>
                    <a:pt x="96" y="129"/>
                  </a:lnTo>
                  <a:lnTo>
                    <a:pt x="95" y="129"/>
                  </a:lnTo>
                  <a:lnTo>
                    <a:pt x="93" y="130"/>
                  </a:lnTo>
                  <a:lnTo>
                    <a:pt x="92" y="131"/>
                  </a:lnTo>
                  <a:lnTo>
                    <a:pt x="92" y="134"/>
                  </a:lnTo>
                  <a:lnTo>
                    <a:pt x="89" y="134"/>
                  </a:lnTo>
                  <a:lnTo>
                    <a:pt x="89" y="135"/>
                  </a:lnTo>
                  <a:lnTo>
                    <a:pt x="86" y="135"/>
                  </a:lnTo>
                  <a:lnTo>
                    <a:pt x="85" y="136"/>
                  </a:lnTo>
                  <a:lnTo>
                    <a:pt x="84" y="135"/>
                  </a:lnTo>
                  <a:lnTo>
                    <a:pt x="83" y="136"/>
                  </a:lnTo>
                  <a:lnTo>
                    <a:pt x="80" y="138"/>
                  </a:lnTo>
                  <a:lnTo>
                    <a:pt x="78" y="135"/>
                  </a:lnTo>
                  <a:lnTo>
                    <a:pt x="74" y="134"/>
                  </a:lnTo>
                  <a:lnTo>
                    <a:pt x="73" y="134"/>
                  </a:lnTo>
                  <a:lnTo>
                    <a:pt x="72" y="133"/>
                  </a:lnTo>
                  <a:lnTo>
                    <a:pt x="70" y="140"/>
                  </a:lnTo>
                  <a:lnTo>
                    <a:pt x="71" y="141"/>
                  </a:lnTo>
                  <a:lnTo>
                    <a:pt x="70" y="143"/>
                  </a:lnTo>
                  <a:lnTo>
                    <a:pt x="72" y="145"/>
                  </a:lnTo>
                  <a:lnTo>
                    <a:pt x="73" y="148"/>
                  </a:lnTo>
                  <a:lnTo>
                    <a:pt x="73" y="149"/>
                  </a:lnTo>
                  <a:lnTo>
                    <a:pt x="73" y="148"/>
                  </a:lnTo>
                  <a:lnTo>
                    <a:pt x="73" y="151"/>
                  </a:lnTo>
                  <a:lnTo>
                    <a:pt x="73" y="153"/>
                  </a:lnTo>
                  <a:lnTo>
                    <a:pt x="72" y="153"/>
                  </a:lnTo>
                  <a:lnTo>
                    <a:pt x="72" y="154"/>
                  </a:lnTo>
                  <a:lnTo>
                    <a:pt x="70" y="156"/>
                  </a:lnTo>
                  <a:lnTo>
                    <a:pt x="69" y="157"/>
                  </a:lnTo>
                  <a:lnTo>
                    <a:pt x="66" y="158"/>
                  </a:lnTo>
                  <a:lnTo>
                    <a:pt x="65" y="158"/>
                  </a:lnTo>
                  <a:lnTo>
                    <a:pt x="63" y="158"/>
                  </a:lnTo>
                  <a:lnTo>
                    <a:pt x="61" y="156"/>
                  </a:lnTo>
                  <a:lnTo>
                    <a:pt x="59" y="156"/>
                  </a:lnTo>
                  <a:lnTo>
                    <a:pt x="55" y="156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1" y="158"/>
                  </a:lnTo>
                  <a:lnTo>
                    <a:pt x="50" y="157"/>
                  </a:lnTo>
                  <a:lnTo>
                    <a:pt x="46" y="155"/>
                  </a:lnTo>
                  <a:lnTo>
                    <a:pt x="45" y="156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3" y="154"/>
                  </a:lnTo>
                  <a:lnTo>
                    <a:pt x="42" y="155"/>
                  </a:lnTo>
                  <a:lnTo>
                    <a:pt x="42" y="156"/>
                  </a:lnTo>
                  <a:lnTo>
                    <a:pt x="40" y="157"/>
                  </a:lnTo>
                  <a:lnTo>
                    <a:pt x="41" y="159"/>
                  </a:lnTo>
                  <a:lnTo>
                    <a:pt x="40" y="161"/>
                  </a:lnTo>
                  <a:lnTo>
                    <a:pt x="38" y="161"/>
                  </a:lnTo>
                  <a:lnTo>
                    <a:pt x="36" y="159"/>
                  </a:lnTo>
                  <a:lnTo>
                    <a:pt x="34" y="159"/>
                  </a:lnTo>
                  <a:lnTo>
                    <a:pt x="32" y="160"/>
                  </a:lnTo>
                  <a:lnTo>
                    <a:pt x="30" y="160"/>
                  </a:lnTo>
                  <a:lnTo>
                    <a:pt x="29" y="160"/>
                  </a:lnTo>
                  <a:lnTo>
                    <a:pt x="27" y="157"/>
                  </a:lnTo>
                  <a:lnTo>
                    <a:pt x="26" y="156"/>
                  </a:lnTo>
                  <a:lnTo>
                    <a:pt x="26" y="157"/>
                  </a:lnTo>
                  <a:lnTo>
                    <a:pt x="26" y="158"/>
                  </a:lnTo>
                  <a:lnTo>
                    <a:pt x="23" y="159"/>
                  </a:lnTo>
                  <a:lnTo>
                    <a:pt x="22" y="159"/>
                  </a:lnTo>
                  <a:lnTo>
                    <a:pt x="21" y="159"/>
                  </a:lnTo>
                  <a:lnTo>
                    <a:pt x="21" y="158"/>
                  </a:lnTo>
                  <a:lnTo>
                    <a:pt x="21" y="157"/>
                  </a:lnTo>
                  <a:lnTo>
                    <a:pt x="20" y="158"/>
                  </a:lnTo>
                  <a:lnTo>
                    <a:pt x="17" y="158"/>
                  </a:lnTo>
                  <a:lnTo>
                    <a:pt x="17" y="159"/>
                  </a:lnTo>
                  <a:lnTo>
                    <a:pt x="17" y="160"/>
                  </a:lnTo>
                  <a:lnTo>
                    <a:pt x="16" y="158"/>
                  </a:lnTo>
                  <a:lnTo>
                    <a:pt x="13" y="155"/>
                  </a:lnTo>
                  <a:lnTo>
                    <a:pt x="12" y="156"/>
                  </a:lnTo>
                  <a:lnTo>
                    <a:pt x="13" y="157"/>
                  </a:lnTo>
                  <a:lnTo>
                    <a:pt x="12" y="158"/>
                  </a:lnTo>
                  <a:lnTo>
                    <a:pt x="10" y="159"/>
                  </a:lnTo>
                  <a:lnTo>
                    <a:pt x="11" y="159"/>
                  </a:lnTo>
                  <a:lnTo>
                    <a:pt x="11" y="160"/>
                  </a:lnTo>
                  <a:lnTo>
                    <a:pt x="9" y="160"/>
                  </a:lnTo>
                  <a:lnTo>
                    <a:pt x="10" y="166"/>
                  </a:lnTo>
                  <a:lnTo>
                    <a:pt x="9" y="166"/>
                  </a:lnTo>
                  <a:lnTo>
                    <a:pt x="8" y="166"/>
                  </a:lnTo>
                  <a:lnTo>
                    <a:pt x="8" y="165"/>
                  </a:lnTo>
                  <a:lnTo>
                    <a:pt x="7" y="166"/>
                  </a:lnTo>
                  <a:lnTo>
                    <a:pt x="6" y="165"/>
                  </a:lnTo>
                  <a:lnTo>
                    <a:pt x="3" y="166"/>
                  </a:lnTo>
                  <a:lnTo>
                    <a:pt x="3" y="167"/>
                  </a:lnTo>
                  <a:lnTo>
                    <a:pt x="4" y="169"/>
                  </a:lnTo>
                  <a:lnTo>
                    <a:pt x="2" y="169"/>
                  </a:lnTo>
                  <a:lnTo>
                    <a:pt x="2" y="170"/>
                  </a:lnTo>
                  <a:lnTo>
                    <a:pt x="2" y="171"/>
                  </a:lnTo>
                  <a:lnTo>
                    <a:pt x="2" y="172"/>
                  </a:lnTo>
                  <a:lnTo>
                    <a:pt x="0" y="172"/>
                  </a:lnTo>
                  <a:lnTo>
                    <a:pt x="3" y="178"/>
                  </a:lnTo>
                  <a:lnTo>
                    <a:pt x="2" y="180"/>
                  </a:lnTo>
                  <a:lnTo>
                    <a:pt x="2" y="181"/>
                  </a:lnTo>
                  <a:lnTo>
                    <a:pt x="8" y="18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2" name="Freeform 271"/>
            <p:cNvSpPr>
              <a:spLocks/>
            </p:cNvSpPr>
            <p:nvPr/>
          </p:nvSpPr>
          <p:spPr bwMode="auto">
            <a:xfrm>
              <a:off x="1441" y="2136"/>
              <a:ext cx="15" cy="20"/>
            </a:xfrm>
            <a:custGeom>
              <a:avLst/>
              <a:gdLst>
                <a:gd name="T0" fmla="*/ 0 w 15"/>
                <a:gd name="T1" fmla="*/ 0 h 20"/>
                <a:gd name="T2" fmla="*/ 0 w 15"/>
                <a:gd name="T3" fmla="*/ 1 h 20"/>
                <a:gd name="T4" fmla="*/ 0 w 15"/>
                <a:gd name="T5" fmla="*/ 1 h 20"/>
                <a:gd name="T6" fmla="*/ 1 w 15"/>
                <a:gd name="T7" fmla="*/ 1 h 20"/>
                <a:gd name="T8" fmla="*/ 3 w 15"/>
                <a:gd name="T9" fmla="*/ 2 h 20"/>
                <a:gd name="T10" fmla="*/ 3 w 15"/>
                <a:gd name="T11" fmla="*/ 2 h 20"/>
                <a:gd name="T12" fmla="*/ 4 w 15"/>
                <a:gd name="T13" fmla="*/ 2 h 20"/>
                <a:gd name="T14" fmla="*/ 4 w 15"/>
                <a:gd name="T15" fmla="*/ 1 h 20"/>
                <a:gd name="T16" fmla="*/ 5 w 15"/>
                <a:gd name="T17" fmla="*/ 1 h 20"/>
                <a:gd name="T18" fmla="*/ 6 w 15"/>
                <a:gd name="T19" fmla="*/ 2 h 20"/>
                <a:gd name="T20" fmla="*/ 7 w 15"/>
                <a:gd name="T21" fmla="*/ 2 h 20"/>
                <a:gd name="T22" fmla="*/ 8 w 15"/>
                <a:gd name="T23" fmla="*/ 4 h 20"/>
                <a:gd name="T24" fmla="*/ 9 w 15"/>
                <a:gd name="T25" fmla="*/ 4 h 20"/>
                <a:gd name="T26" fmla="*/ 9 w 15"/>
                <a:gd name="T27" fmla="*/ 4 h 20"/>
                <a:gd name="T28" fmla="*/ 9 w 15"/>
                <a:gd name="T29" fmla="*/ 3 h 20"/>
                <a:gd name="T30" fmla="*/ 10 w 15"/>
                <a:gd name="T31" fmla="*/ 3 h 20"/>
                <a:gd name="T32" fmla="*/ 10 w 15"/>
                <a:gd name="T33" fmla="*/ 4 h 20"/>
                <a:gd name="T34" fmla="*/ 12 w 15"/>
                <a:gd name="T35" fmla="*/ 4 h 20"/>
                <a:gd name="T36" fmla="*/ 12 w 15"/>
                <a:gd name="T37" fmla="*/ 5 h 20"/>
                <a:gd name="T38" fmla="*/ 12 w 15"/>
                <a:gd name="T39" fmla="*/ 6 h 20"/>
                <a:gd name="T40" fmla="*/ 12 w 15"/>
                <a:gd name="T41" fmla="*/ 8 h 20"/>
                <a:gd name="T42" fmla="*/ 12 w 15"/>
                <a:gd name="T43" fmla="*/ 8 h 20"/>
                <a:gd name="T44" fmla="*/ 13 w 15"/>
                <a:gd name="T45" fmla="*/ 10 h 20"/>
                <a:gd name="T46" fmla="*/ 11 w 15"/>
                <a:gd name="T47" fmla="*/ 10 h 20"/>
                <a:gd name="T48" fmla="*/ 12 w 15"/>
                <a:gd name="T49" fmla="*/ 12 h 20"/>
                <a:gd name="T50" fmla="*/ 14 w 15"/>
                <a:gd name="T51" fmla="*/ 12 h 20"/>
                <a:gd name="T52" fmla="*/ 14 w 15"/>
                <a:gd name="T53" fmla="*/ 12 h 20"/>
                <a:gd name="T54" fmla="*/ 15 w 15"/>
                <a:gd name="T55" fmla="*/ 13 h 20"/>
                <a:gd name="T56" fmla="*/ 14 w 15"/>
                <a:gd name="T57" fmla="*/ 16 h 20"/>
                <a:gd name="T58" fmla="*/ 15 w 15"/>
                <a:gd name="T59" fmla="*/ 16 h 20"/>
                <a:gd name="T60" fmla="*/ 15 w 15"/>
                <a:gd name="T61" fmla="*/ 17 h 20"/>
                <a:gd name="T62" fmla="*/ 15 w 15"/>
                <a:gd name="T63" fmla="*/ 20 h 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"/>
                <a:gd name="T97" fmla="*/ 0 h 20"/>
                <a:gd name="T98" fmla="*/ 15 w 15"/>
                <a:gd name="T99" fmla="*/ 20 h 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" h="20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5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3" name="Freeform 272"/>
            <p:cNvSpPr>
              <a:spLocks/>
            </p:cNvSpPr>
            <p:nvPr/>
          </p:nvSpPr>
          <p:spPr bwMode="auto">
            <a:xfrm>
              <a:off x="1571" y="2106"/>
              <a:ext cx="13" cy="13"/>
            </a:xfrm>
            <a:custGeom>
              <a:avLst/>
              <a:gdLst>
                <a:gd name="T0" fmla="*/ 7 w 13"/>
                <a:gd name="T1" fmla="*/ 2 h 13"/>
                <a:gd name="T2" fmla="*/ 9 w 13"/>
                <a:gd name="T3" fmla="*/ 1 h 13"/>
                <a:gd name="T4" fmla="*/ 9 w 13"/>
                <a:gd name="T5" fmla="*/ 0 h 13"/>
                <a:gd name="T6" fmla="*/ 10 w 13"/>
                <a:gd name="T7" fmla="*/ 1 h 13"/>
                <a:gd name="T8" fmla="*/ 11 w 13"/>
                <a:gd name="T9" fmla="*/ 1 h 13"/>
                <a:gd name="T10" fmla="*/ 12 w 13"/>
                <a:gd name="T11" fmla="*/ 0 h 13"/>
                <a:gd name="T12" fmla="*/ 13 w 13"/>
                <a:gd name="T13" fmla="*/ 2 h 13"/>
                <a:gd name="T14" fmla="*/ 13 w 13"/>
                <a:gd name="T15" fmla="*/ 3 h 13"/>
                <a:gd name="T16" fmla="*/ 12 w 13"/>
                <a:gd name="T17" fmla="*/ 3 h 13"/>
                <a:gd name="T18" fmla="*/ 10 w 13"/>
                <a:gd name="T19" fmla="*/ 3 h 13"/>
                <a:gd name="T20" fmla="*/ 9 w 13"/>
                <a:gd name="T21" fmla="*/ 5 h 13"/>
                <a:gd name="T22" fmla="*/ 3 w 13"/>
                <a:gd name="T23" fmla="*/ 11 h 13"/>
                <a:gd name="T24" fmla="*/ 1 w 13"/>
                <a:gd name="T25" fmla="*/ 12 h 13"/>
                <a:gd name="T26" fmla="*/ 1 w 13"/>
                <a:gd name="T27" fmla="*/ 13 h 13"/>
                <a:gd name="T28" fmla="*/ 0 w 13"/>
                <a:gd name="T29" fmla="*/ 11 h 13"/>
                <a:gd name="T30" fmla="*/ 1 w 13"/>
                <a:gd name="T31" fmla="*/ 9 h 13"/>
                <a:gd name="T32" fmla="*/ 3 w 13"/>
                <a:gd name="T33" fmla="*/ 5 h 13"/>
                <a:gd name="T34" fmla="*/ 7 w 13"/>
                <a:gd name="T35" fmla="*/ 2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3"/>
                <a:gd name="T56" fmla="*/ 13 w 13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3">
                  <a:moveTo>
                    <a:pt x="7" y="2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3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2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4" name="Freeform 273"/>
            <p:cNvSpPr>
              <a:spLocks/>
            </p:cNvSpPr>
            <p:nvPr/>
          </p:nvSpPr>
          <p:spPr bwMode="auto">
            <a:xfrm>
              <a:off x="1527" y="2159"/>
              <a:ext cx="7" cy="14"/>
            </a:xfrm>
            <a:custGeom>
              <a:avLst/>
              <a:gdLst>
                <a:gd name="T0" fmla="*/ 7 w 7"/>
                <a:gd name="T1" fmla="*/ 9 h 14"/>
                <a:gd name="T2" fmla="*/ 7 w 7"/>
                <a:gd name="T3" fmla="*/ 10 h 14"/>
                <a:gd name="T4" fmla="*/ 6 w 7"/>
                <a:gd name="T5" fmla="*/ 11 h 14"/>
                <a:gd name="T6" fmla="*/ 6 w 7"/>
                <a:gd name="T7" fmla="*/ 13 h 14"/>
                <a:gd name="T8" fmla="*/ 4 w 7"/>
                <a:gd name="T9" fmla="*/ 13 h 14"/>
                <a:gd name="T10" fmla="*/ 3 w 7"/>
                <a:gd name="T11" fmla="*/ 14 h 14"/>
                <a:gd name="T12" fmla="*/ 2 w 7"/>
                <a:gd name="T13" fmla="*/ 12 h 14"/>
                <a:gd name="T14" fmla="*/ 1 w 7"/>
                <a:gd name="T15" fmla="*/ 9 h 14"/>
                <a:gd name="T16" fmla="*/ 0 w 7"/>
                <a:gd name="T17" fmla="*/ 9 h 14"/>
                <a:gd name="T18" fmla="*/ 1 w 7"/>
                <a:gd name="T19" fmla="*/ 8 h 14"/>
                <a:gd name="T20" fmla="*/ 2 w 7"/>
                <a:gd name="T21" fmla="*/ 7 h 14"/>
                <a:gd name="T22" fmla="*/ 4 w 7"/>
                <a:gd name="T23" fmla="*/ 6 h 14"/>
                <a:gd name="T24" fmla="*/ 5 w 7"/>
                <a:gd name="T25" fmla="*/ 0 h 14"/>
                <a:gd name="T26" fmla="*/ 6 w 7"/>
                <a:gd name="T27" fmla="*/ 1 h 14"/>
                <a:gd name="T28" fmla="*/ 6 w 7"/>
                <a:gd name="T29" fmla="*/ 3 h 14"/>
                <a:gd name="T30" fmla="*/ 7 w 7"/>
                <a:gd name="T31" fmla="*/ 3 h 14"/>
                <a:gd name="T32" fmla="*/ 7 w 7"/>
                <a:gd name="T33" fmla="*/ 3 h 14"/>
                <a:gd name="T34" fmla="*/ 7 w 7"/>
                <a:gd name="T35" fmla="*/ 3 h 14"/>
                <a:gd name="T36" fmla="*/ 6 w 7"/>
                <a:gd name="T37" fmla="*/ 7 h 14"/>
                <a:gd name="T38" fmla="*/ 7 w 7"/>
                <a:gd name="T39" fmla="*/ 9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"/>
                <a:gd name="T61" fmla="*/ 0 h 14"/>
                <a:gd name="T62" fmla="*/ 7 w 7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" h="14">
                  <a:moveTo>
                    <a:pt x="7" y="9"/>
                  </a:moveTo>
                  <a:lnTo>
                    <a:pt x="7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6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7" y="3"/>
                  </a:lnTo>
                  <a:lnTo>
                    <a:pt x="6" y="7"/>
                  </a:lnTo>
                  <a:lnTo>
                    <a:pt x="7" y="9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5" name="Freeform 274"/>
            <p:cNvSpPr>
              <a:spLocks/>
            </p:cNvSpPr>
            <p:nvPr/>
          </p:nvSpPr>
          <p:spPr bwMode="auto">
            <a:xfrm>
              <a:off x="1599" y="2090"/>
              <a:ext cx="13" cy="7"/>
            </a:xfrm>
            <a:custGeom>
              <a:avLst/>
              <a:gdLst>
                <a:gd name="T0" fmla="*/ 13 w 13"/>
                <a:gd name="T1" fmla="*/ 2 h 7"/>
                <a:gd name="T2" fmla="*/ 13 w 13"/>
                <a:gd name="T3" fmla="*/ 0 h 7"/>
                <a:gd name="T4" fmla="*/ 12 w 13"/>
                <a:gd name="T5" fmla="*/ 0 h 7"/>
                <a:gd name="T6" fmla="*/ 12 w 13"/>
                <a:gd name="T7" fmla="*/ 0 h 7"/>
                <a:gd name="T8" fmla="*/ 12 w 13"/>
                <a:gd name="T9" fmla="*/ 0 h 7"/>
                <a:gd name="T10" fmla="*/ 7 w 13"/>
                <a:gd name="T11" fmla="*/ 2 h 7"/>
                <a:gd name="T12" fmla="*/ 5 w 13"/>
                <a:gd name="T13" fmla="*/ 3 h 7"/>
                <a:gd name="T14" fmla="*/ 4 w 13"/>
                <a:gd name="T15" fmla="*/ 4 h 7"/>
                <a:gd name="T16" fmla="*/ 2 w 13"/>
                <a:gd name="T17" fmla="*/ 6 h 7"/>
                <a:gd name="T18" fmla="*/ 1 w 13"/>
                <a:gd name="T19" fmla="*/ 6 h 7"/>
                <a:gd name="T20" fmla="*/ 1 w 13"/>
                <a:gd name="T21" fmla="*/ 6 h 7"/>
                <a:gd name="T22" fmla="*/ 0 w 13"/>
                <a:gd name="T23" fmla="*/ 6 h 7"/>
                <a:gd name="T24" fmla="*/ 0 w 13"/>
                <a:gd name="T25" fmla="*/ 7 h 7"/>
                <a:gd name="T26" fmla="*/ 1 w 13"/>
                <a:gd name="T27" fmla="*/ 7 h 7"/>
                <a:gd name="T28" fmla="*/ 4 w 13"/>
                <a:gd name="T29" fmla="*/ 6 h 7"/>
                <a:gd name="T30" fmla="*/ 5 w 13"/>
                <a:gd name="T31" fmla="*/ 6 h 7"/>
                <a:gd name="T32" fmla="*/ 9 w 13"/>
                <a:gd name="T33" fmla="*/ 4 h 7"/>
                <a:gd name="T34" fmla="*/ 11 w 13"/>
                <a:gd name="T35" fmla="*/ 3 h 7"/>
                <a:gd name="T36" fmla="*/ 13 w 13"/>
                <a:gd name="T37" fmla="*/ 3 h 7"/>
                <a:gd name="T38" fmla="*/ 13 w 13"/>
                <a:gd name="T39" fmla="*/ 2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7"/>
                <a:gd name="T62" fmla="*/ 13 w 13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7">
                  <a:moveTo>
                    <a:pt x="13" y="2"/>
                  </a:moveTo>
                  <a:lnTo>
                    <a:pt x="13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3" y="2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6" name="Freeform 275"/>
            <p:cNvSpPr>
              <a:spLocks/>
            </p:cNvSpPr>
            <p:nvPr/>
          </p:nvSpPr>
          <p:spPr bwMode="auto">
            <a:xfrm>
              <a:off x="1528" y="2137"/>
              <a:ext cx="6" cy="12"/>
            </a:xfrm>
            <a:custGeom>
              <a:avLst/>
              <a:gdLst>
                <a:gd name="T0" fmla="*/ 4 w 6"/>
                <a:gd name="T1" fmla="*/ 11 h 12"/>
                <a:gd name="T2" fmla="*/ 1 w 6"/>
                <a:gd name="T3" fmla="*/ 10 h 12"/>
                <a:gd name="T4" fmla="*/ 1 w 6"/>
                <a:gd name="T5" fmla="*/ 9 h 12"/>
                <a:gd name="T6" fmla="*/ 0 w 6"/>
                <a:gd name="T7" fmla="*/ 9 h 12"/>
                <a:gd name="T8" fmla="*/ 0 w 6"/>
                <a:gd name="T9" fmla="*/ 7 h 12"/>
                <a:gd name="T10" fmla="*/ 2 w 6"/>
                <a:gd name="T11" fmla="*/ 6 h 12"/>
                <a:gd name="T12" fmla="*/ 2 w 6"/>
                <a:gd name="T13" fmla="*/ 5 h 12"/>
                <a:gd name="T14" fmla="*/ 1 w 6"/>
                <a:gd name="T15" fmla="*/ 4 h 12"/>
                <a:gd name="T16" fmla="*/ 2 w 6"/>
                <a:gd name="T17" fmla="*/ 3 h 12"/>
                <a:gd name="T18" fmla="*/ 2 w 6"/>
                <a:gd name="T19" fmla="*/ 1 h 12"/>
                <a:gd name="T20" fmla="*/ 3 w 6"/>
                <a:gd name="T21" fmla="*/ 0 h 12"/>
                <a:gd name="T22" fmla="*/ 5 w 6"/>
                <a:gd name="T23" fmla="*/ 1 h 12"/>
                <a:gd name="T24" fmla="*/ 4 w 6"/>
                <a:gd name="T25" fmla="*/ 2 h 12"/>
                <a:gd name="T26" fmla="*/ 5 w 6"/>
                <a:gd name="T27" fmla="*/ 4 h 12"/>
                <a:gd name="T28" fmla="*/ 5 w 6"/>
                <a:gd name="T29" fmla="*/ 8 h 12"/>
                <a:gd name="T30" fmla="*/ 6 w 6"/>
                <a:gd name="T31" fmla="*/ 9 h 12"/>
                <a:gd name="T32" fmla="*/ 6 w 6"/>
                <a:gd name="T33" fmla="*/ 11 h 12"/>
                <a:gd name="T34" fmla="*/ 5 w 6"/>
                <a:gd name="T35" fmla="*/ 12 h 12"/>
                <a:gd name="T36" fmla="*/ 4 w 6"/>
                <a:gd name="T37" fmla="*/ 11 h 12"/>
                <a:gd name="T38" fmla="*/ 4 w 6"/>
                <a:gd name="T39" fmla="*/ 11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12"/>
                <a:gd name="T62" fmla="*/ 6 w 6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12">
                  <a:moveTo>
                    <a:pt x="4" y="11"/>
                  </a:move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1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7" name="Freeform 276"/>
            <p:cNvSpPr>
              <a:spLocks/>
            </p:cNvSpPr>
            <p:nvPr/>
          </p:nvSpPr>
          <p:spPr bwMode="auto">
            <a:xfrm>
              <a:off x="1453" y="2204"/>
              <a:ext cx="5" cy="5"/>
            </a:xfrm>
            <a:custGeom>
              <a:avLst/>
              <a:gdLst>
                <a:gd name="T0" fmla="*/ 5 w 5"/>
                <a:gd name="T1" fmla="*/ 5 h 5"/>
                <a:gd name="T2" fmla="*/ 2 w 5"/>
                <a:gd name="T3" fmla="*/ 5 h 5"/>
                <a:gd name="T4" fmla="*/ 0 w 5"/>
                <a:gd name="T5" fmla="*/ 4 h 5"/>
                <a:gd name="T6" fmla="*/ 0 w 5"/>
                <a:gd name="T7" fmla="*/ 2 h 5"/>
                <a:gd name="T8" fmla="*/ 2 w 5"/>
                <a:gd name="T9" fmla="*/ 0 h 5"/>
                <a:gd name="T10" fmla="*/ 3 w 5"/>
                <a:gd name="T11" fmla="*/ 0 h 5"/>
                <a:gd name="T12" fmla="*/ 3 w 5"/>
                <a:gd name="T13" fmla="*/ 2 h 5"/>
                <a:gd name="T14" fmla="*/ 4 w 5"/>
                <a:gd name="T15" fmla="*/ 3 h 5"/>
                <a:gd name="T16" fmla="*/ 5 w 5"/>
                <a:gd name="T17" fmla="*/ 5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5"/>
                <a:gd name="T29" fmla="*/ 5 w 5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5">
                  <a:moveTo>
                    <a:pt x="5" y="5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5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8" name="Freeform 277"/>
            <p:cNvSpPr>
              <a:spLocks/>
            </p:cNvSpPr>
            <p:nvPr/>
          </p:nvSpPr>
          <p:spPr bwMode="auto">
            <a:xfrm>
              <a:off x="1532" y="2184"/>
              <a:ext cx="2" cy="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2 h 2"/>
                <a:gd name="T12" fmla="*/ 2 w 2"/>
                <a:gd name="T13" fmla="*/ 2 h 2"/>
                <a:gd name="T14" fmla="*/ 2 w 2"/>
                <a:gd name="T15" fmla="*/ 1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</p:grpSp>
      <p:sp>
        <p:nvSpPr>
          <p:cNvPr id="8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SIAAP presentation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14400"/>
            <a:ext cx="5566569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en-US" sz="2200" dirty="0" smtClean="0">
                <a:solidFill>
                  <a:srgbClr val="35A2C9"/>
                </a:solidFill>
              </a:rPr>
              <a:t>An outstanding industrial tool in </a:t>
            </a:r>
            <a:br>
              <a:rPr lang="en-US" sz="2200" dirty="0" smtClean="0">
                <a:solidFill>
                  <a:srgbClr val="35A2C9"/>
                </a:solidFill>
              </a:rPr>
            </a:br>
            <a:r>
              <a:rPr lang="en-US" sz="2200" dirty="0" smtClean="0">
                <a:solidFill>
                  <a:srgbClr val="35A2C9"/>
                </a:solidFill>
              </a:rPr>
              <a:t>an urbanized area </a:t>
            </a:r>
          </a:p>
        </p:txBody>
      </p:sp>
      <p:pic>
        <p:nvPicPr>
          <p:cNvPr id="7" name="Image 6" descr="420 KM emissaire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7"/>
          <a:stretch/>
        </p:blipFill>
        <p:spPr bwMode="auto">
          <a:xfrm>
            <a:off x="187641" y="4136199"/>
            <a:ext cx="3064553" cy="248237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Stockage pp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0"/>
          <a:stretch/>
        </p:blipFill>
        <p:spPr bwMode="auto">
          <a:xfrm>
            <a:off x="3391253" y="4136199"/>
            <a:ext cx="1652067" cy="248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50"/>
          <p:cNvGrpSpPr>
            <a:grpSpLocks/>
          </p:cNvGrpSpPr>
          <p:nvPr/>
        </p:nvGrpSpPr>
        <p:grpSpPr bwMode="auto">
          <a:xfrm>
            <a:off x="5926876" y="3105175"/>
            <a:ext cx="258569" cy="494304"/>
            <a:chOff x="2798" y="1979"/>
            <a:chExt cx="288" cy="484"/>
          </a:xfrm>
        </p:grpSpPr>
        <p:sp>
          <p:nvSpPr>
            <p:cNvPr id="61" name="Freeform 347"/>
            <p:cNvSpPr>
              <a:spLocks/>
            </p:cNvSpPr>
            <p:nvPr/>
          </p:nvSpPr>
          <p:spPr bwMode="auto">
            <a:xfrm>
              <a:off x="2798" y="2122"/>
              <a:ext cx="288" cy="341"/>
            </a:xfrm>
            <a:custGeom>
              <a:avLst/>
              <a:gdLst>
                <a:gd name="T0" fmla="*/ 288 w 288"/>
                <a:gd name="T1" fmla="*/ 168 h 341"/>
                <a:gd name="T2" fmla="*/ 168 w 288"/>
                <a:gd name="T3" fmla="*/ 138 h 341"/>
                <a:gd name="T4" fmla="*/ 144 w 288"/>
                <a:gd name="T5" fmla="*/ 0 h 341"/>
                <a:gd name="T6" fmla="*/ 120 w 288"/>
                <a:gd name="T7" fmla="*/ 138 h 341"/>
                <a:gd name="T8" fmla="*/ 0 w 288"/>
                <a:gd name="T9" fmla="*/ 168 h 341"/>
                <a:gd name="T10" fmla="*/ 120 w 288"/>
                <a:gd name="T11" fmla="*/ 204 h 341"/>
                <a:gd name="T12" fmla="*/ 144 w 288"/>
                <a:gd name="T13" fmla="*/ 341 h 341"/>
                <a:gd name="T14" fmla="*/ 168 w 288"/>
                <a:gd name="T15" fmla="*/ 204 h 341"/>
                <a:gd name="T16" fmla="*/ 288 w 288"/>
                <a:gd name="T17" fmla="*/ 168 h 3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341"/>
                <a:gd name="T29" fmla="*/ 288 w 288"/>
                <a:gd name="T30" fmla="*/ 341 h 3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341">
                  <a:moveTo>
                    <a:pt x="288" y="168"/>
                  </a:moveTo>
                  <a:lnTo>
                    <a:pt x="168" y="138"/>
                  </a:lnTo>
                  <a:lnTo>
                    <a:pt x="144" y="0"/>
                  </a:lnTo>
                  <a:lnTo>
                    <a:pt x="120" y="138"/>
                  </a:lnTo>
                  <a:lnTo>
                    <a:pt x="0" y="168"/>
                  </a:lnTo>
                  <a:lnTo>
                    <a:pt x="120" y="204"/>
                  </a:lnTo>
                  <a:lnTo>
                    <a:pt x="144" y="341"/>
                  </a:lnTo>
                  <a:lnTo>
                    <a:pt x="168" y="204"/>
                  </a:lnTo>
                  <a:lnTo>
                    <a:pt x="288" y="168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62" name="Rectangle 348"/>
            <p:cNvSpPr>
              <a:spLocks noChangeArrowheads="1"/>
            </p:cNvSpPr>
            <p:nvPr/>
          </p:nvSpPr>
          <p:spPr bwMode="auto">
            <a:xfrm>
              <a:off x="2906" y="2008"/>
              <a:ext cx="6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349"/>
            <p:cNvSpPr>
              <a:spLocks noChangeArrowheads="1"/>
            </p:cNvSpPr>
            <p:nvPr/>
          </p:nvSpPr>
          <p:spPr bwMode="auto">
            <a:xfrm>
              <a:off x="2906" y="1979"/>
              <a:ext cx="7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fr-FR" alt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366"/>
          <p:cNvSpPr>
            <a:spLocks noChangeArrowheads="1"/>
          </p:cNvSpPr>
          <p:nvPr/>
        </p:nvSpPr>
        <p:spPr bwMode="auto">
          <a:xfrm>
            <a:off x="4935696" y="1811203"/>
            <a:ext cx="172379" cy="147066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372"/>
          <p:cNvSpPr>
            <a:spLocks noChangeShapeType="1"/>
          </p:cNvSpPr>
          <p:nvPr/>
        </p:nvSpPr>
        <p:spPr bwMode="auto">
          <a:xfrm flipH="1">
            <a:off x="4935696" y="928809"/>
            <a:ext cx="689517" cy="88239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5" name="Freeform 375"/>
          <p:cNvSpPr>
            <a:spLocks/>
          </p:cNvSpPr>
          <p:nvPr/>
        </p:nvSpPr>
        <p:spPr bwMode="auto">
          <a:xfrm>
            <a:off x="6562524" y="1283196"/>
            <a:ext cx="1529865" cy="1826066"/>
          </a:xfrm>
          <a:custGeom>
            <a:avLst/>
            <a:gdLst>
              <a:gd name="T0" fmla="*/ 9 w 1704"/>
              <a:gd name="T1" fmla="*/ 901 h 1788"/>
              <a:gd name="T2" fmla="*/ 54 w 1704"/>
              <a:gd name="T3" fmla="*/ 870 h 1788"/>
              <a:gd name="T4" fmla="*/ 62 w 1704"/>
              <a:gd name="T5" fmla="*/ 663 h 1788"/>
              <a:gd name="T6" fmla="*/ 369 w 1704"/>
              <a:gd name="T7" fmla="*/ 373 h 1788"/>
              <a:gd name="T8" fmla="*/ 585 w 1704"/>
              <a:gd name="T9" fmla="*/ 249 h 1788"/>
              <a:gd name="T10" fmla="*/ 692 w 1704"/>
              <a:gd name="T11" fmla="*/ 271 h 1788"/>
              <a:gd name="T12" fmla="*/ 731 w 1704"/>
              <a:gd name="T13" fmla="*/ 216 h 1788"/>
              <a:gd name="T14" fmla="*/ 792 w 1704"/>
              <a:gd name="T15" fmla="*/ 199 h 1788"/>
              <a:gd name="T16" fmla="*/ 917 w 1704"/>
              <a:gd name="T17" fmla="*/ 253 h 1788"/>
              <a:gd name="T18" fmla="*/ 1028 w 1704"/>
              <a:gd name="T19" fmla="*/ 271 h 1788"/>
              <a:gd name="T20" fmla="*/ 1127 w 1704"/>
              <a:gd name="T21" fmla="*/ 289 h 1788"/>
              <a:gd name="T22" fmla="*/ 1229 w 1704"/>
              <a:gd name="T23" fmla="*/ 219 h 1788"/>
              <a:gd name="T24" fmla="*/ 1281 w 1704"/>
              <a:gd name="T25" fmla="*/ 192 h 1788"/>
              <a:gd name="T26" fmla="*/ 1320 w 1704"/>
              <a:gd name="T27" fmla="*/ 124 h 1788"/>
              <a:gd name="T28" fmla="*/ 1352 w 1704"/>
              <a:gd name="T29" fmla="*/ 115 h 1788"/>
              <a:gd name="T30" fmla="*/ 1490 w 1704"/>
              <a:gd name="T31" fmla="*/ 0 h 1788"/>
              <a:gd name="T32" fmla="*/ 1578 w 1704"/>
              <a:gd name="T33" fmla="*/ 117 h 1788"/>
              <a:gd name="T34" fmla="*/ 1520 w 1704"/>
              <a:gd name="T35" fmla="*/ 148 h 1788"/>
              <a:gd name="T36" fmla="*/ 1647 w 1704"/>
              <a:gd name="T37" fmla="*/ 390 h 1788"/>
              <a:gd name="T38" fmla="*/ 1619 w 1704"/>
              <a:gd name="T39" fmla="*/ 471 h 1788"/>
              <a:gd name="T40" fmla="*/ 1641 w 1704"/>
              <a:gd name="T41" fmla="*/ 555 h 1788"/>
              <a:gd name="T42" fmla="*/ 1599 w 1704"/>
              <a:gd name="T43" fmla="*/ 631 h 1788"/>
              <a:gd name="T44" fmla="*/ 1554 w 1704"/>
              <a:gd name="T45" fmla="*/ 648 h 1788"/>
              <a:gd name="T46" fmla="*/ 1535 w 1704"/>
              <a:gd name="T47" fmla="*/ 700 h 1788"/>
              <a:gd name="T48" fmla="*/ 1574 w 1704"/>
              <a:gd name="T49" fmla="*/ 792 h 1788"/>
              <a:gd name="T50" fmla="*/ 1599 w 1704"/>
              <a:gd name="T51" fmla="*/ 828 h 1788"/>
              <a:gd name="T52" fmla="*/ 1611 w 1704"/>
              <a:gd name="T53" fmla="*/ 946 h 1788"/>
              <a:gd name="T54" fmla="*/ 1632 w 1704"/>
              <a:gd name="T55" fmla="*/ 991 h 1788"/>
              <a:gd name="T56" fmla="*/ 1647 w 1704"/>
              <a:gd name="T57" fmla="*/ 1128 h 1788"/>
              <a:gd name="T58" fmla="*/ 1601 w 1704"/>
              <a:gd name="T59" fmla="*/ 1301 h 1788"/>
              <a:gd name="T60" fmla="*/ 1679 w 1704"/>
              <a:gd name="T61" fmla="*/ 1285 h 1788"/>
              <a:gd name="T62" fmla="*/ 1655 w 1704"/>
              <a:gd name="T63" fmla="*/ 1374 h 1788"/>
              <a:gd name="T64" fmla="*/ 1643 w 1704"/>
              <a:gd name="T65" fmla="*/ 1447 h 1788"/>
              <a:gd name="T66" fmla="*/ 1637 w 1704"/>
              <a:gd name="T67" fmla="*/ 1501 h 1788"/>
              <a:gd name="T68" fmla="*/ 1595 w 1704"/>
              <a:gd name="T69" fmla="*/ 1584 h 1788"/>
              <a:gd name="T70" fmla="*/ 1539 w 1704"/>
              <a:gd name="T71" fmla="*/ 1663 h 1788"/>
              <a:gd name="T72" fmla="*/ 1584 w 1704"/>
              <a:gd name="T73" fmla="*/ 1737 h 1788"/>
              <a:gd name="T74" fmla="*/ 1533 w 1704"/>
              <a:gd name="T75" fmla="*/ 1744 h 1788"/>
              <a:gd name="T76" fmla="*/ 1496 w 1704"/>
              <a:gd name="T77" fmla="*/ 1788 h 1788"/>
              <a:gd name="T78" fmla="*/ 1415 w 1704"/>
              <a:gd name="T79" fmla="*/ 1716 h 1788"/>
              <a:gd name="T80" fmla="*/ 1364 w 1704"/>
              <a:gd name="T81" fmla="*/ 1635 h 1788"/>
              <a:gd name="T82" fmla="*/ 1344 w 1704"/>
              <a:gd name="T83" fmla="*/ 1534 h 1788"/>
              <a:gd name="T84" fmla="*/ 1251 w 1704"/>
              <a:gd name="T85" fmla="*/ 1531 h 1788"/>
              <a:gd name="T86" fmla="*/ 1157 w 1704"/>
              <a:gd name="T87" fmla="*/ 1560 h 1788"/>
              <a:gd name="T88" fmla="*/ 1043 w 1704"/>
              <a:gd name="T89" fmla="*/ 1576 h 1788"/>
              <a:gd name="T90" fmla="*/ 935 w 1704"/>
              <a:gd name="T91" fmla="*/ 1588 h 1788"/>
              <a:gd name="T92" fmla="*/ 852 w 1704"/>
              <a:gd name="T93" fmla="*/ 1599 h 1788"/>
              <a:gd name="T94" fmla="*/ 776 w 1704"/>
              <a:gd name="T95" fmla="*/ 1528 h 1788"/>
              <a:gd name="T96" fmla="*/ 710 w 1704"/>
              <a:gd name="T97" fmla="*/ 1482 h 1788"/>
              <a:gd name="T98" fmla="*/ 642 w 1704"/>
              <a:gd name="T99" fmla="*/ 1422 h 1788"/>
              <a:gd name="T100" fmla="*/ 626 w 1704"/>
              <a:gd name="T101" fmla="*/ 1491 h 1788"/>
              <a:gd name="T102" fmla="*/ 585 w 1704"/>
              <a:gd name="T103" fmla="*/ 1536 h 1788"/>
              <a:gd name="T104" fmla="*/ 536 w 1704"/>
              <a:gd name="T105" fmla="*/ 1494 h 1788"/>
              <a:gd name="T106" fmla="*/ 474 w 1704"/>
              <a:gd name="T107" fmla="*/ 1458 h 1788"/>
              <a:gd name="T108" fmla="*/ 483 w 1704"/>
              <a:gd name="T109" fmla="*/ 1401 h 1788"/>
              <a:gd name="T110" fmla="*/ 422 w 1704"/>
              <a:gd name="T111" fmla="*/ 1357 h 1788"/>
              <a:gd name="T112" fmla="*/ 335 w 1704"/>
              <a:gd name="T113" fmla="*/ 1347 h 1788"/>
              <a:gd name="T114" fmla="*/ 320 w 1704"/>
              <a:gd name="T115" fmla="*/ 1288 h 1788"/>
              <a:gd name="T116" fmla="*/ 264 w 1704"/>
              <a:gd name="T117" fmla="*/ 1216 h 1788"/>
              <a:gd name="T118" fmla="*/ 206 w 1704"/>
              <a:gd name="T119" fmla="*/ 1159 h 1788"/>
              <a:gd name="T120" fmla="*/ 144 w 1704"/>
              <a:gd name="T121" fmla="*/ 1108 h 1788"/>
              <a:gd name="T122" fmla="*/ 86 w 1704"/>
              <a:gd name="T123" fmla="*/ 1060 h 1788"/>
              <a:gd name="T124" fmla="*/ 17 w 1704"/>
              <a:gd name="T125" fmla="*/ 996 h 17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04" h="1788">
                <a:moveTo>
                  <a:pt x="17" y="996"/>
                </a:moveTo>
                <a:lnTo>
                  <a:pt x="0" y="943"/>
                </a:lnTo>
                <a:lnTo>
                  <a:pt x="9" y="901"/>
                </a:lnTo>
                <a:lnTo>
                  <a:pt x="32" y="891"/>
                </a:lnTo>
                <a:lnTo>
                  <a:pt x="53" y="892"/>
                </a:lnTo>
                <a:lnTo>
                  <a:pt x="54" y="870"/>
                </a:lnTo>
                <a:lnTo>
                  <a:pt x="17" y="831"/>
                </a:lnTo>
                <a:lnTo>
                  <a:pt x="44" y="772"/>
                </a:lnTo>
                <a:lnTo>
                  <a:pt x="62" y="663"/>
                </a:lnTo>
                <a:lnTo>
                  <a:pt x="111" y="588"/>
                </a:lnTo>
                <a:lnTo>
                  <a:pt x="173" y="520"/>
                </a:lnTo>
                <a:lnTo>
                  <a:pt x="369" y="373"/>
                </a:lnTo>
                <a:lnTo>
                  <a:pt x="531" y="294"/>
                </a:lnTo>
                <a:lnTo>
                  <a:pt x="561" y="234"/>
                </a:lnTo>
                <a:lnTo>
                  <a:pt x="585" y="249"/>
                </a:lnTo>
                <a:lnTo>
                  <a:pt x="597" y="229"/>
                </a:lnTo>
                <a:lnTo>
                  <a:pt x="629" y="262"/>
                </a:lnTo>
                <a:lnTo>
                  <a:pt x="692" y="271"/>
                </a:lnTo>
                <a:lnTo>
                  <a:pt x="701" y="249"/>
                </a:lnTo>
                <a:lnTo>
                  <a:pt x="717" y="240"/>
                </a:lnTo>
                <a:lnTo>
                  <a:pt x="731" y="216"/>
                </a:lnTo>
                <a:lnTo>
                  <a:pt x="767" y="231"/>
                </a:lnTo>
                <a:lnTo>
                  <a:pt x="773" y="183"/>
                </a:lnTo>
                <a:lnTo>
                  <a:pt x="792" y="199"/>
                </a:lnTo>
                <a:lnTo>
                  <a:pt x="809" y="178"/>
                </a:lnTo>
                <a:lnTo>
                  <a:pt x="875" y="199"/>
                </a:lnTo>
                <a:lnTo>
                  <a:pt x="917" y="253"/>
                </a:lnTo>
                <a:lnTo>
                  <a:pt x="963" y="289"/>
                </a:lnTo>
                <a:lnTo>
                  <a:pt x="992" y="273"/>
                </a:lnTo>
                <a:lnTo>
                  <a:pt x="1028" y="271"/>
                </a:lnTo>
                <a:lnTo>
                  <a:pt x="1065" y="293"/>
                </a:lnTo>
                <a:lnTo>
                  <a:pt x="1095" y="267"/>
                </a:lnTo>
                <a:lnTo>
                  <a:pt x="1127" y="289"/>
                </a:lnTo>
                <a:lnTo>
                  <a:pt x="1167" y="249"/>
                </a:lnTo>
                <a:lnTo>
                  <a:pt x="1205" y="221"/>
                </a:lnTo>
                <a:lnTo>
                  <a:pt x="1229" y="219"/>
                </a:lnTo>
                <a:lnTo>
                  <a:pt x="1266" y="208"/>
                </a:lnTo>
                <a:lnTo>
                  <a:pt x="1257" y="178"/>
                </a:lnTo>
                <a:lnTo>
                  <a:pt x="1281" y="192"/>
                </a:lnTo>
                <a:lnTo>
                  <a:pt x="1302" y="163"/>
                </a:lnTo>
                <a:lnTo>
                  <a:pt x="1299" y="138"/>
                </a:lnTo>
                <a:lnTo>
                  <a:pt x="1320" y="124"/>
                </a:lnTo>
                <a:lnTo>
                  <a:pt x="1337" y="160"/>
                </a:lnTo>
                <a:lnTo>
                  <a:pt x="1356" y="142"/>
                </a:lnTo>
                <a:lnTo>
                  <a:pt x="1352" y="115"/>
                </a:lnTo>
                <a:lnTo>
                  <a:pt x="1373" y="76"/>
                </a:lnTo>
                <a:lnTo>
                  <a:pt x="1418" y="6"/>
                </a:lnTo>
                <a:lnTo>
                  <a:pt x="1490" y="0"/>
                </a:lnTo>
                <a:lnTo>
                  <a:pt x="1541" y="29"/>
                </a:lnTo>
                <a:lnTo>
                  <a:pt x="1587" y="72"/>
                </a:lnTo>
                <a:lnTo>
                  <a:pt x="1578" y="117"/>
                </a:lnTo>
                <a:lnTo>
                  <a:pt x="1608" y="121"/>
                </a:lnTo>
                <a:lnTo>
                  <a:pt x="1583" y="150"/>
                </a:lnTo>
                <a:lnTo>
                  <a:pt x="1520" y="148"/>
                </a:lnTo>
                <a:lnTo>
                  <a:pt x="1611" y="286"/>
                </a:lnTo>
                <a:lnTo>
                  <a:pt x="1640" y="304"/>
                </a:lnTo>
                <a:lnTo>
                  <a:pt x="1647" y="390"/>
                </a:lnTo>
                <a:lnTo>
                  <a:pt x="1680" y="382"/>
                </a:lnTo>
                <a:lnTo>
                  <a:pt x="1674" y="438"/>
                </a:lnTo>
                <a:lnTo>
                  <a:pt x="1619" y="471"/>
                </a:lnTo>
                <a:lnTo>
                  <a:pt x="1632" y="505"/>
                </a:lnTo>
                <a:lnTo>
                  <a:pt x="1611" y="541"/>
                </a:lnTo>
                <a:lnTo>
                  <a:pt x="1641" y="555"/>
                </a:lnTo>
                <a:lnTo>
                  <a:pt x="1610" y="570"/>
                </a:lnTo>
                <a:lnTo>
                  <a:pt x="1623" y="619"/>
                </a:lnTo>
                <a:lnTo>
                  <a:pt x="1599" y="631"/>
                </a:lnTo>
                <a:lnTo>
                  <a:pt x="1575" y="643"/>
                </a:lnTo>
                <a:lnTo>
                  <a:pt x="1560" y="624"/>
                </a:lnTo>
                <a:lnTo>
                  <a:pt x="1554" y="648"/>
                </a:lnTo>
                <a:lnTo>
                  <a:pt x="1521" y="658"/>
                </a:lnTo>
                <a:lnTo>
                  <a:pt x="1509" y="678"/>
                </a:lnTo>
                <a:lnTo>
                  <a:pt x="1535" y="700"/>
                </a:lnTo>
                <a:lnTo>
                  <a:pt x="1553" y="733"/>
                </a:lnTo>
                <a:lnTo>
                  <a:pt x="1544" y="778"/>
                </a:lnTo>
                <a:lnTo>
                  <a:pt x="1574" y="792"/>
                </a:lnTo>
                <a:lnTo>
                  <a:pt x="1598" y="783"/>
                </a:lnTo>
                <a:lnTo>
                  <a:pt x="1619" y="792"/>
                </a:lnTo>
                <a:lnTo>
                  <a:pt x="1599" y="828"/>
                </a:lnTo>
                <a:lnTo>
                  <a:pt x="1565" y="861"/>
                </a:lnTo>
                <a:lnTo>
                  <a:pt x="1590" y="910"/>
                </a:lnTo>
                <a:lnTo>
                  <a:pt x="1611" y="946"/>
                </a:lnTo>
                <a:lnTo>
                  <a:pt x="1607" y="1008"/>
                </a:lnTo>
                <a:lnTo>
                  <a:pt x="1622" y="1015"/>
                </a:lnTo>
                <a:lnTo>
                  <a:pt x="1632" y="991"/>
                </a:lnTo>
                <a:lnTo>
                  <a:pt x="1647" y="1038"/>
                </a:lnTo>
                <a:lnTo>
                  <a:pt x="1632" y="1095"/>
                </a:lnTo>
                <a:lnTo>
                  <a:pt x="1647" y="1128"/>
                </a:lnTo>
                <a:lnTo>
                  <a:pt x="1623" y="1174"/>
                </a:lnTo>
                <a:lnTo>
                  <a:pt x="1653" y="1170"/>
                </a:lnTo>
                <a:lnTo>
                  <a:pt x="1601" y="1301"/>
                </a:lnTo>
                <a:lnTo>
                  <a:pt x="1628" y="1314"/>
                </a:lnTo>
                <a:lnTo>
                  <a:pt x="1652" y="1293"/>
                </a:lnTo>
                <a:lnTo>
                  <a:pt x="1679" y="1285"/>
                </a:lnTo>
                <a:lnTo>
                  <a:pt x="1701" y="1324"/>
                </a:lnTo>
                <a:lnTo>
                  <a:pt x="1704" y="1377"/>
                </a:lnTo>
                <a:lnTo>
                  <a:pt x="1655" y="1374"/>
                </a:lnTo>
                <a:lnTo>
                  <a:pt x="1655" y="1407"/>
                </a:lnTo>
                <a:lnTo>
                  <a:pt x="1668" y="1414"/>
                </a:lnTo>
                <a:lnTo>
                  <a:pt x="1643" y="1447"/>
                </a:lnTo>
                <a:lnTo>
                  <a:pt x="1628" y="1452"/>
                </a:lnTo>
                <a:lnTo>
                  <a:pt x="1613" y="1480"/>
                </a:lnTo>
                <a:lnTo>
                  <a:pt x="1637" y="1501"/>
                </a:lnTo>
                <a:lnTo>
                  <a:pt x="1635" y="1530"/>
                </a:lnTo>
                <a:lnTo>
                  <a:pt x="1620" y="1534"/>
                </a:lnTo>
                <a:lnTo>
                  <a:pt x="1595" y="1584"/>
                </a:lnTo>
                <a:lnTo>
                  <a:pt x="1577" y="1591"/>
                </a:lnTo>
                <a:lnTo>
                  <a:pt x="1563" y="1645"/>
                </a:lnTo>
                <a:lnTo>
                  <a:pt x="1539" y="1663"/>
                </a:lnTo>
                <a:lnTo>
                  <a:pt x="1559" y="1705"/>
                </a:lnTo>
                <a:lnTo>
                  <a:pt x="1590" y="1719"/>
                </a:lnTo>
                <a:lnTo>
                  <a:pt x="1584" y="1737"/>
                </a:lnTo>
                <a:lnTo>
                  <a:pt x="1559" y="1734"/>
                </a:lnTo>
                <a:lnTo>
                  <a:pt x="1556" y="1753"/>
                </a:lnTo>
                <a:lnTo>
                  <a:pt x="1533" y="1744"/>
                </a:lnTo>
                <a:lnTo>
                  <a:pt x="1523" y="1756"/>
                </a:lnTo>
                <a:lnTo>
                  <a:pt x="1500" y="1764"/>
                </a:lnTo>
                <a:lnTo>
                  <a:pt x="1496" y="1788"/>
                </a:lnTo>
                <a:lnTo>
                  <a:pt x="1470" y="1749"/>
                </a:lnTo>
                <a:lnTo>
                  <a:pt x="1451" y="1746"/>
                </a:lnTo>
                <a:lnTo>
                  <a:pt x="1415" y="1716"/>
                </a:lnTo>
                <a:lnTo>
                  <a:pt x="1404" y="1692"/>
                </a:lnTo>
                <a:lnTo>
                  <a:pt x="1406" y="1656"/>
                </a:lnTo>
                <a:lnTo>
                  <a:pt x="1364" y="1635"/>
                </a:lnTo>
                <a:lnTo>
                  <a:pt x="1355" y="1597"/>
                </a:lnTo>
                <a:lnTo>
                  <a:pt x="1359" y="1566"/>
                </a:lnTo>
                <a:lnTo>
                  <a:pt x="1344" y="1534"/>
                </a:lnTo>
                <a:lnTo>
                  <a:pt x="1320" y="1513"/>
                </a:lnTo>
                <a:lnTo>
                  <a:pt x="1284" y="1524"/>
                </a:lnTo>
                <a:lnTo>
                  <a:pt x="1251" y="1531"/>
                </a:lnTo>
                <a:lnTo>
                  <a:pt x="1229" y="1548"/>
                </a:lnTo>
                <a:lnTo>
                  <a:pt x="1194" y="1552"/>
                </a:lnTo>
                <a:lnTo>
                  <a:pt x="1157" y="1560"/>
                </a:lnTo>
                <a:lnTo>
                  <a:pt x="1110" y="1549"/>
                </a:lnTo>
                <a:lnTo>
                  <a:pt x="1073" y="1581"/>
                </a:lnTo>
                <a:lnTo>
                  <a:pt x="1043" y="1576"/>
                </a:lnTo>
                <a:lnTo>
                  <a:pt x="989" y="1589"/>
                </a:lnTo>
                <a:lnTo>
                  <a:pt x="938" y="1609"/>
                </a:lnTo>
                <a:lnTo>
                  <a:pt x="935" y="1588"/>
                </a:lnTo>
                <a:lnTo>
                  <a:pt x="911" y="1593"/>
                </a:lnTo>
                <a:lnTo>
                  <a:pt x="894" y="1629"/>
                </a:lnTo>
                <a:lnTo>
                  <a:pt x="852" y="1599"/>
                </a:lnTo>
                <a:lnTo>
                  <a:pt x="836" y="1584"/>
                </a:lnTo>
                <a:lnTo>
                  <a:pt x="776" y="1563"/>
                </a:lnTo>
                <a:lnTo>
                  <a:pt x="776" y="1528"/>
                </a:lnTo>
                <a:lnTo>
                  <a:pt x="771" y="1488"/>
                </a:lnTo>
                <a:lnTo>
                  <a:pt x="740" y="1477"/>
                </a:lnTo>
                <a:lnTo>
                  <a:pt x="710" y="1482"/>
                </a:lnTo>
                <a:lnTo>
                  <a:pt x="708" y="1461"/>
                </a:lnTo>
                <a:lnTo>
                  <a:pt x="662" y="1423"/>
                </a:lnTo>
                <a:lnTo>
                  <a:pt x="642" y="1422"/>
                </a:lnTo>
                <a:lnTo>
                  <a:pt x="642" y="1456"/>
                </a:lnTo>
                <a:lnTo>
                  <a:pt x="621" y="1456"/>
                </a:lnTo>
                <a:lnTo>
                  <a:pt x="626" y="1491"/>
                </a:lnTo>
                <a:lnTo>
                  <a:pt x="642" y="1507"/>
                </a:lnTo>
                <a:lnTo>
                  <a:pt x="623" y="1533"/>
                </a:lnTo>
                <a:lnTo>
                  <a:pt x="585" y="1536"/>
                </a:lnTo>
                <a:lnTo>
                  <a:pt x="581" y="1489"/>
                </a:lnTo>
                <a:lnTo>
                  <a:pt x="563" y="1497"/>
                </a:lnTo>
                <a:lnTo>
                  <a:pt x="536" y="1494"/>
                </a:lnTo>
                <a:lnTo>
                  <a:pt x="500" y="1519"/>
                </a:lnTo>
                <a:lnTo>
                  <a:pt x="483" y="1504"/>
                </a:lnTo>
                <a:lnTo>
                  <a:pt x="474" y="1458"/>
                </a:lnTo>
                <a:lnTo>
                  <a:pt x="521" y="1456"/>
                </a:lnTo>
                <a:lnTo>
                  <a:pt x="500" y="1405"/>
                </a:lnTo>
                <a:lnTo>
                  <a:pt x="483" y="1401"/>
                </a:lnTo>
                <a:lnTo>
                  <a:pt x="482" y="1381"/>
                </a:lnTo>
                <a:lnTo>
                  <a:pt x="458" y="1362"/>
                </a:lnTo>
                <a:lnTo>
                  <a:pt x="422" y="1357"/>
                </a:lnTo>
                <a:lnTo>
                  <a:pt x="395" y="1348"/>
                </a:lnTo>
                <a:lnTo>
                  <a:pt x="369" y="1363"/>
                </a:lnTo>
                <a:lnTo>
                  <a:pt x="335" y="1347"/>
                </a:lnTo>
                <a:lnTo>
                  <a:pt x="353" y="1330"/>
                </a:lnTo>
                <a:lnTo>
                  <a:pt x="317" y="1321"/>
                </a:lnTo>
                <a:lnTo>
                  <a:pt x="320" y="1288"/>
                </a:lnTo>
                <a:lnTo>
                  <a:pt x="294" y="1287"/>
                </a:lnTo>
                <a:lnTo>
                  <a:pt x="293" y="1242"/>
                </a:lnTo>
                <a:lnTo>
                  <a:pt x="264" y="1216"/>
                </a:lnTo>
                <a:lnTo>
                  <a:pt x="224" y="1209"/>
                </a:lnTo>
                <a:lnTo>
                  <a:pt x="251" y="1185"/>
                </a:lnTo>
                <a:lnTo>
                  <a:pt x="206" y="1159"/>
                </a:lnTo>
                <a:lnTo>
                  <a:pt x="161" y="1156"/>
                </a:lnTo>
                <a:lnTo>
                  <a:pt x="132" y="1125"/>
                </a:lnTo>
                <a:lnTo>
                  <a:pt x="144" y="1108"/>
                </a:lnTo>
                <a:lnTo>
                  <a:pt x="110" y="1086"/>
                </a:lnTo>
                <a:lnTo>
                  <a:pt x="110" y="1069"/>
                </a:lnTo>
                <a:lnTo>
                  <a:pt x="86" y="1060"/>
                </a:lnTo>
                <a:lnTo>
                  <a:pt x="77" y="1083"/>
                </a:lnTo>
                <a:lnTo>
                  <a:pt x="18" y="1050"/>
                </a:lnTo>
                <a:lnTo>
                  <a:pt x="17" y="996"/>
                </a:lnTo>
                <a:close/>
              </a:path>
            </a:pathLst>
          </a:custGeom>
          <a:solidFill>
            <a:srgbClr val="DDDDDD"/>
          </a:solidFill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376"/>
          <p:cNvSpPr>
            <a:spLocks/>
          </p:cNvSpPr>
          <p:nvPr/>
        </p:nvSpPr>
        <p:spPr bwMode="auto">
          <a:xfrm>
            <a:off x="7394792" y="1921502"/>
            <a:ext cx="1140216" cy="624008"/>
          </a:xfrm>
          <a:custGeom>
            <a:avLst/>
            <a:gdLst>
              <a:gd name="T0" fmla="*/ 0 w 1270"/>
              <a:gd name="T1" fmla="*/ 2147483646 h 611"/>
              <a:gd name="T2" fmla="*/ 2147483646 w 1270"/>
              <a:gd name="T3" fmla="*/ 2147483646 h 611"/>
              <a:gd name="T4" fmla="*/ 2147483646 w 1270"/>
              <a:gd name="T5" fmla="*/ 2147483646 h 611"/>
              <a:gd name="T6" fmla="*/ 2147483646 w 1270"/>
              <a:gd name="T7" fmla="*/ 2147483646 h 611"/>
              <a:gd name="T8" fmla="*/ 2147483646 w 1270"/>
              <a:gd name="T9" fmla="*/ 2147483646 h 611"/>
              <a:gd name="T10" fmla="*/ 2147483646 w 1270"/>
              <a:gd name="T11" fmla="*/ 2147483646 h 611"/>
              <a:gd name="T12" fmla="*/ 2147483646 w 1270"/>
              <a:gd name="T13" fmla="*/ 2147483646 h 611"/>
              <a:gd name="T14" fmla="*/ 2147483646 w 1270"/>
              <a:gd name="T15" fmla="*/ 2147483646 h 611"/>
              <a:gd name="T16" fmla="*/ 2147483646 w 1270"/>
              <a:gd name="T17" fmla="*/ 2147483646 h 611"/>
              <a:gd name="T18" fmla="*/ 2147483646 w 1270"/>
              <a:gd name="T19" fmla="*/ 2147483646 h 611"/>
              <a:gd name="T20" fmla="*/ 2147483646 w 1270"/>
              <a:gd name="T21" fmla="*/ 2147483646 h 611"/>
              <a:gd name="T22" fmla="*/ 2147483646 w 1270"/>
              <a:gd name="T23" fmla="*/ 2147483646 h 611"/>
              <a:gd name="T24" fmla="*/ 2147483646 w 1270"/>
              <a:gd name="T25" fmla="*/ 2147483646 h 611"/>
              <a:gd name="T26" fmla="*/ 2147483646 w 1270"/>
              <a:gd name="T27" fmla="*/ 2147483646 h 611"/>
              <a:gd name="T28" fmla="*/ 2147483646 w 1270"/>
              <a:gd name="T29" fmla="*/ 2147483646 h 611"/>
              <a:gd name="T30" fmla="*/ 2147483646 w 1270"/>
              <a:gd name="T31" fmla="*/ 2147483646 h 611"/>
              <a:gd name="T32" fmla="*/ 2147483646 w 1270"/>
              <a:gd name="T33" fmla="*/ 2147483646 h 611"/>
              <a:gd name="T34" fmla="*/ 2147483646 w 1270"/>
              <a:gd name="T35" fmla="*/ 2147483646 h 611"/>
              <a:gd name="T36" fmla="*/ 2147483646 w 1270"/>
              <a:gd name="T37" fmla="*/ 2147483646 h 611"/>
              <a:gd name="T38" fmla="*/ 2147483646 w 1270"/>
              <a:gd name="T39" fmla="*/ 2147483646 h 611"/>
              <a:gd name="T40" fmla="*/ 2147483646 w 1270"/>
              <a:gd name="T41" fmla="*/ 2147483646 h 611"/>
              <a:gd name="T42" fmla="*/ 2147483646 w 1270"/>
              <a:gd name="T43" fmla="*/ 2147483646 h 611"/>
              <a:gd name="T44" fmla="*/ 2147483646 w 1270"/>
              <a:gd name="T45" fmla="*/ 2147483646 h 611"/>
              <a:gd name="T46" fmla="*/ 2147483646 w 1270"/>
              <a:gd name="T47" fmla="*/ 2147483646 h 611"/>
              <a:gd name="T48" fmla="*/ 2147483646 w 1270"/>
              <a:gd name="T49" fmla="*/ 2147483646 h 611"/>
              <a:gd name="T50" fmla="*/ 2147483646 w 1270"/>
              <a:gd name="T51" fmla="*/ 2147483646 h 611"/>
              <a:gd name="T52" fmla="*/ 2147483646 w 1270"/>
              <a:gd name="T53" fmla="*/ 2147483646 h 611"/>
              <a:gd name="T54" fmla="*/ 2147483646 w 1270"/>
              <a:gd name="T55" fmla="*/ 2147483646 h 611"/>
              <a:gd name="T56" fmla="*/ 2147483646 w 1270"/>
              <a:gd name="T57" fmla="*/ 2147483646 h 611"/>
              <a:gd name="T58" fmla="*/ 2147483646 w 1270"/>
              <a:gd name="T59" fmla="*/ 2147483646 h 611"/>
              <a:gd name="T60" fmla="*/ 2147483646 w 1270"/>
              <a:gd name="T61" fmla="*/ 2147483646 h 611"/>
              <a:gd name="T62" fmla="*/ 2147483646 w 1270"/>
              <a:gd name="T63" fmla="*/ 2147483646 h 611"/>
              <a:gd name="T64" fmla="*/ 2147483646 w 1270"/>
              <a:gd name="T65" fmla="*/ 2147483646 h 611"/>
              <a:gd name="T66" fmla="*/ 2147483646 w 1270"/>
              <a:gd name="T67" fmla="*/ 2147483646 h 611"/>
              <a:gd name="T68" fmla="*/ 2147483646 w 1270"/>
              <a:gd name="T69" fmla="*/ 2147483646 h 611"/>
              <a:gd name="T70" fmla="*/ 2147483646 w 1270"/>
              <a:gd name="T71" fmla="*/ 2147483646 h 611"/>
              <a:gd name="T72" fmla="*/ 2147483646 w 1270"/>
              <a:gd name="T73" fmla="*/ 2147483646 h 611"/>
              <a:gd name="T74" fmla="*/ 2147483646 w 1270"/>
              <a:gd name="T75" fmla="*/ 2147483646 h 611"/>
              <a:gd name="T76" fmla="*/ 2147483646 w 1270"/>
              <a:gd name="T77" fmla="*/ 2147483646 h 611"/>
              <a:gd name="T78" fmla="*/ 2147483646 w 1270"/>
              <a:gd name="T79" fmla="*/ 2147483646 h 611"/>
              <a:gd name="T80" fmla="*/ 2147483646 w 1270"/>
              <a:gd name="T81" fmla="*/ 2147483646 h 611"/>
              <a:gd name="T82" fmla="*/ 2147483646 w 1270"/>
              <a:gd name="T83" fmla="*/ 2147483646 h 611"/>
              <a:gd name="T84" fmla="*/ 2147483646 w 1270"/>
              <a:gd name="T85" fmla="*/ 2147483646 h 611"/>
              <a:gd name="T86" fmla="*/ 2147483646 w 1270"/>
              <a:gd name="T87" fmla="*/ 0 h 6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70"/>
              <a:gd name="T133" fmla="*/ 0 h 611"/>
              <a:gd name="T134" fmla="*/ 1270 w 1270"/>
              <a:gd name="T135" fmla="*/ 611 h 6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70" h="611">
                <a:moveTo>
                  <a:pt x="0" y="400"/>
                </a:moveTo>
                <a:cubicBezTo>
                  <a:pt x="7" y="404"/>
                  <a:pt x="27" y="418"/>
                  <a:pt x="44" y="424"/>
                </a:cubicBezTo>
                <a:cubicBezTo>
                  <a:pt x="61" y="430"/>
                  <a:pt x="88" y="432"/>
                  <a:pt x="102" y="434"/>
                </a:cubicBezTo>
                <a:cubicBezTo>
                  <a:pt x="116" y="436"/>
                  <a:pt x="122" y="433"/>
                  <a:pt x="130" y="434"/>
                </a:cubicBezTo>
                <a:cubicBezTo>
                  <a:pt x="138" y="435"/>
                  <a:pt x="139" y="439"/>
                  <a:pt x="152" y="440"/>
                </a:cubicBezTo>
                <a:cubicBezTo>
                  <a:pt x="165" y="441"/>
                  <a:pt x="194" y="436"/>
                  <a:pt x="206" y="440"/>
                </a:cubicBezTo>
                <a:cubicBezTo>
                  <a:pt x="218" y="444"/>
                  <a:pt x="217" y="456"/>
                  <a:pt x="224" y="464"/>
                </a:cubicBezTo>
                <a:cubicBezTo>
                  <a:pt x="231" y="472"/>
                  <a:pt x="243" y="478"/>
                  <a:pt x="250" y="490"/>
                </a:cubicBezTo>
                <a:cubicBezTo>
                  <a:pt x="257" y="502"/>
                  <a:pt x="261" y="519"/>
                  <a:pt x="264" y="534"/>
                </a:cubicBezTo>
                <a:cubicBezTo>
                  <a:pt x="267" y="549"/>
                  <a:pt x="261" y="567"/>
                  <a:pt x="270" y="578"/>
                </a:cubicBezTo>
                <a:cubicBezTo>
                  <a:pt x="279" y="589"/>
                  <a:pt x="298" y="593"/>
                  <a:pt x="320" y="598"/>
                </a:cubicBezTo>
                <a:cubicBezTo>
                  <a:pt x="342" y="603"/>
                  <a:pt x="382" y="611"/>
                  <a:pt x="404" y="610"/>
                </a:cubicBezTo>
                <a:cubicBezTo>
                  <a:pt x="426" y="609"/>
                  <a:pt x="442" y="602"/>
                  <a:pt x="454" y="590"/>
                </a:cubicBezTo>
                <a:cubicBezTo>
                  <a:pt x="466" y="578"/>
                  <a:pt x="477" y="554"/>
                  <a:pt x="478" y="536"/>
                </a:cubicBezTo>
                <a:cubicBezTo>
                  <a:pt x="479" y="518"/>
                  <a:pt x="472" y="494"/>
                  <a:pt x="460" y="482"/>
                </a:cubicBezTo>
                <a:cubicBezTo>
                  <a:pt x="448" y="470"/>
                  <a:pt x="430" y="470"/>
                  <a:pt x="408" y="466"/>
                </a:cubicBezTo>
                <a:cubicBezTo>
                  <a:pt x="386" y="462"/>
                  <a:pt x="348" y="462"/>
                  <a:pt x="326" y="458"/>
                </a:cubicBezTo>
                <a:cubicBezTo>
                  <a:pt x="304" y="454"/>
                  <a:pt x="291" y="450"/>
                  <a:pt x="278" y="440"/>
                </a:cubicBezTo>
                <a:cubicBezTo>
                  <a:pt x="265" y="430"/>
                  <a:pt x="251" y="412"/>
                  <a:pt x="246" y="398"/>
                </a:cubicBezTo>
                <a:cubicBezTo>
                  <a:pt x="241" y="384"/>
                  <a:pt x="246" y="366"/>
                  <a:pt x="250" y="354"/>
                </a:cubicBezTo>
                <a:cubicBezTo>
                  <a:pt x="254" y="342"/>
                  <a:pt x="259" y="333"/>
                  <a:pt x="270" y="328"/>
                </a:cubicBezTo>
                <a:cubicBezTo>
                  <a:pt x="281" y="323"/>
                  <a:pt x="301" y="320"/>
                  <a:pt x="316" y="322"/>
                </a:cubicBezTo>
                <a:cubicBezTo>
                  <a:pt x="331" y="324"/>
                  <a:pt x="344" y="335"/>
                  <a:pt x="362" y="338"/>
                </a:cubicBezTo>
                <a:cubicBezTo>
                  <a:pt x="380" y="341"/>
                  <a:pt x="413" y="345"/>
                  <a:pt x="426" y="342"/>
                </a:cubicBezTo>
                <a:cubicBezTo>
                  <a:pt x="439" y="339"/>
                  <a:pt x="441" y="332"/>
                  <a:pt x="440" y="320"/>
                </a:cubicBezTo>
                <a:cubicBezTo>
                  <a:pt x="439" y="308"/>
                  <a:pt x="424" y="285"/>
                  <a:pt x="422" y="270"/>
                </a:cubicBezTo>
                <a:cubicBezTo>
                  <a:pt x="420" y="255"/>
                  <a:pt x="420" y="237"/>
                  <a:pt x="430" y="228"/>
                </a:cubicBezTo>
                <a:cubicBezTo>
                  <a:pt x="440" y="219"/>
                  <a:pt x="463" y="221"/>
                  <a:pt x="480" y="216"/>
                </a:cubicBezTo>
                <a:cubicBezTo>
                  <a:pt x="497" y="211"/>
                  <a:pt x="514" y="208"/>
                  <a:pt x="530" y="196"/>
                </a:cubicBezTo>
                <a:cubicBezTo>
                  <a:pt x="546" y="184"/>
                  <a:pt x="563" y="159"/>
                  <a:pt x="578" y="146"/>
                </a:cubicBezTo>
                <a:cubicBezTo>
                  <a:pt x="593" y="133"/>
                  <a:pt x="602" y="123"/>
                  <a:pt x="620" y="118"/>
                </a:cubicBezTo>
                <a:cubicBezTo>
                  <a:pt x="638" y="113"/>
                  <a:pt x="667" y="113"/>
                  <a:pt x="686" y="116"/>
                </a:cubicBezTo>
                <a:cubicBezTo>
                  <a:pt x="705" y="119"/>
                  <a:pt x="718" y="131"/>
                  <a:pt x="734" y="138"/>
                </a:cubicBezTo>
                <a:cubicBezTo>
                  <a:pt x="750" y="145"/>
                  <a:pt x="764" y="152"/>
                  <a:pt x="780" y="156"/>
                </a:cubicBezTo>
                <a:cubicBezTo>
                  <a:pt x="796" y="160"/>
                  <a:pt x="810" y="164"/>
                  <a:pt x="828" y="160"/>
                </a:cubicBezTo>
                <a:cubicBezTo>
                  <a:pt x="846" y="156"/>
                  <a:pt x="873" y="145"/>
                  <a:pt x="890" y="134"/>
                </a:cubicBezTo>
                <a:cubicBezTo>
                  <a:pt x="907" y="123"/>
                  <a:pt x="913" y="106"/>
                  <a:pt x="928" y="94"/>
                </a:cubicBezTo>
                <a:cubicBezTo>
                  <a:pt x="943" y="82"/>
                  <a:pt x="961" y="73"/>
                  <a:pt x="980" y="64"/>
                </a:cubicBezTo>
                <a:cubicBezTo>
                  <a:pt x="999" y="55"/>
                  <a:pt x="1021" y="46"/>
                  <a:pt x="1040" y="40"/>
                </a:cubicBezTo>
                <a:cubicBezTo>
                  <a:pt x="1059" y="34"/>
                  <a:pt x="1073" y="29"/>
                  <a:pt x="1092" y="26"/>
                </a:cubicBezTo>
                <a:cubicBezTo>
                  <a:pt x="1111" y="23"/>
                  <a:pt x="1134" y="22"/>
                  <a:pt x="1154" y="20"/>
                </a:cubicBezTo>
                <a:cubicBezTo>
                  <a:pt x="1174" y="18"/>
                  <a:pt x="1198" y="17"/>
                  <a:pt x="1214" y="16"/>
                </a:cubicBezTo>
                <a:cubicBezTo>
                  <a:pt x="1230" y="15"/>
                  <a:pt x="1239" y="17"/>
                  <a:pt x="1248" y="14"/>
                </a:cubicBezTo>
                <a:cubicBezTo>
                  <a:pt x="1257" y="11"/>
                  <a:pt x="1263" y="5"/>
                  <a:pt x="127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27" name="Freeform 377"/>
          <p:cNvSpPr>
            <a:spLocks/>
          </p:cNvSpPr>
          <p:nvPr/>
        </p:nvSpPr>
        <p:spPr bwMode="auto">
          <a:xfrm>
            <a:off x="6835458" y="1884736"/>
            <a:ext cx="781991" cy="481027"/>
          </a:xfrm>
          <a:custGeom>
            <a:avLst/>
            <a:gdLst>
              <a:gd name="T0" fmla="*/ 2147483646 w 871"/>
              <a:gd name="T1" fmla="*/ 2147483646 h 471"/>
              <a:gd name="T2" fmla="*/ 2147483646 w 871"/>
              <a:gd name="T3" fmla="*/ 2147483646 h 471"/>
              <a:gd name="T4" fmla="*/ 2147483646 w 871"/>
              <a:gd name="T5" fmla="*/ 2147483646 h 471"/>
              <a:gd name="T6" fmla="*/ 2147483646 w 871"/>
              <a:gd name="T7" fmla="*/ 2147483646 h 471"/>
              <a:gd name="T8" fmla="*/ 2147483646 w 871"/>
              <a:gd name="T9" fmla="*/ 2147483646 h 471"/>
              <a:gd name="T10" fmla="*/ 2147483646 w 871"/>
              <a:gd name="T11" fmla="*/ 2147483646 h 471"/>
              <a:gd name="T12" fmla="*/ 2147483646 w 871"/>
              <a:gd name="T13" fmla="*/ 2147483646 h 471"/>
              <a:gd name="T14" fmla="*/ 2147483646 w 871"/>
              <a:gd name="T15" fmla="*/ 2147483646 h 471"/>
              <a:gd name="T16" fmla="*/ 2147483646 w 871"/>
              <a:gd name="T17" fmla="*/ 2147483646 h 471"/>
              <a:gd name="T18" fmla="*/ 2147483646 w 871"/>
              <a:gd name="T19" fmla="*/ 2147483646 h 471"/>
              <a:gd name="T20" fmla="*/ 2147483646 w 871"/>
              <a:gd name="T21" fmla="*/ 2147483646 h 471"/>
              <a:gd name="T22" fmla="*/ 2147483646 w 871"/>
              <a:gd name="T23" fmla="*/ 2147483646 h 471"/>
              <a:gd name="T24" fmla="*/ 2147483646 w 871"/>
              <a:gd name="T25" fmla="*/ 2147483646 h 471"/>
              <a:gd name="T26" fmla="*/ 2147483646 w 871"/>
              <a:gd name="T27" fmla="*/ 2147483646 h 471"/>
              <a:gd name="T28" fmla="*/ 2147483646 w 871"/>
              <a:gd name="T29" fmla="*/ 2147483646 h 471"/>
              <a:gd name="T30" fmla="*/ 2147483646 w 871"/>
              <a:gd name="T31" fmla="*/ 2147483646 h 471"/>
              <a:gd name="T32" fmla="*/ 2147483646 w 871"/>
              <a:gd name="T33" fmla="*/ 2147483646 h 471"/>
              <a:gd name="T34" fmla="*/ 2147483646 w 871"/>
              <a:gd name="T35" fmla="*/ 2147483646 h 471"/>
              <a:gd name="T36" fmla="*/ 2147483646 w 871"/>
              <a:gd name="T37" fmla="*/ 2147483646 h 471"/>
              <a:gd name="T38" fmla="*/ 2147483646 w 871"/>
              <a:gd name="T39" fmla="*/ 2147483646 h 471"/>
              <a:gd name="T40" fmla="*/ 2147483646 w 871"/>
              <a:gd name="T41" fmla="*/ 2147483646 h 471"/>
              <a:gd name="T42" fmla="*/ 2147483646 w 871"/>
              <a:gd name="T43" fmla="*/ 2147483646 h 471"/>
              <a:gd name="T44" fmla="*/ 2147483646 w 871"/>
              <a:gd name="T45" fmla="*/ 2147483646 h 471"/>
              <a:gd name="T46" fmla="*/ 2147483646 w 871"/>
              <a:gd name="T47" fmla="*/ 2147483646 h 471"/>
              <a:gd name="T48" fmla="*/ 2147483646 w 871"/>
              <a:gd name="T49" fmla="*/ 2147483646 h 471"/>
              <a:gd name="T50" fmla="*/ 2147483646 w 871"/>
              <a:gd name="T51" fmla="*/ 2147483646 h 471"/>
              <a:gd name="T52" fmla="*/ 2147483646 w 871"/>
              <a:gd name="T53" fmla="*/ 2147483646 h 471"/>
              <a:gd name="T54" fmla="*/ 2147483646 w 871"/>
              <a:gd name="T55" fmla="*/ 2147483646 h 471"/>
              <a:gd name="T56" fmla="*/ 2147483646 w 871"/>
              <a:gd name="T57" fmla="*/ 2147483646 h 471"/>
              <a:gd name="T58" fmla="*/ 2147483646 w 871"/>
              <a:gd name="T59" fmla="*/ 2147483646 h 471"/>
              <a:gd name="T60" fmla="*/ 2147483646 w 871"/>
              <a:gd name="T61" fmla="*/ 2147483646 h 471"/>
              <a:gd name="T62" fmla="*/ 2147483646 w 871"/>
              <a:gd name="T63" fmla="*/ 2147483646 h 471"/>
              <a:gd name="T64" fmla="*/ 2147483646 w 871"/>
              <a:gd name="T65" fmla="*/ 2147483646 h 47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71"/>
              <a:gd name="T100" fmla="*/ 0 h 471"/>
              <a:gd name="T101" fmla="*/ 871 w 871"/>
              <a:gd name="T102" fmla="*/ 471 h 47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71" h="471">
                <a:moveTo>
                  <a:pt x="100" y="159"/>
                </a:moveTo>
                <a:cubicBezTo>
                  <a:pt x="105" y="156"/>
                  <a:pt x="109" y="131"/>
                  <a:pt x="116" y="129"/>
                </a:cubicBezTo>
                <a:cubicBezTo>
                  <a:pt x="123" y="127"/>
                  <a:pt x="135" y="142"/>
                  <a:pt x="143" y="144"/>
                </a:cubicBezTo>
                <a:cubicBezTo>
                  <a:pt x="151" y="146"/>
                  <a:pt x="156" y="150"/>
                  <a:pt x="164" y="143"/>
                </a:cubicBezTo>
                <a:cubicBezTo>
                  <a:pt x="172" y="136"/>
                  <a:pt x="183" y="115"/>
                  <a:pt x="190" y="105"/>
                </a:cubicBezTo>
                <a:cubicBezTo>
                  <a:pt x="197" y="95"/>
                  <a:pt x="201" y="87"/>
                  <a:pt x="209" y="81"/>
                </a:cubicBezTo>
                <a:cubicBezTo>
                  <a:pt x="217" y="75"/>
                  <a:pt x="226" y="74"/>
                  <a:pt x="236" y="69"/>
                </a:cubicBezTo>
                <a:cubicBezTo>
                  <a:pt x="246" y="64"/>
                  <a:pt x="261" y="58"/>
                  <a:pt x="272" y="51"/>
                </a:cubicBezTo>
                <a:cubicBezTo>
                  <a:pt x="283" y="44"/>
                  <a:pt x="293" y="34"/>
                  <a:pt x="302" y="27"/>
                </a:cubicBezTo>
                <a:cubicBezTo>
                  <a:pt x="311" y="20"/>
                  <a:pt x="318" y="13"/>
                  <a:pt x="329" y="9"/>
                </a:cubicBezTo>
                <a:cubicBezTo>
                  <a:pt x="340" y="5"/>
                  <a:pt x="350" y="6"/>
                  <a:pt x="368" y="5"/>
                </a:cubicBezTo>
                <a:cubicBezTo>
                  <a:pt x="386" y="4"/>
                  <a:pt x="418" y="4"/>
                  <a:pt x="440" y="3"/>
                </a:cubicBezTo>
                <a:cubicBezTo>
                  <a:pt x="462" y="2"/>
                  <a:pt x="481" y="0"/>
                  <a:pt x="503" y="0"/>
                </a:cubicBezTo>
                <a:cubicBezTo>
                  <a:pt x="525" y="0"/>
                  <a:pt x="555" y="2"/>
                  <a:pt x="572" y="6"/>
                </a:cubicBezTo>
                <a:cubicBezTo>
                  <a:pt x="589" y="10"/>
                  <a:pt x="597" y="18"/>
                  <a:pt x="605" y="27"/>
                </a:cubicBezTo>
                <a:cubicBezTo>
                  <a:pt x="613" y="36"/>
                  <a:pt x="614" y="52"/>
                  <a:pt x="617" y="63"/>
                </a:cubicBezTo>
                <a:cubicBezTo>
                  <a:pt x="620" y="74"/>
                  <a:pt x="618" y="85"/>
                  <a:pt x="622" y="92"/>
                </a:cubicBezTo>
                <a:cubicBezTo>
                  <a:pt x="626" y="99"/>
                  <a:pt x="637" y="101"/>
                  <a:pt x="644" y="105"/>
                </a:cubicBezTo>
                <a:cubicBezTo>
                  <a:pt x="651" y="109"/>
                  <a:pt x="661" y="109"/>
                  <a:pt x="667" y="119"/>
                </a:cubicBezTo>
                <a:cubicBezTo>
                  <a:pt x="673" y="129"/>
                  <a:pt x="677" y="151"/>
                  <a:pt x="679" y="165"/>
                </a:cubicBezTo>
                <a:cubicBezTo>
                  <a:pt x="681" y="179"/>
                  <a:pt x="681" y="191"/>
                  <a:pt x="682" y="206"/>
                </a:cubicBezTo>
                <a:cubicBezTo>
                  <a:pt x="683" y="221"/>
                  <a:pt x="683" y="240"/>
                  <a:pt x="683" y="255"/>
                </a:cubicBezTo>
                <a:cubicBezTo>
                  <a:pt x="683" y="270"/>
                  <a:pt x="685" y="285"/>
                  <a:pt x="683" y="297"/>
                </a:cubicBezTo>
                <a:cubicBezTo>
                  <a:pt x="681" y="309"/>
                  <a:pt x="669" y="320"/>
                  <a:pt x="671" y="327"/>
                </a:cubicBezTo>
                <a:cubicBezTo>
                  <a:pt x="673" y="334"/>
                  <a:pt x="683" y="337"/>
                  <a:pt x="695" y="339"/>
                </a:cubicBezTo>
                <a:cubicBezTo>
                  <a:pt x="707" y="341"/>
                  <a:pt x="733" y="346"/>
                  <a:pt x="743" y="342"/>
                </a:cubicBezTo>
                <a:cubicBezTo>
                  <a:pt x="753" y="338"/>
                  <a:pt x="748" y="323"/>
                  <a:pt x="754" y="317"/>
                </a:cubicBezTo>
                <a:cubicBezTo>
                  <a:pt x="760" y="311"/>
                  <a:pt x="767" y="310"/>
                  <a:pt x="779" y="308"/>
                </a:cubicBezTo>
                <a:cubicBezTo>
                  <a:pt x="791" y="306"/>
                  <a:pt x="811" y="302"/>
                  <a:pt x="824" y="302"/>
                </a:cubicBezTo>
                <a:cubicBezTo>
                  <a:pt x="837" y="302"/>
                  <a:pt x="848" y="304"/>
                  <a:pt x="856" y="311"/>
                </a:cubicBezTo>
                <a:cubicBezTo>
                  <a:pt x="864" y="318"/>
                  <a:pt x="871" y="330"/>
                  <a:pt x="871" y="342"/>
                </a:cubicBezTo>
                <a:cubicBezTo>
                  <a:pt x="871" y="354"/>
                  <a:pt x="859" y="371"/>
                  <a:pt x="857" y="381"/>
                </a:cubicBezTo>
                <a:cubicBezTo>
                  <a:pt x="855" y="391"/>
                  <a:pt x="858" y="393"/>
                  <a:pt x="859" y="405"/>
                </a:cubicBezTo>
                <a:cubicBezTo>
                  <a:pt x="860" y="417"/>
                  <a:pt x="863" y="442"/>
                  <a:pt x="862" y="452"/>
                </a:cubicBezTo>
                <a:cubicBezTo>
                  <a:pt x="861" y="462"/>
                  <a:pt x="859" y="466"/>
                  <a:pt x="851" y="465"/>
                </a:cubicBezTo>
                <a:cubicBezTo>
                  <a:pt x="843" y="464"/>
                  <a:pt x="825" y="448"/>
                  <a:pt x="812" y="444"/>
                </a:cubicBezTo>
                <a:cubicBezTo>
                  <a:pt x="799" y="440"/>
                  <a:pt x="787" y="443"/>
                  <a:pt x="775" y="440"/>
                </a:cubicBezTo>
                <a:cubicBezTo>
                  <a:pt x="763" y="437"/>
                  <a:pt x="749" y="433"/>
                  <a:pt x="737" y="426"/>
                </a:cubicBezTo>
                <a:cubicBezTo>
                  <a:pt x="725" y="419"/>
                  <a:pt x="718" y="405"/>
                  <a:pt x="706" y="398"/>
                </a:cubicBezTo>
                <a:cubicBezTo>
                  <a:pt x="694" y="391"/>
                  <a:pt x="679" y="386"/>
                  <a:pt x="665" y="384"/>
                </a:cubicBezTo>
                <a:cubicBezTo>
                  <a:pt x="651" y="382"/>
                  <a:pt x="635" y="382"/>
                  <a:pt x="623" y="387"/>
                </a:cubicBezTo>
                <a:cubicBezTo>
                  <a:pt x="611" y="392"/>
                  <a:pt x="604" y="404"/>
                  <a:pt x="592" y="414"/>
                </a:cubicBezTo>
                <a:cubicBezTo>
                  <a:pt x="580" y="424"/>
                  <a:pt x="564" y="440"/>
                  <a:pt x="548" y="447"/>
                </a:cubicBezTo>
                <a:cubicBezTo>
                  <a:pt x="532" y="454"/>
                  <a:pt x="512" y="454"/>
                  <a:pt x="494" y="456"/>
                </a:cubicBezTo>
                <a:cubicBezTo>
                  <a:pt x="476" y="458"/>
                  <a:pt x="457" y="457"/>
                  <a:pt x="439" y="459"/>
                </a:cubicBezTo>
                <a:cubicBezTo>
                  <a:pt x="421" y="461"/>
                  <a:pt x="399" y="471"/>
                  <a:pt x="385" y="471"/>
                </a:cubicBezTo>
                <a:cubicBezTo>
                  <a:pt x="371" y="471"/>
                  <a:pt x="363" y="462"/>
                  <a:pt x="352" y="458"/>
                </a:cubicBezTo>
                <a:cubicBezTo>
                  <a:pt x="341" y="454"/>
                  <a:pt x="331" y="451"/>
                  <a:pt x="320" y="446"/>
                </a:cubicBezTo>
                <a:cubicBezTo>
                  <a:pt x="309" y="441"/>
                  <a:pt x="299" y="435"/>
                  <a:pt x="287" y="429"/>
                </a:cubicBezTo>
                <a:cubicBezTo>
                  <a:pt x="275" y="423"/>
                  <a:pt x="260" y="415"/>
                  <a:pt x="247" y="408"/>
                </a:cubicBezTo>
                <a:cubicBezTo>
                  <a:pt x="234" y="401"/>
                  <a:pt x="221" y="396"/>
                  <a:pt x="211" y="389"/>
                </a:cubicBezTo>
                <a:cubicBezTo>
                  <a:pt x="201" y="382"/>
                  <a:pt x="194" y="372"/>
                  <a:pt x="185" y="368"/>
                </a:cubicBezTo>
                <a:cubicBezTo>
                  <a:pt x="176" y="364"/>
                  <a:pt x="164" y="364"/>
                  <a:pt x="154" y="365"/>
                </a:cubicBezTo>
                <a:cubicBezTo>
                  <a:pt x="144" y="366"/>
                  <a:pt x="129" y="377"/>
                  <a:pt x="122" y="375"/>
                </a:cubicBezTo>
                <a:cubicBezTo>
                  <a:pt x="115" y="373"/>
                  <a:pt x="117" y="354"/>
                  <a:pt x="109" y="350"/>
                </a:cubicBezTo>
                <a:cubicBezTo>
                  <a:pt x="101" y="346"/>
                  <a:pt x="83" y="356"/>
                  <a:pt x="74" y="354"/>
                </a:cubicBezTo>
                <a:cubicBezTo>
                  <a:pt x="65" y="352"/>
                  <a:pt x="56" y="345"/>
                  <a:pt x="53" y="336"/>
                </a:cubicBezTo>
                <a:cubicBezTo>
                  <a:pt x="50" y="327"/>
                  <a:pt x="57" y="308"/>
                  <a:pt x="56" y="300"/>
                </a:cubicBezTo>
                <a:cubicBezTo>
                  <a:pt x="55" y="292"/>
                  <a:pt x="52" y="290"/>
                  <a:pt x="47" y="288"/>
                </a:cubicBezTo>
                <a:cubicBezTo>
                  <a:pt x="42" y="286"/>
                  <a:pt x="30" y="289"/>
                  <a:pt x="23" y="285"/>
                </a:cubicBezTo>
                <a:cubicBezTo>
                  <a:pt x="16" y="281"/>
                  <a:pt x="2" y="275"/>
                  <a:pt x="1" y="266"/>
                </a:cubicBezTo>
                <a:cubicBezTo>
                  <a:pt x="0" y="257"/>
                  <a:pt x="7" y="242"/>
                  <a:pt x="14" y="228"/>
                </a:cubicBezTo>
                <a:cubicBezTo>
                  <a:pt x="21" y="214"/>
                  <a:pt x="37" y="192"/>
                  <a:pt x="44" y="180"/>
                </a:cubicBezTo>
                <a:cubicBezTo>
                  <a:pt x="51" y="168"/>
                  <a:pt x="54" y="164"/>
                  <a:pt x="59" y="158"/>
                </a:cubicBezTo>
                <a:cubicBezTo>
                  <a:pt x="64" y="152"/>
                  <a:pt x="70" y="141"/>
                  <a:pt x="77" y="141"/>
                </a:cubicBezTo>
                <a:cubicBezTo>
                  <a:pt x="84" y="141"/>
                  <a:pt x="95" y="155"/>
                  <a:pt x="100" y="159"/>
                </a:cubicBezTo>
                <a:close/>
              </a:path>
            </a:pathLst>
          </a:cu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28" name="Freeform 378"/>
          <p:cNvSpPr>
            <a:spLocks/>
          </p:cNvSpPr>
          <p:nvPr/>
        </p:nvSpPr>
        <p:spPr bwMode="auto">
          <a:xfrm>
            <a:off x="7105698" y="1822437"/>
            <a:ext cx="30525" cy="67405"/>
          </a:xfrm>
          <a:custGeom>
            <a:avLst/>
            <a:gdLst>
              <a:gd name="T0" fmla="*/ 2147483646 w 34"/>
              <a:gd name="T1" fmla="*/ 2147483646 h 66"/>
              <a:gd name="T2" fmla="*/ 0 w 34"/>
              <a:gd name="T3" fmla="*/ 0 h 66"/>
              <a:gd name="T4" fmla="*/ 0 60000 65536"/>
              <a:gd name="T5" fmla="*/ 0 60000 65536"/>
              <a:gd name="T6" fmla="*/ 0 w 34"/>
              <a:gd name="T7" fmla="*/ 0 h 66"/>
              <a:gd name="T8" fmla="*/ 34 w 34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" h="66">
                <a:moveTo>
                  <a:pt x="34" y="66"/>
                </a:moveTo>
                <a:cubicBezTo>
                  <a:pt x="28" y="55"/>
                  <a:pt x="7" y="14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29" name="Freeform 379"/>
          <p:cNvSpPr>
            <a:spLocks/>
          </p:cNvSpPr>
          <p:nvPr/>
        </p:nvSpPr>
        <p:spPr bwMode="auto">
          <a:xfrm>
            <a:off x="7450456" y="2111462"/>
            <a:ext cx="579087" cy="291067"/>
          </a:xfrm>
          <a:custGeom>
            <a:avLst/>
            <a:gdLst>
              <a:gd name="T0" fmla="*/ 0 w 645"/>
              <a:gd name="T1" fmla="*/ 2147483646 h 285"/>
              <a:gd name="T2" fmla="*/ 2147483646 w 645"/>
              <a:gd name="T3" fmla="*/ 2147483646 h 285"/>
              <a:gd name="T4" fmla="*/ 2147483646 w 645"/>
              <a:gd name="T5" fmla="*/ 2147483646 h 285"/>
              <a:gd name="T6" fmla="*/ 2147483646 w 645"/>
              <a:gd name="T7" fmla="*/ 2147483646 h 285"/>
              <a:gd name="T8" fmla="*/ 2147483646 w 645"/>
              <a:gd name="T9" fmla="*/ 2147483646 h 285"/>
              <a:gd name="T10" fmla="*/ 2147483646 w 645"/>
              <a:gd name="T11" fmla="*/ 0 h 285"/>
              <a:gd name="T12" fmla="*/ 2147483646 w 645"/>
              <a:gd name="T13" fmla="*/ 2147483646 h 285"/>
              <a:gd name="T14" fmla="*/ 2147483646 w 645"/>
              <a:gd name="T15" fmla="*/ 2147483646 h 285"/>
              <a:gd name="T16" fmla="*/ 2147483646 w 645"/>
              <a:gd name="T17" fmla="*/ 2147483646 h 285"/>
              <a:gd name="T18" fmla="*/ 2147483646 w 645"/>
              <a:gd name="T19" fmla="*/ 2147483646 h 285"/>
              <a:gd name="T20" fmla="*/ 2147483646 w 645"/>
              <a:gd name="T21" fmla="*/ 2147483646 h 285"/>
              <a:gd name="T22" fmla="*/ 2147483646 w 645"/>
              <a:gd name="T23" fmla="*/ 2147483646 h 285"/>
              <a:gd name="T24" fmla="*/ 2147483646 w 645"/>
              <a:gd name="T25" fmla="*/ 2147483646 h 285"/>
              <a:gd name="T26" fmla="*/ 2147483646 w 645"/>
              <a:gd name="T27" fmla="*/ 2147483646 h 285"/>
              <a:gd name="T28" fmla="*/ 2147483646 w 645"/>
              <a:gd name="T29" fmla="*/ 2147483646 h 285"/>
              <a:gd name="T30" fmla="*/ 2147483646 w 645"/>
              <a:gd name="T31" fmla="*/ 2147483646 h 285"/>
              <a:gd name="T32" fmla="*/ 2147483646 w 645"/>
              <a:gd name="T33" fmla="*/ 2147483646 h 2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5"/>
              <a:gd name="T52" fmla="*/ 0 h 285"/>
              <a:gd name="T53" fmla="*/ 645 w 645"/>
              <a:gd name="T54" fmla="*/ 285 h 2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5" h="285">
                <a:moveTo>
                  <a:pt x="0" y="66"/>
                </a:moveTo>
                <a:lnTo>
                  <a:pt x="55" y="30"/>
                </a:lnTo>
                <a:lnTo>
                  <a:pt x="108" y="38"/>
                </a:lnTo>
                <a:lnTo>
                  <a:pt x="127" y="21"/>
                </a:lnTo>
                <a:lnTo>
                  <a:pt x="172" y="8"/>
                </a:lnTo>
                <a:lnTo>
                  <a:pt x="211" y="0"/>
                </a:lnTo>
                <a:lnTo>
                  <a:pt x="258" y="9"/>
                </a:lnTo>
                <a:lnTo>
                  <a:pt x="267" y="30"/>
                </a:lnTo>
                <a:lnTo>
                  <a:pt x="349" y="20"/>
                </a:lnTo>
                <a:lnTo>
                  <a:pt x="396" y="54"/>
                </a:lnTo>
                <a:lnTo>
                  <a:pt x="418" y="75"/>
                </a:lnTo>
                <a:lnTo>
                  <a:pt x="453" y="99"/>
                </a:lnTo>
                <a:lnTo>
                  <a:pt x="462" y="132"/>
                </a:lnTo>
                <a:lnTo>
                  <a:pt x="501" y="149"/>
                </a:lnTo>
                <a:lnTo>
                  <a:pt x="535" y="171"/>
                </a:lnTo>
                <a:lnTo>
                  <a:pt x="559" y="236"/>
                </a:lnTo>
                <a:lnTo>
                  <a:pt x="645" y="285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30" name="Freeform 380"/>
          <p:cNvSpPr>
            <a:spLocks/>
          </p:cNvSpPr>
          <p:nvPr/>
        </p:nvSpPr>
        <p:spPr bwMode="auto">
          <a:xfrm>
            <a:off x="7085048" y="2356571"/>
            <a:ext cx="70029" cy="392175"/>
          </a:xfrm>
          <a:custGeom>
            <a:avLst/>
            <a:gdLst>
              <a:gd name="T0" fmla="*/ 2147483646 w 78"/>
              <a:gd name="T1" fmla="*/ 0 h 384"/>
              <a:gd name="T2" fmla="*/ 2147483646 w 78"/>
              <a:gd name="T3" fmla="*/ 2147483646 h 384"/>
              <a:gd name="T4" fmla="*/ 2147483646 w 78"/>
              <a:gd name="T5" fmla="*/ 2147483646 h 384"/>
              <a:gd name="T6" fmla="*/ 2147483646 w 78"/>
              <a:gd name="T7" fmla="*/ 2147483646 h 384"/>
              <a:gd name="T8" fmla="*/ 2147483646 w 78"/>
              <a:gd name="T9" fmla="*/ 2147483646 h 384"/>
              <a:gd name="T10" fmla="*/ 2147483646 w 78"/>
              <a:gd name="T11" fmla="*/ 2147483646 h 384"/>
              <a:gd name="T12" fmla="*/ 2147483646 w 78"/>
              <a:gd name="T13" fmla="*/ 2147483646 h 384"/>
              <a:gd name="T14" fmla="*/ 2147483646 w 78"/>
              <a:gd name="T15" fmla="*/ 2147483646 h 384"/>
              <a:gd name="T16" fmla="*/ 2147483646 w 78"/>
              <a:gd name="T17" fmla="*/ 2147483646 h 384"/>
              <a:gd name="T18" fmla="*/ 2147483646 w 78"/>
              <a:gd name="T19" fmla="*/ 2147483646 h 384"/>
              <a:gd name="T20" fmla="*/ 2147483646 w 78"/>
              <a:gd name="T21" fmla="*/ 2147483646 h 384"/>
              <a:gd name="T22" fmla="*/ 0 w 78"/>
              <a:gd name="T23" fmla="*/ 2147483646 h 384"/>
              <a:gd name="T24" fmla="*/ 2147483646 w 78"/>
              <a:gd name="T25" fmla="*/ 2147483646 h 384"/>
              <a:gd name="T26" fmla="*/ 2147483646 w 78"/>
              <a:gd name="T27" fmla="*/ 2147483646 h 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8"/>
              <a:gd name="T43" fmla="*/ 0 h 384"/>
              <a:gd name="T44" fmla="*/ 78 w 78"/>
              <a:gd name="T45" fmla="*/ 384 h 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8" h="384">
                <a:moveTo>
                  <a:pt x="78" y="0"/>
                </a:moveTo>
                <a:lnTo>
                  <a:pt x="75" y="21"/>
                </a:lnTo>
                <a:lnTo>
                  <a:pt x="54" y="30"/>
                </a:lnTo>
                <a:lnTo>
                  <a:pt x="45" y="42"/>
                </a:lnTo>
                <a:lnTo>
                  <a:pt x="53" y="54"/>
                </a:lnTo>
                <a:lnTo>
                  <a:pt x="75" y="57"/>
                </a:lnTo>
                <a:lnTo>
                  <a:pt x="51" y="123"/>
                </a:lnTo>
                <a:lnTo>
                  <a:pt x="69" y="161"/>
                </a:lnTo>
                <a:lnTo>
                  <a:pt x="69" y="189"/>
                </a:lnTo>
                <a:lnTo>
                  <a:pt x="42" y="236"/>
                </a:lnTo>
                <a:lnTo>
                  <a:pt x="18" y="290"/>
                </a:lnTo>
                <a:lnTo>
                  <a:pt x="0" y="357"/>
                </a:lnTo>
                <a:lnTo>
                  <a:pt x="36" y="378"/>
                </a:lnTo>
                <a:lnTo>
                  <a:pt x="57" y="384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31" name="Text Box 381"/>
          <p:cNvSpPr txBox="1">
            <a:spLocks noChangeArrowheads="1"/>
          </p:cNvSpPr>
          <p:nvPr/>
        </p:nvSpPr>
        <p:spPr bwMode="auto">
          <a:xfrm>
            <a:off x="6960993" y="1874761"/>
            <a:ext cx="316576" cy="17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</a:p>
        </p:txBody>
      </p:sp>
      <p:sp>
        <p:nvSpPr>
          <p:cNvPr id="32" name="Freeform 382"/>
          <p:cNvSpPr>
            <a:spLocks/>
          </p:cNvSpPr>
          <p:nvPr/>
        </p:nvSpPr>
        <p:spPr bwMode="auto">
          <a:xfrm>
            <a:off x="5495928" y="1325069"/>
            <a:ext cx="3053445" cy="1943514"/>
          </a:xfrm>
          <a:custGeom>
            <a:avLst/>
            <a:gdLst>
              <a:gd name="T0" fmla="*/ 2147483646 w 3401"/>
              <a:gd name="T1" fmla="*/ 2147483646 h 1903"/>
              <a:gd name="T2" fmla="*/ 2147483646 w 3401"/>
              <a:gd name="T3" fmla="*/ 2147483646 h 1903"/>
              <a:gd name="T4" fmla="*/ 2147483646 w 3401"/>
              <a:gd name="T5" fmla="*/ 2147483646 h 1903"/>
              <a:gd name="T6" fmla="*/ 2147483646 w 3401"/>
              <a:gd name="T7" fmla="*/ 2147483646 h 1903"/>
              <a:gd name="T8" fmla="*/ 2147483646 w 3401"/>
              <a:gd name="T9" fmla="*/ 2147483646 h 1903"/>
              <a:gd name="T10" fmla="*/ 2147483646 w 3401"/>
              <a:gd name="T11" fmla="*/ 2147483646 h 1903"/>
              <a:gd name="T12" fmla="*/ 2147483646 w 3401"/>
              <a:gd name="T13" fmla="*/ 2147483646 h 1903"/>
              <a:gd name="T14" fmla="*/ 2147483646 w 3401"/>
              <a:gd name="T15" fmla="*/ 2147483646 h 1903"/>
              <a:gd name="T16" fmla="*/ 2147483646 w 3401"/>
              <a:gd name="T17" fmla="*/ 2147483646 h 1903"/>
              <a:gd name="T18" fmla="*/ 2147483646 w 3401"/>
              <a:gd name="T19" fmla="*/ 2147483646 h 1903"/>
              <a:gd name="T20" fmla="*/ 2147483646 w 3401"/>
              <a:gd name="T21" fmla="*/ 2147483646 h 1903"/>
              <a:gd name="T22" fmla="*/ 2147483646 w 3401"/>
              <a:gd name="T23" fmla="*/ 2147483646 h 1903"/>
              <a:gd name="T24" fmla="*/ 2147483646 w 3401"/>
              <a:gd name="T25" fmla="*/ 2147483646 h 1903"/>
              <a:gd name="T26" fmla="*/ 2147483646 w 3401"/>
              <a:gd name="T27" fmla="*/ 2147483646 h 1903"/>
              <a:gd name="T28" fmla="*/ 2147483646 w 3401"/>
              <a:gd name="T29" fmla="*/ 2147483646 h 1903"/>
              <a:gd name="T30" fmla="*/ 2147483646 w 3401"/>
              <a:gd name="T31" fmla="*/ 2147483646 h 1903"/>
              <a:gd name="T32" fmla="*/ 2147483646 w 3401"/>
              <a:gd name="T33" fmla="*/ 2147483646 h 1903"/>
              <a:gd name="T34" fmla="*/ 2147483646 w 3401"/>
              <a:gd name="T35" fmla="*/ 2147483646 h 1903"/>
              <a:gd name="T36" fmla="*/ 2147483646 w 3401"/>
              <a:gd name="T37" fmla="*/ 2147483646 h 1903"/>
              <a:gd name="T38" fmla="*/ 2147483646 w 3401"/>
              <a:gd name="T39" fmla="*/ 2147483646 h 1903"/>
              <a:gd name="T40" fmla="*/ 2147483646 w 3401"/>
              <a:gd name="T41" fmla="*/ 2147483646 h 1903"/>
              <a:gd name="T42" fmla="*/ 2147483646 w 3401"/>
              <a:gd name="T43" fmla="*/ 2147483646 h 1903"/>
              <a:gd name="T44" fmla="*/ 2147483646 w 3401"/>
              <a:gd name="T45" fmla="*/ 2147483646 h 1903"/>
              <a:gd name="T46" fmla="*/ 2147483646 w 3401"/>
              <a:gd name="T47" fmla="*/ 2147483646 h 1903"/>
              <a:gd name="T48" fmla="*/ 2147483646 w 3401"/>
              <a:gd name="T49" fmla="*/ 2147483646 h 1903"/>
              <a:gd name="T50" fmla="*/ 2147483646 w 3401"/>
              <a:gd name="T51" fmla="*/ 2147483646 h 1903"/>
              <a:gd name="T52" fmla="*/ 2147483646 w 3401"/>
              <a:gd name="T53" fmla="*/ 2147483646 h 1903"/>
              <a:gd name="T54" fmla="*/ 2147483646 w 3401"/>
              <a:gd name="T55" fmla="*/ 2147483646 h 1903"/>
              <a:gd name="T56" fmla="*/ 2147483646 w 3401"/>
              <a:gd name="T57" fmla="*/ 2147483646 h 1903"/>
              <a:gd name="T58" fmla="*/ 2147483646 w 3401"/>
              <a:gd name="T59" fmla="*/ 2147483646 h 1903"/>
              <a:gd name="T60" fmla="*/ 2147483646 w 3401"/>
              <a:gd name="T61" fmla="*/ 2147483646 h 1903"/>
              <a:gd name="T62" fmla="*/ 2147483646 w 3401"/>
              <a:gd name="T63" fmla="*/ 2147483646 h 1903"/>
              <a:gd name="T64" fmla="*/ 2147483646 w 3401"/>
              <a:gd name="T65" fmla="*/ 2147483646 h 1903"/>
              <a:gd name="T66" fmla="*/ 2147483646 w 3401"/>
              <a:gd name="T67" fmla="*/ 2147483646 h 1903"/>
              <a:gd name="T68" fmla="*/ 2147483646 w 3401"/>
              <a:gd name="T69" fmla="*/ 2147483646 h 1903"/>
              <a:gd name="T70" fmla="*/ 2147483646 w 3401"/>
              <a:gd name="T71" fmla="*/ 2147483646 h 1903"/>
              <a:gd name="T72" fmla="*/ 2147483646 w 3401"/>
              <a:gd name="T73" fmla="*/ 2147483646 h 1903"/>
              <a:gd name="T74" fmla="*/ 2147483646 w 3401"/>
              <a:gd name="T75" fmla="*/ 2147483646 h 1903"/>
              <a:gd name="T76" fmla="*/ 2147483646 w 3401"/>
              <a:gd name="T77" fmla="*/ 2147483646 h 1903"/>
              <a:gd name="T78" fmla="*/ 2147483646 w 3401"/>
              <a:gd name="T79" fmla="*/ 2147483646 h 1903"/>
              <a:gd name="T80" fmla="*/ 2147483646 w 3401"/>
              <a:gd name="T81" fmla="*/ 2147483646 h 1903"/>
              <a:gd name="T82" fmla="*/ 2147483646 w 3401"/>
              <a:gd name="T83" fmla="*/ 2147483646 h 1903"/>
              <a:gd name="T84" fmla="*/ 2147483646 w 3401"/>
              <a:gd name="T85" fmla="*/ 2147483646 h 1903"/>
              <a:gd name="T86" fmla="*/ 2147483646 w 3401"/>
              <a:gd name="T87" fmla="*/ 2147483646 h 1903"/>
              <a:gd name="T88" fmla="*/ 2147483646 w 3401"/>
              <a:gd name="T89" fmla="*/ 2147483646 h 1903"/>
              <a:gd name="T90" fmla="*/ 2147483646 w 3401"/>
              <a:gd name="T91" fmla="*/ 2147483646 h 19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01"/>
              <a:gd name="T139" fmla="*/ 0 h 1903"/>
              <a:gd name="T140" fmla="*/ 3401 w 3401"/>
              <a:gd name="T141" fmla="*/ 1903 h 19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01" h="1903">
                <a:moveTo>
                  <a:pt x="0" y="178"/>
                </a:moveTo>
                <a:cubicBezTo>
                  <a:pt x="22" y="164"/>
                  <a:pt x="101" y="106"/>
                  <a:pt x="132" y="91"/>
                </a:cubicBezTo>
                <a:cubicBezTo>
                  <a:pt x="163" y="76"/>
                  <a:pt x="166" y="92"/>
                  <a:pt x="188" y="86"/>
                </a:cubicBezTo>
                <a:cubicBezTo>
                  <a:pt x="210" y="80"/>
                  <a:pt x="244" y="65"/>
                  <a:pt x="267" y="53"/>
                </a:cubicBezTo>
                <a:cubicBezTo>
                  <a:pt x="290" y="41"/>
                  <a:pt x="294" y="21"/>
                  <a:pt x="327" y="14"/>
                </a:cubicBezTo>
                <a:cubicBezTo>
                  <a:pt x="360" y="7"/>
                  <a:pt x="420" y="0"/>
                  <a:pt x="468" y="10"/>
                </a:cubicBezTo>
                <a:cubicBezTo>
                  <a:pt x="516" y="20"/>
                  <a:pt x="581" y="48"/>
                  <a:pt x="616" y="77"/>
                </a:cubicBezTo>
                <a:cubicBezTo>
                  <a:pt x="651" y="106"/>
                  <a:pt x="667" y="142"/>
                  <a:pt x="680" y="187"/>
                </a:cubicBezTo>
                <a:cubicBezTo>
                  <a:pt x="693" y="232"/>
                  <a:pt x="688" y="312"/>
                  <a:pt x="695" y="346"/>
                </a:cubicBezTo>
                <a:cubicBezTo>
                  <a:pt x="702" y="380"/>
                  <a:pt x="708" y="381"/>
                  <a:pt x="722" y="391"/>
                </a:cubicBezTo>
                <a:cubicBezTo>
                  <a:pt x="736" y="401"/>
                  <a:pt x="763" y="408"/>
                  <a:pt x="779" y="409"/>
                </a:cubicBezTo>
                <a:cubicBezTo>
                  <a:pt x="795" y="410"/>
                  <a:pt x="806" y="406"/>
                  <a:pt x="816" y="398"/>
                </a:cubicBezTo>
                <a:cubicBezTo>
                  <a:pt x="826" y="390"/>
                  <a:pt x="837" y="377"/>
                  <a:pt x="840" y="362"/>
                </a:cubicBezTo>
                <a:cubicBezTo>
                  <a:pt x="843" y="347"/>
                  <a:pt x="837" y="323"/>
                  <a:pt x="836" y="305"/>
                </a:cubicBezTo>
                <a:cubicBezTo>
                  <a:pt x="835" y="287"/>
                  <a:pt x="835" y="267"/>
                  <a:pt x="836" y="251"/>
                </a:cubicBezTo>
                <a:cubicBezTo>
                  <a:pt x="837" y="235"/>
                  <a:pt x="838" y="231"/>
                  <a:pt x="845" y="209"/>
                </a:cubicBezTo>
                <a:cubicBezTo>
                  <a:pt x="852" y="187"/>
                  <a:pt x="859" y="139"/>
                  <a:pt x="876" y="116"/>
                </a:cubicBezTo>
                <a:cubicBezTo>
                  <a:pt x="893" y="93"/>
                  <a:pt x="916" y="86"/>
                  <a:pt x="945" y="73"/>
                </a:cubicBezTo>
                <a:cubicBezTo>
                  <a:pt x="974" y="60"/>
                  <a:pt x="1001" y="40"/>
                  <a:pt x="1049" y="38"/>
                </a:cubicBezTo>
                <a:cubicBezTo>
                  <a:pt x="1097" y="36"/>
                  <a:pt x="1186" y="38"/>
                  <a:pt x="1232" y="61"/>
                </a:cubicBezTo>
                <a:cubicBezTo>
                  <a:pt x="1278" y="84"/>
                  <a:pt x="1321" y="141"/>
                  <a:pt x="1326" y="178"/>
                </a:cubicBezTo>
                <a:cubicBezTo>
                  <a:pt x="1331" y="215"/>
                  <a:pt x="1286" y="254"/>
                  <a:pt x="1263" y="281"/>
                </a:cubicBezTo>
                <a:cubicBezTo>
                  <a:pt x="1240" y="308"/>
                  <a:pt x="1214" y="311"/>
                  <a:pt x="1188" y="340"/>
                </a:cubicBezTo>
                <a:cubicBezTo>
                  <a:pt x="1162" y="369"/>
                  <a:pt x="1129" y="415"/>
                  <a:pt x="1106" y="457"/>
                </a:cubicBezTo>
                <a:cubicBezTo>
                  <a:pt x="1083" y="499"/>
                  <a:pt x="1051" y="547"/>
                  <a:pt x="1050" y="590"/>
                </a:cubicBezTo>
                <a:cubicBezTo>
                  <a:pt x="1049" y="633"/>
                  <a:pt x="1077" y="693"/>
                  <a:pt x="1098" y="718"/>
                </a:cubicBezTo>
                <a:cubicBezTo>
                  <a:pt x="1119" y="743"/>
                  <a:pt x="1152" y="745"/>
                  <a:pt x="1175" y="742"/>
                </a:cubicBezTo>
                <a:cubicBezTo>
                  <a:pt x="1198" y="739"/>
                  <a:pt x="1223" y="709"/>
                  <a:pt x="1238" y="697"/>
                </a:cubicBezTo>
                <a:cubicBezTo>
                  <a:pt x="1257" y="682"/>
                  <a:pt x="1238" y="677"/>
                  <a:pt x="1248" y="650"/>
                </a:cubicBezTo>
                <a:cubicBezTo>
                  <a:pt x="1260" y="620"/>
                  <a:pt x="1283" y="567"/>
                  <a:pt x="1326" y="521"/>
                </a:cubicBezTo>
                <a:cubicBezTo>
                  <a:pt x="1369" y="475"/>
                  <a:pt x="1455" y="411"/>
                  <a:pt x="1505" y="373"/>
                </a:cubicBezTo>
                <a:cubicBezTo>
                  <a:pt x="1555" y="335"/>
                  <a:pt x="1591" y="315"/>
                  <a:pt x="1629" y="295"/>
                </a:cubicBezTo>
                <a:cubicBezTo>
                  <a:pt x="1667" y="275"/>
                  <a:pt x="1703" y="261"/>
                  <a:pt x="1730" y="254"/>
                </a:cubicBezTo>
                <a:cubicBezTo>
                  <a:pt x="1757" y="247"/>
                  <a:pt x="1771" y="245"/>
                  <a:pt x="1794" y="253"/>
                </a:cubicBezTo>
                <a:cubicBezTo>
                  <a:pt x="1817" y="261"/>
                  <a:pt x="1857" y="281"/>
                  <a:pt x="1871" y="305"/>
                </a:cubicBezTo>
                <a:cubicBezTo>
                  <a:pt x="1885" y="329"/>
                  <a:pt x="1890" y="369"/>
                  <a:pt x="1881" y="395"/>
                </a:cubicBezTo>
                <a:cubicBezTo>
                  <a:pt x="1872" y="421"/>
                  <a:pt x="1843" y="443"/>
                  <a:pt x="1817" y="464"/>
                </a:cubicBezTo>
                <a:cubicBezTo>
                  <a:pt x="1791" y="485"/>
                  <a:pt x="1762" y="492"/>
                  <a:pt x="1724" y="521"/>
                </a:cubicBezTo>
                <a:cubicBezTo>
                  <a:pt x="1686" y="550"/>
                  <a:pt x="1629" y="588"/>
                  <a:pt x="1587" y="635"/>
                </a:cubicBezTo>
                <a:cubicBezTo>
                  <a:pt x="1545" y="682"/>
                  <a:pt x="1491" y="751"/>
                  <a:pt x="1474" y="801"/>
                </a:cubicBezTo>
                <a:cubicBezTo>
                  <a:pt x="1457" y="851"/>
                  <a:pt x="1480" y="905"/>
                  <a:pt x="1487" y="934"/>
                </a:cubicBezTo>
                <a:cubicBezTo>
                  <a:pt x="1494" y="963"/>
                  <a:pt x="1503" y="970"/>
                  <a:pt x="1518" y="977"/>
                </a:cubicBezTo>
                <a:cubicBezTo>
                  <a:pt x="1533" y="984"/>
                  <a:pt x="1554" y="995"/>
                  <a:pt x="1575" y="979"/>
                </a:cubicBezTo>
                <a:cubicBezTo>
                  <a:pt x="1596" y="963"/>
                  <a:pt x="1614" y="919"/>
                  <a:pt x="1646" y="883"/>
                </a:cubicBezTo>
                <a:cubicBezTo>
                  <a:pt x="1678" y="847"/>
                  <a:pt x="1721" y="776"/>
                  <a:pt x="1764" y="763"/>
                </a:cubicBezTo>
                <a:cubicBezTo>
                  <a:pt x="1807" y="750"/>
                  <a:pt x="1853" y="775"/>
                  <a:pt x="1901" y="802"/>
                </a:cubicBezTo>
                <a:cubicBezTo>
                  <a:pt x="1949" y="829"/>
                  <a:pt x="2017" y="892"/>
                  <a:pt x="2055" y="926"/>
                </a:cubicBezTo>
                <a:cubicBezTo>
                  <a:pt x="2093" y="960"/>
                  <a:pt x="2114" y="985"/>
                  <a:pt x="2130" y="1004"/>
                </a:cubicBezTo>
                <a:cubicBezTo>
                  <a:pt x="2146" y="1023"/>
                  <a:pt x="2147" y="1030"/>
                  <a:pt x="2151" y="1043"/>
                </a:cubicBezTo>
                <a:cubicBezTo>
                  <a:pt x="2155" y="1056"/>
                  <a:pt x="2145" y="1064"/>
                  <a:pt x="2154" y="1084"/>
                </a:cubicBezTo>
                <a:cubicBezTo>
                  <a:pt x="2163" y="1104"/>
                  <a:pt x="2201" y="1137"/>
                  <a:pt x="2202" y="1163"/>
                </a:cubicBezTo>
                <a:cubicBezTo>
                  <a:pt x="2203" y="1189"/>
                  <a:pt x="2169" y="1218"/>
                  <a:pt x="2162" y="1240"/>
                </a:cubicBezTo>
                <a:cubicBezTo>
                  <a:pt x="2155" y="1262"/>
                  <a:pt x="2151" y="1278"/>
                  <a:pt x="2157" y="1294"/>
                </a:cubicBezTo>
                <a:cubicBezTo>
                  <a:pt x="2163" y="1310"/>
                  <a:pt x="2187" y="1323"/>
                  <a:pt x="2198" y="1339"/>
                </a:cubicBezTo>
                <a:cubicBezTo>
                  <a:pt x="2209" y="1355"/>
                  <a:pt x="2213" y="1374"/>
                  <a:pt x="2225" y="1393"/>
                </a:cubicBezTo>
                <a:cubicBezTo>
                  <a:pt x="2237" y="1412"/>
                  <a:pt x="2263" y="1432"/>
                  <a:pt x="2270" y="1453"/>
                </a:cubicBezTo>
                <a:cubicBezTo>
                  <a:pt x="2277" y="1474"/>
                  <a:pt x="2261" y="1498"/>
                  <a:pt x="2268" y="1518"/>
                </a:cubicBezTo>
                <a:cubicBezTo>
                  <a:pt x="2275" y="1538"/>
                  <a:pt x="2297" y="1562"/>
                  <a:pt x="2315" y="1573"/>
                </a:cubicBezTo>
                <a:cubicBezTo>
                  <a:pt x="2333" y="1584"/>
                  <a:pt x="2354" y="1589"/>
                  <a:pt x="2375" y="1586"/>
                </a:cubicBezTo>
                <a:cubicBezTo>
                  <a:pt x="2396" y="1583"/>
                  <a:pt x="2425" y="1552"/>
                  <a:pt x="2442" y="1553"/>
                </a:cubicBezTo>
                <a:cubicBezTo>
                  <a:pt x="2459" y="1554"/>
                  <a:pt x="2467" y="1575"/>
                  <a:pt x="2478" y="1592"/>
                </a:cubicBezTo>
                <a:cubicBezTo>
                  <a:pt x="2489" y="1609"/>
                  <a:pt x="2496" y="1642"/>
                  <a:pt x="2505" y="1655"/>
                </a:cubicBezTo>
                <a:cubicBezTo>
                  <a:pt x="2514" y="1668"/>
                  <a:pt x="2522" y="1673"/>
                  <a:pt x="2534" y="1669"/>
                </a:cubicBezTo>
                <a:cubicBezTo>
                  <a:pt x="2546" y="1665"/>
                  <a:pt x="2562" y="1639"/>
                  <a:pt x="2576" y="1633"/>
                </a:cubicBezTo>
                <a:cubicBezTo>
                  <a:pt x="2590" y="1627"/>
                  <a:pt x="2597" y="1610"/>
                  <a:pt x="2618" y="1631"/>
                </a:cubicBezTo>
                <a:cubicBezTo>
                  <a:pt x="2639" y="1652"/>
                  <a:pt x="2591" y="1658"/>
                  <a:pt x="2606" y="1673"/>
                </a:cubicBezTo>
                <a:cubicBezTo>
                  <a:pt x="2621" y="1688"/>
                  <a:pt x="2659" y="1674"/>
                  <a:pt x="2670" y="1688"/>
                </a:cubicBezTo>
                <a:cubicBezTo>
                  <a:pt x="2681" y="1702"/>
                  <a:pt x="2659" y="1744"/>
                  <a:pt x="2669" y="1754"/>
                </a:cubicBezTo>
                <a:cubicBezTo>
                  <a:pt x="2679" y="1764"/>
                  <a:pt x="2716" y="1744"/>
                  <a:pt x="2730" y="1748"/>
                </a:cubicBezTo>
                <a:cubicBezTo>
                  <a:pt x="2744" y="1752"/>
                  <a:pt x="2748" y="1776"/>
                  <a:pt x="2756" y="1780"/>
                </a:cubicBezTo>
                <a:cubicBezTo>
                  <a:pt x="2764" y="1784"/>
                  <a:pt x="2773" y="1781"/>
                  <a:pt x="2777" y="1774"/>
                </a:cubicBezTo>
                <a:cubicBezTo>
                  <a:pt x="2781" y="1767"/>
                  <a:pt x="2771" y="1744"/>
                  <a:pt x="2780" y="1735"/>
                </a:cubicBezTo>
                <a:cubicBezTo>
                  <a:pt x="2789" y="1726"/>
                  <a:pt x="2821" y="1718"/>
                  <a:pt x="2829" y="1721"/>
                </a:cubicBezTo>
                <a:cubicBezTo>
                  <a:pt x="2837" y="1724"/>
                  <a:pt x="2831" y="1745"/>
                  <a:pt x="2831" y="1756"/>
                </a:cubicBezTo>
                <a:cubicBezTo>
                  <a:pt x="2831" y="1767"/>
                  <a:pt x="2824" y="1785"/>
                  <a:pt x="2831" y="1787"/>
                </a:cubicBezTo>
                <a:cubicBezTo>
                  <a:pt x="2850" y="1795"/>
                  <a:pt x="2861" y="1767"/>
                  <a:pt x="2874" y="1766"/>
                </a:cubicBezTo>
                <a:cubicBezTo>
                  <a:pt x="2887" y="1765"/>
                  <a:pt x="2897" y="1769"/>
                  <a:pt x="2909" y="1780"/>
                </a:cubicBezTo>
                <a:cubicBezTo>
                  <a:pt x="2921" y="1791"/>
                  <a:pt x="2927" y="1829"/>
                  <a:pt x="2943" y="1832"/>
                </a:cubicBezTo>
                <a:cubicBezTo>
                  <a:pt x="2981" y="1840"/>
                  <a:pt x="2928" y="1776"/>
                  <a:pt x="2973" y="1783"/>
                </a:cubicBezTo>
                <a:cubicBezTo>
                  <a:pt x="2985" y="1777"/>
                  <a:pt x="3000" y="1800"/>
                  <a:pt x="3014" y="1796"/>
                </a:cubicBezTo>
                <a:cubicBezTo>
                  <a:pt x="3028" y="1792"/>
                  <a:pt x="3048" y="1758"/>
                  <a:pt x="3059" y="1759"/>
                </a:cubicBezTo>
                <a:cubicBezTo>
                  <a:pt x="3101" y="1769"/>
                  <a:pt x="3096" y="1786"/>
                  <a:pt x="3083" y="1804"/>
                </a:cubicBezTo>
                <a:cubicBezTo>
                  <a:pt x="3070" y="1822"/>
                  <a:pt x="3048" y="1841"/>
                  <a:pt x="3069" y="1853"/>
                </a:cubicBezTo>
                <a:cubicBezTo>
                  <a:pt x="3077" y="1860"/>
                  <a:pt x="3111" y="1845"/>
                  <a:pt x="3128" y="1847"/>
                </a:cubicBezTo>
                <a:cubicBezTo>
                  <a:pt x="3145" y="1849"/>
                  <a:pt x="3157" y="1867"/>
                  <a:pt x="3173" y="1868"/>
                </a:cubicBezTo>
                <a:cubicBezTo>
                  <a:pt x="3189" y="1869"/>
                  <a:pt x="3206" y="1848"/>
                  <a:pt x="3222" y="1853"/>
                </a:cubicBezTo>
                <a:cubicBezTo>
                  <a:pt x="3238" y="1858"/>
                  <a:pt x="3257" y="1893"/>
                  <a:pt x="3270" y="1898"/>
                </a:cubicBezTo>
                <a:cubicBezTo>
                  <a:pt x="3283" y="1903"/>
                  <a:pt x="3299" y="1893"/>
                  <a:pt x="3302" y="1883"/>
                </a:cubicBezTo>
                <a:cubicBezTo>
                  <a:pt x="3305" y="1873"/>
                  <a:pt x="3287" y="1848"/>
                  <a:pt x="3290" y="1840"/>
                </a:cubicBezTo>
                <a:cubicBezTo>
                  <a:pt x="3293" y="1832"/>
                  <a:pt x="3308" y="1827"/>
                  <a:pt x="3318" y="1834"/>
                </a:cubicBezTo>
                <a:cubicBezTo>
                  <a:pt x="3328" y="1841"/>
                  <a:pt x="3337" y="1874"/>
                  <a:pt x="3351" y="1882"/>
                </a:cubicBezTo>
                <a:cubicBezTo>
                  <a:pt x="3365" y="1890"/>
                  <a:pt x="3391" y="1880"/>
                  <a:pt x="3401" y="188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 rot="20919588">
            <a:off x="8163473" y="1763759"/>
            <a:ext cx="360092" cy="17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Marne</a:t>
            </a:r>
          </a:p>
        </p:txBody>
      </p:sp>
      <p:sp>
        <p:nvSpPr>
          <p:cNvPr id="34" name="Text Box 388"/>
          <p:cNvSpPr txBox="1">
            <a:spLocks noChangeArrowheads="1"/>
          </p:cNvSpPr>
          <p:nvPr/>
        </p:nvSpPr>
        <p:spPr bwMode="auto">
          <a:xfrm rot="1055912">
            <a:off x="8277292" y="2970930"/>
            <a:ext cx="336521" cy="17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i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Seine</a:t>
            </a:r>
          </a:p>
        </p:txBody>
      </p:sp>
      <p:sp>
        <p:nvSpPr>
          <p:cNvPr id="35" name="Text Box 391"/>
          <p:cNvSpPr txBox="1">
            <a:spLocks noChangeArrowheads="1"/>
          </p:cNvSpPr>
          <p:nvPr/>
        </p:nvSpPr>
        <p:spPr bwMode="auto">
          <a:xfrm>
            <a:off x="8114036" y="2166611"/>
            <a:ext cx="9460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MAV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75 000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.d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fr-FR" altLang="fr-FR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92"/>
          <p:cNvSpPr txBox="1">
            <a:spLocks noChangeArrowheads="1"/>
          </p:cNvSpPr>
          <p:nvPr/>
        </p:nvSpPr>
        <p:spPr bwMode="auto">
          <a:xfrm>
            <a:off x="6439372" y="2954025"/>
            <a:ext cx="101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600 000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.d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fr-FR" altLang="fr-FR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93"/>
          <p:cNvSpPr txBox="1">
            <a:spLocks noChangeArrowheads="1"/>
          </p:cNvSpPr>
          <p:nvPr/>
        </p:nvSpPr>
        <p:spPr bwMode="auto">
          <a:xfrm>
            <a:off x="6741035" y="878765"/>
            <a:ext cx="10166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240 000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.d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fr-FR" altLang="fr-FR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394"/>
          <p:cNvSpPr txBox="1">
            <a:spLocks noChangeArrowheads="1"/>
          </p:cNvSpPr>
          <p:nvPr/>
        </p:nvSpPr>
        <p:spPr bwMode="auto">
          <a:xfrm>
            <a:off x="5718138" y="878765"/>
            <a:ext cx="1122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SAV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1 700 000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.d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fr-FR" altLang="fr-FR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395"/>
          <p:cNvSpPr>
            <a:spLocks noChangeShapeType="1"/>
          </p:cNvSpPr>
          <p:nvPr/>
        </p:nvSpPr>
        <p:spPr bwMode="auto">
          <a:xfrm flipV="1">
            <a:off x="7130836" y="2693597"/>
            <a:ext cx="344758" cy="343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40" name="Line 396"/>
          <p:cNvSpPr>
            <a:spLocks noChangeShapeType="1"/>
          </p:cNvSpPr>
          <p:nvPr/>
        </p:nvSpPr>
        <p:spPr bwMode="auto">
          <a:xfrm>
            <a:off x="7820353" y="2154356"/>
            <a:ext cx="477634" cy="1511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41" name="Line 397"/>
          <p:cNvSpPr>
            <a:spLocks noChangeShapeType="1"/>
          </p:cNvSpPr>
          <p:nvPr/>
        </p:nvSpPr>
        <p:spPr bwMode="auto">
          <a:xfrm flipH="1" flipV="1">
            <a:off x="6444013" y="1271962"/>
            <a:ext cx="212780" cy="245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42" name="Line 398"/>
          <p:cNvSpPr>
            <a:spLocks noChangeShapeType="1"/>
          </p:cNvSpPr>
          <p:nvPr/>
        </p:nvSpPr>
        <p:spPr bwMode="auto">
          <a:xfrm flipV="1">
            <a:off x="6872268" y="1320984"/>
            <a:ext cx="175073" cy="343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43" name="Rectangle 399"/>
          <p:cNvSpPr>
            <a:spLocks noChangeArrowheads="1"/>
          </p:cNvSpPr>
          <p:nvPr/>
        </p:nvSpPr>
        <p:spPr bwMode="auto">
          <a:xfrm>
            <a:off x="5452833" y="1271962"/>
            <a:ext cx="517137" cy="34315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368"/>
          <p:cNvSpPr>
            <a:spLocks noChangeArrowheads="1"/>
          </p:cNvSpPr>
          <p:nvPr/>
        </p:nvSpPr>
        <p:spPr bwMode="auto">
          <a:xfrm>
            <a:off x="5625212" y="879787"/>
            <a:ext cx="3404488" cy="274522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400"/>
          <p:cNvSpPr>
            <a:spLocks noChangeShapeType="1"/>
          </p:cNvSpPr>
          <p:nvPr/>
        </p:nvSpPr>
        <p:spPr bwMode="auto">
          <a:xfrm flipH="1" flipV="1">
            <a:off x="4935696" y="1958268"/>
            <a:ext cx="689517" cy="166674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46" name="Line 401"/>
          <p:cNvSpPr>
            <a:spLocks noChangeShapeType="1"/>
          </p:cNvSpPr>
          <p:nvPr/>
        </p:nvSpPr>
        <p:spPr bwMode="auto">
          <a:xfrm flipH="1">
            <a:off x="5108075" y="1615115"/>
            <a:ext cx="517137" cy="1960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47" name="Line 402"/>
          <p:cNvSpPr>
            <a:spLocks noChangeShapeType="1"/>
          </p:cNvSpPr>
          <p:nvPr/>
        </p:nvSpPr>
        <p:spPr bwMode="auto">
          <a:xfrm flipH="1" flipV="1">
            <a:off x="5108075" y="1958268"/>
            <a:ext cx="517137" cy="245109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grpSp>
        <p:nvGrpSpPr>
          <p:cNvPr id="48" name="Group 406"/>
          <p:cNvGrpSpPr>
            <a:grpSpLocks/>
          </p:cNvGrpSpPr>
          <p:nvPr/>
        </p:nvGrpSpPr>
        <p:grpSpPr bwMode="auto">
          <a:xfrm>
            <a:off x="8469469" y="3281860"/>
            <a:ext cx="560232" cy="294131"/>
            <a:chOff x="4896" y="2976"/>
            <a:chExt cx="624" cy="288"/>
          </a:xfrm>
        </p:grpSpPr>
        <p:sp>
          <p:nvSpPr>
            <p:cNvPr id="59" name="Line 404"/>
            <p:cNvSpPr>
              <a:spLocks noChangeShapeType="1"/>
            </p:cNvSpPr>
            <p:nvPr/>
          </p:nvSpPr>
          <p:spPr bwMode="auto">
            <a:xfrm>
              <a:off x="4944" y="326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60" name="Text Box 405"/>
            <p:cNvSpPr txBox="1">
              <a:spLocks noChangeArrowheads="1"/>
            </p:cNvSpPr>
            <p:nvPr/>
          </p:nvSpPr>
          <p:spPr bwMode="auto">
            <a:xfrm>
              <a:off x="4896" y="2976"/>
              <a:ext cx="62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000">
                  <a:latin typeface="Arial" panose="020B0604020202020204" pitchFamily="34" charset="0"/>
                  <a:cs typeface="Arial" panose="020B0604020202020204" pitchFamily="34" charset="0"/>
                </a:rPr>
                <a:t>10 km</a:t>
              </a:r>
            </a:p>
          </p:txBody>
        </p:sp>
      </p:grpSp>
      <p:sp>
        <p:nvSpPr>
          <p:cNvPr id="49" name="Text Box 411"/>
          <p:cNvSpPr txBox="1">
            <a:spLocks noChangeArrowheads="1"/>
          </p:cNvSpPr>
          <p:nvPr/>
        </p:nvSpPr>
        <p:spPr bwMode="auto">
          <a:xfrm>
            <a:off x="5538284" y="1842543"/>
            <a:ext cx="1061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300 000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.d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fr-FR" altLang="fr-FR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ine 412"/>
          <p:cNvSpPr>
            <a:spLocks noChangeShapeType="1"/>
          </p:cNvSpPr>
          <p:nvPr/>
        </p:nvSpPr>
        <p:spPr bwMode="auto">
          <a:xfrm flipV="1">
            <a:off x="6064634" y="1610917"/>
            <a:ext cx="33948" cy="24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51" name="Text Box 393"/>
          <p:cNvSpPr txBox="1">
            <a:spLocks noChangeArrowheads="1"/>
          </p:cNvSpPr>
          <p:nvPr/>
        </p:nvSpPr>
        <p:spPr bwMode="auto">
          <a:xfrm>
            <a:off x="7622485" y="888978"/>
            <a:ext cx="9460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000" dirty="0"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altLang="fr-F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.d</a:t>
            </a:r>
            <a:r>
              <a:rPr lang="fr-FR" altLang="fr-FR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fr-FR" altLang="fr-FR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398"/>
          <p:cNvSpPr>
            <a:spLocks noChangeShapeType="1"/>
          </p:cNvSpPr>
          <p:nvPr/>
        </p:nvSpPr>
        <p:spPr bwMode="auto">
          <a:xfrm flipV="1">
            <a:off x="7718003" y="1331197"/>
            <a:ext cx="175073" cy="343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53" name="Oval 383"/>
          <p:cNvSpPr>
            <a:spLocks noChangeArrowheads="1"/>
          </p:cNvSpPr>
          <p:nvPr/>
        </p:nvSpPr>
        <p:spPr bwMode="auto">
          <a:xfrm>
            <a:off x="6786078" y="1566093"/>
            <a:ext cx="172379" cy="1960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385"/>
          <p:cNvSpPr>
            <a:spLocks noChangeArrowheads="1"/>
          </p:cNvSpPr>
          <p:nvPr/>
        </p:nvSpPr>
        <p:spPr bwMode="auto">
          <a:xfrm>
            <a:off x="7734163" y="2056312"/>
            <a:ext cx="172379" cy="1960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386"/>
          <p:cNvSpPr>
            <a:spLocks noChangeArrowheads="1"/>
          </p:cNvSpPr>
          <p:nvPr/>
        </p:nvSpPr>
        <p:spPr bwMode="auto">
          <a:xfrm>
            <a:off x="7389405" y="2595553"/>
            <a:ext cx="172379" cy="1960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410"/>
          <p:cNvSpPr>
            <a:spLocks noChangeArrowheads="1"/>
          </p:cNvSpPr>
          <p:nvPr/>
        </p:nvSpPr>
        <p:spPr bwMode="auto">
          <a:xfrm>
            <a:off x="6017779" y="1471943"/>
            <a:ext cx="172379" cy="1960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383"/>
          <p:cNvSpPr>
            <a:spLocks noChangeArrowheads="1"/>
          </p:cNvSpPr>
          <p:nvPr/>
        </p:nvSpPr>
        <p:spPr bwMode="auto">
          <a:xfrm>
            <a:off x="7631813" y="1576306"/>
            <a:ext cx="172379" cy="1960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ZoneTexte 329"/>
          <p:cNvSpPr txBox="1"/>
          <p:nvPr/>
        </p:nvSpPr>
        <p:spPr>
          <a:xfrm>
            <a:off x="5872780" y="3747092"/>
            <a:ext cx="307718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dirty="0" smtClean="0">
                <a:solidFill>
                  <a:srgbClr val="0099CC"/>
                </a:solidFill>
              </a:rPr>
              <a:t>SIAAP area</a:t>
            </a:r>
          </a:p>
          <a:p>
            <a:pPr algn="ctr">
              <a:lnSpc>
                <a:spcPct val="150000"/>
              </a:lnSpc>
            </a:pPr>
            <a:r>
              <a:rPr lang="fr-FR" sz="1400" b="1" dirty="0" smtClean="0">
                <a:solidFill>
                  <a:srgbClr val="0099CC"/>
                </a:solidFill>
              </a:rPr>
              <a:t>2 </a:t>
            </a:r>
            <a:r>
              <a:rPr lang="fr-FR" sz="1400" b="1" dirty="0">
                <a:solidFill>
                  <a:srgbClr val="0099CC"/>
                </a:solidFill>
              </a:rPr>
              <a:t>000 </a:t>
            </a:r>
            <a:r>
              <a:rPr lang="fr-FR" sz="1400" dirty="0" smtClean="0">
                <a:solidFill>
                  <a:srgbClr val="0099CC"/>
                </a:solidFill>
              </a:rPr>
              <a:t>km²</a:t>
            </a:r>
            <a:r>
              <a:rPr lang="fr-FR" sz="1400" b="1" dirty="0" smtClean="0">
                <a:solidFill>
                  <a:srgbClr val="0099CC"/>
                </a:solidFill>
              </a:rPr>
              <a:t> / 9 </a:t>
            </a:r>
            <a:r>
              <a:rPr lang="fr-FR" sz="1400" dirty="0">
                <a:solidFill>
                  <a:srgbClr val="0099CC"/>
                </a:solidFill>
              </a:rPr>
              <a:t>millions</a:t>
            </a:r>
            <a:r>
              <a:rPr lang="fr-FR" sz="1400" b="1" dirty="0">
                <a:solidFill>
                  <a:srgbClr val="0099CC"/>
                </a:solidFill>
              </a:rPr>
              <a:t> </a:t>
            </a:r>
            <a:r>
              <a:rPr lang="en-GB" sz="1400" dirty="0" smtClean="0">
                <a:solidFill>
                  <a:srgbClr val="0099CC"/>
                </a:solidFill>
              </a:rPr>
              <a:t>inhabitants</a:t>
            </a:r>
          </a:p>
          <a:p>
            <a:pPr algn="ctr">
              <a:lnSpc>
                <a:spcPct val="150000"/>
              </a:lnSpc>
            </a:pPr>
            <a:r>
              <a:rPr lang="fr-FR" sz="1400" b="1" dirty="0" smtClean="0">
                <a:solidFill>
                  <a:srgbClr val="0099CC"/>
                </a:solidFill>
              </a:rPr>
              <a:t>2,5</a:t>
            </a:r>
            <a:r>
              <a:rPr lang="fr-FR" sz="1400" dirty="0" smtClean="0">
                <a:solidFill>
                  <a:srgbClr val="0099CC"/>
                </a:solidFill>
              </a:rPr>
              <a:t> </a:t>
            </a:r>
            <a:r>
              <a:rPr lang="fr-FR" sz="1400" dirty="0">
                <a:solidFill>
                  <a:srgbClr val="0099CC"/>
                </a:solidFill>
              </a:rPr>
              <a:t>millions </a:t>
            </a:r>
            <a:r>
              <a:rPr lang="fr-FR" sz="1400" dirty="0" smtClean="0">
                <a:solidFill>
                  <a:srgbClr val="0099CC"/>
                </a:solidFill>
              </a:rPr>
              <a:t>d</a:t>
            </a:r>
            <a:r>
              <a:rPr lang="fr-FR" sz="1400" baseline="30000" dirty="0" smtClean="0">
                <a:solidFill>
                  <a:srgbClr val="0099CC"/>
                </a:solidFill>
              </a:rPr>
              <a:t>3</a:t>
            </a:r>
            <a:r>
              <a:rPr lang="fr-FR" sz="1400" dirty="0" smtClean="0">
                <a:solidFill>
                  <a:srgbClr val="0099CC"/>
                </a:solidFill>
              </a:rPr>
              <a:t> </a:t>
            </a:r>
            <a:r>
              <a:rPr lang="fr-FR" sz="1400" dirty="0">
                <a:solidFill>
                  <a:srgbClr val="0099CC"/>
                </a:solidFill>
              </a:rPr>
              <a:t>/ j </a:t>
            </a:r>
            <a:r>
              <a:rPr lang="fr-FR" sz="1400" dirty="0" smtClean="0">
                <a:solidFill>
                  <a:srgbClr val="0099CC"/>
                </a:solidFill>
              </a:rPr>
              <a:t>(dry </a:t>
            </a:r>
            <a:r>
              <a:rPr lang="fr-FR" sz="1400" dirty="0" err="1" smtClean="0">
                <a:solidFill>
                  <a:srgbClr val="0099CC"/>
                </a:solidFill>
              </a:rPr>
              <a:t>weather</a:t>
            </a:r>
            <a:r>
              <a:rPr lang="fr-FR" sz="1400" dirty="0" smtClean="0">
                <a:solidFill>
                  <a:srgbClr val="0099CC"/>
                </a:solidFill>
              </a:rPr>
              <a:t>)</a:t>
            </a:r>
            <a:endParaRPr lang="fr-FR" sz="1400" dirty="0">
              <a:solidFill>
                <a:srgbClr val="0099C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1400" b="1" dirty="0">
                <a:solidFill>
                  <a:srgbClr val="0099CC"/>
                </a:solidFill>
              </a:rPr>
              <a:t>440</a:t>
            </a:r>
            <a:r>
              <a:rPr lang="fr-FR" sz="1400" dirty="0">
                <a:solidFill>
                  <a:srgbClr val="0099CC"/>
                </a:solidFill>
              </a:rPr>
              <a:t> km </a:t>
            </a:r>
            <a:r>
              <a:rPr lang="fr-FR" sz="1400" dirty="0" smtClean="0">
                <a:solidFill>
                  <a:srgbClr val="0099CC"/>
                </a:solidFill>
              </a:rPr>
              <a:t>of pipes</a:t>
            </a:r>
            <a:endParaRPr lang="fr-FR" sz="1400" dirty="0">
              <a:solidFill>
                <a:srgbClr val="0099C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1400" b="1" dirty="0">
                <a:solidFill>
                  <a:srgbClr val="0099CC"/>
                </a:solidFill>
              </a:rPr>
              <a:t>6</a:t>
            </a:r>
            <a:r>
              <a:rPr lang="fr-FR" sz="1400" dirty="0">
                <a:solidFill>
                  <a:srgbClr val="0099CC"/>
                </a:solidFill>
              </a:rPr>
              <a:t> </a:t>
            </a:r>
            <a:r>
              <a:rPr lang="fr-FR" sz="1400" dirty="0" smtClean="0">
                <a:solidFill>
                  <a:srgbClr val="0099CC"/>
                </a:solidFill>
              </a:rPr>
              <a:t>WWTP</a:t>
            </a:r>
            <a:endParaRPr lang="fr-FR" sz="1400" dirty="0">
              <a:solidFill>
                <a:srgbClr val="0099CC"/>
              </a:solidFill>
            </a:endParaRPr>
          </a:p>
        </p:txBody>
      </p:sp>
      <p:sp>
        <p:nvSpPr>
          <p:cNvPr id="331" name="Rectangle 368"/>
          <p:cNvSpPr>
            <a:spLocks noChangeArrowheads="1"/>
          </p:cNvSpPr>
          <p:nvPr/>
        </p:nvSpPr>
        <p:spPr bwMode="auto">
          <a:xfrm>
            <a:off x="5884733" y="3814973"/>
            <a:ext cx="3009343" cy="164027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fr-FR" altLang="fr-FR" sz="12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625212" y="5649076"/>
            <a:ext cx="36959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fr-FR" sz="1800" dirty="0" smtClean="0">
                <a:solidFill>
                  <a:srgbClr val="0099CC"/>
                </a:solidFill>
              </a:rPr>
              <a:t>≈ </a:t>
            </a:r>
            <a:r>
              <a:rPr lang="en-GB" altLang="fr-FR" sz="1800" b="1" dirty="0" smtClean="0">
                <a:solidFill>
                  <a:srgbClr val="FF0000"/>
                </a:solidFill>
              </a:rPr>
              <a:t>30 m</a:t>
            </a:r>
            <a:r>
              <a:rPr lang="en-GB" altLang="fr-FR" sz="1800" b="1" baseline="30000" dirty="0" smtClean="0">
                <a:solidFill>
                  <a:srgbClr val="FF0000"/>
                </a:solidFill>
              </a:rPr>
              <a:t>3</a:t>
            </a:r>
            <a:r>
              <a:rPr lang="en-GB" altLang="fr-FR" sz="1800" b="1" dirty="0" smtClean="0">
                <a:solidFill>
                  <a:srgbClr val="FF0000"/>
                </a:solidFill>
              </a:rPr>
              <a:t>/s </a:t>
            </a:r>
            <a:r>
              <a:rPr lang="en-GB" altLang="fr-FR" sz="1800" dirty="0" smtClean="0">
                <a:solidFill>
                  <a:srgbClr val="0099CC"/>
                </a:solidFill>
              </a:rPr>
              <a:t>discharged in the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fr-FR" sz="1800" dirty="0" smtClean="0">
                <a:solidFill>
                  <a:srgbClr val="0099CC"/>
                </a:solidFill>
              </a:rPr>
              <a:t>Seine River</a:t>
            </a:r>
            <a:br>
              <a:rPr lang="en-GB" altLang="fr-FR" sz="1800" dirty="0" smtClean="0">
                <a:solidFill>
                  <a:srgbClr val="0099CC"/>
                </a:solidFill>
              </a:rPr>
            </a:br>
            <a:endParaRPr lang="en-GB" altLang="fr-FR" sz="1200" dirty="0">
              <a:solidFill>
                <a:srgbClr val="0099CC"/>
              </a:solidFill>
            </a:endParaRPr>
          </a:p>
        </p:txBody>
      </p:sp>
      <p:sp>
        <p:nvSpPr>
          <p:cNvPr id="601" name="Oval 410"/>
          <p:cNvSpPr>
            <a:spLocks noChangeArrowheads="1"/>
          </p:cNvSpPr>
          <p:nvPr/>
        </p:nvSpPr>
        <p:spPr bwMode="auto">
          <a:xfrm>
            <a:off x="6570254" y="1414829"/>
            <a:ext cx="172379" cy="1960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9" y="2010697"/>
            <a:ext cx="3092013" cy="20716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5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en-GB" altLang="fr-FR" dirty="0" smtClean="0"/>
              <a:t>SIAAP presentation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14400"/>
            <a:ext cx="5566569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en-US" sz="2200" dirty="0" smtClean="0">
                <a:solidFill>
                  <a:srgbClr val="35A2C9"/>
                </a:solidFill>
              </a:rPr>
              <a:t>An outstanding industrial tool in </a:t>
            </a:r>
            <a:br>
              <a:rPr lang="en-US" sz="2200" dirty="0" smtClean="0">
                <a:solidFill>
                  <a:srgbClr val="35A2C9"/>
                </a:solidFill>
              </a:rPr>
            </a:br>
            <a:r>
              <a:rPr lang="en-US" sz="2200" dirty="0" smtClean="0">
                <a:solidFill>
                  <a:srgbClr val="35A2C9"/>
                </a:solidFill>
              </a:rPr>
              <a:t>an urbanized area </a:t>
            </a:r>
          </a:p>
        </p:txBody>
      </p:sp>
      <p:pic>
        <p:nvPicPr>
          <p:cNvPr id="613" name="Image 6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621" y="1421856"/>
            <a:ext cx="5317007" cy="2585065"/>
          </a:xfrm>
          <a:prstGeom prst="rect">
            <a:avLst/>
          </a:prstGeom>
        </p:spPr>
      </p:pic>
      <p:sp>
        <p:nvSpPr>
          <p:cNvPr id="614" name="Freeform 382"/>
          <p:cNvSpPr>
            <a:spLocks/>
          </p:cNvSpPr>
          <p:nvPr/>
        </p:nvSpPr>
        <p:spPr bwMode="auto">
          <a:xfrm>
            <a:off x="5224158" y="4452203"/>
            <a:ext cx="3053445" cy="1943514"/>
          </a:xfrm>
          <a:custGeom>
            <a:avLst/>
            <a:gdLst>
              <a:gd name="T0" fmla="*/ 2147483646 w 3401"/>
              <a:gd name="T1" fmla="*/ 2147483646 h 1903"/>
              <a:gd name="T2" fmla="*/ 2147483646 w 3401"/>
              <a:gd name="T3" fmla="*/ 2147483646 h 1903"/>
              <a:gd name="T4" fmla="*/ 2147483646 w 3401"/>
              <a:gd name="T5" fmla="*/ 2147483646 h 1903"/>
              <a:gd name="T6" fmla="*/ 2147483646 w 3401"/>
              <a:gd name="T7" fmla="*/ 2147483646 h 1903"/>
              <a:gd name="T8" fmla="*/ 2147483646 w 3401"/>
              <a:gd name="T9" fmla="*/ 2147483646 h 1903"/>
              <a:gd name="T10" fmla="*/ 2147483646 w 3401"/>
              <a:gd name="T11" fmla="*/ 2147483646 h 1903"/>
              <a:gd name="T12" fmla="*/ 2147483646 w 3401"/>
              <a:gd name="T13" fmla="*/ 2147483646 h 1903"/>
              <a:gd name="T14" fmla="*/ 2147483646 w 3401"/>
              <a:gd name="T15" fmla="*/ 2147483646 h 1903"/>
              <a:gd name="T16" fmla="*/ 2147483646 w 3401"/>
              <a:gd name="T17" fmla="*/ 2147483646 h 1903"/>
              <a:gd name="T18" fmla="*/ 2147483646 w 3401"/>
              <a:gd name="T19" fmla="*/ 2147483646 h 1903"/>
              <a:gd name="T20" fmla="*/ 2147483646 w 3401"/>
              <a:gd name="T21" fmla="*/ 2147483646 h 1903"/>
              <a:gd name="T22" fmla="*/ 2147483646 w 3401"/>
              <a:gd name="T23" fmla="*/ 2147483646 h 1903"/>
              <a:gd name="T24" fmla="*/ 2147483646 w 3401"/>
              <a:gd name="T25" fmla="*/ 2147483646 h 1903"/>
              <a:gd name="T26" fmla="*/ 2147483646 w 3401"/>
              <a:gd name="T27" fmla="*/ 2147483646 h 1903"/>
              <a:gd name="T28" fmla="*/ 2147483646 w 3401"/>
              <a:gd name="T29" fmla="*/ 2147483646 h 1903"/>
              <a:gd name="T30" fmla="*/ 2147483646 w 3401"/>
              <a:gd name="T31" fmla="*/ 2147483646 h 1903"/>
              <a:gd name="T32" fmla="*/ 2147483646 w 3401"/>
              <a:gd name="T33" fmla="*/ 2147483646 h 1903"/>
              <a:gd name="T34" fmla="*/ 2147483646 w 3401"/>
              <a:gd name="T35" fmla="*/ 2147483646 h 1903"/>
              <a:gd name="T36" fmla="*/ 2147483646 w 3401"/>
              <a:gd name="T37" fmla="*/ 2147483646 h 1903"/>
              <a:gd name="T38" fmla="*/ 2147483646 w 3401"/>
              <a:gd name="T39" fmla="*/ 2147483646 h 1903"/>
              <a:gd name="T40" fmla="*/ 2147483646 w 3401"/>
              <a:gd name="T41" fmla="*/ 2147483646 h 1903"/>
              <a:gd name="T42" fmla="*/ 2147483646 w 3401"/>
              <a:gd name="T43" fmla="*/ 2147483646 h 1903"/>
              <a:gd name="T44" fmla="*/ 2147483646 w 3401"/>
              <a:gd name="T45" fmla="*/ 2147483646 h 1903"/>
              <a:gd name="T46" fmla="*/ 2147483646 w 3401"/>
              <a:gd name="T47" fmla="*/ 2147483646 h 1903"/>
              <a:gd name="T48" fmla="*/ 2147483646 w 3401"/>
              <a:gd name="T49" fmla="*/ 2147483646 h 1903"/>
              <a:gd name="T50" fmla="*/ 2147483646 w 3401"/>
              <a:gd name="T51" fmla="*/ 2147483646 h 1903"/>
              <a:gd name="T52" fmla="*/ 2147483646 w 3401"/>
              <a:gd name="T53" fmla="*/ 2147483646 h 1903"/>
              <a:gd name="T54" fmla="*/ 2147483646 w 3401"/>
              <a:gd name="T55" fmla="*/ 2147483646 h 1903"/>
              <a:gd name="T56" fmla="*/ 2147483646 w 3401"/>
              <a:gd name="T57" fmla="*/ 2147483646 h 1903"/>
              <a:gd name="T58" fmla="*/ 2147483646 w 3401"/>
              <a:gd name="T59" fmla="*/ 2147483646 h 1903"/>
              <a:gd name="T60" fmla="*/ 2147483646 w 3401"/>
              <a:gd name="T61" fmla="*/ 2147483646 h 1903"/>
              <a:gd name="T62" fmla="*/ 2147483646 w 3401"/>
              <a:gd name="T63" fmla="*/ 2147483646 h 1903"/>
              <a:gd name="T64" fmla="*/ 2147483646 w 3401"/>
              <a:gd name="T65" fmla="*/ 2147483646 h 1903"/>
              <a:gd name="T66" fmla="*/ 2147483646 w 3401"/>
              <a:gd name="T67" fmla="*/ 2147483646 h 1903"/>
              <a:gd name="T68" fmla="*/ 2147483646 w 3401"/>
              <a:gd name="T69" fmla="*/ 2147483646 h 1903"/>
              <a:gd name="T70" fmla="*/ 2147483646 w 3401"/>
              <a:gd name="T71" fmla="*/ 2147483646 h 1903"/>
              <a:gd name="T72" fmla="*/ 2147483646 w 3401"/>
              <a:gd name="T73" fmla="*/ 2147483646 h 1903"/>
              <a:gd name="T74" fmla="*/ 2147483646 w 3401"/>
              <a:gd name="T75" fmla="*/ 2147483646 h 1903"/>
              <a:gd name="T76" fmla="*/ 2147483646 w 3401"/>
              <a:gd name="T77" fmla="*/ 2147483646 h 1903"/>
              <a:gd name="T78" fmla="*/ 2147483646 w 3401"/>
              <a:gd name="T79" fmla="*/ 2147483646 h 1903"/>
              <a:gd name="T80" fmla="*/ 2147483646 w 3401"/>
              <a:gd name="T81" fmla="*/ 2147483646 h 1903"/>
              <a:gd name="T82" fmla="*/ 2147483646 w 3401"/>
              <a:gd name="T83" fmla="*/ 2147483646 h 1903"/>
              <a:gd name="T84" fmla="*/ 2147483646 w 3401"/>
              <a:gd name="T85" fmla="*/ 2147483646 h 1903"/>
              <a:gd name="T86" fmla="*/ 2147483646 w 3401"/>
              <a:gd name="T87" fmla="*/ 2147483646 h 1903"/>
              <a:gd name="T88" fmla="*/ 2147483646 w 3401"/>
              <a:gd name="T89" fmla="*/ 2147483646 h 1903"/>
              <a:gd name="T90" fmla="*/ 2147483646 w 3401"/>
              <a:gd name="T91" fmla="*/ 2147483646 h 190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01"/>
              <a:gd name="T139" fmla="*/ 0 h 1903"/>
              <a:gd name="T140" fmla="*/ 3401 w 3401"/>
              <a:gd name="T141" fmla="*/ 1903 h 190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01" h="1903">
                <a:moveTo>
                  <a:pt x="0" y="178"/>
                </a:moveTo>
                <a:cubicBezTo>
                  <a:pt x="22" y="164"/>
                  <a:pt x="101" y="106"/>
                  <a:pt x="132" y="91"/>
                </a:cubicBezTo>
                <a:cubicBezTo>
                  <a:pt x="163" y="76"/>
                  <a:pt x="166" y="92"/>
                  <a:pt x="188" y="86"/>
                </a:cubicBezTo>
                <a:cubicBezTo>
                  <a:pt x="210" y="80"/>
                  <a:pt x="244" y="65"/>
                  <a:pt x="267" y="53"/>
                </a:cubicBezTo>
                <a:cubicBezTo>
                  <a:pt x="290" y="41"/>
                  <a:pt x="294" y="21"/>
                  <a:pt x="327" y="14"/>
                </a:cubicBezTo>
                <a:cubicBezTo>
                  <a:pt x="360" y="7"/>
                  <a:pt x="420" y="0"/>
                  <a:pt x="468" y="10"/>
                </a:cubicBezTo>
                <a:cubicBezTo>
                  <a:pt x="516" y="20"/>
                  <a:pt x="581" y="48"/>
                  <a:pt x="616" y="77"/>
                </a:cubicBezTo>
                <a:cubicBezTo>
                  <a:pt x="651" y="106"/>
                  <a:pt x="667" y="142"/>
                  <a:pt x="680" y="187"/>
                </a:cubicBezTo>
                <a:cubicBezTo>
                  <a:pt x="693" y="232"/>
                  <a:pt x="688" y="312"/>
                  <a:pt x="695" y="346"/>
                </a:cubicBezTo>
                <a:cubicBezTo>
                  <a:pt x="702" y="380"/>
                  <a:pt x="708" y="381"/>
                  <a:pt x="722" y="391"/>
                </a:cubicBezTo>
                <a:cubicBezTo>
                  <a:pt x="736" y="401"/>
                  <a:pt x="763" y="408"/>
                  <a:pt x="779" y="409"/>
                </a:cubicBezTo>
                <a:cubicBezTo>
                  <a:pt x="795" y="410"/>
                  <a:pt x="806" y="406"/>
                  <a:pt x="816" y="398"/>
                </a:cubicBezTo>
                <a:cubicBezTo>
                  <a:pt x="826" y="390"/>
                  <a:pt x="837" y="377"/>
                  <a:pt x="840" y="362"/>
                </a:cubicBezTo>
                <a:cubicBezTo>
                  <a:pt x="843" y="347"/>
                  <a:pt x="837" y="323"/>
                  <a:pt x="836" y="305"/>
                </a:cubicBezTo>
                <a:cubicBezTo>
                  <a:pt x="835" y="287"/>
                  <a:pt x="835" y="267"/>
                  <a:pt x="836" y="251"/>
                </a:cubicBezTo>
                <a:cubicBezTo>
                  <a:pt x="837" y="235"/>
                  <a:pt x="838" y="231"/>
                  <a:pt x="845" y="209"/>
                </a:cubicBezTo>
                <a:cubicBezTo>
                  <a:pt x="852" y="187"/>
                  <a:pt x="859" y="139"/>
                  <a:pt x="876" y="116"/>
                </a:cubicBezTo>
                <a:cubicBezTo>
                  <a:pt x="893" y="93"/>
                  <a:pt x="916" y="86"/>
                  <a:pt x="945" y="73"/>
                </a:cubicBezTo>
                <a:cubicBezTo>
                  <a:pt x="974" y="60"/>
                  <a:pt x="1001" y="40"/>
                  <a:pt x="1049" y="38"/>
                </a:cubicBezTo>
                <a:cubicBezTo>
                  <a:pt x="1097" y="36"/>
                  <a:pt x="1186" y="38"/>
                  <a:pt x="1232" y="61"/>
                </a:cubicBezTo>
                <a:cubicBezTo>
                  <a:pt x="1278" y="84"/>
                  <a:pt x="1321" y="141"/>
                  <a:pt x="1326" y="178"/>
                </a:cubicBezTo>
                <a:cubicBezTo>
                  <a:pt x="1331" y="215"/>
                  <a:pt x="1286" y="254"/>
                  <a:pt x="1263" y="281"/>
                </a:cubicBezTo>
                <a:cubicBezTo>
                  <a:pt x="1240" y="308"/>
                  <a:pt x="1214" y="311"/>
                  <a:pt x="1188" y="340"/>
                </a:cubicBezTo>
                <a:cubicBezTo>
                  <a:pt x="1162" y="369"/>
                  <a:pt x="1129" y="415"/>
                  <a:pt x="1106" y="457"/>
                </a:cubicBezTo>
                <a:cubicBezTo>
                  <a:pt x="1083" y="499"/>
                  <a:pt x="1051" y="547"/>
                  <a:pt x="1050" y="590"/>
                </a:cubicBezTo>
                <a:cubicBezTo>
                  <a:pt x="1049" y="633"/>
                  <a:pt x="1077" y="693"/>
                  <a:pt x="1098" y="718"/>
                </a:cubicBezTo>
                <a:cubicBezTo>
                  <a:pt x="1119" y="743"/>
                  <a:pt x="1152" y="745"/>
                  <a:pt x="1175" y="742"/>
                </a:cubicBezTo>
                <a:cubicBezTo>
                  <a:pt x="1198" y="739"/>
                  <a:pt x="1223" y="709"/>
                  <a:pt x="1238" y="697"/>
                </a:cubicBezTo>
                <a:cubicBezTo>
                  <a:pt x="1257" y="682"/>
                  <a:pt x="1238" y="677"/>
                  <a:pt x="1248" y="650"/>
                </a:cubicBezTo>
                <a:cubicBezTo>
                  <a:pt x="1260" y="620"/>
                  <a:pt x="1283" y="567"/>
                  <a:pt x="1326" y="521"/>
                </a:cubicBezTo>
                <a:cubicBezTo>
                  <a:pt x="1369" y="475"/>
                  <a:pt x="1455" y="411"/>
                  <a:pt x="1505" y="373"/>
                </a:cubicBezTo>
                <a:cubicBezTo>
                  <a:pt x="1555" y="335"/>
                  <a:pt x="1591" y="315"/>
                  <a:pt x="1629" y="295"/>
                </a:cubicBezTo>
                <a:cubicBezTo>
                  <a:pt x="1667" y="275"/>
                  <a:pt x="1703" y="261"/>
                  <a:pt x="1730" y="254"/>
                </a:cubicBezTo>
                <a:cubicBezTo>
                  <a:pt x="1757" y="247"/>
                  <a:pt x="1771" y="245"/>
                  <a:pt x="1794" y="253"/>
                </a:cubicBezTo>
                <a:cubicBezTo>
                  <a:pt x="1817" y="261"/>
                  <a:pt x="1857" y="281"/>
                  <a:pt x="1871" y="305"/>
                </a:cubicBezTo>
                <a:cubicBezTo>
                  <a:pt x="1885" y="329"/>
                  <a:pt x="1890" y="369"/>
                  <a:pt x="1881" y="395"/>
                </a:cubicBezTo>
                <a:cubicBezTo>
                  <a:pt x="1872" y="421"/>
                  <a:pt x="1843" y="443"/>
                  <a:pt x="1817" y="464"/>
                </a:cubicBezTo>
                <a:cubicBezTo>
                  <a:pt x="1791" y="485"/>
                  <a:pt x="1762" y="492"/>
                  <a:pt x="1724" y="521"/>
                </a:cubicBezTo>
                <a:cubicBezTo>
                  <a:pt x="1686" y="550"/>
                  <a:pt x="1629" y="588"/>
                  <a:pt x="1587" y="635"/>
                </a:cubicBezTo>
                <a:cubicBezTo>
                  <a:pt x="1545" y="682"/>
                  <a:pt x="1491" y="751"/>
                  <a:pt x="1474" y="801"/>
                </a:cubicBezTo>
                <a:cubicBezTo>
                  <a:pt x="1457" y="851"/>
                  <a:pt x="1480" y="905"/>
                  <a:pt x="1487" y="934"/>
                </a:cubicBezTo>
                <a:cubicBezTo>
                  <a:pt x="1494" y="963"/>
                  <a:pt x="1503" y="970"/>
                  <a:pt x="1518" y="977"/>
                </a:cubicBezTo>
                <a:cubicBezTo>
                  <a:pt x="1533" y="984"/>
                  <a:pt x="1554" y="995"/>
                  <a:pt x="1575" y="979"/>
                </a:cubicBezTo>
                <a:cubicBezTo>
                  <a:pt x="1596" y="963"/>
                  <a:pt x="1614" y="919"/>
                  <a:pt x="1646" y="883"/>
                </a:cubicBezTo>
                <a:cubicBezTo>
                  <a:pt x="1678" y="847"/>
                  <a:pt x="1721" y="776"/>
                  <a:pt x="1764" y="763"/>
                </a:cubicBezTo>
                <a:cubicBezTo>
                  <a:pt x="1807" y="750"/>
                  <a:pt x="1853" y="775"/>
                  <a:pt x="1901" y="802"/>
                </a:cubicBezTo>
                <a:cubicBezTo>
                  <a:pt x="1949" y="829"/>
                  <a:pt x="2017" y="892"/>
                  <a:pt x="2055" y="926"/>
                </a:cubicBezTo>
                <a:cubicBezTo>
                  <a:pt x="2093" y="960"/>
                  <a:pt x="2114" y="985"/>
                  <a:pt x="2130" y="1004"/>
                </a:cubicBezTo>
                <a:cubicBezTo>
                  <a:pt x="2146" y="1023"/>
                  <a:pt x="2147" y="1030"/>
                  <a:pt x="2151" y="1043"/>
                </a:cubicBezTo>
                <a:cubicBezTo>
                  <a:pt x="2155" y="1056"/>
                  <a:pt x="2145" y="1064"/>
                  <a:pt x="2154" y="1084"/>
                </a:cubicBezTo>
                <a:cubicBezTo>
                  <a:pt x="2163" y="1104"/>
                  <a:pt x="2201" y="1137"/>
                  <a:pt x="2202" y="1163"/>
                </a:cubicBezTo>
                <a:cubicBezTo>
                  <a:pt x="2203" y="1189"/>
                  <a:pt x="2169" y="1218"/>
                  <a:pt x="2162" y="1240"/>
                </a:cubicBezTo>
                <a:cubicBezTo>
                  <a:pt x="2155" y="1262"/>
                  <a:pt x="2151" y="1278"/>
                  <a:pt x="2157" y="1294"/>
                </a:cubicBezTo>
                <a:cubicBezTo>
                  <a:pt x="2163" y="1310"/>
                  <a:pt x="2187" y="1323"/>
                  <a:pt x="2198" y="1339"/>
                </a:cubicBezTo>
                <a:cubicBezTo>
                  <a:pt x="2209" y="1355"/>
                  <a:pt x="2213" y="1374"/>
                  <a:pt x="2225" y="1393"/>
                </a:cubicBezTo>
                <a:cubicBezTo>
                  <a:pt x="2237" y="1412"/>
                  <a:pt x="2263" y="1432"/>
                  <a:pt x="2270" y="1453"/>
                </a:cubicBezTo>
                <a:cubicBezTo>
                  <a:pt x="2277" y="1474"/>
                  <a:pt x="2261" y="1498"/>
                  <a:pt x="2268" y="1518"/>
                </a:cubicBezTo>
                <a:cubicBezTo>
                  <a:pt x="2275" y="1538"/>
                  <a:pt x="2297" y="1562"/>
                  <a:pt x="2315" y="1573"/>
                </a:cubicBezTo>
                <a:cubicBezTo>
                  <a:pt x="2333" y="1584"/>
                  <a:pt x="2354" y="1589"/>
                  <a:pt x="2375" y="1586"/>
                </a:cubicBezTo>
                <a:cubicBezTo>
                  <a:pt x="2396" y="1583"/>
                  <a:pt x="2425" y="1552"/>
                  <a:pt x="2442" y="1553"/>
                </a:cubicBezTo>
                <a:cubicBezTo>
                  <a:pt x="2459" y="1554"/>
                  <a:pt x="2467" y="1575"/>
                  <a:pt x="2478" y="1592"/>
                </a:cubicBezTo>
                <a:cubicBezTo>
                  <a:pt x="2489" y="1609"/>
                  <a:pt x="2496" y="1642"/>
                  <a:pt x="2505" y="1655"/>
                </a:cubicBezTo>
                <a:cubicBezTo>
                  <a:pt x="2514" y="1668"/>
                  <a:pt x="2522" y="1673"/>
                  <a:pt x="2534" y="1669"/>
                </a:cubicBezTo>
                <a:cubicBezTo>
                  <a:pt x="2546" y="1665"/>
                  <a:pt x="2562" y="1639"/>
                  <a:pt x="2576" y="1633"/>
                </a:cubicBezTo>
                <a:cubicBezTo>
                  <a:pt x="2590" y="1627"/>
                  <a:pt x="2597" y="1610"/>
                  <a:pt x="2618" y="1631"/>
                </a:cubicBezTo>
                <a:cubicBezTo>
                  <a:pt x="2639" y="1652"/>
                  <a:pt x="2591" y="1658"/>
                  <a:pt x="2606" y="1673"/>
                </a:cubicBezTo>
                <a:cubicBezTo>
                  <a:pt x="2621" y="1688"/>
                  <a:pt x="2659" y="1674"/>
                  <a:pt x="2670" y="1688"/>
                </a:cubicBezTo>
                <a:cubicBezTo>
                  <a:pt x="2681" y="1702"/>
                  <a:pt x="2659" y="1744"/>
                  <a:pt x="2669" y="1754"/>
                </a:cubicBezTo>
                <a:cubicBezTo>
                  <a:pt x="2679" y="1764"/>
                  <a:pt x="2716" y="1744"/>
                  <a:pt x="2730" y="1748"/>
                </a:cubicBezTo>
                <a:cubicBezTo>
                  <a:pt x="2744" y="1752"/>
                  <a:pt x="2748" y="1776"/>
                  <a:pt x="2756" y="1780"/>
                </a:cubicBezTo>
                <a:cubicBezTo>
                  <a:pt x="2764" y="1784"/>
                  <a:pt x="2773" y="1781"/>
                  <a:pt x="2777" y="1774"/>
                </a:cubicBezTo>
                <a:cubicBezTo>
                  <a:pt x="2781" y="1767"/>
                  <a:pt x="2771" y="1744"/>
                  <a:pt x="2780" y="1735"/>
                </a:cubicBezTo>
                <a:cubicBezTo>
                  <a:pt x="2789" y="1726"/>
                  <a:pt x="2821" y="1718"/>
                  <a:pt x="2829" y="1721"/>
                </a:cubicBezTo>
                <a:cubicBezTo>
                  <a:pt x="2837" y="1724"/>
                  <a:pt x="2831" y="1745"/>
                  <a:pt x="2831" y="1756"/>
                </a:cubicBezTo>
                <a:cubicBezTo>
                  <a:pt x="2831" y="1767"/>
                  <a:pt x="2824" y="1785"/>
                  <a:pt x="2831" y="1787"/>
                </a:cubicBezTo>
                <a:cubicBezTo>
                  <a:pt x="2850" y="1795"/>
                  <a:pt x="2861" y="1767"/>
                  <a:pt x="2874" y="1766"/>
                </a:cubicBezTo>
                <a:cubicBezTo>
                  <a:pt x="2887" y="1765"/>
                  <a:pt x="2897" y="1769"/>
                  <a:pt x="2909" y="1780"/>
                </a:cubicBezTo>
                <a:cubicBezTo>
                  <a:pt x="2921" y="1791"/>
                  <a:pt x="2927" y="1829"/>
                  <a:pt x="2943" y="1832"/>
                </a:cubicBezTo>
                <a:cubicBezTo>
                  <a:pt x="2981" y="1840"/>
                  <a:pt x="2928" y="1776"/>
                  <a:pt x="2973" y="1783"/>
                </a:cubicBezTo>
                <a:cubicBezTo>
                  <a:pt x="2985" y="1777"/>
                  <a:pt x="3000" y="1800"/>
                  <a:pt x="3014" y="1796"/>
                </a:cubicBezTo>
                <a:cubicBezTo>
                  <a:pt x="3028" y="1792"/>
                  <a:pt x="3048" y="1758"/>
                  <a:pt x="3059" y="1759"/>
                </a:cubicBezTo>
                <a:cubicBezTo>
                  <a:pt x="3101" y="1769"/>
                  <a:pt x="3096" y="1786"/>
                  <a:pt x="3083" y="1804"/>
                </a:cubicBezTo>
                <a:cubicBezTo>
                  <a:pt x="3070" y="1822"/>
                  <a:pt x="3048" y="1841"/>
                  <a:pt x="3069" y="1853"/>
                </a:cubicBezTo>
                <a:cubicBezTo>
                  <a:pt x="3077" y="1860"/>
                  <a:pt x="3111" y="1845"/>
                  <a:pt x="3128" y="1847"/>
                </a:cubicBezTo>
                <a:cubicBezTo>
                  <a:pt x="3145" y="1849"/>
                  <a:pt x="3157" y="1867"/>
                  <a:pt x="3173" y="1868"/>
                </a:cubicBezTo>
                <a:cubicBezTo>
                  <a:pt x="3189" y="1869"/>
                  <a:pt x="3206" y="1848"/>
                  <a:pt x="3222" y="1853"/>
                </a:cubicBezTo>
                <a:cubicBezTo>
                  <a:pt x="3238" y="1858"/>
                  <a:pt x="3257" y="1893"/>
                  <a:pt x="3270" y="1898"/>
                </a:cubicBezTo>
                <a:cubicBezTo>
                  <a:pt x="3283" y="1903"/>
                  <a:pt x="3299" y="1893"/>
                  <a:pt x="3302" y="1883"/>
                </a:cubicBezTo>
                <a:cubicBezTo>
                  <a:pt x="3305" y="1873"/>
                  <a:pt x="3287" y="1848"/>
                  <a:pt x="3290" y="1840"/>
                </a:cubicBezTo>
                <a:cubicBezTo>
                  <a:pt x="3293" y="1832"/>
                  <a:pt x="3308" y="1827"/>
                  <a:pt x="3318" y="1834"/>
                </a:cubicBezTo>
                <a:cubicBezTo>
                  <a:pt x="3328" y="1841"/>
                  <a:pt x="3337" y="1874"/>
                  <a:pt x="3351" y="1882"/>
                </a:cubicBezTo>
                <a:cubicBezTo>
                  <a:pt x="3365" y="1890"/>
                  <a:pt x="3391" y="1880"/>
                  <a:pt x="3401" y="188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 sz="1200" dirty="0"/>
          </a:p>
        </p:txBody>
      </p:sp>
      <p:sp>
        <p:nvSpPr>
          <p:cNvPr id="615" name="Rectangle 399"/>
          <p:cNvSpPr>
            <a:spLocks noChangeArrowheads="1"/>
          </p:cNvSpPr>
          <p:nvPr/>
        </p:nvSpPr>
        <p:spPr bwMode="auto">
          <a:xfrm>
            <a:off x="5181063" y="4399096"/>
            <a:ext cx="517137" cy="34315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" name="Rectangle 616"/>
          <p:cNvSpPr/>
          <p:nvPr/>
        </p:nvSpPr>
        <p:spPr bwMode="auto">
          <a:xfrm>
            <a:off x="5510839" y="4272163"/>
            <a:ext cx="3198124" cy="2232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618" name="Rectangle 4"/>
          <p:cNvSpPr>
            <a:spLocks noChangeArrowheads="1"/>
          </p:cNvSpPr>
          <p:nvPr/>
        </p:nvSpPr>
        <p:spPr bwMode="auto">
          <a:xfrm>
            <a:off x="7466896" y="5968784"/>
            <a:ext cx="597092" cy="5354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12</a:t>
            </a:r>
            <a:endParaRPr lang="en-GB" altLang="fr-FR" sz="1000" dirty="0"/>
          </a:p>
        </p:txBody>
      </p:sp>
      <p:sp>
        <p:nvSpPr>
          <p:cNvPr id="619" name="Rectangle 5"/>
          <p:cNvSpPr>
            <a:spLocks noChangeArrowheads="1"/>
          </p:cNvSpPr>
          <p:nvPr/>
        </p:nvSpPr>
        <p:spPr bwMode="auto">
          <a:xfrm>
            <a:off x="8049408" y="5968784"/>
            <a:ext cx="654895" cy="5354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b="1" dirty="0" smtClean="0">
                <a:solidFill>
                  <a:srgbClr val="FF0000"/>
                </a:solidFill>
              </a:rPr>
              <a:t>120 000</a:t>
            </a:r>
            <a:endParaRPr lang="en-GB" altLang="fr-FR" sz="1000" b="1" dirty="0">
              <a:solidFill>
                <a:srgbClr val="FF0000"/>
              </a:solidFill>
            </a:endParaRPr>
          </a:p>
        </p:txBody>
      </p:sp>
      <p:sp>
        <p:nvSpPr>
          <p:cNvPr id="620" name="Rectangle 6"/>
          <p:cNvSpPr>
            <a:spLocks noChangeArrowheads="1"/>
          </p:cNvSpPr>
          <p:nvPr/>
        </p:nvSpPr>
        <p:spPr bwMode="auto">
          <a:xfrm>
            <a:off x="6711955" y="5968784"/>
            <a:ext cx="737295" cy="5354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Paris</a:t>
            </a:r>
            <a:endParaRPr lang="en-GB" altLang="fr-FR" sz="1000" dirty="0"/>
          </a:p>
        </p:txBody>
      </p:sp>
      <p:sp>
        <p:nvSpPr>
          <p:cNvPr id="621" name="Rectangle 7"/>
          <p:cNvSpPr>
            <a:spLocks noChangeArrowheads="1"/>
          </p:cNvSpPr>
          <p:nvPr/>
        </p:nvSpPr>
        <p:spPr bwMode="auto">
          <a:xfrm>
            <a:off x="6046874" y="5968784"/>
            <a:ext cx="672728" cy="5354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100</a:t>
            </a:r>
            <a:endParaRPr lang="en-GB" altLang="fr-FR" sz="1000" dirty="0"/>
          </a:p>
        </p:txBody>
      </p:sp>
      <p:sp>
        <p:nvSpPr>
          <p:cNvPr id="622" name="Rectangle 8"/>
          <p:cNvSpPr>
            <a:spLocks noChangeArrowheads="1"/>
          </p:cNvSpPr>
          <p:nvPr/>
        </p:nvSpPr>
        <p:spPr bwMode="auto">
          <a:xfrm>
            <a:off x="5490367" y="5960418"/>
            <a:ext cx="611850" cy="53542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fr-FR" sz="1000" dirty="0" smtClean="0"/>
              <a:t>  Seine</a:t>
            </a:r>
            <a:endParaRPr lang="en-GB" altLang="fr-FR" sz="1000" dirty="0"/>
          </a:p>
        </p:txBody>
      </p:sp>
      <p:sp>
        <p:nvSpPr>
          <p:cNvPr id="623" name="Rectangle 10"/>
          <p:cNvSpPr>
            <a:spLocks noChangeArrowheads="1"/>
          </p:cNvSpPr>
          <p:nvPr/>
        </p:nvSpPr>
        <p:spPr bwMode="auto">
          <a:xfrm>
            <a:off x="7473849" y="5460630"/>
            <a:ext cx="583186" cy="5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1,8</a:t>
            </a:r>
            <a:endParaRPr lang="en-GB" altLang="fr-FR" sz="1000" dirty="0"/>
          </a:p>
        </p:txBody>
      </p:sp>
      <p:sp>
        <p:nvSpPr>
          <p:cNvPr id="624" name="Rectangle 11"/>
          <p:cNvSpPr>
            <a:spLocks noChangeArrowheads="1"/>
          </p:cNvSpPr>
          <p:nvPr/>
        </p:nvSpPr>
        <p:spPr bwMode="auto">
          <a:xfrm>
            <a:off x="8057034" y="5460630"/>
            <a:ext cx="639642" cy="5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1 800</a:t>
            </a:r>
            <a:endParaRPr lang="en-GB" altLang="fr-FR" sz="1000" dirty="0"/>
          </a:p>
        </p:txBody>
      </p:sp>
      <p:sp>
        <p:nvSpPr>
          <p:cNvPr id="625" name="Rectangle 12"/>
          <p:cNvSpPr>
            <a:spLocks noChangeArrowheads="1"/>
          </p:cNvSpPr>
          <p:nvPr/>
        </p:nvSpPr>
        <p:spPr bwMode="auto">
          <a:xfrm>
            <a:off x="6720541" y="5444735"/>
            <a:ext cx="720123" cy="5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Lyon</a:t>
            </a:r>
            <a:endParaRPr lang="en-GB" altLang="fr-FR" sz="1000" dirty="0"/>
          </a:p>
        </p:txBody>
      </p:sp>
      <p:sp>
        <p:nvSpPr>
          <p:cNvPr id="626" name="Rectangle 13"/>
          <p:cNvSpPr>
            <a:spLocks noChangeArrowheads="1"/>
          </p:cNvSpPr>
          <p:nvPr/>
        </p:nvSpPr>
        <p:spPr bwMode="auto">
          <a:xfrm>
            <a:off x="6045467" y="5448918"/>
            <a:ext cx="657060" cy="5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1 000</a:t>
            </a:r>
            <a:endParaRPr lang="en-GB" altLang="fr-FR" sz="1000" dirty="0"/>
          </a:p>
        </p:txBody>
      </p:sp>
      <p:sp>
        <p:nvSpPr>
          <p:cNvPr id="627" name="Rectangle 14"/>
          <p:cNvSpPr>
            <a:spLocks noChangeArrowheads="1"/>
          </p:cNvSpPr>
          <p:nvPr/>
        </p:nvSpPr>
        <p:spPr bwMode="auto">
          <a:xfrm>
            <a:off x="5532552" y="5431349"/>
            <a:ext cx="597600" cy="5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fr-FR" sz="1000" dirty="0" smtClean="0"/>
              <a:t>Rhône</a:t>
            </a:r>
            <a:endParaRPr lang="en-GB" altLang="fr-FR" sz="1000" dirty="0"/>
          </a:p>
        </p:txBody>
      </p:sp>
      <p:sp>
        <p:nvSpPr>
          <p:cNvPr id="628" name="Rectangle 16"/>
          <p:cNvSpPr>
            <a:spLocks noChangeArrowheads="1"/>
          </p:cNvSpPr>
          <p:nvPr/>
        </p:nvSpPr>
        <p:spPr bwMode="auto">
          <a:xfrm>
            <a:off x="7473850" y="4902123"/>
            <a:ext cx="583185" cy="5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0,7</a:t>
            </a:r>
            <a:endParaRPr lang="en-GB" altLang="fr-FR" sz="1000" dirty="0"/>
          </a:p>
        </p:txBody>
      </p:sp>
      <p:sp>
        <p:nvSpPr>
          <p:cNvPr id="629" name="Rectangle 17"/>
          <p:cNvSpPr>
            <a:spLocks noChangeArrowheads="1"/>
          </p:cNvSpPr>
          <p:nvPr/>
        </p:nvSpPr>
        <p:spPr bwMode="auto">
          <a:xfrm>
            <a:off x="8057034" y="4902123"/>
            <a:ext cx="639642" cy="5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470</a:t>
            </a:r>
            <a:endParaRPr lang="en-GB" altLang="fr-FR" sz="1000" dirty="0"/>
          </a:p>
        </p:txBody>
      </p:sp>
      <p:sp>
        <p:nvSpPr>
          <p:cNvPr id="630" name="Rectangle 18"/>
          <p:cNvSpPr>
            <a:spLocks noChangeArrowheads="1"/>
          </p:cNvSpPr>
          <p:nvPr/>
        </p:nvSpPr>
        <p:spPr bwMode="auto">
          <a:xfrm>
            <a:off x="6631351" y="4892920"/>
            <a:ext cx="898502" cy="5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Strasbourg</a:t>
            </a:r>
            <a:endParaRPr lang="en-GB" altLang="fr-FR" sz="1000" dirty="0"/>
          </a:p>
        </p:txBody>
      </p:sp>
      <p:sp>
        <p:nvSpPr>
          <p:cNvPr id="631" name="Rectangle 19"/>
          <p:cNvSpPr>
            <a:spLocks noChangeArrowheads="1"/>
          </p:cNvSpPr>
          <p:nvPr/>
        </p:nvSpPr>
        <p:spPr bwMode="auto">
          <a:xfrm>
            <a:off x="6060178" y="4894593"/>
            <a:ext cx="657059" cy="5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fr-FR" sz="1000" dirty="0" smtClean="0"/>
              <a:t>1 500</a:t>
            </a:r>
            <a:endParaRPr lang="en-GB" altLang="fr-FR" sz="1000" dirty="0"/>
          </a:p>
        </p:txBody>
      </p:sp>
      <p:sp>
        <p:nvSpPr>
          <p:cNvPr id="632" name="Rectangle 20"/>
          <p:cNvSpPr>
            <a:spLocks noChangeArrowheads="1"/>
          </p:cNvSpPr>
          <p:nvPr/>
        </p:nvSpPr>
        <p:spPr bwMode="auto">
          <a:xfrm>
            <a:off x="5585101" y="4892920"/>
            <a:ext cx="597600" cy="5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fr-FR" sz="1000" dirty="0" err="1" smtClean="0"/>
              <a:t>Rhin</a:t>
            </a:r>
            <a:endParaRPr lang="en-GB" altLang="fr-FR" sz="1000" dirty="0"/>
          </a:p>
        </p:txBody>
      </p:sp>
      <p:grpSp>
        <p:nvGrpSpPr>
          <p:cNvPr id="633" name="Group 21"/>
          <p:cNvGrpSpPr>
            <a:grpSpLocks/>
          </p:cNvGrpSpPr>
          <p:nvPr/>
        </p:nvGrpSpPr>
        <p:grpSpPr bwMode="auto">
          <a:xfrm>
            <a:off x="5511275" y="4272163"/>
            <a:ext cx="3197609" cy="2232045"/>
            <a:chOff x="244" y="846"/>
            <a:chExt cx="5324" cy="2668"/>
          </a:xfrm>
        </p:grpSpPr>
        <p:sp>
          <p:nvSpPr>
            <p:cNvPr id="634" name="Rectangle 22"/>
            <p:cNvSpPr>
              <a:spLocks noChangeArrowheads="1"/>
            </p:cNvSpPr>
            <p:nvPr/>
          </p:nvSpPr>
          <p:spPr bwMode="auto">
            <a:xfrm>
              <a:off x="4503" y="1228"/>
              <a:ext cx="106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000" dirty="0" err="1" smtClean="0"/>
                <a:t>Inhab</a:t>
              </a:r>
              <a:r>
                <a:rPr lang="en-GB" altLang="fr-FR" sz="1000" dirty="0" smtClean="0"/>
                <a:t>./ m³.s</a:t>
              </a:r>
              <a:endParaRPr lang="en-GB" altLang="fr-FR" sz="1000" dirty="0"/>
            </a:p>
          </p:txBody>
        </p:sp>
        <p:sp>
          <p:nvSpPr>
            <p:cNvPr id="635" name="Rectangle 23"/>
            <p:cNvSpPr>
              <a:spLocks noChangeArrowheads="1"/>
            </p:cNvSpPr>
            <p:nvPr/>
          </p:nvSpPr>
          <p:spPr bwMode="auto">
            <a:xfrm>
              <a:off x="3532" y="1228"/>
              <a:ext cx="97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000" dirty="0" smtClean="0"/>
                <a:t>M </a:t>
              </a:r>
              <a:r>
                <a:rPr lang="en-GB" altLang="fr-FR" sz="1000" dirty="0" err="1" smtClean="0"/>
                <a:t>inhab</a:t>
              </a:r>
              <a:r>
                <a:rPr lang="en-GB" altLang="fr-FR" sz="1000" dirty="0" smtClean="0"/>
                <a:t>.</a:t>
              </a:r>
              <a:endParaRPr lang="en-GB" altLang="fr-FR" sz="1000" dirty="0"/>
            </a:p>
          </p:txBody>
        </p:sp>
        <p:sp>
          <p:nvSpPr>
            <p:cNvPr id="636" name="Rectangle 24"/>
            <p:cNvSpPr>
              <a:spLocks noChangeArrowheads="1"/>
            </p:cNvSpPr>
            <p:nvPr/>
          </p:nvSpPr>
          <p:spPr bwMode="auto">
            <a:xfrm>
              <a:off x="1239" y="1228"/>
              <a:ext cx="109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000" dirty="0" smtClean="0"/>
                <a:t>m³/s</a:t>
              </a:r>
              <a:endParaRPr lang="en-GB" altLang="fr-FR" sz="1000" dirty="0"/>
            </a:p>
          </p:txBody>
        </p:sp>
        <p:sp>
          <p:nvSpPr>
            <p:cNvPr id="637" name="Rectangle 25"/>
            <p:cNvSpPr>
              <a:spLocks noChangeArrowheads="1"/>
            </p:cNvSpPr>
            <p:nvPr/>
          </p:nvSpPr>
          <p:spPr bwMode="auto">
            <a:xfrm>
              <a:off x="3532" y="846"/>
              <a:ext cx="971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000" dirty="0" smtClean="0"/>
                <a:t>Pop.</a:t>
              </a:r>
              <a:endParaRPr lang="en-GB" altLang="fr-FR" sz="1000" dirty="0"/>
            </a:p>
          </p:txBody>
        </p:sp>
        <p:sp>
          <p:nvSpPr>
            <p:cNvPr id="638" name="Rectangle 26"/>
            <p:cNvSpPr>
              <a:spLocks noChangeArrowheads="1"/>
            </p:cNvSpPr>
            <p:nvPr/>
          </p:nvSpPr>
          <p:spPr bwMode="auto">
            <a:xfrm>
              <a:off x="4503" y="846"/>
              <a:ext cx="1065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000" dirty="0" smtClean="0"/>
                <a:t>Impact</a:t>
              </a:r>
              <a:endParaRPr lang="en-GB" altLang="fr-FR" sz="1000" dirty="0"/>
            </a:p>
          </p:txBody>
        </p:sp>
        <p:sp>
          <p:nvSpPr>
            <p:cNvPr id="639" name="Rectangle 27"/>
            <p:cNvSpPr>
              <a:spLocks noChangeArrowheads="1"/>
            </p:cNvSpPr>
            <p:nvPr/>
          </p:nvSpPr>
          <p:spPr bwMode="auto">
            <a:xfrm>
              <a:off x="2178" y="846"/>
              <a:ext cx="135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000" dirty="0" err="1" smtClean="0"/>
                <a:t>Mun</a:t>
              </a:r>
              <a:r>
                <a:rPr lang="en-GB" altLang="fr-FR" sz="1000" dirty="0" smtClean="0"/>
                <a:t>.</a:t>
              </a:r>
              <a:endParaRPr lang="en-GB" altLang="fr-FR" sz="1000" dirty="0"/>
            </a:p>
          </p:txBody>
        </p:sp>
        <p:sp>
          <p:nvSpPr>
            <p:cNvPr id="640" name="Rectangle 28"/>
            <p:cNvSpPr>
              <a:spLocks noChangeArrowheads="1"/>
            </p:cNvSpPr>
            <p:nvPr/>
          </p:nvSpPr>
          <p:spPr bwMode="auto">
            <a:xfrm>
              <a:off x="1183" y="851"/>
              <a:ext cx="109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000" dirty="0" smtClean="0"/>
                <a:t>Q low flow</a:t>
              </a:r>
              <a:endParaRPr lang="en-GB" altLang="fr-FR" sz="1000" dirty="0"/>
            </a:p>
          </p:txBody>
        </p:sp>
        <p:sp>
          <p:nvSpPr>
            <p:cNvPr id="641" name="Rectangle 29"/>
            <p:cNvSpPr>
              <a:spLocks noChangeArrowheads="1"/>
            </p:cNvSpPr>
            <p:nvPr/>
          </p:nvSpPr>
          <p:spPr bwMode="auto">
            <a:xfrm>
              <a:off x="244" y="846"/>
              <a:ext cx="99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GB" altLang="fr-FR" sz="1000" dirty="0" err="1" smtClean="0"/>
                <a:t>Fleuve</a:t>
              </a:r>
              <a:endParaRPr lang="en-GB" altLang="fr-FR" sz="1000" dirty="0"/>
            </a:p>
          </p:txBody>
        </p:sp>
        <p:sp>
          <p:nvSpPr>
            <p:cNvPr id="642" name="Line 30"/>
            <p:cNvSpPr>
              <a:spLocks noChangeShapeType="1"/>
            </p:cNvSpPr>
            <p:nvPr/>
          </p:nvSpPr>
          <p:spPr bwMode="auto">
            <a:xfrm>
              <a:off x="244" y="846"/>
              <a:ext cx="53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43" name="Line 31"/>
            <p:cNvSpPr>
              <a:spLocks noChangeShapeType="1"/>
            </p:cNvSpPr>
            <p:nvPr/>
          </p:nvSpPr>
          <p:spPr bwMode="auto">
            <a:xfrm>
              <a:off x="244" y="2234"/>
              <a:ext cx="5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44" name="Line 32"/>
            <p:cNvSpPr>
              <a:spLocks noChangeShapeType="1"/>
            </p:cNvSpPr>
            <p:nvPr/>
          </p:nvSpPr>
          <p:spPr bwMode="auto">
            <a:xfrm>
              <a:off x="244" y="2874"/>
              <a:ext cx="53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45" name="Line 33"/>
            <p:cNvSpPr>
              <a:spLocks noChangeShapeType="1"/>
            </p:cNvSpPr>
            <p:nvPr/>
          </p:nvSpPr>
          <p:spPr bwMode="auto">
            <a:xfrm>
              <a:off x="244" y="3514"/>
              <a:ext cx="53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46" name="Line 34"/>
            <p:cNvSpPr>
              <a:spLocks noChangeShapeType="1"/>
            </p:cNvSpPr>
            <p:nvPr/>
          </p:nvSpPr>
          <p:spPr bwMode="auto">
            <a:xfrm>
              <a:off x="244" y="846"/>
              <a:ext cx="0" cy="26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47" name="Line 35"/>
            <p:cNvSpPr>
              <a:spLocks noChangeShapeType="1"/>
            </p:cNvSpPr>
            <p:nvPr/>
          </p:nvSpPr>
          <p:spPr bwMode="auto">
            <a:xfrm>
              <a:off x="1239" y="846"/>
              <a:ext cx="0" cy="26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48" name="Line 36"/>
            <p:cNvSpPr>
              <a:spLocks noChangeShapeType="1"/>
            </p:cNvSpPr>
            <p:nvPr/>
          </p:nvSpPr>
          <p:spPr bwMode="auto">
            <a:xfrm flipH="1">
              <a:off x="2148" y="846"/>
              <a:ext cx="36" cy="26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49" name="Line 37"/>
            <p:cNvSpPr>
              <a:spLocks noChangeShapeType="1"/>
            </p:cNvSpPr>
            <p:nvPr/>
          </p:nvSpPr>
          <p:spPr bwMode="auto">
            <a:xfrm>
              <a:off x="3532" y="846"/>
              <a:ext cx="0" cy="26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50" name="Line 38"/>
            <p:cNvSpPr>
              <a:spLocks noChangeShapeType="1"/>
            </p:cNvSpPr>
            <p:nvPr/>
          </p:nvSpPr>
          <p:spPr bwMode="auto">
            <a:xfrm>
              <a:off x="5568" y="846"/>
              <a:ext cx="0" cy="26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51" name="Line 39"/>
            <p:cNvSpPr>
              <a:spLocks noChangeShapeType="1"/>
            </p:cNvSpPr>
            <p:nvPr/>
          </p:nvSpPr>
          <p:spPr bwMode="auto">
            <a:xfrm>
              <a:off x="4503" y="846"/>
              <a:ext cx="0" cy="26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52" name="Line 40"/>
            <p:cNvSpPr>
              <a:spLocks noChangeShapeType="1"/>
            </p:cNvSpPr>
            <p:nvPr/>
          </p:nvSpPr>
          <p:spPr bwMode="auto">
            <a:xfrm>
              <a:off x="244" y="1594"/>
              <a:ext cx="53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000" dirty="0"/>
            </a:p>
          </p:txBody>
        </p:sp>
        <p:sp>
          <p:nvSpPr>
            <p:cNvPr id="653" name="Line 41"/>
            <p:cNvSpPr>
              <a:spLocks noChangeShapeType="1"/>
            </p:cNvSpPr>
            <p:nvPr/>
          </p:nvSpPr>
          <p:spPr bwMode="auto">
            <a:xfrm>
              <a:off x="1239" y="1228"/>
              <a:ext cx="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  <p:sp>
          <p:nvSpPr>
            <p:cNvPr id="654" name="Line 42"/>
            <p:cNvSpPr>
              <a:spLocks noChangeShapeType="1"/>
            </p:cNvSpPr>
            <p:nvPr/>
          </p:nvSpPr>
          <p:spPr bwMode="auto">
            <a:xfrm>
              <a:off x="3532" y="1228"/>
              <a:ext cx="20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en-GB" sz="1000" dirty="0"/>
            </a:p>
          </p:txBody>
        </p:sp>
      </p:grpSp>
      <p:sp>
        <p:nvSpPr>
          <p:cNvPr id="655" name="Rectangle 654"/>
          <p:cNvSpPr/>
          <p:nvPr/>
        </p:nvSpPr>
        <p:spPr>
          <a:xfrm>
            <a:off x="4768176" y="859491"/>
            <a:ext cx="36959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fr-FR" sz="1800" dirty="0" smtClean="0">
                <a:solidFill>
                  <a:srgbClr val="0099CC"/>
                </a:solidFill>
              </a:rPr>
              <a:t>Seine River</a:t>
            </a:r>
            <a:br>
              <a:rPr lang="en-GB" altLang="fr-FR" sz="1800" dirty="0" smtClean="0">
                <a:solidFill>
                  <a:srgbClr val="0099CC"/>
                </a:solidFill>
              </a:rPr>
            </a:br>
            <a:r>
              <a:rPr lang="en-GB" altLang="fr-FR" sz="1200" dirty="0" smtClean="0">
                <a:solidFill>
                  <a:srgbClr val="0099CC"/>
                </a:solidFill>
              </a:rPr>
              <a:t>(mean flow 300 m</a:t>
            </a:r>
            <a:r>
              <a:rPr lang="en-GB" altLang="fr-FR" sz="1200" baseline="30000" dirty="0" smtClean="0">
                <a:solidFill>
                  <a:srgbClr val="0099CC"/>
                </a:solidFill>
              </a:rPr>
              <a:t>3</a:t>
            </a:r>
            <a:r>
              <a:rPr lang="en-GB" altLang="fr-FR" sz="1200" dirty="0" smtClean="0">
                <a:solidFill>
                  <a:srgbClr val="0099CC"/>
                </a:solidFill>
              </a:rPr>
              <a:t>/s - summer flow 100 </a:t>
            </a:r>
            <a:r>
              <a:rPr lang="en-GB" altLang="fr-FR" sz="1200" dirty="0">
                <a:solidFill>
                  <a:srgbClr val="0099CC"/>
                </a:solidFill>
              </a:rPr>
              <a:t>m</a:t>
            </a:r>
            <a:r>
              <a:rPr lang="en-GB" altLang="fr-FR" sz="1200" baseline="30000" dirty="0">
                <a:solidFill>
                  <a:srgbClr val="0099CC"/>
                </a:solidFill>
              </a:rPr>
              <a:t>3</a:t>
            </a:r>
            <a:r>
              <a:rPr lang="en-GB" altLang="fr-FR" sz="1200" dirty="0">
                <a:solidFill>
                  <a:srgbClr val="0099CC"/>
                </a:solidFill>
              </a:rPr>
              <a:t>/s 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7071" r="5135" b="10472"/>
          <a:stretch/>
        </p:blipFill>
        <p:spPr>
          <a:xfrm>
            <a:off x="176089" y="2014766"/>
            <a:ext cx="2907586" cy="20856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/>
          <a:stretch/>
        </p:blipFill>
        <p:spPr>
          <a:xfrm>
            <a:off x="176089" y="4272163"/>
            <a:ext cx="2907586" cy="2104575"/>
          </a:xfrm>
          <a:prstGeom prst="rect">
            <a:avLst/>
          </a:prstGeom>
        </p:spPr>
      </p:pic>
      <p:sp>
        <p:nvSpPr>
          <p:cNvPr id="656" name="Rectangle 655"/>
          <p:cNvSpPr/>
          <p:nvPr/>
        </p:nvSpPr>
        <p:spPr>
          <a:xfrm>
            <a:off x="3476914" y="4778934"/>
            <a:ext cx="1969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fr-FR" dirty="0" smtClean="0">
                <a:solidFill>
                  <a:srgbClr val="0099CC"/>
                </a:solidFill>
              </a:rPr>
              <a:t>Heavy anthropogenic pressure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 txBox="1">
            <a:spLocks noChangeArrowheads="1"/>
          </p:cNvSpPr>
          <p:nvPr/>
        </p:nvSpPr>
        <p:spPr bwMode="auto">
          <a:xfrm>
            <a:off x="4763" y="935038"/>
            <a:ext cx="90297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200" dirty="0" smtClean="0">
                <a:solidFill>
                  <a:srgbClr val="35A2C9"/>
                </a:solidFill>
                <a:cs typeface="Arial" panose="020B0604020202020204" pitchFamily="34" charset="0"/>
              </a:rPr>
              <a:t>Major changes for the environmental protection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A European regulation to reach good quality in surface water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The need for high performance technologies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Energy and chemical costs containment</a:t>
            </a:r>
            <a:endParaRPr lang="en-GB" altLang="fr-FR" sz="2000" dirty="0">
              <a:solidFill>
                <a:srgbClr val="35A2C9"/>
              </a:solidFill>
            </a:endParaRPr>
          </a:p>
        </p:txBody>
      </p:sp>
      <p:sp>
        <p:nvSpPr>
          <p:cNvPr id="2" name="Triangle isocèle 1"/>
          <p:cNvSpPr/>
          <p:nvPr/>
        </p:nvSpPr>
        <p:spPr bwMode="auto">
          <a:xfrm>
            <a:off x="410967" y="1571456"/>
            <a:ext cx="452063" cy="975653"/>
          </a:xfrm>
          <a:prstGeom prst="triangle">
            <a:avLst/>
          </a:prstGeom>
          <a:solidFill>
            <a:srgbClr val="88C0E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riangle isocèle 2"/>
          <p:cNvSpPr/>
          <p:nvPr/>
        </p:nvSpPr>
        <p:spPr bwMode="auto">
          <a:xfrm rot="10800000">
            <a:off x="215757" y="2547109"/>
            <a:ext cx="842481" cy="363608"/>
          </a:xfrm>
          <a:prstGeom prst="triangle">
            <a:avLst/>
          </a:prstGeom>
          <a:solidFill>
            <a:srgbClr val="88C0E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fr-FR" altLang="fr-FR" dirty="0" smtClean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867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 txBox="1">
            <a:spLocks noChangeArrowheads="1"/>
          </p:cNvSpPr>
          <p:nvPr/>
        </p:nvSpPr>
        <p:spPr bwMode="auto">
          <a:xfrm>
            <a:off x="4763" y="935038"/>
            <a:ext cx="90297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200" dirty="0" smtClean="0">
                <a:solidFill>
                  <a:srgbClr val="35A2C9"/>
                </a:solidFill>
                <a:cs typeface="Arial" panose="020B0604020202020204" pitchFamily="34" charset="0"/>
              </a:rPr>
              <a:t>Major changes for the environmental protection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u="sng" dirty="0" smtClean="0">
                <a:solidFill>
                  <a:srgbClr val="35A2C9"/>
                </a:solidFill>
              </a:rPr>
              <a:t>A European regulation to reach good quality in surface water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The need for high performance technologies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Energy and chemical costs containment</a:t>
            </a:r>
            <a:endParaRPr lang="en-GB" altLang="fr-FR" sz="2000" dirty="0">
              <a:solidFill>
                <a:srgbClr val="35A2C9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07855" y="3772700"/>
            <a:ext cx="4088501" cy="21605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11299" y="3960741"/>
            <a:ext cx="1282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WFD thresholds</a:t>
            </a:r>
            <a:endParaRPr kumimoji="0" lang="en-US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790122" y="3952010"/>
            <a:ext cx="1382713" cy="1968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061584" y="3958360"/>
            <a:ext cx="81753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 state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828712" y="4292529"/>
            <a:ext cx="200471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Total </a:t>
            </a:r>
            <a:r>
              <a:rPr kumimoji="0" lang="fr-FR" altLang="fr-FR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phosphorus</a:t>
            </a:r>
            <a:r>
              <a:rPr kumimoji="0" lang="fr-FR" altLang="fr-FR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(mg P / L)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6813087" y="4292529"/>
            <a:ext cx="128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7363209" y="4267922"/>
            <a:ext cx="334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0,2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7599747" y="4267922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6691697" y="4206010"/>
            <a:ext cx="1579563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5071599" y="4614791"/>
            <a:ext cx="3381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5316074" y="4683054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0"/>
          <p:cNvSpPr>
            <a:spLocks noChangeArrowheads="1"/>
          </p:cNvSpPr>
          <p:nvPr/>
        </p:nvSpPr>
        <p:spPr bwMode="auto">
          <a:xfrm>
            <a:off x="5379574" y="4579866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5441487" y="4579866"/>
            <a:ext cx="88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5481174" y="4614791"/>
            <a:ext cx="7445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(mg PO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6113000" y="4683054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4"/>
          <p:cNvSpPr>
            <a:spLocks noChangeArrowheads="1"/>
          </p:cNvSpPr>
          <p:nvPr/>
        </p:nvSpPr>
        <p:spPr bwMode="auto">
          <a:xfrm>
            <a:off x="6176500" y="4579866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5"/>
          <p:cNvSpPr>
            <a:spLocks noChangeArrowheads="1"/>
          </p:cNvSpPr>
          <p:nvPr/>
        </p:nvSpPr>
        <p:spPr bwMode="auto">
          <a:xfrm>
            <a:off x="6240000" y="4579866"/>
            <a:ext cx="88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6278100" y="4614791"/>
            <a:ext cx="387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L)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6570200" y="4614791"/>
            <a:ext cx="128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7363209" y="4590185"/>
            <a:ext cx="334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0,5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7599747" y="4590185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5104937" y="4933879"/>
            <a:ext cx="3397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NH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5349412" y="5002141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5412912" y="4898954"/>
            <a:ext cx="115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5477999" y="4933879"/>
            <a:ext cx="7477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(mg NH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62"/>
          <p:cNvSpPr>
            <a:spLocks noChangeArrowheads="1"/>
          </p:cNvSpPr>
          <p:nvPr/>
        </p:nvSpPr>
        <p:spPr bwMode="auto">
          <a:xfrm>
            <a:off x="6113000" y="5002141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63"/>
          <p:cNvSpPr>
            <a:spLocks noChangeArrowheads="1"/>
          </p:cNvSpPr>
          <p:nvPr/>
        </p:nvSpPr>
        <p:spPr bwMode="auto">
          <a:xfrm>
            <a:off x="6176500" y="4898954"/>
            <a:ext cx="1158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64"/>
          <p:cNvSpPr>
            <a:spLocks noChangeArrowheads="1"/>
          </p:cNvSpPr>
          <p:nvPr/>
        </p:nvSpPr>
        <p:spPr bwMode="auto">
          <a:xfrm>
            <a:off x="6241587" y="4933879"/>
            <a:ext cx="387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L)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65"/>
          <p:cNvSpPr>
            <a:spLocks noChangeArrowheads="1"/>
          </p:cNvSpPr>
          <p:nvPr/>
        </p:nvSpPr>
        <p:spPr bwMode="auto">
          <a:xfrm>
            <a:off x="6536862" y="4933879"/>
            <a:ext cx="128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66"/>
          <p:cNvSpPr>
            <a:spLocks noChangeArrowheads="1"/>
          </p:cNvSpPr>
          <p:nvPr/>
        </p:nvSpPr>
        <p:spPr bwMode="auto">
          <a:xfrm>
            <a:off x="7363209" y="4909272"/>
            <a:ext cx="334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0,5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67"/>
          <p:cNvSpPr>
            <a:spLocks noChangeArrowheads="1"/>
          </p:cNvSpPr>
          <p:nvPr/>
        </p:nvSpPr>
        <p:spPr bwMode="auto">
          <a:xfrm>
            <a:off x="7599747" y="4909272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76"/>
          <p:cNvSpPr>
            <a:spLocks noChangeArrowheads="1"/>
          </p:cNvSpPr>
          <p:nvPr/>
        </p:nvSpPr>
        <p:spPr bwMode="auto">
          <a:xfrm>
            <a:off x="5122399" y="5254554"/>
            <a:ext cx="349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77"/>
          <p:cNvSpPr>
            <a:spLocks noChangeArrowheads="1"/>
          </p:cNvSpPr>
          <p:nvPr/>
        </p:nvSpPr>
        <p:spPr bwMode="auto">
          <a:xfrm>
            <a:off x="5376399" y="5324404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78"/>
          <p:cNvSpPr>
            <a:spLocks noChangeArrowheads="1"/>
          </p:cNvSpPr>
          <p:nvPr/>
        </p:nvSpPr>
        <p:spPr bwMode="auto">
          <a:xfrm>
            <a:off x="5439899" y="5219629"/>
            <a:ext cx="88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79"/>
          <p:cNvSpPr>
            <a:spLocks noChangeArrowheads="1"/>
          </p:cNvSpPr>
          <p:nvPr/>
        </p:nvSpPr>
        <p:spPr bwMode="auto">
          <a:xfrm>
            <a:off x="5477999" y="5254554"/>
            <a:ext cx="7572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(mg NO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80"/>
          <p:cNvSpPr>
            <a:spLocks noChangeArrowheads="1"/>
          </p:cNvSpPr>
          <p:nvPr/>
        </p:nvSpPr>
        <p:spPr bwMode="auto">
          <a:xfrm>
            <a:off x="6122525" y="5324404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81"/>
          <p:cNvSpPr>
            <a:spLocks noChangeArrowheads="1"/>
          </p:cNvSpPr>
          <p:nvPr/>
        </p:nvSpPr>
        <p:spPr bwMode="auto">
          <a:xfrm>
            <a:off x="6184437" y="5219629"/>
            <a:ext cx="88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82"/>
          <p:cNvSpPr>
            <a:spLocks noChangeArrowheads="1"/>
          </p:cNvSpPr>
          <p:nvPr/>
        </p:nvSpPr>
        <p:spPr bwMode="auto">
          <a:xfrm>
            <a:off x="6224125" y="5254554"/>
            <a:ext cx="387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L)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83"/>
          <p:cNvSpPr>
            <a:spLocks noChangeArrowheads="1"/>
          </p:cNvSpPr>
          <p:nvPr/>
        </p:nvSpPr>
        <p:spPr bwMode="auto">
          <a:xfrm>
            <a:off x="6516225" y="5254554"/>
            <a:ext cx="128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84"/>
          <p:cNvSpPr>
            <a:spLocks noChangeArrowheads="1"/>
          </p:cNvSpPr>
          <p:nvPr/>
        </p:nvSpPr>
        <p:spPr bwMode="auto">
          <a:xfrm>
            <a:off x="7363209" y="5231535"/>
            <a:ext cx="334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0,3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85"/>
          <p:cNvSpPr>
            <a:spLocks noChangeArrowheads="1"/>
          </p:cNvSpPr>
          <p:nvPr/>
        </p:nvSpPr>
        <p:spPr bwMode="auto">
          <a:xfrm>
            <a:off x="7599747" y="5231535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94"/>
          <p:cNvSpPr>
            <a:spLocks noChangeArrowheads="1"/>
          </p:cNvSpPr>
          <p:nvPr/>
        </p:nvSpPr>
        <p:spPr bwMode="auto">
          <a:xfrm>
            <a:off x="5100174" y="5576816"/>
            <a:ext cx="349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95"/>
          <p:cNvSpPr>
            <a:spLocks noChangeArrowheads="1"/>
          </p:cNvSpPr>
          <p:nvPr/>
        </p:nvSpPr>
        <p:spPr bwMode="auto">
          <a:xfrm>
            <a:off x="5354174" y="5645079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96"/>
          <p:cNvSpPr>
            <a:spLocks noChangeArrowheads="1"/>
          </p:cNvSpPr>
          <p:nvPr/>
        </p:nvSpPr>
        <p:spPr bwMode="auto">
          <a:xfrm>
            <a:off x="5417674" y="5541891"/>
            <a:ext cx="88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97"/>
          <p:cNvSpPr>
            <a:spLocks noChangeArrowheads="1"/>
          </p:cNvSpPr>
          <p:nvPr/>
        </p:nvSpPr>
        <p:spPr bwMode="auto">
          <a:xfrm>
            <a:off x="5455774" y="5576816"/>
            <a:ext cx="7572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(mg NO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98"/>
          <p:cNvSpPr>
            <a:spLocks noChangeArrowheads="1"/>
          </p:cNvSpPr>
          <p:nvPr/>
        </p:nvSpPr>
        <p:spPr bwMode="auto">
          <a:xfrm>
            <a:off x="6098712" y="5645079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99"/>
          <p:cNvSpPr>
            <a:spLocks noChangeArrowheads="1"/>
          </p:cNvSpPr>
          <p:nvPr/>
        </p:nvSpPr>
        <p:spPr bwMode="auto">
          <a:xfrm>
            <a:off x="6162212" y="5541891"/>
            <a:ext cx="88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100"/>
          <p:cNvSpPr>
            <a:spLocks noChangeArrowheads="1"/>
          </p:cNvSpPr>
          <p:nvPr/>
        </p:nvSpPr>
        <p:spPr bwMode="auto">
          <a:xfrm>
            <a:off x="6200312" y="5576816"/>
            <a:ext cx="4365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/ L)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101"/>
          <p:cNvSpPr>
            <a:spLocks noChangeArrowheads="1"/>
          </p:cNvSpPr>
          <p:nvPr/>
        </p:nvSpPr>
        <p:spPr bwMode="auto">
          <a:xfrm>
            <a:off x="6540037" y="5576816"/>
            <a:ext cx="128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102"/>
          <p:cNvSpPr>
            <a:spLocks noChangeArrowheads="1"/>
          </p:cNvSpPr>
          <p:nvPr/>
        </p:nvSpPr>
        <p:spPr bwMode="auto">
          <a:xfrm>
            <a:off x="7385434" y="5552210"/>
            <a:ext cx="285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03"/>
          <p:cNvSpPr>
            <a:spLocks noChangeArrowheads="1"/>
          </p:cNvSpPr>
          <p:nvPr/>
        </p:nvSpPr>
        <p:spPr bwMode="auto">
          <a:xfrm>
            <a:off x="7575934" y="5552210"/>
            <a:ext cx="136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849313" y="3573463"/>
            <a:ext cx="7950200" cy="25193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952077" y="3721669"/>
            <a:ext cx="3292436" cy="1544223"/>
          </a:xfrm>
          <a:prstGeom prst="roundRect">
            <a:avLst>
              <a:gd name="adj" fmla="val 16667"/>
            </a:avLst>
          </a:prstGeom>
          <a:solidFill>
            <a:srgbClr val="044C35"/>
          </a:solidFill>
          <a:ln w="9525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2000" dirty="0" smtClean="0">
                <a:solidFill>
                  <a:schemeClr val="bg1"/>
                </a:solidFill>
              </a:rPr>
              <a:t>Water Framework Directive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400" dirty="0" smtClean="0">
                <a:solidFill>
                  <a:schemeClr val="bg1"/>
                </a:solidFill>
              </a:rPr>
              <a:t>Restoring the good ecological</a:t>
            </a:r>
            <a:br>
              <a:rPr lang="en-US" altLang="fr-FR" sz="1400" dirty="0" smtClean="0">
                <a:solidFill>
                  <a:schemeClr val="bg1"/>
                </a:solidFill>
              </a:rPr>
            </a:br>
            <a:r>
              <a:rPr lang="en-US" altLang="fr-FR" sz="1400" dirty="0" smtClean="0">
                <a:solidFill>
                  <a:schemeClr val="bg1"/>
                </a:solidFill>
              </a:rPr>
              <a:t>and </a:t>
            </a:r>
            <a:r>
              <a:rPr lang="en-US" altLang="fr-FR" sz="1400" dirty="0">
                <a:solidFill>
                  <a:schemeClr val="bg1"/>
                </a:solidFill>
              </a:rPr>
              <a:t>c</a:t>
            </a:r>
            <a:r>
              <a:rPr lang="en-US" altLang="fr-FR" sz="1400" dirty="0" smtClean="0">
                <a:solidFill>
                  <a:schemeClr val="bg1"/>
                </a:solidFill>
              </a:rPr>
              <a:t>hemical state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fr-FR" sz="14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100" dirty="0" smtClean="0">
                <a:solidFill>
                  <a:schemeClr val="bg1"/>
                </a:solidFill>
              </a:rPr>
              <a:t>Rivers, water bodies, transitional waters,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fr-FR" sz="1100" dirty="0" smtClean="0">
                <a:solidFill>
                  <a:schemeClr val="bg1"/>
                </a:solidFill>
              </a:rPr>
              <a:t>coastal waters, heavily modified water bodies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3028021" y="5533686"/>
            <a:ext cx="832056" cy="237308"/>
          </a:xfrm>
          <a:prstGeom prst="roundRect">
            <a:avLst/>
          </a:prstGeom>
          <a:solidFill>
            <a:srgbClr val="99FF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44C35"/>
                </a:solidFill>
              </a:rPr>
              <a:t>2027</a:t>
            </a:r>
            <a:endParaRPr lang="en-US" dirty="0">
              <a:solidFill>
                <a:srgbClr val="044C35"/>
              </a:solidFill>
            </a:endParaRP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>
            <a:off x="179388" y="1926387"/>
            <a:ext cx="324046" cy="0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69666" y="1916113"/>
            <a:ext cx="2861" cy="2742151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177800" y="4659044"/>
            <a:ext cx="647700" cy="0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828712" y="4240514"/>
            <a:ext cx="3344123" cy="0"/>
          </a:xfrm>
          <a:prstGeom prst="lin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5" name="Groupe 64"/>
          <p:cNvGrpSpPr/>
          <p:nvPr/>
        </p:nvGrpSpPr>
        <p:grpSpPr>
          <a:xfrm>
            <a:off x="1084137" y="5257850"/>
            <a:ext cx="1472175" cy="789134"/>
            <a:chOff x="704712" y="2921779"/>
            <a:chExt cx="2530293" cy="776467"/>
          </a:xfrm>
        </p:grpSpPr>
        <p:sp>
          <p:nvSpPr>
            <p:cNvPr id="66" name="Text Box 9"/>
            <p:cNvSpPr txBox="1">
              <a:spLocks noChangeArrowheads="1"/>
            </p:cNvSpPr>
            <p:nvPr/>
          </p:nvSpPr>
          <p:spPr bwMode="auto">
            <a:xfrm>
              <a:off x="704712" y="2921779"/>
              <a:ext cx="2530293" cy="45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defTabSz="449263">
                <a:spcBef>
                  <a:spcPct val="20000"/>
                </a:spcBef>
                <a:buClr>
                  <a:srgbClr val="6CBDD4"/>
                </a:buClr>
                <a:buFont typeface="Wingdings" panose="05000000000000000000" pitchFamily="2" charset="2"/>
                <a:buChar char="q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6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defTabSz="449263">
                <a:spcBef>
                  <a:spcPct val="20000"/>
                </a:spcBef>
                <a:buClr>
                  <a:srgbClr val="6CBDD4"/>
                </a:buClr>
                <a:buSzPct val="120000"/>
                <a:buFont typeface="Wingdings" panose="05000000000000000000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2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333399"/>
                </a:buClr>
                <a:buNone/>
              </a:pPr>
              <a:r>
                <a:rPr lang="en-US" altLang="fr-FR" sz="1200" b="0" dirty="0" smtClean="0">
                  <a:latin typeface="+mj-lt"/>
                  <a:cs typeface="Times New Roman" panose="02020603050405020304" pitchFamily="18" charset="0"/>
                </a:rPr>
                <a:t>Good Status target</a:t>
              </a:r>
            </a:p>
            <a:p>
              <a:pPr algn="ctr">
                <a:spcBef>
                  <a:spcPts val="0"/>
                </a:spcBef>
                <a:buClr>
                  <a:srgbClr val="333399"/>
                </a:buClr>
                <a:buNone/>
              </a:pPr>
              <a:r>
                <a:rPr lang="en-US" altLang="fr-FR" sz="1200" b="0" dirty="0" smtClea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90</a:t>
              </a:r>
              <a:r>
                <a:rPr lang="en-US" altLang="fr-FR" sz="1200" b="0" baseline="30000" dirty="0" smtClea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altLang="fr-FR" sz="1200" b="0" dirty="0" smtClean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percentile</a:t>
              </a:r>
              <a:endParaRPr lang="en-US" altLang="fr-FR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7" name="Group 10"/>
            <p:cNvGrpSpPr>
              <a:grpSpLocks/>
            </p:cNvGrpSpPr>
            <p:nvPr/>
          </p:nvGrpSpPr>
          <p:grpSpPr bwMode="auto">
            <a:xfrm>
              <a:off x="1087682" y="3426489"/>
              <a:ext cx="1694867" cy="168427"/>
              <a:chOff x="1440" y="2160"/>
              <a:chExt cx="1439" cy="143"/>
            </a:xfrm>
          </p:grpSpPr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288" cy="144"/>
              </a:xfrm>
              <a:prstGeom prst="rect">
                <a:avLst/>
              </a:prstGeom>
              <a:solidFill>
                <a:srgbClr val="0099FF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6CBDD4"/>
                  </a:buClr>
                  <a:buFont typeface="Wingdings" panose="05000000000000000000" pitchFamily="2" charset="2"/>
                  <a:buChar char="q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6CBDD4"/>
                  </a:buClr>
                  <a:buSzPct val="120000"/>
                  <a:buFont typeface="Wingdings" panose="05000000000000000000" pitchFamily="2" charset="2"/>
                  <a:buChar char="§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endParaRPr lang="fr-FR" altLang="fr-FR" sz="2000" b="0"/>
              </a:p>
            </p:txBody>
          </p:sp>
          <p:sp>
            <p:nvSpPr>
              <p:cNvPr id="70" name="Rectangle 12"/>
              <p:cNvSpPr>
                <a:spLocks noChangeArrowheads="1"/>
              </p:cNvSpPr>
              <p:nvPr/>
            </p:nvSpPr>
            <p:spPr bwMode="auto">
              <a:xfrm>
                <a:off x="1728" y="2160"/>
                <a:ext cx="288" cy="144"/>
              </a:xfrm>
              <a:prstGeom prst="rect">
                <a:avLst/>
              </a:prstGeom>
              <a:solidFill>
                <a:srgbClr val="449258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6CBDD4"/>
                  </a:buClr>
                  <a:buFont typeface="Wingdings" panose="05000000000000000000" pitchFamily="2" charset="2"/>
                  <a:buChar char="q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6CBDD4"/>
                  </a:buClr>
                  <a:buSzPct val="120000"/>
                  <a:buFont typeface="Wingdings" panose="05000000000000000000" pitchFamily="2" charset="2"/>
                  <a:buChar char="§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endParaRPr lang="fr-FR" altLang="fr-FR" sz="2000" b="0"/>
              </a:p>
            </p:txBody>
          </p:sp>
          <p:sp>
            <p:nvSpPr>
              <p:cNvPr id="71" name="Rectangle 13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288" cy="144"/>
              </a:xfrm>
              <a:prstGeom prst="rect">
                <a:avLst/>
              </a:prstGeom>
              <a:solidFill>
                <a:srgbClr val="FFFF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6CBDD4"/>
                  </a:buClr>
                  <a:buFont typeface="Wingdings" panose="05000000000000000000" pitchFamily="2" charset="2"/>
                  <a:buChar char="q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6CBDD4"/>
                  </a:buClr>
                  <a:buSzPct val="120000"/>
                  <a:buFont typeface="Wingdings" panose="05000000000000000000" pitchFamily="2" charset="2"/>
                  <a:buChar char="§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endParaRPr lang="fr-FR" altLang="fr-FR" sz="2000" b="0"/>
              </a:p>
            </p:txBody>
          </p:sp>
          <p:sp>
            <p:nvSpPr>
              <p:cNvPr id="72" name="Rectangle 14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288" cy="144"/>
              </a:xfrm>
              <a:prstGeom prst="rect">
                <a:avLst/>
              </a:prstGeom>
              <a:solidFill>
                <a:srgbClr val="FF9900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6CBDD4"/>
                  </a:buClr>
                  <a:buFont typeface="Wingdings" panose="05000000000000000000" pitchFamily="2" charset="2"/>
                  <a:buChar char="q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6CBDD4"/>
                  </a:buClr>
                  <a:buSzPct val="120000"/>
                  <a:buFont typeface="Wingdings" panose="05000000000000000000" pitchFamily="2" charset="2"/>
                  <a:buChar char="§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endParaRPr lang="fr-FR" altLang="fr-FR" sz="2000" b="0"/>
              </a:p>
            </p:txBody>
          </p:sp>
          <p:sp>
            <p:nvSpPr>
              <p:cNvPr id="73" name="Rectangle 1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88" cy="144"/>
              </a:xfrm>
              <a:prstGeom prst="rect">
                <a:avLst/>
              </a:prstGeom>
              <a:solidFill>
                <a:srgbClr val="FF0303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6CBDD4"/>
                  </a:buClr>
                  <a:buFont typeface="Wingdings" panose="05000000000000000000" pitchFamily="2" charset="2"/>
                  <a:buChar char="q"/>
                  <a:defRPr sz="26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6CBDD4"/>
                  </a:buClr>
                  <a:buSzPct val="120000"/>
                  <a:buFont typeface="Wingdings" panose="05000000000000000000" pitchFamily="2" charset="2"/>
                  <a:buChar char="§"/>
                  <a:defRPr sz="2200" b="1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endParaRPr lang="fr-FR" altLang="fr-FR" sz="2000" b="0"/>
              </a:p>
            </p:txBody>
          </p:sp>
        </p:grpSp>
        <p:sp>
          <p:nvSpPr>
            <p:cNvPr id="68" name="Oval 38"/>
            <p:cNvSpPr>
              <a:spLocks noChangeArrowheads="1"/>
            </p:cNvSpPr>
            <p:nvPr/>
          </p:nvSpPr>
          <p:spPr bwMode="auto">
            <a:xfrm>
              <a:off x="1066211" y="3329868"/>
              <a:ext cx="734745" cy="368378"/>
            </a:xfrm>
            <a:prstGeom prst="ellipse">
              <a:avLst/>
            </a:prstGeom>
            <a:noFill/>
            <a:ln w="38160">
              <a:solidFill>
                <a:srgbClr val="4492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CBDD4"/>
                </a:buClr>
                <a:buFont typeface="Wingdings" panose="05000000000000000000" pitchFamily="2" charset="2"/>
                <a:buChar char="q"/>
                <a:defRPr sz="26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6CBDD4"/>
                </a:buClr>
                <a:buSzPct val="120000"/>
                <a:buFont typeface="Wingdings" panose="05000000000000000000" pitchFamily="2" charset="2"/>
                <a:buChar char="§"/>
                <a:defRPr sz="22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fr-FR" altLang="fr-FR" sz="2000" b="0"/>
            </a:p>
          </p:txBody>
        </p:sp>
      </p:grpSp>
      <p:sp>
        <p:nvSpPr>
          <p:cNvPr id="75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fr-FR" altLang="fr-FR" dirty="0" smtClean="0"/>
              <a:t>Background</a:t>
            </a:r>
          </a:p>
        </p:txBody>
      </p:sp>
      <p:sp>
        <p:nvSpPr>
          <p:cNvPr id="76" name="Triangle isocèle 75"/>
          <p:cNvSpPr/>
          <p:nvPr/>
        </p:nvSpPr>
        <p:spPr bwMode="auto">
          <a:xfrm>
            <a:off x="410967" y="1653648"/>
            <a:ext cx="452063" cy="975653"/>
          </a:xfrm>
          <a:prstGeom prst="triangle">
            <a:avLst/>
          </a:prstGeom>
          <a:solidFill>
            <a:srgbClr val="88C0E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riangle isocèle 76"/>
          <p:cNvSpPr/>
          <p:nvPr/>
        </p:nvSpPr>
        <p:spPr bwMode="auto">
          <a:xfrm rot="10800000">
            <a:off x="215757" y="2629301"/>
            <a:ext cx="842481" cy="363608"/>
          </a:xfrm>
          <a:prstGeom prst="triangle">
            <a:avLst/>
          </a:prstGeom>
          <a:solidFill>
            <a:srgbClr val="88C0E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5"/>
          <p:cNvSpPr txBox="1">
            <a:spLocks noChangeArrowheads="1"/>
          </p:cNvSpPr>
          <p:nvPr/>
        </p:nvSpPr>
        <p:spPr bwMode="auto">
          <a:xfrm>
            <a:off x="4763" y="935038"/>
            <a:ext cx="90297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200" dirty="0" smtClean="0">
                <a:solidFill>
                  <a:srgbClr val="35A2C9"/>
                </a:solidFill>
                <a:cs typeface="Arial" panose="020B0604020202020204" pitchFamily="34" charset="0"/>
              </a:rPr>
              <a:t>Major changes for the environmental protection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A European regulation to reach good quality in surface water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u="sng" dirty="0" smtClean="0">
                <a:solidFill>
                  <a:srgbClr val="35A2C9"/>
                </a:solidFill>
              </a:rPr>
              <a:t>The need for high performance technologies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Energy and chemical costs containment</a:t>
            </a:r>
            <a:endParaRPr lang="en-GB" altLang="fr-FR" sz="2000" dirty="0">
              <a:solidFill>
                <a:srgbClr val="35A2C9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49313" y="3573463"/>
            <a:ext cx="7950200" cy="25193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9" name="Picture 9" descr="biosty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011613"/>
            <a:ext cx="37592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76700"/>
            <a:ext cx="36163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17650" y="3656013"/>
            <a:ext cx="218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400" i="1">
                <a:cs typeface="Arial" panose="020B0604020202020204" pitchFamily="34" charset="0"/>
              </a:rPr>
              <a:t>Biofiltre (Biostyr</a:t>
            </a:r>
            <a:r>
              <a:rPr lang="fr-FR" altLang="fr-FR" sz="1400" i="1" baseline="30000">
                <a:cs typeface="Arial" panose="020B0604020202020204" pitchFamily="34" charset="0"/>
              </a:rPr>
              <a:t>®</a:t>
            </a:r>
            <a:r>
              <a:rPr lang="fr-FR" altLang="fr-FR" sz="1400" i="1">
                <a:cs typeface="Arial" panose="020B0604020202020204" pitchFamily="34" charset="0"/>
              </a:rPr>
              <a:t>)</a:t>
            </a:r>
            <a:endParaRPr lang="fr-FR" altLang="fr-FR" sz="1400" i="1" baseline="30000">
              <a:cs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97463" y="3644900"/>
            <a:ext cx="340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400" i="1" dirty="0" err="1" smtClean="0">
                <a:cs typeface="Arial" panose="020B0604020202020204" pitchFamily="34" charset="0"/>
              </a:rPr>
              <a:t>Lamella</a:t>
            </a:r>
            <a:r>
              <a:rPr lang="fr-FR" altLang="fr-FR" sz="1400" i="1" dirty="0" smtClean="0">
                <a:cs typeface="Arial" panose="020B0604020202020204" pitchFamily="34" charset="0"/>
              </a:rPr>
              <a:t> physico-</a:t>
            </a:r>
            <a:r>
              <a:rPr lang="fr-FR" altLang="fr-FR" sz="1400" i="1" dirty="0" err="1" smtClean="0">
                <a:cs typeface="Arial" panose="020B0604020202020204" pitchFamily="34" charset="0"/>
              </a:rPr>
              <a:t>chemical</a:t>
            </a:r>
            <a:r>
              <a:rPr lang="fr-FR" altLang="fr-FR" sz="1400" i="1" dirty="0" smtClean="0">
                <a:cs typeface="Arial" panose="020B0604020202020204" pitchFamily="34" charset="0"/>
              </a:rPr>
              <a:t> </a:t>
            </a:r>
            <a:r>
              <a:rPr lang="fr-FR" altLang="fr-FR" sz="1400" i="1" dirty="0" err="1" smtClean="0">
                <a:cs typeface="Arial" panose="020B0604020202020204" pitchFamily="34" charset="0"/>
              </a:rPr>
              <a:t>settler</a:t>
            </a:r>
            <a:r>
              <a:rPr lang="fr-FR" altLang="fr-FR" sz="1400" i="1" dirty="0" smtClean="0">
                <a:cs typeface="Arial" panose="020B0604020202020204" pitchFamily="34" charset="0"/>
              </a:rPr>
              <a:t> tank </a:t>
            </a:r>
            <a:r>
              <a:rPr lang="fr-FR" altLang="fr-FR" sz="1400" i="1" dirty="0">
                <a:cs typeface="Arial" panose="020B0604020202020204" pitchFamily="34" charset="0"/>
              </a:rPr>
              <a:t>(</a:t>
            </a:r>
            <a:r>
              <a:rPr lang="fr-FR" altLang="fr-FR" sz="1400" i="1" dirty="0" err="1">
                <a:cs typeface="Arial" panose="020B0604020202020204" pitchFamily="34" charset="0"/>
              </a:rPr>
              <a:t>Actiflo</a:t>
            </a:r>
            <a:r>
              <a:rPr lang="fr-FR" altLang="fr-FR" sz="1400" i="1" baseline="30000" dirty="0">
                <a:cs typeface="Arial" panose="020B0604020202020204" pitchFamily="34" charset="0"/>
              </a:rPr>
              <a:t>®</a:t>
            </a:r>
            <a:r>
              <a:rPr lang="fr-FR" altLang="fr-FR" sz="1400" i="1" dirty="0">
                <a:cs typeface="Arial" panose="020B0604020202020204" pitchFamily="34" charset="0"/>
              </a:rPr>
              <a:t>)</a:t>
            </a:r>
            <a:endParaRPr lang="fr-FR" altLang="fr-FR" sz="1400" i="1" baseline="30000" dirty="0">
              <a:cs typeface="Arial" panose="020B0604020202020204" pitchFamily="34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179388" y="2440558"/>
            <a:ext cx="241300" cy="0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77800" y="2431033"/>
            <a:ext cx="0" cy="2217737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77800" y="4659044"/>
            <a:ext cx="647700" cy="0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fr-FR" altLang="fr-FR" dirty="0" smtClean="0"/>
              <a:t>Background</a:t>
            </a:r>
          </a:p>
        </p:txBody>
      </p:sp>
      <p:sp>
        <p:nvSpPr>
          <p:cNvPr id="19" name="Triangle isocèle 18"/>
          <p:cNvSpPr/>
          <p:nvPr/>
        </p:nvSpPr>
        <p:spPr bwMode="auto">
          <a:xfrm>
            <a:off x="410967" y="1653648"/>
            <a:ext cx="452063" cy="975653"/>
          </a:xfrm>
          <a:prstGeom prst="triangle">
            <a:avLst/>
          </a:prstGeom>
          <a:solidFill>
            <a:srgbClr val="88C0E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riangle isocèle 19"/>
          <p:cNvSpPr/>
          <p:nvPr/>
        </p:nvSpPr>
        <p:spPr bwMode="auto">
          <a:xfrm rot="10800000">
            <a:off x="215757" y="2629301"/>
            <a:ext cx="842481" cy="363608"/>
          </a:xfrm>
          <a:prstGeom prst="triangle">
            <a:avLst/>
          </a:prstGeom>
          <a:solidFill>
            <a:srgbClr val="88C0E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fr-FR" altLang="fr-FR" dirty="0" smtClean="0"/>
              <a:t>Background</a:t>
            </a:r>
          </a:p>
        </p:txBody>
      </p:sp>
      <p:sp>
        <p:nvSpPr>
          <p:cNvPr id="44035" name="Rectangle 5"/>
          <p:cNvSpPr txBox="1">
            <a:spLocks noChangeArrowheads="1"/>
          </p:cNvSpPr>
          <p:nvPr/>
        </p:nvSpPr>
        <p:spPr bwMode="auto">
          <a:xfrm>
            <a:off x="4763" y="935038"/>
            <a:ext cx="90297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200" dirty="0" smtClean="0">
                <a:solidFill>
                  <a:srgbClr val="35A2C9"/>
                </a:solidFill>
                <a:cs typeface="Arial" panose="020B0604020202020204" pitchFamily="34" charset="0"/>
              </a:rPr>
              <a:t>Major changes for the environmental protection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A European regulation to reach good quality in surface water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dirty="0" smtClean="0">
                <a:solidFill>
                  <a:srgbClr val="35A2C9"/>
                </a:solidFill>
              </a:rPr>
              <a:t>The need for high performance technologies</a:t>
            </a:r>
          </a:p>
          <a:p>
            <a:pPr lvl="1"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GB" altLang="fr-FR" sz="2000" u="sng" dirty="0" smtClean="0">
                <a:solidFill>
                  <a:srgbClr val="35A2C9"/>
                </a:solidFill>
              </a:rPr>
              <a:t>Energy and chemical costs containment</a:t>
            </a:r>
            <a:endParaRPr lang="en-GB" altLang="fr-FR" sz="2000" u="sng" dirty="0">
              <a:solidFill>
                <a:srgbClr val="35A2C9"/>
              </a:solidFill>
            </a:endParaRPr>
          </a:p>
        </p:txBody>
      </p:sp>
      <p:sp>
        <p:nvSpPr>
          <p:cNvPr id="2" name="Triangle isocèle 1"/>
          <p:cNvSpPr/>
          <p:nvPr/>
        </p:nvSpPr>
        <p:spPr bwMode="auto">
          <a:xfrm>
            <a:off x="410967" y="1653648"/>
            <a:ext cx="452063" cy="975653"/>
          </a:xfrm>
          <a:prstGeom prst="triangle">
            <a:avLst/>
          </a:prstGeom>
          <a:solidFill>
            <a:srgbClr val="88C0E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riangle isocèle 2"/>
          <p:cNvSpPr/>
          <p:nvPr/>
        </p:nvSpPr>
        <p:spPr bwMode="auto">
          <a:xfrm rot="10800000">
            <a:off x="215757" y="2629301"/>
            <a:ext cx="842481" cy="363608"/>
          </a:xfrm>
          <a:prstGeom prst="triangle">
            <a:avLst/>
          </a:prstGeom>
          <a:solidFill>
            <a:srgbClr val="88C0E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49313" y="3573463"/>
            <a:ext cx="7950200" cy="25193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79388" y="2961048"/>
            <a:ext cx="241300" cy="0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77800" y="2961048"/>
            <a:ext cx="0" cy="1687722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77800" y="4659044"/>
            <a:ext cx="647700" cy="0"/>
          </a:xfrm>
          <a:prstGeom prst="line">
            <a:avLst/>
          </a:prstGeom>
          <a:noFill/>
          <a:ln w="19050">
            <a:solidFill>
              <a:srgbClr val="35A2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470123" y="4101815"/>
            <a:ext cx="3179762" cy="1503363"/>
            <a:chOff x="1663551" y="4110607"/>
            <a:chExt cx="3684587" cy="1503363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663551" y="4110607"/>
              <a:ext cx="3684587" cy="749300"/>
            </a:xfrm>
            <a:custGeom>
              <a:avLst/>
              <a:gdLst>
                <a:gd name="T0" fmla="*/ 0 w 2321"/>
                <a:gd name="T1" fmla="*/ 472 h 472"/>
                <a:gd name="T2" fmla="*/ 2321 w 2321"/>
                <a:gd name="T3" fmla="*/ 472 h 472"/>
                <a:gd name="T4" fmla="*/ 0 w 2321"/>
                <a:gd name="T5" fmla="*/ 0 h 472"/>
                <a:gd name="T6" fmla="*/ 2321 w 2321"/>
                <a:gd name="T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1" h="472">
                  <a:moveTo>
                    <a:pt x="0" y="472"/>
                  </a:moveTo>
                  <a:lnTo>
                    <a:pt x="2321" y="472"/>
                  </a:lnTo>
                  <a:moveTo>
                    <a:pt x="0" y="0"/>
                  </a:moveTo>
                  <a:lnTo>
                    <a:pt x="2321" y="0"/>
                  </a:lnTo>
                </a:path>
              </a:pathLst>
            </a:custGeom>
            <a:noFill/>
            <a:ln w="635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874688" y="4648770"/>
              <a:ext cx="3262312" cy="962025"/>
            </a:xfrm>
            <a:custGeom>
              <a:avLst/>
              <a:gdLst>
                <a:gd name="T0" fmla="*/ 0 w 2055"/>
                <a:gd name="T1" fmla="*/ 0 h 606"/>
                <a:gd name="T2" fmla="*/ 122 w 2055"/>
                <a:gd name="T3" fmla="*/ 0 h 606"/>
                <a:gd name="T4" fmla="*/ 122 w 2055"/>
                <a:gd name="T5" fmla="*/ 606 h 606"/>
                <a:gd name="T6" fmla="*/ 0 w 2055"/>
                <a:gd name="T7" fmla="*/ 606 h 606"/>
                <a:gd name="T8" fmla="*/ 0 w 2055"/>
                <a:gd name="T9" fmla="*/ 0 h 606"/>
                <a:gd name="T10" fmla="*/ 388 w 2055"/>
                <a:gd name="T11" fmla="*/ 593 h 606"/>
                <a:gd name="T12" fmla="*/ 506 w 2055"/>
                <a:gd name="T13" fmla="*/ 593 h 606"/>
                <a:gd name="T14" fmla="*/ 506 w 2055"/>
                <a:gd name="T15" fmla="*/ 606 h 606"/>
                <a:gd name="T16" fmla="*/ 388 w 2055"/>
                <a:gd name="T17" fmla="*/ 606 h 606"/>
                <a:gd name="T18" fmla="*/ 388 w 2055"/>
                <a:gd name="T19" fmla="*/ 593 h 606"/>
                <a:gd name="T20" fmla="*/ 772 w 2055"/>
                <a:gd name="T21" fmla="*/ 514 h 606"/>
                <a:gd name="T22" fmla="*/ 895 w 2055"/>
                <a:gd name="T23" fmla="*/ 514 h 606"/>
                <a:gd name="T24" fmla="*/ 895 w 2055"/>
                <a:gd name="T25" fmla="*/ 606 h 606"/>
                <a:gd name="T26" fmla="*/ 772 w 2055"/>
                <a:gd name="T27" fmla="*/ 606 h 606"/>
                <a:gd name="T28" fmla="*/ 772 w 2055"/>
                <a:gd name="T29" fmla="*/ 514 h 606"/>
                <a:gd name="T30" fmla="*/ 1161 w 2055"/>
                <a:gd name="T31" fmla="*/ 497 h 606"/>
                <a:gd name="T32" fmla="*/ 1283 w 2055"/>
                <a:gd name="T33" fmla="*/ 497 h 606"/>
                <a:gd name="T34" fmla="*/ 1283 w 2055"/>
                <a:gd name="T35" fmla="*/ 606 h 606"/>
                <a:gd name="T36" fmla="*/ 1161 w 2055"/>
                <a:gd name="T37" fmla="*/ 606 h 606"/>
                <a:gd name="T38" fmla="*/ 1161 w 2055"/>
                <a:gd name="T39" fmla="*/ 497 h 606"/>
                <a:gd name="T40" fmla="*/ 1545 w 2055"/>
                <a:gd name="T41" fmla="*/ 449 h 606"/>
                <a:gd name="T42" fmla="*/ 1667 w 2055"/>
                <a:gd name="T43" fmla="*/ 449 h 606"/>
                <a:gd name="T44" fmla="*/ 1667 w 2055"/>
                <a:gd name="T45" fmla="*/ 606 h 606"/>
                <a:gd name="T46" fmla="*/ 1545 w 2055"/>
                <a:gd name="T47" fmla="*/ 606 h 606"/>
                <a:gd name="T48" fmla="*/ 1545 w 2055"/>
                <a:gd name="T49" fmla="*/ 449 h 606"/>
                <a:gd name="T50" fmla="*/ 1933 w 2055"/>
                <a:gd name="T51" fmla="*/ 340 h 606"/>
                <a:gd name="T52" fmla="*/ 2055 w 2055"/>
                <a:gd name="T53" fmla="*/ 340 h 606"/>
                <a:gd name="T54" fmla="*/ 2055 w 2055"/>
                <a:gd name="T55" fmla="*/ 606 h 606"/>
                <a:gd name="T56" fmla="*/ 1933 w 2055"/>
                <a:gd name="T57" fmla="*/ 606 h 606"/>
                <a:gd name="T58" fmla="*/ 1933 w 2055"/>
                <a:gd name="T59" fmla="*/ 34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5" h="606">
                  <a:moveTo>
                    <a:pt x="0" y="0"/>
                  </a:moveTo>
                  <a:lnTo>
                    <a:pt x="122" y="0"/>
                  </a:lnTo>
                  <a:lnTo>
                    <a:pt x="122" y="606"/>
                  </a:lnTo>
                  <a:lnTo>
                    <a:pt x="0" y="606"/>
                  </a:lnTo>
                  <a:lnTo>
                    <a:pt x="0" y="0"/>
                  </a:lnTo>
                  <a:close/>
                  <a:moveTo>
                    <a:pt x="388" y="593"/>
                  </a:moveTo>
                  <a:lnTo>
                    <a:pt x="506" y="593"/>
                  </a:lnTo>
                  <a:lnTo>
                    <a:pt x="506" y="606"/>
                  </a:lnTo>
                  <a:lnTo>
                    <a:pt x="388" y="606"/>
                  </a:lnTo>
                  <a:lnTo>
                    <a:pt x="388" y="593"/>
                  </a:lnTo>
                  <a:close/>
                  <a:moveTo>
                    <a:pt x="772" y="514"/>
                  </a:moveTo>
                  <a:lnTo>
                    <a:pt x="895" y="514"/>
                  </a:lnTo>
                  <a:lnTo>
                    <a:pt x="895" y="606"/>
                  </a:lnTo>
                  <a:lnTo>
                    <a:pt x="772" y="606"/>
                  </a:lnTo>
                  <a:lnTo>
                    <a:pt x="772" y="514"/>
                  </a:lnTo>
                  <a:close/>
                  <a:moveTo>
                    <a:pt x="1161" y="497"/>
                  </a:moveTo>
                  <a:lnTo>
                    <a:pt x="1283" y="497"/>
                  </a:lnTo>
                  <a:lnTo>
                    <a:pt x="1283" y="606"/>
                  </a:lnTo>
                  <a:lnTo>
                    <a:pt x="1161" y="606"/>
                  </a:lnTo>
                  <a:lnTo>
                    <a:pt x="1161" y="497"/>
                  </a:lnTo>
                  <a:close/>
                  <a:moveTo>
                    <a:pt x="1545" y="449"/>
                  </a:moveTo>
                  <a:lnTo>
                    <a:pt x="1667" y="449"/>
                  </a:lnTo>
                  <a:lnTo>
                    <a:pt x="1667" y="606"/>
                  </a:lnTo>
                  <a:lnTo>
                    <a:pt x="1545" y="606"/>
                  </a:lnTo>
                  <a:lnTo>
                    <a:pt x="1545" y="449"/>
                  </a:lnTo>
                  <a:close/>
                  <a:moveTo>
                    <a:pt x="1933" y="340"/>
                  </a:moveTo>
                  <a:lnTo>
                    <a:pt x="2055" y="340"/>
                  </a:lnTo>
                  <a:lnTo>
                    <a:pt x="2055" y="606"/>
                  </a:lnTo>
                  <a:lnTo>
                    <a:pt x="1933" y="606"/>
                  </a:lnTo>
                  <a:lnTo>
                    <a:pt x="1933" y="340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663551" y="4110607"/>
              <a:ext cx="0" cy="1503363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663551" y="5613970"/>
              <a:ext cx="3684587" cy="0"/>
            </a:xfrm>
            <a:prstGeom prst="line">
              <a:avLst/>
            </a:prstGeom>
            <a:noFill/>
            <a:ln w="635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1379388" y="5542532"/>
            <a:ext cx="1111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1171776" y="4791644"/>
            <a:ext cx="16671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altLang="fr-FR" sz="1000" dirty="0" smtClean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40</a:t>
            </a:r>
            <a:endParaRPr lang="fr-FR" altLang="fr-FR" sz="1000" dirty="0">
              <a:solidFill>
                <a:srgbClr val="3C4C8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1265869" y="3989957"/>
            <a:ext cx="16671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altLang="fr-FR" sz="1000" dirty="0" smtClean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80</a:t>
            </a:r>
            <a:endParaRPr lang="fr-FR" altLang="fr-FR" sz="1000" dirty="0">
              <a:solidFill>
                <a:srgbClr val="3C4C8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Rectangle 49"/>
          <p:cNvSpPr>
            <a:spLocks noChangeArrowheads="1"/>
          </p:cNvSpPr>
          <p:nvPr/>
        </p:nvSpPr>
        <p:spPr bwMode="auto">
          <a:xfrm rot="16200000">
            <a:off x="547021" y="4772061"/>
            <a:ext cx="92813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altLang="fr-FR" sz="1000" b="1" dirty="0" smtClean="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1.000 Tonnes</a:t>
            </a:r>
            <a:endParaRPr lang="fr-FR" altLang="fr-FR" sz="1000" b="1" dirty="0">
              <a:solidFill>
                <a:srgbClr val="3C4C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4044739" y="5714838"/>
            <a:ext cx="7024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120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fr-FR" sz="1000" dirty="0" smtClean="0"/>
              <a:t>Calcium nitrate</a:t>
            </a:r>
            <a:endParaRPr lang="fr-FR" altLang="fr-FR" sz="1000" dirty="0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3448502" y="5615938"/>
            <a:ext cx="849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120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fr-FR" sz="1000" dirty="0" err="1" smtClean="0"/>
              <a:t>Methanol</a:t>
            </a:r>
            <a:endParaRPr lang="fr-FR" altLang="fr-FR" sz="1000" dirty="0"/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2966700" y="5679666"/>
            <a:ext cx="7259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120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fr-FR" sz="1000" dirty="0" err="1" smtClean="0"/>
              <a:t>Ferrous</a:t>
            </a:r>
            <a:r>
              <a:rPr lang="fr-FR" altLang="fr-FR" sz="1000" dirty="0" smtClean="0"/>
              <a:t> </a:t>
            </a:r>
            <a:r>
              <a:rPr lang="fr-FR" altLang="fr-FR" sz="1000" dirty="0" err="1" smtClean="0"/>
              <a:t>chloride</a:t>
            </a:r>
            <a:endParaRPr lang="fr-FR" altLang="fr-FR" sz="1000" dirty="0"/>
          </a:p>
        </p:txBody>
      </p: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2388047" y="5574161"/>
            <a:ext cx="849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120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fr-FR" sz="1000" dirty="0" err="1" smtClean="0"/>
              <a:t>Caustic</a:t>
            </a:r>
            <a:r>
              <a:rPr lang="fr-FR" altLang="fr-FR" sz="1000" dirty="0" smtClean="0"/>
              <a:t> Soda</a:t>
            </a:r>
            <a:endParaRPr lang="fr-FR" altLang="fr-FR" sz="1000" dirty="0"/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1844569" y="5800574"/>
            <a:ext cx="849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120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altLang="fr-FR" sz="1000" dirty="0" err="1" smtClean="0"/>
              <a:t>Polymers</a:t>
            </a:r>
            <a:endParaRPr lang="fr-FR" altLang="fr-FR" sz="1000" dirty="0"/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1301089" y="5659898"/>
            <a:ext cx="8491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000" dirty="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Coagulant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5329949" y="4104766"/>
            <a:ext cx="3222993" cy="1509949"/>
            <a:chOff x="723901" y="4121150"/>
            <a:chExt cx="3638550" cy="1905000"/>
          </a:xfrm>
        </p:grpSpPr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723901" y="4121150"/>
              <a:ext cx="3638550" cy="950912"/>
            </a:xfrm>
            <a:custGeom>
              <a:avLst/>
              <a:gdLst>
                <a:gd name="T0" fmla="*/ 0 w 2292"/>
                <a:gd name="T1" fmla="*/ 599 h 599"/>
                <a:gd name="T2" fmla="*/ 2292 w 2292"/>
                <a:gd name="T3" fmla="*/ 599 h 599"/>
                <a:gd name="T4" fmla="*/ 0 w 2292"/>
                <a:gd name="T5" fmla="*/ 0 h 599"/>
                <a:gd name="T6" fmla="*/ 2292 w 2292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2" h="599">
                  <a:moveTo>
                    <a:pt x="0" y="599"/>
                  </a:moveTo>
                  <a:lnTo>
                    <a:pt x="2292" y="599"/>
                  </a:lnTo>
                  <a:moveTo>
                    <a:pt x="0" y="0"/>
                  </a:moveTo>
                  <a:lnTo>
                    <a:pt x="2292" y="0"/>
                  </a:lnTo>
                </a:path>
              </a:pathLst>
            </a:cu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033463" y="4394200"/>
              <a:ext cx="3019425" cy="1631950"/>
            </a:xfrm>
            <a:custGeom>
              <a:avLst/>
              <a:gdLst>
                <a:gd name="T0" fmla="*/ 0 w 1902"/>
                <a:gd name="T1" fmla="*/ 0 h 1028"/>
                <a:gd name="T2" fmla="*/ 180 w 1902"/>
                <a:gd name="T3" fmla="*/ 0 h 1028"/>
                <a:gd name="T4" fmla="*/ 180 w 1902"/>
                <a:gd name="T5" fmla="*/ 1028 h 1028"/>
                <a:gd name="T6" fmla="*/ 0 w 1902"/>
                <a:gd name="T7" fmla="*/ 1028 h 1028"/>
                <a:gd name="T8" fmla="*/ 0 w 1902"/>
                <a:gd name="T9" fmla="*/ 0 h 1028"/>
                <a:gd name="T10" fmla="*/ 576 w 1902"/>
                <a:gd name="T11" fmla="*/ 51 h 1028"/>
                <a:gd name="T12" fmla="*/ 756 w 1902"/>
                <a:gd name="T13" fmla="*/ 51 h 1028"/>
                <a:gd name="T14" fmla="*/ 756 w 1902"/>
                <a:gd name="T15" fmla="*/ 1028 h 1028"/>
                <a:gd name="T16" fmla="*/ 576 w 1902"/>
                <a:gd name="T17" fmla="*/ 1028 h 1028"/>
                <a:gd name="T18" fmla="*/ 576 w 1902"/>
                <a:gd name="T19" fmla="*/ 51 h 1028"/>
                <a:gd name="T20" fmla="*/ 1146 w 1902"/>
                <a:gd name="T21" fmla="*/ 994 h 1028"/>
                <a:gd name="T22" fmla="*/ 1326 w 1902"/>
                <a:gd name="T23" fmla="*/ 994 h 1028"/>
                <a:gd name="T24" fmla="*/ 1326 w 1902"/>
                <a:gd name="T25" fmla="*/ 1028 h 1028"/>
                <a:gd name="T26" fmla="*/ 1146 w 1902"/>
                <a:gd name="T27" fmla="*/ 1028 h 1028"/>
                <a:gd name="T28" fmla="*/ 1146 w 1902"/>
                <a:gd name="T29" fmla="*/ 994 h 1028"/>
                <a:gd name="T30" fmla="*/ 1722 w 1902"/>
                <a:gd name="T31" fmla="*/ 904 h 1028"/>
                <a:gd name="T32" fmla="*/ 1902 w 1902"/>
                <a:gd name="T33" fmla="*/ 904 h 1028"/>
                <a:gd name="T34" fmla="*/ 1902 w 1902"/>
                <a:gd name="T35" fmla="*/ 1028 h 1028"/>
                <a:gd name="T36" fmla="*/ 1722 w 1902"/>
                <a:gd name="T37" fmla="*/ 1028 h 1028"/>
                <a:gd name="T38" fmla="*/ 1722 w 1902"/>
                <a:gd name="T39" fmla="*/ 90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2" h="1028">
                  <a:moveTo>
                    <a:pt x="0" y="0"/>
                  </a:moveTo>
                  <a:lnTo>
                    <a:pt x="180" y="0"/>
                  </a:lnTo>
                  <a:lnTo>
                    <a:pt x="180" y="1028"/>
                  </a:lnTo>
                  <a:lnTo>
                    <a:pt x="0" y="1028"/>
                  </a:lnTo>
                  <a:lnTo>
                    <a:pt x="0" y="0"/>
                  </a:lnTo>
                  <a:close/>
                  <a:moveTo>
                    <a:pt x="576" y="51"/>
                  </a:moveTo>
                  <a:lnTo>
                    <a:pt x="756" y="51"/>
                  </a:lnTo>
                  <a:lnTo>
                    <a:pt x="756" y="1028"/>
                  </a:lnTo>
                  <a:lnTo>
                    <a:pt x="576" y="1028"/>
                  </a:lnTo>
                  <a:lnTo>
                    <a:pt x="576" y="51"/>
                  </a:lnTo>
                  <a:close/>
                  <a:moveTo>
                    <a:pt x="1146" y="994"/>
                  </a:moveTo>
                  <a:lnTo>
                    <a:pt x="1326" y="994"/>
                  </a:lnTo>
                  <a:lnTo>
                    <a:pt x="1326" y="1028"/>
                  </a:lnTo>
                  <a:lnTo>
                    <a:pt x="1146" y="1028"/>
                  </a:lnTo>
                  <a:lnTo>
                    <a:pt x="1146" y="994"/>
                  </a:lnTo>
                  <a:close/>
                  <a:moveTo>
                    <a:pt x="1722" y="904"/>
                  </a:moveTo>
                  <a:lnTo>
                    <a:pt x="1902" y="904"/>
                  </a:lnTo>
                  <a:lnTo>
                    <a:pt x="1902" y="1028"/>
                  </a:lnTo>
                  <a:lnTo>
                    <a:pt x="1722" y="1028"/>
                  </a:lnTo>
                  <a:lnTo>
                    <a:pt x="1722" y="90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723901" y="6021388"/>
              <a:ext cx="3638550" cy="0"/>
            </a:xfrm>
            <a:prstGeom prst="line">
              <a:avLst/>
            </a:prstGeom>
            <a:noFill/>
            <a:ln w="952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7" name="Rectangle 85"/>
          <p:cNvSpPr>
            <a:spLocks noChangeArrowheads="1"/>
          </p:cNvSpPr>
          <p:nvPr/>
        </p:nvSpPr>
        <p:spPr bwMode="auto">
          <a:xfrm>
            <a:off x="5178581" y="5512641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000" dirty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Rectangle 86"/>
          <p:cNvSpPr>
            <a:spLocks noChangeArrowheads="1"/>
          </p:cNvSpPr>
          <p:nvPr/>
        </p:nvSpPr>
        <p:spPr bwMode="auto">
          <a:xfrm>
            <a:off x="4994995" y="4786169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fr-FR" altLang="fr-FR" sz="1000" dirty="0" smtClean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300</a:t>
            </a:r>
            <a:endParaRPr lang="fr-FR" altLang="fr-FR" sz="1000" dirty="0">
              <a:solidFill>
                <a:srgbClr val="3C4C8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59" name="Rectangle 87"/>
          <p:cNvSpPr>
            <a:spLocks noChangeArrowheads="1"/>
          </p:cNvSpPr>
          <p:nvPr/>
        </p:nvSpPr>
        <p:spPr bwMode="auto">
          <a:xfrm>
            <a:off x="4994995" y="4033637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000" dirty="0" smtClean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600</a:t>
            </a:r>
            <a:endParaRPr lang="fr-FR" altLang="fr-FR" sz="1000" dirty="0">
              <a:solidFill>
                <a:srgbClr val="3C4C8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0" name="Rectangle 88"/>
          <p:cNvSpPr>
            <a:spLocks noChangeArrowheads="1"/>
          </p:cNvSpPr>
          <p:nvPr/>
        </p:nvSpPr>
        <p:spPr bwMode="auto">
          <a:xfrm>
            <a:off x="5476742" y="5652341"/>
            <a:ext cx="5482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fr-FR" altLang="fr-FR" sz="1000" dirty="0" err="1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Electricity</a:t>
            </a:r>
            <a:endParaRPr lang="fr-FR" altLang="fr-FR" sz="1000" dirty="0">
              <a:solidFill>
                <a:srgbClr val="3C4C8F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1" name="Rectangle 89"/>
          <p:cNvSpPr>
            <a:spLocks noChangeArrowheads="1"/>
          </p:cNvSpPr>
          <p:nvPr/>
        </p:nvSpPr>
        <p:spPr bwMode="auto">
          <a:xfrm>
            <a:off x="6350530" y="5652341"/>
            <a:ext cx="3895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000" dirty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Biogaz</a:t>
            </a:r>
          </a:p>
        </p:txBody>
      </p:sp>
      <p:sp>
        <p:nvSpPr>
          <p:cNvPr id="62" name="Rectangle 90"/>
          <p:cNvSpPr>
            <a:spLocks noChangeArrowheads="1"/>
          </p:cNvSpPr>
          <p:nvPr/>
        </p:nvSpPr>
        <p:spPr bwMode="auto">
          <a:xfrm>
            <a:off x="7229008" y="5652341"/>
            <a:ext cx="2484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fr-FR" altLang="fr-FR" sz="1000" dirty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Fuel</a:t>
            </a:r>
          </a:p>
        </p:txBody>
      </p:sp>
      <p:sp>
        <p:nvSpPr>
          <p:cNvPr id="63" name="Rectangle 91"/>
          <p:cNvSpPr>
            <a:spLocks noChangeArrowheads="1"/>
          </p:cNvSpPr>
          <p:nvPr/>
        </p:nvSpPr>
        <p:spPr bwMode="auto">
          <a:xfrm>
            <a:off x="7837447" y="5652341"/>
            <a:ext cx="6524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1000" dirty="0">
                <a:solidFill>
                  <a:srgbClr val="3C4C8F"/>
                </a:solidFill>
                <a:ea typeface="+mj-ea"/>
                <a:cs typeface="Arial" panose="020B0604020202020204" pitchFamily="34" charset="0"/>
              </a:rPr>
              <a:t>Natural gaz</a:t>
            </a:r>
          </a:p>
        </p:txBody>
      </p:sp>
      <p:sp>
        <p:nvSpPr>
          <p:cNvPr id="64" name="Rectangle 92"/>
          <p:cNvSpPr>
            <a:spLocks noChangeArrowheads="1"/>
          </p:cNvSpPr>
          <p:nvPr/>
        </p:nvSpPr>
        <p:spPr bwMode="auto">
          <a:xfrm>
            <a:off x="5988206" y="5931741"/>
            <a:ext cx="233363" cy="61912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" name="Rectangle 93"/>
          <p:cNvSpPr>
            <a:spLocks noChangeArrowheads="1"/>
          </p:cNvSpPr>
          <p:nvPr/>
        </p:nvSpPr>
        <p:spPr bwMode="auto">
          <a:xfrm>
            <a:off x="6248556" y="5888878"/>
            <a:ext cx="106521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Consomption (MWh)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Line 94"/>
          <p:cNvSpPr>
            <a:spLocks noChangeShapeType="1"/>
          </p:cNvSpPr>
          <p:nvPr/>
        </p:nvSpPr>
        <p:spPr bwMode="auto">
          <a:xfrm>
            <a:off x="7318531" y="5963491"/>
            <a:ext cx="233363" cy="0"/>
          </a:xfrm>
          <a:prstGeom prst="line">
            <a:avLst/>
          </a:prstGeom>
          <a:noFill/>
          <a:ln w="26988" cap="rnd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Oval 95"/>
          <p:cNvSpPr>
            <a:spLocks noChangeArrowheads="1"/>
          </p:cNvSpPr>
          <p:nvPr/>
        </p:nvSpPr>
        <p:spPr bwMode="auto">
          <a:xfrm>
            <a:off x="7413781" y="5941266"/>
            <a:ext cx="52388" cy="52387"/>
          </a:xfrm>
          <a:prstGeom prst="ellipse">
            <a:avLst/>
          </a:prstGeom>
          <a:solidFill>
            <a:srgbClr val="ED7D3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Oval 96"/>
          <p:cNvSpPr>
            <a:spLocks noChangeArrowheads="1"/>
          </p:cNvSpPr>
          <p:nvPr/>
        </p:nvSpPr>
        <p:spPr bwMode="auto">
          <a:xfrm>
            <a:off x="7413781" y="5939678"/>
            <a:ext cx="52388" cy="53975"/>
          </a:xfrm>
          <a:prstGeom prst="ellipse">
            <a:avLst/>
          </a:prstGeom>
          <a:noFill/>
          <a:ln w="9525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Rectangle 97"/>
          <p:cNvSpPr>
            <a:spLocks noChangeArrowheads="1"/>
          </p:cNvSpPr>
          <p:nvPr/>
        </p:nvSpPr>
        <p:spPr bwMode="auto">
          <a:xfrm>
            <a:off x="7578881" y="5888878"/>
            <a:ext cx="474663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Costs (€)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49"/>
          <p:cNvSpPr>
            <a:spLocks noChangeArrowheads="1"/>
          </p:cNvSpPr>
          <p:nvPr/>
        </p:nvSpPr>
        <p:spPr bwMode="auto">
          <a:xfrm rot="16200000">
            <a:off x="4472049" y="4772061"/>
            <a:ext cx="7806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altLang="fr-FR" sz="1000" b="1" dirty="0" smtClean="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1.000 </a:t>
            </a:r>
            <a:r>
              <a:rPr lang="fr-FR" altLang="fr-FR" sz="1000" b="1" dirty="0" err="1" smtClean="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MWh</a:t>
            </a:r>
            <a:endParaRPr lang="fr-FR" altLang="fr-FR" sz="1000" b="1" dirty="0">
              <a:solidFill>
                <a:srgbClr val="3C4C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5422352" y="3895314"/>
            <a:ext cx="59631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27 912 264 €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5390291" y="4102768"/>
            <a:ext cx="66043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514 351 </a:t>
            </a:r>
            <a:r>
              <a:rPr kumimoji="0" lang="fr-FR" altLang="fr-FR" sz="900" b="0" i="0" u="none" strike="noStrike" cap="none" normalizeH="0" baseline="0" dirty="0" err="1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MWh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6498516" y="4027523"/>
            <a:ext cx="1186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-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6198755" y="4209099"/>
            <a:ext cx="66043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487 311 </a:t>
            </a:r>
            <a:r>
              <a:rPr kumimoji="0" lang="fr-FR" altLang="fr-FR" sz="900" b="0" i="0" u="none" strike="noStrike" cap="none" normalizeH="0" baseline="0" dirty="0" err="1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MWh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7084499" y="5171435"/>
            <a:ext cx="45525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871 784 €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7052438" y="5353011"/>
            <a:ext cx="60272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16 747</a:t>
            </a:r>
            <a:r>
              <a:rPr kumimoji="0" lang="fr-FR" altLang="fr-FR" sz="900" b="0" i="0" u="none" strike="noStrike" cap="none" normalizeH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900" b="0" i="0" u="none" strike="noStrike" cap="none" normalizeH="0" baseline="0" dirty="0" err="1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MWh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77" name="Rectangle 23"/>
          <p:cNvSpPr>
            <a:spLocks noChangeArrowheads="1"/>
          </p:cNvSpPr>
          <p:nvPr/>
        </p:nvSpPr>
        <p:spPr bwMode="auto">
          <a:xfrm>
            <a:off x="7883179" y="5038023"/>
            <a:ext cx="5386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1 466 733 €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7851118" y="5219599"/>
            <a:ext cx="60272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60 984 </a:t>
            </a:r>
            <a:r>
              <a:rPr kumimoji="0" lang="fr-FR" altLang="fr-FR" sz="900" b="0" i="0" u="none" strike="noStrike" cap="none" normalizeH="0" baseline="0" dirty="0" err="1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MWh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476897" y="4282759"/>
            <a:ext cx="5450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7.364.437 €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1558650" y="4464335"/>
            <a:ext cx="3815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51.219 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86" name="Rectangle 23"/>
          <p:cNvSpPr>
            <a:spLocks noChangeArrowheads="1"/>
          </p:cNvSpPr>
          <p:nvPr/>
        </p:nvSpPr>
        <p:spPr bwMode="auto">
          <a:xfrm>
            <a:off x="2021918" y="5212589"/>
            <a:ext cx="5450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2.317.609 €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2103671" y="5394165"/>
            <a:ext cx="32380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1.112 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88" name="Rectangle 23"/>
          <p:cNvSpPr>
            <a:spLocks noChangeArrowheads="1"/>
          </p:cNvSpPr>
          <p:nvPr/>
        </p:nvSpPr>
        <p:spPr bwMode="auto">
          <a:xfrm>
            <a:off x="2544558" y="4874541"/>
            <a:ext cx="45845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960.608 €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10"/>
          <p:cNvSpPr>
            <a:spLocks noChangeArrowheads="1"/>
          </p:cNvSpPr>
          <p:nvPr/>
        </p:nvSpPr>
        <p:spPr bwMode="auto">
          <a:xfrm>
            <a:off x="2626311" y="5056117"/>
            <a:ext cx="32380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7.742 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90" name="Rectangle 23"/>
          <p:cNvSpPr>
            <a:spLocks noChangeArrowheads="1"/>
          </p:cNvSpPr>
          <p:nvPr/>
        </p:nvSpPr>
        <p:spPr bwMode="auto">
          <a:xfrm>
            <a:off x="3038026" y="5102540"/>
            <a:ext cx="5450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1.009.236 €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3119779" y="5284116"/>
            <a:ext cx="3815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9.2029 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92" name="Rectangle 23"/>
          <p:cNvSpPr>
            <a:spLocks noChangeArrowheads="1"/>
          </p:cNvSpPr>
          <p:nvPr/>
        </p:nvSpPr>
        <p:spPr bwMode="auto">
          <a:xfrm>
            <a:off x="3560351" y="4728321"/>
            <a:ext cx="5450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4.371.851 €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3642104" y="4909897"/>
            <a:ext cx="3815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13.235 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94" name="Rectangle 23"/>
          <p:cNvSpPr>
            <a:spLocks noChangeArrowheads="1"/>
          </p:cNvSpPr>
          <p:nvPr/>
        </p:nvSpPr>
        <p:spPr bwMode="auto">
          <a:xfrm>
            <a:off x="4103805" y="4438096"/>
            <a:ext cx="54502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900" dirty="0" smtClean="0">
                <a:solidFill>
                  <a:srgbClr val="C55A11"/>
                </a:solidFill>
                <a:latin typeface="Calibri" panose="020F0502020204030204" pitchFamily="34" charset="0"/>
              </a:rPr>
              <a:t>4.030.164</a:t>
            </a: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C55A11"/>
                </a:solidFill>
                <a:effectLst/>
                <a:latin typeface="Calibri" panose="020F0502020204030204" pitchFamily="34" charset="0"/>
              </a:rPr>
              <a:t> €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10"/>
          <p:cNvSpPr>
            <a:spLocks noChangeArrowheads="1"/>
          </p:cNvSpPr>
          <p:nvPr/>
        </p:nvSpPr>
        <p:spPr bwMode="auto">
          <a:xfrm>
            <a:off x="4185558" y="4619672"/>
            <a:ext cx="3815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 smtClean="0">
                <a:ln>
                  <a:noFill/>
                </a:ln>
                <a:solidFill>
                  <a:srgbClr val="3C4C8F"/>
                </a:solidFill>
                <a:effectLst/>
                <a:latin typeface="Calibri" panose="020F0502020204030204" pitchFamily="34" charset="0"/>
              </a:rPr>
              <a:t>22.624 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3C4C8F"/>
              </a:solidFill>
              <a:effectLst/>
            </a:endParaRPr>
          </a:p>
        </p:txBody>
      </p:sp>
      <p:sp>
        <p:nvSpPr>
          <p:cNvPr id="96" name="Rectangle 49"/>
          <p:cNvSpPr>
            <a:spLocks noChangeArrowheads="1"/>
          </p:cNvSpPr>
          <p:nvPr/>
        </p:nvSpPr>
        <p:spPr bwMode="auto">
          <a:xfrm>
            <a:off x="6526810" y="3836442"/>
            <a:ext cx="83676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altLang="fr-FR" sz="1000" b="1" dirty="0" err="1" smtClean="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Energy</a:t>
            </a:r>
            <a:r>
              <a:rPr lang="fr-FR" altLang="fr-FR" sz="1000" b="1" dirty="0" smtClean="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(2017)</a:t>
            </a:r>
            <a:endParaRPr lang="fr-FR" altLang="fr-FR" sz="1000" b="1" dirty="0">
              <a:solidFill>
                <a:srgbClr val="3C4C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7" name="Rectangle 49"/>
          <p:cNvSpPr>
            <a:spLocks noChangeArrowheads="1"/>
          </p:cNvSpPr>
          <p:nvPr/>
        </p:nvSpPr>
        <p:spPr bwMode="auto">
          <a:xfrm>
            <a:off x="2634441" y="3836442"/>
            <a:ext cx="104195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altLang="fr-FR" sz="1000" b="1" dirty="0" err="1" smtClean="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Chemicals</a:t>
            </a:r>
            <a:r>
              <a:rPr lang="fr-FR" altLang="fr-FR" sz="1000" b="1" dirty="0" smtClean="0">
                <a:solidFill>
                  <a:srgbClr val="3C4C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(2017)</a:t>
            </a:r>
            <a:endParaRPr lang="fr-FR" altLang="fr-FR" sz="1000" b="1" dirty="0">
              <a:solidFill>
                <a:srgbClr val="3C4C8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 rotWithShape="1">
          <a:blip r:embed="rId4"/>
          <a:srcRect l="13424" t="23516" r="4520" b="13653"/>
          <a:stretch/>
        </p:blipFill>
        <p:spPr>
          <a:xfrm>
            <a:off x="6117833" y="2228789"/>
            <a:ext cx="2713861" cy="1168909"/>
          </a:xfrm>
          <a:prstGeom prst="rect">
            <a:avLst/>
          </a:prstGeom>
        </p:spPr>
      </p:pic>
      <p:sp>
        <p:nvSpPr>
          <p:cNvPr id="102" name="Line 7"/>
          <p:cNvSpPr>
            <a:spLocks noChangeShapeType="1"/>
          </p:cNvSpPr>
          <p:nvPr/>
        </p:nvSpPr>
        <p:spPr bwMode="auto">
          <a:xfrm flipV="1">
            <a:off x="5329949" y="4099433"/>
            <a:ext cx="0" cy="1503363"/>
          </a:xfrm>
          <a:prstGeom prst="line">
            <a:avLst/>
          </a:prstGeom>
          <a:noFill/>
          <a:ln w="635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1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14"/>
          <p:cNvSpPr>
            <a:spLocks noGrp="1" noChangeArrowheads="1"/>
          </p:cNvSpPr>
          <p:nvPr>
            <p:ph type="title"/>
          </p:nvPr>
        </p:nvSpPr>
        <p:spPr>
          <a:xfrm>
            <a:off x="1940165" y="0"/>
            <a:ext cx="5656023" cy="811213"/>
          </a:xfrm>
          <a:noFill/>
        </p:spPr>
        <p:txBody>
          <a:bodyPr/>
          <a:lstStyle/>
          <a:p>
            <a:r>
              <a:rPr lang="fr-FR" altLang="fr-FR" dirty="0" smtClean="0"/>
              <a:t>The </a:t>
            </a:r>
            <a:r>
              <a:rPr lang="fr-FR" altLang="fr-FR" dirty="0" err="1" smtClean="0"/>
              <a:t>Mocopee</a:t>
            </a:r>
            <a:r>
              <a:rPr lang="fr-FR" altLang="fr-FR" dirty="0" smtClean="0"/>
              <a:t> programme</a:t>
            </a: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76200" y="914400"/>
            <a:ext cx="9067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b="1" dirty="0" smtClean="0">
                <a:solidFill>
                  <a:srgbClr val="35A2C9"/>
                </a:solidFill>
                <a:latin typeface="Arial" panose="020B0604020202020204" pitchFamily="34" charset="0"/>
                <a:cs typeface="Arial" charset="0"/>
              </a:rPr>
              <a:t>A program with 4 areas</a:t>
            </a:r>
            <a:endParaRPr lang="en-US" altLang="fr-FR" sz="2000" b="1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  <a:p>
            <a:pPr lvl="1" eaLnBrk="1" hangingPunct="1"/>
            <a:endParaRPr lang="en-US" altLang="fr-FR" sz="1600" b="1" kern="1200" dirty="0" smtClean="0">
              <a:solidFill>
                <a:srgbClr val="35A2C9"/>
              </a:solidFill>
              <a:latin typeface="Arial" panose="020B0604020202020204" pitchFamily="34" charset="0"/>
              <a:cs typeface="Arial" charset="0"/>
            </a:endParaRP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64" y="1574710"/>
            <a:ext cx="7138828" cy="441479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0" y="2497130"/>
            <a:ext cx="3247698" cy="96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40000"/>
              </a:lnSpc>
              <a:spcBef>
                <a:spcPct val="20000"/>
              </a:spcBef>
            </a:pPr>
            <a:r>
              <a:rPr lang="en-US" sz="1400" kern="0" dirty="0" smtClean="0">
                <a:solidFill>
                  <a:srgbClr val="35A2C9"/>
                </a:solidFill>
                <a:latin typeface="+mn-lt"/>
              </a:rPr>
              <a:t>Innovative methods for characterizing and monitoring processes with respect to current industrial practices</a:t>
            </a:r>
            <a:endParaRPr lang="en-US" sz="1400" kern="0" dirty="0">
              <a:solidFill>
                <a:srgbClr val="35A2C9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98769" y="2522462"/>
            <a:ext cx="324769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40000"/>
              </a:lnSpc>
              <a:spcBef>
                <a:spcPct val="20000"/>
              </a:spcBef>
            </a:pPr>
            <a:r>
              <a:rPr lang="en-US" sz="1400" kern="0" dirty="0" smtClean="0">
                <a:solidFill>
                  <a:srgbClr val="35A2C9"/>
                </a:solidFill>
                <a:latin typeface="+mn-lt"/>
              </a:rPr>
              <a:t>Modelling of the operation of the sewer-plant-river systems and developing control strategies</a:t>
            </a:r>
            <a:endParaRPr lang="en-US" sz="1400" kern="0" dirty="0">
              <a:solidFill>
                <a:srgbClr val="35A2C9"/>
              </a:solidFill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4556" y="5731777"/>
            <a:ext cx="324769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40000"/>
              </a:lnSpc>
              <a:spcBef>
                <a:spcPct val="20000"/>
              </a:spcBef>
            </a:pPr>
            <a:r>
              <a:rPr lang="en-US" sz="1400" kern="0" dirty="0" smtClean="0">
                <a:solidFill>
                  <a:srgbClr val="35A2C9"/>
                </a:solidFill>
                <a:latin typeface="+mn-lt"/>
              </a:rPr>
              <a:t>Understanding and quantifying the processes involved in the ageing of  facilities</a:t>
            </a:r>
            <a:endParaRPr lang="en-US" sz="1400" kern="0" dirty="0">
              <a:solidFill>
                <a:srgbClr val="35A2C9"/>
              </a:solidFill>
              <a:latin typeface="+mn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97055" y="5728636"/>
            <a:ext cx="3247698" cy="96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40000"/>
              </a:lnSpc>
              <a:spcBef>
                <a:spcPct val="20000"/>
              </a:spcBef>
            </a:pPr>
            <a:r>
              <a:rPr lang="en-US" sz="1400" kern="0" dirty="0" smtClean="0">
                <a:solidFill>
                  <a:srgbClr val="35A2C9"/>
                </a:solidFill>
                <a:latin typeface="+mn-lt"/>
              </a:rPr>
              <a:t>Make it possible to recover resources contained in WW and exploring innovative </a:t>
            </a:r>
            <a:r>
              <a:rPr lang="en-US" sz="1400" kern="0" dirty="0" smtClean="0">
                <a:solidFill>
                  <a:srgbClr val="35A2C9"/>
                </a:solidFill>
                <a:latin typeface="+mn-lt"/>
              </a:rPr>
              <a:t>processes</a:t>
            </a:r>
            <a:endParaRPr lang="en-US" sz="1400" kern="0" dirty="0">
              <a:solidFill>
                <a:srgbClr val="35A2C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6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35521</TotalTime>
  <Words>1309</Words>
  <Application>Microsoft Office PowerPoint</Application>
  <PresentationFormat>Affichage à l'écran (4:3)</PresentationFormat>
  <Paragraphs>497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MS PGothic</vt:lpstr>
      <vt:lpstr>Arial</vt:lpstr>
      <vt:lpstr>Calibri</vt:lpstr>
      <vt:lpstr>Century Gothic</vt:lpstr>
      <vt:lpstr>Courier New</vt:lpstr>
      <vt:lpstr>Khmer UI</vt:lpstr>
      <vt:lpstr>Times New Roman</vt:lpstr>
      <vt:lpstr>Wingdings</vt:lpstr>
      <vt:lpstr>ヒラギノ角ゴ Pro W3</vt:lpstr>
      <vt:lpstr>Conception personnalisée</vt:lpstr>
      <vt:lpstr>Présentation PowerPoint</vt:lpstr>
      <vt:lpstr>Contents</vt:lpstr>
      <vt:lpstr>SIAAP presentation</vt:lpstr>
      <vt:lpstr>SIAAP presentation</vt:lpstr>
      <vt:lpstr>Background</vt:lpstr>
      <vt:lpstr>Background</vt:lpstr>
      <vt:lpstr>Background</vt:lpstr>
      <vt:lpstr>Background</vt:lpstr>
      <vt:lpstr>The Mocopee programme</vt:lpstr>
      <vt:lpstr>The Mocopee programme</vt:lpstr>
      <vt:lpstr>Operational applications</vt:lpstr>
      <vt:lpstr>Operational applications</vt:lpstr>
      <vt:lpstr>Operational applications</vt:lpstr>
      <vt:lpstr>Operational applications</vt:lpstr>
      <vt:lpstr>Operational applications</vt:lpstr>
      <vt:lpstr>Operational applications</vt:lpstr>
      <vt:lpstr>Operational applications</vt:lpstr>
      <vt:lpstr>Operational applications</vt:lpstr>
      <vt:lpstr>Operational applications</vt:lpstr>
      <vt:lpstr>Présentation PowerPoint</vt:lpstr>
      <vt:lpstr>Mocopee’s structure</vt:lpstr>
      <vt:lpstr>Mocopee’s structure</vt:lpstr>
      <vt:lpstr>Mocopee’s structure</vt:lpstr>
      <vt:lpstr>Mocopee’s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Sam.AZIMI@siaap.fr</dc:creator>
  <cp:lastModifiedBy>AZIMI Sam</cp:lastModifiedBy>
  <cp:revision>988</cp:revision>
  <dcterms:created xsi:type="dcterms:W3CDTF">2010-07-29T07:37:42Z</dcterms:created>
  <dcterms:modified xsi:type="dcterms:W3CDTF">2019-11-08T05:11:14Z</dcterms:modified>
</cp:coreProperties>
</file>