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539" r:id="rId2"/>
    <p:sldId id="1422" r:id="rId3"/>
    <p:sldId id="1460" r:id="rId4"/>
    <p:sldId id="1525" r:id="rId5"/>
    <p:sldId id="1528" r:id="rId6"/>
    <p:sldId id="1529" r:id="rId7"/>
    <p:sldId id="1530" r:id="rId8"/>
    <p:sldId id="1531" r:id="rId9"/>
    <p:sldId id="1532" r:id="rId10"/>
    <p:sldId id="1534" r:id="rId11"/>
    <p:sldId id="1533" r:id="rId12"/>
    <p:sldId id="1535" r:id="rId13"/>
    <p:sldId id="1536" r:id="rId14"/>
    <p:sldId id="1537" r:id="rId15"/>
    <p:sldId id="1538" r:id="rId16"/>
    <p:sldId id="1540" r:id="rId17"/>
  </p:sldIdLst>
  <p:sldSz cx="9144000" cy="5715000" type="screen16x10"/>
  <p:notesSz cx="6858000" cy="9144000"/>
  <p:defaultTextStyle>
    <a:defPPr>
      <a:defRPr lang="fr-FR"/>
    </a:defPPr>
    <a:lvl1pPr marL="0" algn="l" defTabSz="421630" rtl="0" eaLnBrk="1" latinLnBrk="0" hangingPunct="1">
      <a:defRPr sz="1660" kern="1200">
        <a:solidFill>
          <a:schemeClr val="tx1"/>
        </a:solidFill>
        <a:latin typeface="+mn-lt"/>
        <a:ea typeface="+mn-ea"/>
        <a:cs typeface="+mn-cs"/>
      </a:defRPr>
    </a:lvl1pPr>
    <a:lvl2pPr marL="421630" algn="l" defTabSz="421630" rtl="0" eaLnBrk="1" latinLnBrk="0" hangingPunct="1">
      <a:defRPr sz="1660" kern="1200">
        <a:solidFill>
          <a:schemeClr val="tx1"/>
        </a:solidFill>
        <a:latin typeface="+mn-lt"/>
        <a:ea typeface="+mn-ea"/>
        <a:cs typeface="+mn-cs"/>
      </a:defRPr>
    </a:lvl2pPr>
    <a:lvl3pPr marL="843260" algn="l" defTabSz="421630" rtl="0" eaLnBrk="1" latinLnBrk="0" hangingPunct="1">
      <a:defRPr sz="1660" kern="1200">
        <a:solidFill>
          <a:schemeClr val="tx1"/>
        </a:solidFill>
        <a:latin typeface="+mn-lt"/>
        <a:ea typeface="+mn-ea"/>
        <a:cs typeface="+mn-cs"/>
      </a:defRPr>
    </a:lvl3pPr>
    <a:lvl4pPr marL="1264890" algn="l" defTabSz="421630" rtl="0" eaLnBrk="1" latinLnBrk="0" hangingPunct="1">
      <a:defRPr sz="1660" kern="1200">
        <a:solidFill>
          <a:schemeClr val="tx1"/>
        </a:solidFill>
        <a:latin typeface="+mn-lt"/>
        <a:ea typeface="+mn-ea"/>
        <a:cs typeface="+mn-cs"/>
      </a:defRPr>
    </a:lvl4pPr>
    <a:lvl5pPr marL="1686519" algn="l" defTabSz="421630" rtl="0" eaLnBrk="1" latinLnBrk="0" hangingPunct="1">
      <a:defRPr sz="1660" kern="1200">
        <a:solidFill>
          <a:schemeClr val="tx1"/>
        </a:solidFill>
        <a:latin typeface="+mn-lt"/>
        <a:ea typeface="+mn-ea"/>
        <a:cs typeface="+mn-cs"/>
      </a:defRPr>
    </a:lvl5pPr>
    <a:lvl6pPr marL="2108149" algn="l" defTabSz="421630" rtl="0" eaLnBrk="1" latinLnBrk="0" hangingPunct="1">
      <a:defRPr sz="1660" kern="1200">
        <a:solidFill>
          <a:schemeClr val="tx1"/>
        </a:solidFill>
        <a:latin typeface="+mn-lt"/>
        <a:ea typeface="+mn-ea"/>
        <a:cs typeface="+mn-cs"/>
      </a:defRPr>
    </a:lvl6pPr>
    <a:lvl7pPr marL="2529779" algn="l" defTabSz="421630" rtl="0" eaLnBrk="1" latinLnBrk="0" hangingPunct="1">
      <a:defRPr sz="1660" kern="1200">
        <a:solidFill>
          <a:schemeClr val="tx1"/>
        </a:solidFill>
        <a:latin typeface="+mn-lt"/>
        <a:ea typeface="+mn-ea"/>
        <a:cs typeface="+mn-cs"/>
      </a:defRPr>
    </a:lvl7pPr>
    <a:lvl8pPr marL="2951409" algn="l" defTabSz="421630" rtl="0" eaLnBrk="1" latinLnBrk="0" hangingPunct="1">
      <a:defRPr sz="1660" kern="1200">
        <a:solidFill>
          <a:schemeClr val="tx1"/>
        </a:solidFill>
        <a:latin typeface="+mn-lt"/>
        <a:ea typeface="+mn-ea"/>
        <a:cs typeface="+mn-cs"/>
      </a:defRPr>
    </a:lvl8pPr>
    <a:lvl9pPr marL="3373039" algn="l" defTabSz="421630" rtl="0" eaLnBrk="1" latinLnBrk="0" hangingPunct="1">
      <a:defRPr sz="16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0096FF"/>
    <a:srgbClr val="7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9"/>
    <p:restoredTop sz="93680"/>
  </p:normalViewPr>
  <p:slideViewPr>
    <p:cSldViewPr snapToGrid="0" snapToObjects="1">
      <p:cViewPr varScale="1">
        <p:scale>
          <a:sx n="91" d="100"/>
          <a:sy n="91" d="100"/>
        </p:scale>
        <p:origin x="-989" y="-14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196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BE9C8-F2A9-2841-A0A0-EE3F3E5DCB05}" type="datetimeFigureOut">
              <a:rPr lang="fr-FR" smtClean="0"/>
              <a:pPr/>
              <a:t>08/11/2019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36D89-AE61-6840-81AC-C562C72785B9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188931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49A58-6045-A046-8A78-4BEAAB2E056C}" type="datetimeFigureOut">
              <a:rPr lang="fr-FR" smtClean="0"/>
              <a:pPr/>
              <a:t>08/11/2019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35A6C-02CE-4245-93C9-B7BEC7C96B8C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131997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21630" rtl="0" eaLnBrk="1" latinLnBrk="0" hangingPunct="1">
      <a:defRPr sz="1107" kern="1200">
        <a:solidFill>
          <a:schemeClr val="tx1"/>
        </a:solidFill>
        <a:latin typeface="+mn-lt"/>
        <a:ea typeface="+mn-ea"/>
        <a:cs typeface="+mn-cs"/>
      </a:defRPr>
    </a:lvl1pPr>
    <a:lvl2pPr marL="421630" algn="l" defTabSz="421630" rtl="0" eaLnBrk="1" latinLnBrk="0" hangingPunct="1">
      <a:defRPr sz="1107" kern="1200">
        <a:solidFill>
          <a:schemeClr val="tx1"/>
        </a:solidFill>
        <a:latin typeface="+mn-lt"/>
        <a:ea typeface="+mn-ea"/>
        <a:cs typeface="+mn-cs"/>
      </a:defRPr>
    </a:lvl2pPr>
    <a:lvl3pPr marL="843260" algn="l" defTabSz="421630" rtl="0" eaLnBrk="1" latinLnBrk="0" hangingPunct="1">
      <a:defRPr sz="1107" kern="1200">
        <a:solidFill>
          <a:schemeClr val="tx1"/>
        </a:solidFill>
        <a:latin typeface="+mn-lt"/>
        <a:ea typeface="+mn-ea"/>
        <a:cs typeface="+mn-cs"/>
      </a:defRPr>
    </a:lvl3pPr>
    <a:lvl4pPr marL="1264890" algn="l" defTabSz="421630" rtl="0" eaLnBrk="1" latinLnBrk="0" hangingPunct="1">
      <a:defRPr sz="1107" kern="1200">
        <a:solidFill>
          <a:schemeClr val="tx1"/>
        </a:solidFill>
        <a:latin typeface="+mn-lt"/>
        <a:ea typeface="+mn-ea"/>
        <a:cs typeface="+mn-cs"/>
      </a:defRPr>
    </a:lvl4pPr>
    <a:lvl5pPr marL="1686519" algn="l" defTabSz="421630" rtl="0" eaLnBrk="1" latinLnBrk="0" hangingPunct="1">
      <a:defRPr sz="1107" kern="1200">
        <a:solidFill>
          <a:schemeClr val="tx1"/>
        </a:solidFill>
        <a:latin typeface="+mn-lt"/>
        <a:ea typeface="+mn-ea"/>
        <a:cs typeface="+mn-cs"/>
      </a:defRPr>
    </a:lvl5pPr>
    <a:lvl6pPr marL="2108149" algn="l" defTabSz="421630" rtl="0" eaLnBrk="1" latinLnBrk="0" hangingPunct="1">
      <a:defRPr sz="1107" kern="1200">
        <a:solidFill>
          <a:schemeClr val="tx1"/>
        </a:solidFill>
        <a:latin typeface="+mn-lt"/>
        <a:ea typeface="+mn-ea"/>
        <a:cs typeface="+mn-cs"/>
      </a:defRPr>
    </a:lvl6pPr>
    <a:lvl7pPr marL="2529779" algn="l" defTabSz="421630" rtl="0" eaLnBrk="1" latinLnBrk="0" hangingPunct="1">
      <a:defRPr sz="1107" kern="1200">
        <a:solidFill>
          <a:schemeClr val="tx1"/>
        </a:solidFill>
        <a:latin typeface="+mn-lt"/>
        <a:ea typeface="+mn-ea"/>
        <a:cs typeface="+mn-cs"/>
      </a:defRPr>
    </a:lvl7pPr>
    <a:lvl8pPr marL="2951409" algn="l" defTabSz="421630" rtl="0" eaLnBrk="1" latinLnBrk="0" hangingPunct="1">
      <a:defRPr sz="1107" kern="1200">
        <a:solidFill>
          <a:schemeClr val="tx1"/>
        </a:solidFill>
        <a:latin typeface="+mn-lt"/>
        <a:ea typeface="+mn-ea"/>
        <a:cs typeface="+mn-cs"/>
      </a:defRPr>
    </a:lvl8pPr>
    <a:lvl9pPr marL="3373039" algn="l" defTabSz="421630" rtl="0" eaLnBrk="1" latinLnBrk="0" hangingPunct="1">
      <a:defRPr sz="11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34" y="1775410"/>
            <a:ext cx="7772400" cy="1225021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34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5416-D08E-FF48-B196-07F4928246F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3466838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5416-D08E-FF48-B196-07F4928246F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4324069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921"/>
            <a:ext cx="2057400" cy="4876271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29" y="228921"/>
            <a:ext cx="6019800" cy="487627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5416-D08E-FF48-B196-07F4928246F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0327246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5416-D08E-FF48-B196-07F4928246F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5169875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22" y="3672473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22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5416-D08E-FF48-B196-07F4928246F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5828453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5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3" y="1333505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5416-D08E-FF48-B196-07F4928246F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9464257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5416-D08E-FF48-B196-07F4928246F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2487453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5416-D08E-FF48-B196-07F4928246F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098151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5416-D08E-FF48-B196-07F4928246F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9066843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34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598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34" y="1195920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5416-D08E-FF48-B196-07F4928246F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4225780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5416-D08E-FF48-B196-07F4928246F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9741125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11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33505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14" y="5297015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34" y="5297015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5297015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F5416-D08E-FF48-B196-07F4928246F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89627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sldNum="0" hdr="0" ftr="0" dt="0"/>
  <p:txStyles>
    <p:titleStyle>
      <a:lvl1pPr algn="ctr" defTabSz="380985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3809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380985" rtl="0" eaLnBrk="1" latinLnBrk="0" hangingPunct="1">
        <a:spcBef>
          <a:spcPct val="20000"/>
        </a:spcBef>
        <a:buFont typeface="Arial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3809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380985" rtl="0" eaLnBrk="1" latinLnBrk="0" hangingPunct="1">
        <a:spcBef>
          <a:spcPct val="20000"/>
        </a:spcBef>
        <a:buFont typeface="Arial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380985" rtl="0" eaLnBrk="1" latinLnBrk="0" hangingPunct="1">
        <a:spcBef>
          <a:spcPct val="20000"/>
        </a:spcBef>
        <a:buFont typeface="Arial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4161275"/>
            <a:ext cx="8280920" cy="450964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it-IT" sz="72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Professor  </a:t>
            </a:r>
            <a:r>
              <a:rPr lang="it-IT" sz="7200" i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Isam</a:t>
            </a:r>
            <a:r>
              <a:rPr lang="it-IT" sz="72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7200" i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Shahrour</a:t>
            </a:r>
            <a:r>
              <a:rPr lang="it-IT" sz="72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Professor </a:t>
            </a:r>
            <a:r>
              <a:rPr lang="it-IT" sz="7200" i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Ilan</a:t>
            </a:r>
            <a:r>
              <a:rPr lang="it-IT" sz="72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7200" i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Juran</a:t>
            </a:r>
            <a:r>
              <a:rPr lang="it-IT" sz="72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&amp; Dr. Silvia Tinelli</a:t>
            </a:r>
            <a:endParaRPr lang="it-IT" sz="7200" i="1" dirty="0" smtClean="0">
              <a:solidFill>
                <a:srgbClr val="0070C0"/>
              </a:solidFill>
              <a:latin typeface="Calibri Light" pitchFamily="34" charset="0"/>
              <a:cs typeface="Calibri Light" pitchFamily="34" charset="0"/>
            </a:endParaRPr>
          </a:p>
          <a:p>
            <a:pPr algn="ctr"/>
            <a:endParaRPr lang="it-IT" sz="7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48906"/>
            <a:ext cx="1538673" cy="1004799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71" t="26239" r="43133" b="-15027"/>
          <a:stretch>
            <a:fillRect/>
          </a:stretch>
        </p:blipFill>
        <p:spPr bwMode="auto">
          <a:xfrm>
            <a:off x="4860032" y="157200"/>
            <a:ext cx="2448272" cy="90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4901" y="1193667"/>
            <a:ext cx="1152128" cy="7600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611560" y="225743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12" name="Picture 2" descr="Risultati immagini per university of lille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057301"/>
            <a:ext cx="2113110" cy="960107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063" b="-4956"/>
          <a:stretch>
            <a:fillRect/>
          </a:stretch>
        </p:blipFill>
        <p:spPr bwMode="auto">
          <a:xfrm>
            <a:off x="2483768" y="337220"/>
            <a:ext cx="2016224" cy="48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2555776" y="4837721"/>
            <a:ext cx="4392488" cy="60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November</a:t>
            </a:r>
            <a:r>
              <a:rPr lang="it-IT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7 &amp; 8, 2019, </a:t>
            </a:r>
            <a:r>
              <a:rPr lang="it-IT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Conference</a:t>
            </a:r>
            <a:r>
              <a:rPr lang="it-IT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Room</a:t>
            </a:r>
            <a:r>
              <a:rPr lang="it-IT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IV, UNESCO </a:t>
            </a:r>
            <a:r>
              <a:rPr lang="it-IT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H.Q.</a:t>
            </a:r>
            <a:r>
              <a:rPr lang="it-IT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t-IT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Place</a:t>
            </a:r>
            <a:r>
              <a:rPr lang="it-IT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it-IT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Fontenoy</a:t>
            </a:r>
            <a:r>
              <a:rPr lang="it-IT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t-IT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Paris</a:t>
            </a:r>
            <a:endParaRPr lang="it-IT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154" name="AutoShape 2" descr="Risultati immagini per vite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AutoShape 4" descr="Risultati immagini per vite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AutoShape 6" descr="Risultati immagini per vite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460375" y="2134322"/>
            <a:ext cx="826410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639127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ea typeface="Times New Roman" pitchFamily="18" charset="0"/>
                <a:cs typeface="Times New Roman" pitchFamily="18" charset="0"/>
              </a:rPr>
              <a:t>UNESCO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Metropolitan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ea typeface="Times New Roman" pitchFamily="18" charset="0"/>
                <a:cs typeface="Times New Roman" pitchFamily="18" charset="0"/>
              </a:rPr>
              <a:t>“ECO – RISE”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R2020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ea typeface="Times New Roman" pitchFamily="18" charset="0"/>
                <a:cs typeface="Times New Roman" pitchFamily="18" charset="0"/>
              </a:rPr>
              <a:t>Colloquium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639127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ea typeface="Times New Roman" pitchFamily="18" charset="0"/>
                <a:cs typeface="Arial" pitchFamily="34" charset="0"/>
              </a:rPr>
              <a:t>“E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co-development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ea typeface="Times New Roman" pitchFamily="18" charset="0"/>
                <a:cs typeface="Arial" pitchFamily="34" charset="0"/>
              </a:rPr>
              <a:t>, C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limate-impacts &amp; service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ea typeface="Times New Roman" pitchFamily="18" charset="0"/>
                <a:cs typeface="Arial" pitchFamily="34" charset="0"/>
              </a:rPr>
              <a:t>-O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perators’ challenges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esilient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ea typeface="Times New Roman" pitchFamily="18" charset="0"/>
                <a:cs typeface="Arial" pitchFamily="34" charset="0"/>
              </a:rPr>
              <a:t> I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nfrastructure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ea typeface="Times New Roman" pitchFamily="18" charset="0"/>
                <a:cs typeface="Arial" pitchFamily="34" charset="0"/>
              </a:rPr>
              <a:t>&amp; S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ustainable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cosystems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9160" name="yui_3_10_0_1_1568380922410_108" descr="Description: ew York University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47228" y="1068318"/>
            <a:ext cx="946538" cy="9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1.tif"/>
          <p:cNvPicPr>
            <a:picLocks noChangeAspect="1"/>
          </p:cNvPicPr>
          <p:nvPr/>
        </p:nvPicPr>
        <p:blipFill>
          <a:blip r:embed="rId2" cstate="print"/>
          <a:srcRect l="2752" t="1299" r="1262" b="7756"/>
          <a:stretch>
            <a:fillRect/>
          </a:stretch>
        </p:blipFill>
        <p:spPr>
          <a:xfrm>
            <a:off x="208662" y="1355242"/>
            <a:ext cx="5532262" cy="393948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535185" y="411061"/>
            <a:ext cx="6123964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altLang="en-US" sz="2800" b="1" dirty="0" smtClean="0">
                <a:solidFill>
                  <a:srgbClr val="0432FF"/>
                </a:solidFill>
              </a:rPr>
              <a:t>Water quality - Lille Lab. Demo Site</a:t>
            </a:r>
          </a:p>
        </p:txBody>
      </p:sp>
      <p:sp>
        <p:nvSpPr>
          <p:cNvPr id="7" name="Rettangolo 6"/>
          <p:cNvSpPr/>
          <p:nvPr/>
        </p:nvSpPr>
        <p:spPr>
          <a:xfrm>
            <a:off x="5903536" y="1355242"/>
            <a:ext cx="3082565" cy="39192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txBody>
          <a:bodyPr wrap="square" lIns="71323" tIns="35662" rIns="71323" bIns="35662">
            <a:spAutoFit/>
          </a:bodyPr>
          <a:lstStyle/>
          <a:p>
            <a:endParaRPr lang="en-US" sz="17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S::can-</a:t>
            </a:r>
            <a:r>
              <a:rPr lang="en-US" sz="18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spectro</a:t>
            </a: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::</a:t>
            </a:r>
            <a:r>
              <a:rPr lang="en-US" sz="18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lyser</a:t>
            </a: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(Chlorine, Conductivity, Turbidity, pH, UV- Absorption, TOC)</a:t>
            </a:r>
          </a:p>
          <a:p>
            <a:r>
              <a:rPr lang="en-US" sz="18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EventLab-Optiqua</a:t>
            </a: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(Refractive Index - RI)</a:t>
            </a:r>
          </a:p>
          <a:p>
            <a:r>
              <a:rPr lang="en-US" sz="18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Intellitect-Intellisonde</a:t>
            </a:r>
            <a:endParaRPr lang="en-US" sz="18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(Conductivity, pH, Chlorine, Turbidity)</a:t>
            </a:r>
          </a:p>
          <a:p>
            <a:endParaRPr lang="en-US" sz="1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alt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en-US" altLang="en-US" sz="18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Amani</a:t>
            </a:r>
            <a:r>
              <a:rPr lang="en-US" altLang="en-US" sz="18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Abdallah</a:t>
            </a:r>
            <a:r>
              <a:rPr lang="en-US" altLang="en-US" sz="18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PhD Thesis, 2015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>
              <a:buFont typeface="Arial" pitchFamily="34" charset="0"/>
              <a:buChar char="•"/>
            </a:pPr>
            <a:endParaRPr lang="en-US" sz="17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5.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721" y="1105055"/>
            <a:ext cx="7918918" cy="446892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027547" y="3162650"/>
            <a:ext cx="37437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S::can-</a:t>
            </a:r>
            <a:r>
              <a:rPr lang="en-US" sz="2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spectro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::</a:t>
            </a:r>
            <a:r>
              <a:rPr lang="en-US" sz="2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lyser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Chlorine, Conductivity, Turbidity, pH, UV- Absorption, TOC</a:t>
            </a:r>
          </a:p>
          <a:p>
            <a:r>
              <a:rPr lang="en-US" sz="2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EventLab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Optiqua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Refractive Index – RI</a:t>
            </a:r>
          </a:p>
          <a:p>
            <a:r>
              <a:rPr lang="en-US" sz="2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Intellisonde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Conductivity, pH, Chlorine, Turbidity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007080" y="234047"/>
            <a:ext cx="32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solidFill>
                  <a:srgbClr val="0432FF"/>
                </a:solidFill>
              </a:rPr>
              <a:t>Monitoring Stations</a:t>
            </a:r>
            <a:endParaRPr lang="en-US" altLang="en-US" sz="2800" b="1" dirty="0">
              <a:solidFill>
                <a:srgbClr val="0432FF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770326" y="757267"/>
            <a:ext cx="1588191" cy="347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en-US" altLang="en-US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Lille Demo-Site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5.3 bi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1357333"/>
            <a:ext cx="8345252" cy="420046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67544" y="277214"/>
            <a:ext cx="8198283" cy="52322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0432FF"/>
                </a:solidFill>
              </a:rPr>
              <a:t>S::can SENSITIVITY with different E. coli injections</a:t>
            </a:r>
          </a:p>
        </p:txBody>
      </p:sp>
      <p:sp>
        <p:nvSpPr>
          <p:cNvPr id="5" name="Rettangolo 4"/>
          <p:cNvSpPr/>
          <p:nvPr/>
        </p:nvSpPr>
        <p:spPr>
          <a:xfrm>
            <a:off x="3120873" y="823399"/>
            <a:ext cx="3246402" cy="347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en-US" altLang="en-US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Amani</a:t>
            </a:r>
            <a:r>
              <a:rPr lang="en-US" altLang="en-US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Abdallah</a:t>
            </a:r>
            <a:r>
              <a:rPr lang="en-US" altLang="en-US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PhD Thesis, 2015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55575" y="-19725"/>
            <a:ext cx="770485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0432FF"/>
                </a:solidFill>
              </a:rPr>
              <a:t>AI-based Algorithm</a:t>
            </a:r>
          </a:p>
          <a:p>
            <a:pPr algn="ctr" fontAlgn="base">
              <a:spcBef>
                <a:spcPct val="0"/>
              </a:spcBef>
            </a:pPr>
            <a:r>
              <a:rPr lang="en-US" alt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Tested Pattern recognizers: </a:t>
            </a:r>
            <a:r>
              <a:rPr lang="en-US" alt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Supported Vector Machines (SVMs)</a:t>
            </a:r>
            <a:r>
              <a:rPr lang="en-US" alt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alt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Artificial Neural Network (ANN)</a:t>
            </a:r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 l="50197" t="20896" r="22498" b="63867"/>
          <a:stretch>
            <a:fillRect/>
          </a:stretch>
        </p:blipFill>
        <p:spPr bwMode="auto">
          <a:xfrm>
            <a:off x="2411760" y="3577581"/>
            <a:ext cx="5040560" cy="102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igura a mano libera 5"/>
          <p:cNvSpPr/>
          <p:nvPr/>
        </p:nvSpPr>
        <p:spPr>
          <a:xfrm>
            <a:off x="323529" y="1237320"/>
            <a:ext cx="1661481" cy="723707"/>
          </a:xfrm>
          <a:custGeom>
            <a:avLst/>
            <a:gdLst>
              <a:gd name="connsiteX0" fmla="*/ 0 w 1471416"/>
              <a:gd name="connsiteY0" fmla="*/ 434224 h 868448"/>
              <a:gd name="connsiteX1" fmla="*/ 361760 w 1471416"/>
              <a:gd name="connsiteY1" fmla="*/ 60276 h 868448"/>
              <a:gd name="connsiteX2" fmla="*/ 735709 w 1471416"/>
              <a:gd name="connsiteY2" fmla="*/ 1 h 868448"/>
              <a:gd name="connsiteX3" fmla="*/ 1109658 w 1471416"/>
              <a:gd name="connsiteY3" fmla="*/ 60276 h 868448"/>
              <a:gd name="connsiteX4" fmla="*/ 1471416 w 1471416"/>
              <a:gd name="connsiteY4" fmla="*/ 434226 h 868448"/>
              <a:gd name="connsiteX5" fmla="*/ 1109657 w 1471416"/>
              <a:gd name="connsiteY5" fmla="*/ 808175 h 868448"/>
              <a:gd name="connsiteX6" fmla="*/ 735708 w 1471416"/>
              <a:gd name="connsiteY6" fmla="*/ 868450 h 868448"/>
              <a:gd name="connsiteX7" fmla="*/ 361759 w 1471416"/>
              <a:gd name="connsiteY7" fmla="*/ 808175 h 868448"/>
              <a:gd name="connsiteX8" fmla="*/ 0 w 1471416"/>
              <a:gd name="connsiteY8" fmla="*/ 434225 h 868448"/>
              <a:gd name="connsiteX9" fmla="*/ 0 w 1471416"/>
              <a:gd name="connsiteY9" fmla="*/ 434224 h 86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1416" h="868448">
                <a:moveTo>
                  <a:pt x="0" y="434224"/>
                </a:moveTo>
                <a:cubicBezTo>
                  <a:pt x="1" y="280578"/>
                  <a:pt x="137572" y="138371"/>
                  <a:pt x="361760" y="60276"/>
                </a:cubicBezTo>
                <a:cubicBezTo>
                  <a:pt x="475039" y="20815"/>
                  <a:pt x="604171" y="1"/>
                  <a:pt x="735709" y="1"/>
                </a:cubicBezTo>
                <a:cubicBezTo>
                  <a:pt x="867247" y="1"/>
                  <a:pt x="996379" y="20815"/>
                  <a:pt x="1109658" y="60276"/>
                </a:cubicBezTo>
                <a:cubicBezTo>
                  <a:pt x="1333846" y="138372"/>
                  <a:pt x="1471417" y="280580"/>
                  <a:pt x="1471416" y="434226"/>
                </a:cubicBezTo>
                <a:cubicBezTo>
                  <a:pt x="1471416" y="587872"/>
                  <a:pt x="1333845" y="730079"/>
                  <a:pt x="1109657" y="808175"/>
                </a:cubicBezTo>
                <a:cubicBezTo>
                  <a:pt x="996378" y="847636"/>
                  <a:pt x="867246" y="868450"/>
                  <a:pt x="735708" y="868450"/>
                </a:cubicBezTo>
                <a:cubicBezTo>
                  <a:pt x="604170" y="868450"/>
                  <a:pt x="475038" y="847636"/>
                  <a:pt x="361759" y="808175"/>
                </a:cubicBezTo>
                <a:cubicBezTo>
                  <a:pt x="137571" y="730079"/>
                  <a:pt x="0" y="587872"/>
                  <a:pt x="0" y="434225"/>
                </a:cubicBezTo>
                <a:lnTo>
                  <a:pt x="0" y="43422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>
                  <a:hueOff val="0"/>
                  <a:satOff val="0"/>
                  <a:lumOff val="0"/>
                  <a:alphaOff val="0"/>
                  <a:tint val="60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29000"/>
                  <a:satMod val="400000"/>
                </a:schemeClr>
              </a:gs>
            </a:gsLst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8184" tIns="139881" rIns="228184" bIns="13988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SVMs</a:t>
            </a:r>
            <a:endParaRPr lang="en-US" sz="2000" kern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Figura a mano libera 6"/>
          <p:cNvSpPr/>
          <p:nvPr/>
        </p:nvSpPr>
        <p:spPr>
          <a:xfrm>
            <a:off x="395537" y="4599506"/>
            <a:ext cx="1661481" cy="723707"/>
          </a:xfrm>
          <a:custGeom>
            <a:avLst/>
            <a:gdLst>
              <a:gd name="connsiteX0" fmla="*/ 0 w 1471416"/>
              <a:gd name="connsiteY0" fmla="*/ 434224 h 868448"/>
              <a:gd name="connsiteX1" fmla="*/ 361760 w 1471416"/>
              <a:gd name="connsiteY1" fmla="*/ 60276 h 868448"/>
              <a:gd name="connsiteX2" fmla="*/ 735709 w 1471416"/>
              <a:gd name="connsiteY2" fmla="*/ 1 h 868448"/>
              <a:gd name="connsiteX3" fmla="*/ 1109658 w 1471416"/>
              <a:gd name="connsiteY3" fmla="*/ 60276 h 868448"/>
              <a:gd name="connsiteX4" fmla="*/ 1471416 w 1471416"/>
              <a:gd name="connsiteY4" fmla="*/ 434226 h 868448"/>
              <a:gd name="connsiteX5" fmla="*/ 1109657 w 1471416"/>
              <a:gd name="connsiteY5" fmla="*/ 808175 h 868448"/>
              <a:gd name="connsiteX6" fmla="*/ 735708 w 1471416"/>
              <a:gd name="connsiteY6" fmla="*/ 868450 h 868448"/>
              <a:gd name="connsiteX7" fmla="*/ 361759 w 1471416"/>
              <a:gd name="connsiteY7" fmla="*/ 808175 h 868448"/>
              <a:gd name="connsiteX8" fmla="*/ 0 w 1471416"/>
              <a:gd name="connsiteY8" fmla="*/ 434225 h 868448"/>
              <a:gd name="connsiteX9" fmla="*/ 0 w 1471416"/>
              <a:gd name="connsiteY9" fmla="*/ 434224 h 86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1416" h="868448">
                <a:moveTo>
                  <a:pt x="0" y="434224"/>
                </a:moveTo>
                <a:cubicBezTo>
                  <a:pt x="1" y="280578"/>
                  <a:pt x="137572" y="138371"/>
                  <a:pt x="361760" y="60276"/>
                </a:cubicBezTo>
                <a:cubicBezTo>
                  <a:pt x="475039" y="20815"/>
                  <a:pt x="604171" y="1"/>
                  <a:pt x="735709" y="1"/>
                </a:cubicBezTo>
                <a:cubicBezTo>
                  <a:pt x="867247" y="1"/>
                  <a:pt x="996379" y="20815"/>
                  <a:pt x="1109658" y="60276"/>
                </a:cubicBezTo>
                <a:cubicBezTo>
                  <a:pt x="1333846" y="138372"/>
                  <a:pt x="1471417" y="280580"/>
                  <a:pt x="1471416" y="434226"/>
                </a:cubicBezTo>
                <a:cubicBezTo>
                  <a:pt x="1471416" y="587872"/>
                  <a:pt x="1333845" y="730079"/>
                  <a:pt x="1109657" y="808175"/>
                </a:cubicBezTo>
                <a:cubicBezTo>
                  <a:pt x="996378" y="847636"/>
                  <a:pt x="867246" y="868450"/>
                  <a:pt x="735708" y="868450"/>
                </a:cubicBezTo>
                <a:cubicBezTo>
                  <a:pt x="604170" y="868450"/>
                  <a:pt x="475038" y="847636"/>
                  <a:pt x="361759" y="808175"/>
                </a:cubicBezTo>
                <a:cubicBezTo>
                  <a:pt x="137571" y="730079"/>
                  <a:pt x="0" y="587872"/>
                  <a:pt x="0" y="434225"/>
                </a:cubicBezTo>
                <a:lnTo>
                  <a:pt x="0" y="43422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>
                  <a:hueOff val="0"/>
                  <a:satOff val="0"/>
                  <a:lumOff val="0"/>
                  <a:alphaOff val="0"/>
                  <a:tint val="60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29000"/>
                  <a:satMod val="400000"/>
                </a:schemeClr>
              </a:gs>
            </a:gsLst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8184" tIns="139881" rIns="228184" bIns="13988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ANN</a:t>
            </a:r>
            <a:endParaRPr lang="en-US" sz="2000" kern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magine 1" descr="http://chem-eng.utoronto.ca/~datamining/dmc/images/SVM_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77314"/>
            <a:ext cx="3600400" cy="215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5940152" y="1357334"/>
            <a:ext cx="3024336" cy="1492716"/>
          </a:xfrm>
          <a:prstGeom prst="rect">
            <a:avLst/>
          </a:prstGeom>
          <a:ln w="158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SVM ALGORITHMs</a:t>
            </a:r>
          </a:p>
          <a:p>
            <a:pPr algn="ctr"/>
            <a:endParaRPr lang="en-US" sz="8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Optimal </a:t>
            </a:r>
            <a:r>
              <a:rPr lang="en-US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hyperplane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is used for the classification of upcoming data, after being trained from two data categories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987824" y="4657700"/>
            <a:ext cx="6048672" cy="981807"/>
          </a:xfrm>
          <a:prstGeom prst="rect">
            <a:avLst/>
          </a:prstGeom>
          <a:ln w="158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ANN</a:t>
            </a:r>
          </a:p>
          <a:p>
            <a:pPr algn="ctr"/>
            <a:endParaRPr lang="en-US" sz="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Artificial Neural can classify vectors arbitrarily in n- dimensional space, given enough neurons in its structure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1043608" y="2137420"/>
            <a:ext cx="288032" cy="300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ccia in giù 12"/>
          <p:cNvSpPr/>
          <p:nvPr/>
        </p:nvSpPr>
        <p:spPr>
          <a:xfrm rot="10800000">
            <a:off x="1043608" y="4123918"/>
            <a:ext cx="288032" cy="300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467544" y="2557467"/>
            <a:ext cx="1512168" cy="138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Classification</a:t>
            </a:r>
            <a:r>
              <a:rPr lang="en-US" sz="17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1700" dirty="0" smtClean="0">
                <a:solidFill>
                  <a:srgbClr val="C00000"/>
                </a:solidFill>
              </a:rPr>
              <a:t>(</a:t>
            </a:r>
            <a:r>
              <a:rPr lang="el-GR" sz="1700" dirty="0" smtClean="0">
                <a:solidFill>
                  <a:srgbClr val="C00000"/>
                </a:solidFill>
                <a:latin typeface="GreekC"/>
                <a:cs typeface="GreekC"/>
              </a:rPr>
              <a:t>Δ</a:t>
            </a:r>
            <a:r>
              <a:rPr lang="it-IT" sz="1700" dirty="0" smtClean="0">
                <a:solidFill>
                  <a:srgbClr val="C00000"/>
                </a:solidFill>
                <a:latin typeface="+mj-lt"/>
                <a:cs typeface="GreekC"/>
              </a:rPr>
              <a:t>F-</a:t>
            </a:r>
            <a:r>
              <a:rPr lang="el-GR" sz="1700" dirty="0" smtClean="0">
                <a:solidFill>
                  <a:srgbClr val="C00000"/>
                </a:solidFill>
                <a:latin typeface="GreekC"/>
                <a:cs typeface="GreekC"/>
              </a:rPr>
              <a:t>Δ</a:t>
            </a:r>
            <a:r>
              <a:rPr lang="it-IT" sz="1700" dirty="0" smtClean="0">
                <a:solidFill>
                  <a:srgbClr val="C00000"/>
                </a:solidFill>
                <a:cs typeface="GreekC"/>
              </a:rPr>
              <a:t>T</a:t>
            </a:r>
            <a:r>
              <a:rPr lang="it-IT" sz="1700" dirty="0" smtClean="0">
                <a:solidFill>
                  <a:srgbClr val="C00000"/>
                </a:solidFill>
                <a:latin typeface="+mj-lt"/>
                <a:cs typeface="GreekC"/>
              </a:rPr>
              <a:t>)</a:t>
            </a:r>
            <a:endParaRPr lang="en-US" sz="17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Likelihood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Severity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Risk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395536" y="2557467"/>
            <a:ext cx="1656184" cy="13819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453531" y="114033"/>
            <a:ext cx="6796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0432FF"/>
                </a:solidFill>
              </a:rPr>
              <a:t>Multi-parameters/Multi-injections Analysis</a:t>
            </a:r>
            <a:endParaRPr lang="en-US" altLang="en-US" sz="2800" b="1" dirty="0">
              <a:solidFill>
                <a:srgbClr val="0432FF"/>
              </a:solidFill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5796136" y="1357334"/>
            <a:ext cx="2932884" cy="1494923"/>
          </a:xfrm>
          <a:prstGeom prst="rect">
            <a:avLst/>
          </a:prstGeom>
          <a:solidFill>
            <a:srgbClr val="FFFFFF"/>
          </a:solidFill>
          <a:ln w="15875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it-IT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SVM – </a:t>
            </a:r>
            <a:r>
              <a:rPr lang="it-IT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Classification</a:t>
            </a:r>
            <a:r>
              <a:rPr lang="it-IT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Loss ≈ 0%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it-IT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ANN – </a:t>
            </a:r>
            <a:r>
              <a:rPr lang="it-IT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Classification</a:t>
            </a:r>
            <a:r>
              <a:rPr lang="it-IT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Error</a:t>
            </a:r>
            <a:r>
              <a:rPr lang="it-IT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5.26*10</a:t>
            </a:r>
            <a:r>
              <a:rPr lang="en-US" sz="2000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-7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2" name="Connettore 1 31"/>
          <p:cNvCxnSpPr>
            <a:stCxn id="31" idx="1"/>
            <a:endCxn id="31" idx="3"/>
          </p:cNvCxnSpPr>
          <p:nvPr/>
        </p:nvCxnSpPr>
        <p:spPr>
          <a:xfrm>
            <a:off x="5796136" y="2104796"/>
            <a:ext cx="29328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397560"/>
            <a:ext cx="2932884" cy="136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796136" y="2977514"/>
            <a:ext cx="2932884" cy="442153"/>
          </a:xfrm>
          <a:prstGeom prst="rect">
            <a:avLst/>
          </a:prstGeom>
          <a:solidFill>
            <a:srgbClr val="FFFFFF"/>
          </a:solidFill>
          <a:ln w="15875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Anomalies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3779912" y="3037521"/>
            <a:ext cx="499538" cy="350429"/>
          </a:xfrm>
          <a:prstGeom prst="ellipse">
            <a:avLst/>
          </a:prstGeom>
          <a:noFill/>
          <a:ln w="1587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Immagine 26" descr="multispot.jpg"/>
          <p:cNvPicPr/>
          <p:nvPr/>
        </p:nvPicPr>
        <p:blipFill>
          <a:blip r:embed="rId3" cstate="print"/>
          <a:srcRect l="18957" t="20051" r="31488" b="23003"/>
          <a:stretch>
            <a:fillRect/>
          </a:stretch>
        </p:blipFill>
        <p:spPr>
          <a:xfrm>
            <a:off x="395536" y="997294"/>
            <a:ext cx="4968552" cy="421475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310128" y="637253"/>
            <a:ext cx="3096344" cy="34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[SW4EU Research report 2017]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910980" y="210157"/>
            <a:ext cx="356532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0432FF"/>
                </a:solidFill>
              </a:rPr>
              <a:t>Conclusions</a:t>
            </a:r>
          </a:p>
        </p:txBody>
      </p:sp>
      <p:sp>
        <p:nvSpPr>
          <p:cNvPr id="6" name="Rettangolo 5"/>
          <p:cNvSpPr/>
          <p:nvPr/>
        </p:nvSpPr>
        <p:spPr>
          <a:xfrm>
            <a:off x="205336" y="713065"/>
            <a:ext cx="8830257" cy="4688669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514350" indent="-514350" fontAlgn="base">
              <a:buFont typeface="+mj-lt"/>
              <a:buAutoNum type="romanUcPeriod"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DMA Monitoring for Risk Assessment of Network Leakage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with statistical data analysis yielding Likelihood, Severity, Risk indicators</a:t>
            </a:r>
          </a:p>
          <a:p>
            <a:pPr marL="400050" indent="-400050" fontAlgn="base">
              <a:buFont typeface="+mj-lt"/>
              <a:buAutoNum type="romanUcPeriod"/>
            </a:pPr>
            <a:endParaRPr lang="en-US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fontAlgn="base">
              <a:buFont typeface="+mj-lt"/>
              <a:buAutoNum type="romanUcPeriod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Results demo-illustrate the feasibility of a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LEAK Prototype System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 simulating operator experience of leak detection</a:t>
            </a:r>
          </a:p>
          <a:p>
            <a:pPr marL="349187" indent="-349187">
              <a:buFont typeface="+mj-lt"/>
              <a:buAutoNum type="romanUcPeriod"/>
            </a:pPr>
            <a:endParaRPr lang="en-US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alt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Feasibility &amp; demo-illustration of AI-based models </a:t>
            </a:r>
            <a:r>
              <a:rPr lang="en-US" alt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with pattern recognition features for reliable leak detection and geo-localization filtering false alarms</a:t>
            </a:r>
          </a:p>
          <a:p>
            <a:pPr marL="514350" indent="-514350">
              <a:buFont typeface="+mj-lt"/>
              <a:buAutoNum type="romanUcPeriod"/>
            </a:pPr>
            <a:endParaRPr lang="en-US" altLang="en-US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alt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Demo-illustration of the Prototype Systems for early warning systems </a:t>
            </a:r>
            <a:r>
              <a:rPr lang="en-US" alt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with likelihood &amp; risk indicators </a:t>
            </a:r>
          </a:p>
          <a:p>
            <a:pPr marL="400050" indent="-400050">
              <a:buFont typeface="+mj-lt"/>
              <a:buAutoNum type="romanUcPeriod"/>
            </a:pPr>
            <a:endParaRPr lang="en-US" altLang="en-US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alt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Feasibility &amp; demo-illustration of </a:t>
            </a:r>
            <a:r>
              <a:rPr lang="en-US" alt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AI-based models </a:t>
            </a:r>
            <a:r>
              <a:rPr lang="en-US" alt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with mono/multi-parameters pattern recognition features </a:t>
            </a:r>
            <a:r>
              <a:rPr lang="en-US" alt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 reliable bio-contamination detection</a:t>
            </a:r>
          </a:p>
          <a:p>
            <a:pPr marL="400050" indent="-400050">
              <a:buFont typeface="+mj-lt"/>
              <a:buAutoNum type="romanUcPeriod"/>
            </a:pPr>
            <a:endParaRPr lang="en-US" altLang="en-US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alt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Multi-parameters analysis</a:t>
            </a:r>
            <a:r>
              <a:rPr lang="en-US" alt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improves anomaly detection &amp; geo-localization reliability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4161275"/>
            <a:ext cx="8280920" cy="450964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it-IT" sz="72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Professor  </a:t>
            </a:r>
            <a:r>
              <a:rPr lang="it-IT" sz="7200" i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Isam</a:t>
            </a:r>
            <a:r>
              <a:rPr lang="it-IT" sz="72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7200" i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Shahrour</a:t>
            </a:r>
            <a:r>
              <a:rPr lang="it-IT" sz="72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Professor </a:t>
            </a:r>
            <a:r>
              <a:rPr lang="it-IT" sz="7200" i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Ilan</a:t>
            </a:r>
            <a:r>
              <a:rPr lang="it-IT" sz="72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7200" i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Juran</a:t>
            </a:r>
            <a:r>
              <a:rPr lang="it-IT" sz="72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&amp; Dr. Silvia Tinelli</a:t>
            </a:r>
            <a:endParaRPr lang="it-IT" sz="7200" i="1" dirty="0" smtClean="0">
              <a:solidFill>
                <a:srgbClr val="0070C0"/>
              </a:solidFill>
              <a:latin typeface="Calibri Light" pitchFamily="34" charset="0"/>
              <a:cs typeface="Calibri Light" pitchFamily="34" charset="0"/>
            </a:endParaRPr>
          </a:p>
          <a:p>
            <a:pPr algn="ctr"/>
            <a:endParaRPr lang="it-IT" sz="7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48906"/>
            <a:ext cx="1538673" cy="1004799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71" t="26239" r="43133" b="-15027"/>
          <a:stretch>
            <a:fillRect/>
          </a:stretch>
        </p:blipFill>
        <p:spPr bwMode="auto">
          <a:xfrm>
            <a:off x="4860032" y="157200"/>
            <a:ext cx="2448272" cy="90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4901" y="1193667"/>
            <a:ext cx="1152128" cy="7600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611560" y="225743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12" name="Picture 2" descr="Risultati immagini per university of lille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057301"/>
            <a:ext cx="2113110" cy="960107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063" b="-4956"/>
          <a:stretch>
            <a:fillRect/>
          </a:stretch>
        </p:blipFill>
        <p:spPr bwMode="auto">
          <a:xfrm>
            <a:off x="2483768" y="337220"/>
            <a:ext cx="2016224" cy="48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2555776" y="4837721"/>
            <a:ext cx="4392488" cy="60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November</a:t>
            </a:r>
            <a:r>
              <a:rPr lang="it-IT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7 &amp; 8, 2019, </a:t>
            </a:r>
            <a:r>
              <a:rPr lang="it-IT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Conference</a:t>
            </a:r>
            <a:r>
              <a:rPr lang="it-IT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Room</a:t>
            </a:r>
            <a:r>
              <a:rPr lang="it-IT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IV, UNESCO </a:t>
            </a:r>
            <a:r>
              <a:rPr lang="it-IT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H.Q.</a:t>
            </a:r>
            <a:r>
              <a:rPr lang="it-IT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t-IT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Place</a:t>
            </a:r>
            <a:r>
              <a:rPr lang="it-IT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it-IT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Fontenoy</a:t>
            </a:r>
            <a:r>
              <a:rPr lang="it-IT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t-IT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Paris</a:t>
            </a:r>
            <a:endParaRPr lang="it-IT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154" name="AutoShape 2" descr="Risultati immagini per vite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AutoShape 4" descr="Risultati immagini per vite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AutoShape 6" descr="Risultati immagini per vite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460375" y="2626765"/>
            <a:ext cx="82641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639127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AU" altLang="en-US" sz="4800" b="1" dirty="0" smtClean="0">
                <a:solidFill>
                  <a:srgbClr val="0432FF"/>
                </a:solidFill>
              </a:rPr>
              <a:t>Thank you!</a:t>
            </a:r>
          </a:p>
        </p:txBody>
      </p:sp>
      <p:pic>
        <p:nvPicPr>
          <p:cNvPr id="49160" name="yui_3_10_0_1_1568380922410_108" descr="Description: ew York University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47228" y="1068318"/>
            <a:ext cx="946538" cy="9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64712" y="0"/>
            <a:ext cx="5441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European Smart Water project</a:t>
            </a:r>
          </a:p>
          <a:p>
            <a:pPr algn="ctr"/>
            <a:r>
              <a:rPr lang="en-US" sz="2800" b="1" dirty="0">
                <a:solidFill>
                  <a:srgbClr val="0096FF"/>
                </a:solidFill>
              </a:rPr>
              <a:t>SmartWater4Europe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782783" y="954107"/>
            <a:ext cx="4923953" cy="1924573"/>
            <a:chOff x="0" y="2327512"/>
            <a:chExt cx="4864608" cy="255270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327513"/>
              <a:ext cx="4864608" cy="25527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0032" y="2327512"/>
              <a:ext cx="1335054" cy="422767"/>
            </a:xfrm>
            <a:prstGeom prst="rect">
              <a:avLst/>
            </a:prstGeom>
            <a:solidFill>
              <a:schemeClr val="tx1"/>
            </a:solidFill>
          </p:spPr>
        </p:pic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530" y="183192"/>
            <a:ext cx="2216658" cy="2604978"/>
          </a:xfrm>
          <a:prstGeom prst="rect">
            <a:avLst/>
          </a:prstGeom>
        </p:spPr>
      </p:pic>
      <p:pic>
        <p:nvPicPr>
          <p:cNvPr id="31746" name="Picture 2" descr="https://sw4eu.com/wp-content/uploads/2017/08/sunrise-V19-08-2017.jpg"/>
          <p:cNvPicPr>
            <a:picLocks noChangeAspect="1" noChangeArrowheads="1"/>
          </p:cNvPicPr>
          <p:nvPr/>
        </p:nvPicPr>
        <p:blipFill>
          <a:blip r:embed="rId5"/>
          <a:srcRect l="53991" t="5602" r="1752" b="3784"/>
          <a:stretch>
            <a:fillRect/>
          </a:stretch>
        </p:blipFill>
        <p:spPr bwMode="auto">
          <a:xfrm>
            <a:off x="5706736" y="2788170"/>
            <a:ext cx="3298838" cy="2926830"/>
          </a:xfrm>
          <a:prstGeom prst="rect">
            <a:avLst/>
          </a:prstGeom>
          <a:noFill/>
        </p:spPr>
      </p:pic>
      <p:pic>
        <p:nvPicPr>
          <p:cNvPr id="31748" name="Picture 4" descr="https://sw4eu.com/wp-content/uploads/2017/08/sunrise-V19-08-2017.jpg"/>
          <p:cNvPicPr>
            <a:picLocks noChangeAspect="1" noChangeArrowheads="1"/>
          </p:cNvPicPr>
          <p:nvPr/>
        </p:nvPicPr>
        <p:blipFill>
          <a:blip r:embed="rId5"/>
          <a:srcRect l="26397" t="70066" r="46447"/>
          <a:stretch>
            <a:fillRect/>
          </a:stretch>
        </p:blipFill>
        <p:spPr bwMode="auto">
          <a:xfrm>
            <a:off x="1116456" y="3503500"/>
            <a:ext cx="3676997" cy="1756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23258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269536" y="2741671"/>
            <a:ext cx="1474439" cy="64633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800" b="1" dirty="0">
                <a:ea typeface="Raleway Medium" charset="0"/>
                <a:cs typeface="Raleway Medium" charset="0"/>
              </a:rPr>
              <a:t>Data transmission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689780" y="2887146"/>
            <a:ext cx="1799467" cy="64633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800" b="1">
                <a:ea typeface="Raleway Medium" charset="0"/>
                <a:cs typeface="Raleway Medium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Data Storage</a:t>
            </a:r>
          </a:p>
          <a:p>
            <a:r>
              <a:rPr lang="en-US" dirty="0">
                <a:solidFill>
                  <a:schemeClr val="bg1"/>
                </a:solidFill>
              </a:rPr>
              <a:t>Analysis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40" y="1501369"/>
            <a:ext cx="4064108" cy="3906280"/>
          </a:xfrm>
          <a:prstGeom prst="rect">
            <a:avLst/>
          </a:prstGeom>
          <a:solidFill>
            <a:srgbClr val="FFFFFF"/>
          </a:solidFill>
          <a:ln w="76200" cmpd="sng"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891" y="1501369"/>
            <a:ext cx="630958" cy="1242055"/>
          </a:xfrm>
          <a:prstGeom prst="rect">
            <a:avLst/>
          </a:prstGeom>
        </p:spPr>
      </p:pic>
      <p:sp>
        <p:nvSpPr>
          <p:cNvPr id="7" name="Flèche vers la droite 6"/>
          <p:cNvSpPr/>
          <p:nvPr/>
        </p:nvSpPr>
        <p:spPr>
          <a:xfrm>
            <a:off x="5111316" y="1894716"/>
            <a:ext cx="1269165" cy="285585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8" name="Flèche vers la droite 7"/>
          <p:cNvSpPr/>
          <p:nvPr/>
        </p:nvSpPr>
        <p:spPr>
          <a:xfrm flipH="1">
            <a:off x="5206577" y="2325776"/>
            <a:ext cx="1173904" cy="281774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48632" y="319921"/>
            <a:ext cx="5233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432FF"/>
                </a:solidFill>
              </a:rPr>
              <a:t>Smart Water </a:t>
            </a:r>
            <a:r>
              <a:rPr lang="fr-FR" sz="2800" b="1" dirty="0" smtClean="0">
                <a:solidFill>
                  <a:srgbClr val="0432FF"/>
                </a:solidFill>
              </a:rPr>
              <a:t>System Architecture </a:t>
            </a:r>
            <a:endParaRPr lang="fr-FR" sz="2800" b="1" dirty="0">
              <a:solidFill>
                <a:srgbClr val="0432FF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667" y="4391759"/>
            <a:ext cx="1208615" cy="87572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370" y="4366338"/>
            <a:ext cx="1322270" cy="926566"/>
          </a:xfrm>
          <a:prstGeom prst="rect">
            <a:avLst/>
          </a:prstGeom>
        </p:spPr>
      </p:pic>
      <p:sp>
        <p:nvSpPr>
          <p:cNvPr id="17" name="Flèche vers le haut 16"/>
          <p:cNvSpPr/>
          <p:nvPr/>
        </p:nvSpPr>
        <p:spPr>
          <a:xfrm>
            <a:off x="7506370" y="3548673"/>
            <a:ext cx="204587" cy="659778"/>
          </a:xfrm>
          <a:prstGeom prst="up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18" name="Flèche vers le haut 17"/>
          <p:cNvSpPr/>
          <p:nvPr/>
        </p:nvSpPr>
        <p:spPr>
          <a:xfrm flipH="1" flipV="1">
            <a:off x="7216700" y="3546837"/>
            <a:ext cx="184358" cy="688093"/>
          </a:xfrm>
          <a:prstGeom prst="upArrow">
            <a:avLst>
              <a:gd name="adj1" fmla="val 66181"/>
              <a:gd name="adj2" fmla="val 5000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162829" y="4742688"/>
            <a:ext cx="774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>
                <a:solidFill>
                  <a:schemeClr val="bg1"/>
                </a:solidFill>
              </a:rPr>
              <a:t>Users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81574" y="967581"/>
            <a:ext cx="285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Asset Digital model</a:t>
            </a:r>
          </a:p>
        </p:txBody>
      </p:sp>
    </p:spTree>
    <p:extLst>
      <p:ext uri="{BB962C8B-B14F-4D97-AF65-F5344CB8AC3E}">
        <p14:creationId xmlns="" xmlns:p14="http://schemas.microsoft.com/office/powerpoint/2010/main" val="15792936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5796136" y="817273"/>
            <a:ext cx="3240360" cy="75726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2008" t="15096" r="156" b="20231"/>
          <a:stretch>
            <a:fillRect/>
          </a:stretch>
        </p:blipFill>
        <p:spPr bwMode="auto">
          <a:xfrm>
            <a:off x="179512" y="1657367"/>
            <a:ext cx="8748464" cy="277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3482743" y="637252"/>
            <a:ext cx="1660583" cy="347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[Farah, E. (2016)]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300192" y="817274"/>
            <a:ext cx="284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Distributed (Reservoir 13 GM)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Consumed 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Residual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5938582" y="1136233"/>
            <a:ext cx="386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5940153" y="1357333"/>
            <a:ext cx="38649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960578" y="956213"/>
            <a:ext cx="38649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95619" y="217206"/>
            <a:ext cx="8061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32FF"/>
                </a:solidFill>
              </a:rPr>
              <a:t>Flow Data Presentation – Raw Data Lille University</a:t>
            </a:r>
            <a:endParaRPr lang="en-US" sz="2800" b="1" dirty="0">
              <a:solidFill>
                <a:srgbClr val="0432FF"/>
              </a:solidFill>
            </a:endParaRPr>
          </a:p>
        </p:txBody>
      </p:sp>
      <p:sp>
        <p:nvSpPr>
          <p:cNvPr id="12" name="ZoneTexte 5"/>
          <p:cNvSpPr txBox="1">
            <a:spLocks noChangeArrowheads="1"/>
          </p:cNvSpPr>
          <p:nvPr/>
        </p:nvSpPr>
        <p:spPr bwMode="auto">
          <a:xfrm>
            <a:off x="179512" y="4593902"/>
            <a:ext cx="8784976" cy="8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Raw Consumption Data (AMR) – Distributed (13 General Meters – 338,256.1) V Demand (80 AMRs – 212320 m3.) =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             Lille University Consumption (93AMR) in 2015 (EDIT)</a:t>
            </a:r>
            <a:endParaRPr lang="it-I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927" y="2120289"/>
            <a:ext cx="8559023" cy="1320391"/>
          </a:xfrm>
          <a:prstGeom prst="rect">
            <a:avLst/>
          </a:prstGeom>
        </p:spPr>
      </p:pic>
      <p:sp>
        <p:nvSpPr>
          <p:cNvPr id="5" name="Rettangolo 30"/>
          <p:cNvSpPr/>
          <p:nvPr/>
        </p:nvSpPr>
        <p:spPr>
          <a:xfrm>
            <a:off x="3602760" y="280101"/>
            <a:ext cx="2151769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432FF"/>
                </a:solidFill>
              </a:rPr>
              <a:t>Methodology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1705344" y="956345"/>
            <a:ext cx="5909628" cy="81068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pPr algn="ctr" hangingPunct="0"/>
            <a:r>
              <a:rPr lang="en-US" sz="2400" i="1" dirty="0" smtClean="0">
                <a:solidFill>
                  <a:srgbClr val="C00000"/>
                </a:solidFill>
              </a:rPr>
              <a:t>Water Monitoring &amp; Data Processing system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 hangingPunct="0"/>
            <a:r>
              <a:rPr lang="en-US" sz="2400" i="1" dirty="0" smtClean="0">
                <a:solidFill>
                  <a:schemeClr val="bg1"/>
                </a:solidFill>
              </a:rPr>
              <a:t>Functional Architecture 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 rot="5400000">
            <a:off x="2303199" y="3454319"/>
            <a:ext cx="217548" cy="19027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it-I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Freccia a destra 14"/>
          <p:cNvSpPr/>
          <p:nvPr/>
        </p:nvSpPr>
        <p:spPr>
          <a:xfrm rot="5400000">
            <a:off x="6737332" y="3447773"/>
            <a:ext cx="217548" cy="19027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it-IT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Figura a mano libera 15"/>
          <p:cNvSpPr/>
          <p:nvPr/>
        </p:nvSpPr>
        <p:spPr>
          <a:xfrm>
            <a:off x="2507108" y="3597896"/>
            <a:ext cx="3751079" cy="1938838"/>
          </a:xfrm>
          <a:custGeom>
            <a:avLst/>
            <a:gdLst>
              <a:gd name="connsiteX0" fmla="*/ 0 w 2790251"/>
              <a:gd name="connsiteY0" fmla="*/ 171854 h 1145693"/>
              <a:gd name="connsiteX1" fmla="*/ 2217405 w 2790251"/>
              <a:gd name="connsiteY1" fmla="*/ 171854 h 1145693"/>
              <a:gd name="connsiteX2" fmla="*/ 2217405 w 2790251"/>
              <a:gd name="connsiteY2" fmla="*/ 0 h 1145693"/>
              <a:gd name="connsiteX3" fmla="*/ 2790251 w 2790251"/>
              <a:gd name="connsiteY3" fmla="*/ 572847 h 1145693"/>
              <a:gd name="connsiteX4" fmla="*/ 2217405 w 2790251"/>
              <a:gd name="connsiteY4" fmla="*/ 1145693 h 1145693"/>
              <a:gd name="connsiteX5" fmla="*/ 2217405 w 2790251"/>
              <a:gd name="connsiteY5" fmla="*/ 973839 h 1145693"/>
              <a:gd name="connsiteX6" fmla="*/ 0 w 2790251"/>
              <a:gd name="connsiteY6" fmla="*/ 973839 h 1145693"/>
              <a:gd name="connsiteX7" fmla="*/ 0 w 2790251"/>
              <a:gd name="connsiteY7" fmla="*/ 171854 h 114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0251" h="1145693">
                <a:moveTo>
                  <a:pt x="0" y="171854"/>
                </a:moveTo>
                <a:lnTo>
                  <a:pt x="2217405" y="171854"/>
                </a:lnTo>
                <a:lnTo>
                  <a:pt x="2217405" y="0"/>
                </a:lnTo>
                <a:lnTo>
                  <a:pt x="2790251" y="572847"/>
                </a:lnTo>
                <a:lnTo>
                  <a:pt x="2217405" y="1145693"/>
                </a:lnTo>
                <a:lnTo>
                  <a:pt x="2217405" y="973839"/>
                </a:lnTo>
                <a:lnTo>
                  <a:pt x="0" y="973839"/>
                </a:lnTo>
                <a:lnTo>
                  <a:pt x="0" y="171854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3723" tIns="143952" rIns="332587" bIns="143952" numCol="1" spcCol="991" anchor="ctr" anchorCtr="0">
            <a:noAutofit/>
          </a:bodyPr>
          <a:lstStyle/>
          <a:p>
            <a:pPr lvl="0"/>
            <a:endParaRPr lang="it-IT" sz="1200" dirty="0"/>
          </a:p>
        </p:txBody>
      </p:sp>
      <p:sp>
        <p:nvSpPr>
          <p:cNvPr id="18" name="Figura a mano libera 17"/>
          <p:cNvSpPr/>
          <p:nvPr/>
        </p:nvSpPr>
        <p:spPr>
          <a:xfrm>
            <a:off x="1095867" y="4040679"/>
            <a:ext cx="1220971" cy="900437"/>
          </a:xfrm>
          <a:custGeom>
            <a:avLst/>
            <a:gdLst>
              <a:gd name="connsiteX0" fmla="*/ 0 w 1471416"/>
              <a:gd name="connsiteY0" fmla="*/ 434224 h 868448"/>
              <a:gd name="connsiteX1" fmla="*/ 361760 w 1471416"/>
              <a:gd name="connsiteY1" fmla="*/ 60276 h 868448"/>
              <a:gd name="connsiteX2" fmla="*/ 735709 w 1471416"/>
              <a:gd name="connsiteY2" fmla="*/ 1 h 868448"/>
              <a:gd name="connsiteX3" fmla="*/ 1109658 w 1471416"/>
              <a:gd name="connsiteY3" fmla="*/ 60276 h 868448"/>
              <a:gd name="connsiteX4" fmla="*/ 1471416 w 1471416"/>
              <a:gd name="connsiteY4" fmla="*/ 434226 h 868448"/>
              <a:gd name="connsiteX5" fmla="*/ 1109657 w 1471416"/>
              <a:gd name="connsiteY5" fmla="*/ 808175 h 868448"/>
              <a:gd name="connsiteX6" fmla="*/ 735708 w 1471416"/>
              <a:gd name="connsiteY6" fmla="*/ 868450 h 868448"/>
              <a:gd name="connsiteX7" fmla="*/ 361759 w 1471416"/>
              <a:gd name="connsiteY7" fmla="*/ 808175 h 868448"/>
              <a:gd name="connsiteX8" fmla="*/ 0 w 1471416"/>
              <a:gd name="connsiteY8" fmla="*/ 434225 h 868448"/>
              <a:gd name="connsiteX9" fmla="*/ 0 w 1471416"/>
              <a:gd name="connsiteY9" fmla="*/ 434224 h 86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1416" h="868448">
                <a:moveTo>
                  <a:pt x="0" y="434224"/>
                </a:moveTo>
                <a:cubicBezTo>
                  <a:pt x="1" y="280578"/>
                  <a:pt x="137572" y="138371"/>
                  <a:pt x="361760" y="60276"/>
                </a:cubicBezTo>
                <a:cubicBezTo>
                  <a:pt x="475039" y="20815"/>
                  <a:pt x="604171" y="1"/>
                  <a:pt x="735709" y="1"/>
                </a:cubicBezTo>
                <a:cubicBezTo>
                  <a:pt x="867247" y="1"/>
                  <a:pt x="996379" y="20815"/>
                  <a:pt x="1109658" y="60276"/>
                </a:cubicBezTo>
                <a:cubicBezTo>
                  <a:pt x="1333846" y="138372"/>
                  <a:pt x="1471417" y="280580"/>
                  <a:pt x="1471416" y="434226"/>
                </a:cubicBezTo>
                <a:cubicBezTo>
                  <a:pt x="1471416" y="587872"/>
                  <a:pt x="1333845" y="730079"/>
                  <a:pt x="1109657" y="808175"/>
                </a:cubicBezTo>
                <a:cubicBezTo>
                  <a:pt x="996378" y="847636"/>
                  <a:pt x="867246" y="868450"/>
                  <a:pt x="735708" y="868450"/>
                </a:cubicBezTo>
                <a:cubicBezTo>
                  <a:pt x="604170" y="868450"/>
                  <a:pt x="475038" y="847636"/>
                  <a:pt x="361759" y="808175"/>
                </a:cubicBezTo>
                <a:cubicBezTo>
                  <a:pt x="137571" y="730079"/>
                  <a:pt x="0" y="587872"/>
                  <a:pt x="0" y="434225"/>
                </a:cubicBezTo>
                <a:lnTo>
                  <a:pt x="0" y="43422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>
                  <a:hueOff val="0"/>
                  <a:satOff val="0"/>
                  <a:lumOff val="0"/>
                  <a:alphaOff val="0"/>
                  <a:tint val="60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29000"/>
                  <a:satMod val="400000"/>
                </a:schemeClr>
              </a:gs>
            </a:gsLst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984" tIns="109107" rIns="177984" bIns="109107" numCol="1" spcCol="991" anchor="ctr" anchorCtr="0">
            <a:noAutofit/>
          </a:bodyPr>
          <a:lstStyle/>
          <a:p>
            <a:pPr algn="ctr" defTabSz="6934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Statistical Analysis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Figura a mano libera 18"/>
          <p:cNvSpPr/>
          <p:nvPr/>
        </p:nvSpPr>
        <p:spPr>
          <a:xfrm>
            <a:off x="6363094" y="4041990"/>
            <a:ext cx="1792926" cy="899126"/>
          </a:xfrm>
          <a:custGeom>
            <a:avLst/>
            <a:gdLst>
              <a:gd name="connsiteX0" fmla="*/ 0 w 1471416"/>
              <a:gd name="connsiteY0" fmla="*/ 434224 h 868448"/>
              <a:gd name="connsiteX1" fmla="*/ 361760 w 1471416"/>
              <a:gd name="connsiteY1" fmla="*/ 60276 h 868448"/>
              <a:gd name="connsiteX2" fmla="*/ 735709 w 1471416"/>
              <a:gd name="connsiteY2" fmla="*/ 1 h 868448"/>
              <a:gd name="connsiteX3" fmla="*/ 1109658 w 1471416"/>
              <a:gd name="connsiteY3" fmla="*/ 60276 h 868448"/>
              <a:gd name="connsiteX4" fmla="*/ 1471416 w 1471416"/>
              <a:gd name="connsiteY4" fmla="*/ 434226 h 868448"/>
              <a:gd name="connsiteX5" fmla="*/ 1109657 w 1471416"/>
              <a:gd name="connsiteY5" fmla="*/ 808175 h 868448"/>
              <a:gd name="connsiteX6" fmla="*/ 735708 w 1471416"/>
              <a:gd name="connsiteY6" fmla="*/ 868450 h 868448"/>
              <a:gd name="connsiteX7" fmla="*/ 361759 w 1471416"/>
              <a:gd name="connsiteY7" fmla="*/ 808175 h 868448"/>
              <a:gd name="connsiteX8" fmla="*/ 0 w 1471416"/>
              <a:gd name="connsiteY8" fmla="*/ 434225 h 868448"/>
              <a:gd name="connsiteX9" fmla="*/ 0 w 1471416"/>
              <a:gd name="connsiteY9" fmla="*/ 434224 h 86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1416" h="868448">
                <a:moveTo>
                  <a:pt x="0" y="434224"/>
                </a:moveTo>
                <a:cubicBezTo>
                  <a:pt x="1" y="280578"/>
                  <a:pt x="137572" y="138371"/>
                  <a:pt x="361760" y="60276"/>
                </a:cubicBezTo>
                <a:cubicBezTo>
                  <a:pt x="475039" y="20815"/>
                  <a:pt x="604171" y="1"/>
                  <a:pt x="735709" y="1"/>
                </a:cubicBezTo>
                <a:cubicBezTo>
                  <a:pt x="867247" y="1"/>
                  <a:pt x="996379" y="20815"/>
                  <a:pt x="1109658" y="60276"/>
                </a:cubicBezTo>
                <a:cubicBezTo>
                  <a:pt x="1333846" y="138372"/>
                  <a:pt x="1471417" y="280580"/>
                  <a:pt x="1471416" y="434226"/>
                </a:cubicBezTo>
                <a:cubicBezTo>
                  <a:pt x="1471416" y="587872"/>
                  <a:pt x="1333845" y="730079"/>
                  <a:pt x="1109657" y="808175"/>
                </a:cubicBezTo>
                <a:cubicBezTo>
                  <a:pt x="996378" y="847636"/>
                  <a:pt x="867246" y="868450"/>
                  <a:pt x="735708" y="868450"/>
                </a:cubicBezTo>
                <a:cubicBezTo>
                  <a:pt x="604170" y="868450"/>
                  <a:pt x="475038" y="847636"/>
                  <a:pt x="361759" y="808175"/>
                </a:cubicBezTo>
                <a:cubicBezTo>
                  <a:pt x="137571" y="730079"/>
                  <a:pt x="0" y="587872"/>
                  <a:pt x="0" y="434225"/>
                </a:cubicBezTo>
                <a:lnTo>
                  <a:pt x="0" y="43422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>
                  <a:hueOff val="0"/>
                  <a:satOff val="0"/>
                  <a:lumOff val="0"/>
                  <a:alphaOff val="0"/>
                  <a:tint val="60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29000"/>
                  <a:satMod val="400000"/>
                </a:schemeClr>
              </a:gs>
            </a:gsLst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984" tIns="109107" rIns="177984" bIns="109107" numCol="1" spcCol="991" anchor="ctr" anchorCtr="0">
            <a:noAutofit/>
          </a:bodyPr>
          <a:lstStyle/>
          <a:p>
            <a:pPr algn="ctr" defTabSz="6934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Leak Detection Prototype System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707850" y="3872846"/>
            <a:ext cx="3239944" cy="1349293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Confidence level of anomaly likelihood (after data normalization)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Severity of the anomaly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Risk of the anomaly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Sensor Deficiency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r="1101" b="2219"/>
          <a:stretch>
            <a:fillRect/>
          </a:stretch>
        </p:blipFill>
        <p:spPr bwMode="auto">
          <a:xfrm>
            <a:off x="6240742" y="1316576"/>
            <a:ext cx="2540327" cy="39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3097" y="1781883"/>
            <a:ext cx="3895919" cy="2565011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71323" tIns="35662" rIns="71323" bIns="35662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Likelihood matrix</a:t>
            </a:r>
            <a:r>
              <a:rPr lang="en-US" sz="1800" dirty="0" smtClean="0">
                <a:solidFill>
                  <a:srgbClr val="222222"/>
                </a:solidFill>
                <a:latin typeface="Calibri" pitchFamily="34" charset="0"/>
                <a:cs typeface="Calibri" pitchFamily="34" charset="0"/>
              </a:rPr>
              <a:t>: function of amplitude (ΔF) and elapsed time period (ΔT) of the detected anomaly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1800" dirty="0" smtClean="0">
              <a:solidFill>
                <a:srgbClr val="222222"/>
              </a:solidFill>
              <a:latin typeface="Calibri" pitchFamily="34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800" dirty="0" smtClean="0">
                <a:solidFill>
                  <a:srgbClr val="22222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Risk severity matrix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function of amplitude increase rate (ΔS) and ΔF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222222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Risk matrix</a:t>
            </a:r>
            <a:r>
              <a:rPr lang="en-US" sz="1800" dirty="0" smtClean="0">
                <a:solidFill>
                  <a:srgbClr val="222222"/>
                </a:solidFill>
                <a:latin typeface="Calibri" pitchFamily="34" charset="0"/>
                <a:cs typeface="Calibri" pitchFamily="34" charset="0"/>
              </a:rPr>
              <a:t>:  combination of the likelihood scale and the severity scale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47852" y="259311"/>
            <a:ext cx="3881454" cy="50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323" tIns="35662" rIns="71323" bIns="35662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780"/>
              </a:spcAft>
            </a:pPr>
            <a:r>
              <a:rPr lang="en-US" altLang="en-US" sz="2800" b="1" dirty="0" smtClean="0">
                <a:solidFill>
                  <a:srgbClr val="0432FF"/>
                </a:solidFill>
              </a:rPr>
              <a:t>Risk Assessment Analysis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642" y="3064389"/>
            <a:ext cx="1703785" cy="16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 t="4476" r="3112" b="4629"/>
          <a:stretch>
            <a:fillRect/>
          </a:stretch>
        </p:blipFill>
        <p:spPr bwMode="auto">
          <a:xfrm>
            <a:off x="4348642" y="1280474"/>
            <a:ext cx="1668544" cy="164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33850" y="145721"/>
            <a:ext cx="6845416" cy="103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323" tIns="35662" rIns="71323" bIns="35662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780"/>
              </a:spcAft>
            </a:pPr>
            <a:r>
              <a:rPr lang="en-US" altLang="en-US" sz="2800" b="1" dirty="0" smtClean="0">
                <a:solidFill>
                  <a:srgbClr val="0432FF"/>
                </a:solidFill>
              </a:rPr>
              <a:t>Likelihood, Severity and Risk indicators   </a:t>
            </a:r>
          </a:p>
          <a:p>
            <a:pPr algn="ctr" fontAlgn="base">
              <a:spcBef>
                <a:spcPct val="0"/>
              </a:spcBef>
              <a:spcAft>
                <a:spcPts val="780"/>
              </a:spcAft>
            </a:pPr>
            <a:r>
              <a:rPr lang="en-US" altLang="en-US" sz="2800" b="1" dirty="0" smtClean="0">
                <a:solidFill>
                  <a:srgbClr val="0432FF"/>
                </a:solidFill>
              </a:rPr>
              <a:t>Progressive leak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21" y="1344752"/>
            <a:ext cx="4087089" cy="20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r="655" b="5389"/>
          <a:stretch>
            <a:fillRect/>
          </a:stretch>
        </p:blipFill>
        <p:spPr bwMode="auto">
          <a:xfrm>
            <a:off x="91911" y="3254008"/>
            <a:ext cx="4049612" cy="187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 r="751" b="10861"/>
          <a:stretch>
            <a:fillRect/>
          </a:stretch>
        </p:blipFill>
        <p:spPr bwMode="auto">
          <a:xfrm>
            <a:off x="4249182" y="2402785"/>
            <a:ext cx="4835290" cy="217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http://chem-eng.utoronto.ca/~datamining/dmc/images/SVM_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9668" y="1903106"/>
            <a:ext cx="2931795" cy="223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43948" y="360848"/>
            <a:ext cx="8359047" cy="111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323" tIns="35662" rIns="71323" bIns="35662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0432FF"/>
                </a:solidFill>
              </a:rPr>
              <a:t>SW4EU AI-based Algorithm for Leak Geo-Localization</a:t>
            </a:r>
          </a:p>
          <a:p>
            <a:pPr algn="ctr" fontAlgn="base">
              <a:spcBef>
                <a:spcPct val="0"/>
              </a:spcBef>
            </a:pPr>
            <a:r>
              <a:rPr lang="en-US" altLang="en-US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Tested Pattern recognizers:</a:t>
            </a:r>
            <a:r>
              <a:rPr lang="en-US" altLang="en-US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Supported Vector Machines (SVMs)</a:t>
            </a:r>
            <a:r>
              <a:rPr lang="en-US" altLang="en-US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en-US" altLang="en-US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Artificial Neural Network (ANN)</a:t>
            </a:r>
          </a:p>
        </p:txBody>
      </p:sp>
      <p:pic>
        <p:nvPicPr>
          <p:cNvPr id="9" name="Immagine 8"/>
          <p:cNvPicPr/>
          <p:nvPr/>
        </p:nvPicPr>
        <p:blipFill>
          <a:blip r:embed="rId3" cstate="print"/>
          <a:srcRect l="50197" t="20896" r="22498" b="63867"/>
          <a:stretch>
            <a:fillRect/>
          </a:stretch>
        </p:blipFill>
        <p:spPr bwMode="auto">
          <a:xfrm>
            <a:off x="2538065" y="4115502"/>
            <a:ext cx="3375000" cy="91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igura a mano libera 9"/>
          <p:cNvSpPr/>
          <p:nvPr/>
        </p:nvSpPr>
        <p:spPr>
          <a:xfrm>
            <a:off x="919114" y="1639759"/>
            <a:ext cx="1246111" cy="723707"/>
          </a:xfrm>
          <a:custGeom>
            <a:avLst/>
            <a:gdLst>
              <a:gd name="connsiteX0" fmla="*/ 0 w 1471416"/>
              <a:gd name="connsiteY0" fmla="*/ 434224 h 868448"/>
              <a:gd name="connsiteX1" fmla="*/ 361760 w 1471416"/>
              <a:gd name="connsiteY1" fmla="*/ 60276 h 868448"/>
              <a:gd name="connsiteX2" fmla="*/ 735709 w 1471416"/>
              <a:gd name="connsiteY2" fmla="*/ 1 h 868448"/>
              <a:gd name="connsiteX3" fmla="*/ 1109658 w 1471416"/>
              <a:gd name="connsiteY3" fmla="*/ 60276 h 868448"/>
              <a:gd name="connsiteX4" fmla="*/ 1471416 w 1471416"/>
              <a:gd name="connsiteY4" fmla="*/ 434226 h 868448"/>
              <a:gd name="connsiteX5" fmla="*/ 1109657 w 1471416"/>
              <a:gd name="connsiteY5" fmla="*/ 808175 h 868448"/>
              <a:gd name="connsiteX6" fmla="*/ 735708 w 1471416"/>
              <a:gd name="connsiteY6" fmla="*/ 868450 h 868448"/>
              <a:gd name="connsiteX7" fmla="*/ 361759 w 1471416"/>
              <a:gd name="connsiteY7" fmla="*/ 808175 h 868448"/>
              <a:gd name="connsiteX8" fmla="*/ 0 w 1471416"/>
              <a:gd name="connsiteY8" fmla="*/ 434225 h 868448"/>
              <a:gd name="connsiteX9" fmla="*/ 0 w 1471416"/>
              <a:gd name="connsiteY9" fmla="*/ 434224 h 86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1416" h="868448">
                <a:moveTo>
                  <a:pt x="0" y="434224"/>
                </a:moveTo>
                <a:cubicBezTo>
                  <a:pt x="1" y="280578"/>
                  <a:pt x="137572" y="138371"/>
                  <a:pt x="361760" y="60276"/>
                </a:cubicBezTo>
                <a:cubicBezTo>
                  <a:pt x="475039" y="20815"/>
                  <a:pt x="604171" y="1"/>
                  <a:pt x="735709" y="1"/>
                </a:cubicBezTo>
                <a:cubicBezTo>
                  <a:pt x="867247" y="1"/>
                  <a:pt x="996379" y="20815"/>
                  <a:pt x="1109658" y="60276"/>
                </a:cubicBezTo>
                <a:cubicBezTo>
                  <a:pt x="1333846" y="138372"/>
                  <a:pt x="1471417" y="280580"/>
                  <a:pt x="1471416" y="434226"/>
                </a:cubicBezTo>
                <a:cubicBezTo>
                  <a:pt x="1471416" y="587872"/>
                  <a:pt x="1333845" y="730079"/>
                  <a:pt x="1109657" y="808175"/>
                </a:cubicBezTo>
                <a:cubicBezTo>
                  <a:pt x="996378" y="847636"/>
                  <a:pt x="867246" y="868450"/>
                  <a:pt x="735708" y="868450"/>
                </a:cubicBezTo>
                <a:cubicBezTo>
                  <a:pt x="604170" y="868450"/>
                  <a:pt x="475038" y="847636"/>
                  <a:pt x="361759" y="808175"/>
                </a:cubicBezTo>
                <a:cubicBezTo>
                  <a:pt x="137571" y="730079"/>
                  <a:pt x="0" y="587872"/>
                  <a:pt x="0" y="434225"/>
                </a:cubicBezTo>
                <a:lnTo>
                  <a:pt x="0" y="43422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>
                  <a:hueOff val="0"/>
                  <a:satOff val="0"/>
                  <a:lumOff val="0"/>
                  <a:alphaOff val="0"/>
                  <a:tint val="60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29000"/>
                  <a:satMod val="400000"/>
                </a:schemeClr>
              </a:gs>
            </a:gsLst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984" tIns="109107" rIns="177984" bIns="109107" numCol="1" spcCol="991" anchor="ctr" anchorCtr="0">
            <a:noAutofit/>
          </a:bodyPr>
          <a:lstStyle/>
          <a:p>
            <a:pPr algn="ctr" defTabSz="6934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SVMs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Figura a mano libera 10"/>
          <p:cNvSpPr/>
          <p:nvPr/>
        </p:nvSpPr>
        <p:spPr>
          <a:xfrm>
            <a:off x="897904" y="4556706"/>
            <a:ext cx="1246111" cy="723707"/>
          </a:xfrm>
          <a:custGeom>
            <a:avLst/>
            <a:gdLst>
              <a:gd name="connsiteX0" fmla="*/ 0 w 1471416"/>
              <a:gd name="connsiteY0" fmla="*/ 434224 h 868448"/>
              <a:gd name="connsiteX1" fmla="*/ 361760 w 1471416"/>
              <a:gd name="connsiteY1" fmla="*/ 60276 h 868448"/>
              <a:gd name="connsiteX2" fmla="*/ 735709 w 1471416"/>
              <a:gd name="connsiteY2" fmla="*/ 1 h 868448"/>
              <a:gd name="connsiteX3" fmla="*/ 1109658 w 1471416"/>
              <a:gd name="connsiteY3" fmla="*/ 60276 h 868448"/>
              <a:gd name="connsiteX4" fmla="*/ 1471416 w 1471416"/>
              <a:gd name="connsiteY4" fmla="*/ 434226 h 868448"/>
              <a:gd name="connsiteX5" fmla="*/ 1109657 w 1471416"/>
              <a:gd name="connsiteY5" fmla="*/ 808175 h 868448"/>
              <a:gd name="connsiteX6" fmla="*/ 735708 w 1471416"/>
              <a:gd name="connsiteY6" fmla="*/ 868450 h 868448"/>
              <a:gd name="connsiteX7" fmla="*/ 361759 w 1471416"/>
              <a:gd name="connsiteY7" fmla="*/ 808175 h 868448"/>
              <a:gd name="connsiteX8" fmla="*/ 0 w 1471416"/>
              <a:gd name="connsiteY8" fmla="*/ 434225 h 868448"/>
              <a:gd name="connsiteX9" fmla="*/ 0 w 1471416"/>
              <a:gd name="connsiteY9" fmla="*/ 434224 h 86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1416" h="868448">
                <a:moveTo>
                  <a:pt x="0" y="434224"/>
                </a:moveTo>
                <a:cubicBezTo>
                  <a:pt x="1" y="280578"/>
                  <a:pt x="137572" y="138371"/>
                  <a:pt x="361760" y="60276"/>
                </a:cubicBezTo>
                <a:cubicBezTo>
                  <a:pt x="475039" y="20815"/>
                  <a:pt x="604171" y="1"/>
                  <a:pt x="735709" y="1"/>
                </a:cubicBezTo>
                <a:cubicBezTo>
                  <a:pt x="867247" y="1"/>
                  <a:pt x="996379" y="20815"/>
                  <a:pt x="1109658" y="60276"/>
                </a:cubicBezTo>
                <a:cubicBezTo>
                  <a:pt x="1333846" y="138372"/>
                  <a:pt x="1471417" y="280580"/>
                  <a:pt x="1471416" y="434226"/>
                </a:cubicBezTo>
                <a:cubicBezTo>
                  <a:pt x="1471416" y="587872"/>
                  <a:pt x="1333845" y="730079"/>
                  <a:pt x="1109657" y="808175"/>
                </a:cubicBezTo>
                <a:cubicBezTo>
                  <a:pt x="996378" y="847636"/>
                  <a:pt x="867246" y="868450"/>
                  <a:pt x="735708" y="868450"/>
                </a:cubicBezTo>
                <a:cubicBezTo>
                  <a:pt x="604170" y="868450"/>
                  <a:pt x="475038" y="847636"/>
                  <a:pt x="361759" y="808175"/>
                </a:cubicBezTo>
                <a:cubicBezTo>
                  <a:pt x="137571" y="730079"/>
                  <a:pt x="0" y="587872"/>
                  <a:pt x="0" y="434225"/>
                </a:cubicBezTo>
                <a:lnTo>
                  <a:pt x="0" y="43422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>
                  <a:hueOff val="0"/>
                  <a:satOff val="0"/>
                  <a:lumOff val="0"/>
                  <a:alphaOff val="0"/>
                  <a:tint val="60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29000"/>
                  <a:satMod val="400000"/>
                </a:schemeClr>
              </a:gs>
            </a:gsLst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984" tIns="109107" rIns="177984" bIns="109107" numCol="1" spcCol="991" anchor="ctr" anchorCtr="0">
            <a:noAutofit/>
          </a:bodyPr>
          <a:lstStyle/>
          <a:p>
            <a:pPr algn="ctr" defTabSz="6934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ANN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037869" y="1803075"/>
            <a:ext cx="2978870" cy="1712470"/>
          </a:xfrm>
          <a:prstGeom prst="rect">
            <a:avLst/>
          </a:prstGeom>
          <a:ln w="15875">
            <a:solidFill>
              <a:schemeClr val="accent4"/>
            </a:solidFill>
          </a:ln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SVM ALGORITHMs</a:t>
            </a:r>
          </a:p>
          <a:p>
            <a:pPr algn="just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Optimal </a:t>
            </a:r>
            <a:r>
              <a:rPr lang="en-US" sz="18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hyperplane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is used for the classification of upcoming data, after being trained from two data categories</a:t>
            </a: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037869" y="3682093"/>
            <a:ext cx="2978870" cy="1349293"/>
          </a:xfrm>
          <a:prstGeom prst="rect">
            <a:avLst/>
          </a:prstGeom>
          <a:ln w="15875">
            <a:solidFill>
              <a:schemeClr val="accent4"/>
            </a:solidFill>
          </a:ln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ANN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Artificial Neural can classify vectors arbitrarily in n- dimensional space, given enough neurons in its structure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ccia in giù 11"/>
          <p:cNvSpPr/>
          <p:nvPr/>
        </p:nvSpPr>
        <p:spPr>
          <a:xfrm>
            <a:off x="1433156" y="2489894"/>
            <a:ext cx="216024" cy="135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3" name="Freccia in giù 12"/>
          <p:cNvSpPr/>
          <p:nvPr/>
        </p:nvSpPr>
        <p:spPr>
          <a:xfrm rot="10800000">
            <a:off x="1447296" y="4220991"/>
            <a:ext cx="216024" cy="11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785114" y="2791175"/>
            <a:ext cx="1496692" cy="1293893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Classification</a:t>
            </a:r>
            <a:r>
              <a:rPr lang="en-US" sz="13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1300" dirty="0" smtClean="0">
                <a:solidFill>
                  <a:srgbClr val="C00000"/>
                </a:solidFill>
              </a:rPr>
              <a:t>(</a:t>
            </a:r>
            <a:r>
              <a:rPr lang="el-GR" sz="1300" dirty="0" smtClean="0">
                <a:solidFill>
                  <a:srgbClr val="C00000"/>
                </a:solidFill>
                <a:latin typeface="GreekC"/>
                <a:cs typeface="GreekC"/>
              </a:rPr>
              <a:t>Δ</a:t>
            </a:r>
            <a:r>
              <a:rPr lang="it-IT" sz="1300" dirty="0" smtClean="0">
                <a:solidFill>
                  <a:srgbClr val="C00000"/>
                </a:solidFill>
                <a:latin typeface="+mj-lt"/>
                <a:cs typeface="GreekC"/>
              </a:rPr>
              <a:t>F-</a:t>
            </a:r>
            <a:r>
              <a:rPr lang="el-GR" sz="1300" dirty="0" smtClean="0">
                <a:solidFill>
                  <a:srgbClr val="C00000"/>
                </a:solidFill>
                <a:latin typeface="GreekC"/>
                <a:cs typeface="GreekC"/>
              </a:rPr>
              <a:t>Δ</a:t>
            </a:r>
            <a:r>
              <a:rPr lang="it-IT" sz="1300" dirty="0" smtClean="0">
                <a:solidFill>
                  <a:srgbClr val="C00000"/>
                </a:solidFill>
                <a:cs typeface="GreekC"/>
              </a:rPr>
              <a:t>S-</a:t>
            </a:r>
            <a:r>
              <a:rPr lang="el-GR" sz="1300" dirty="0" smtClean="0">
                <a:solidFill>
                  <a:srgbClr val="C00000"/>
                </a:solidFill>
                <a:latin typeface="GreekC"/>
                <a:cs typeface="GreekC"/>
              </a:rPr>
              <a:t>Δ</a:t>
            </a:r>
            <a:r>
              <a:rPr lang="it-IT" sz="1300" dirty="0" smtClean="0">
                <a:solidFill>
                  <a:srgbClr val="C00000"/>
                </a:solidFill>
                <a:cs typeface="GreekC"/>
              </a:rPr>
              <a:t>T</a:t>
            </a:r>
            <a:r>
              <a:rPr lang="it-IT" sz="1300" dirty="0" smtClean="0">
                <a:solidFill>
                  <a:srgbClr val="C00000"/>
                </a:solidFill>
                <a:latin typeface="+mj-lt"/>
                <a:cs typeface="GreekC"/>
              </a:rPr>
              <a:t>)</a:t>
            </a:r>
            <a:endParaRPr lang="en-US" sz="13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Likelihood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Severity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Risk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687897" y="2733176"/>
            <a:ext cx="1728132" cy="14049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igura a mano libera 29"/>
          <p:cNvSpPr/>
          <p:nvPr/>
        </p:nvSpPr>
        <p:spPr>
          <a:xfrm>
            <a:off x="2857066" y="3484610"/>
            <a:ext cx="1025015" cy="610736"/>
          </a:xfrm>
          <a:custGeom>
            <a:avLst/>
            <a:gdLst>
              <a:gd name="connsiteX0" fmla="*/ 0 w 1471416"/>
              <a:gd name="connsiteY0" fmla="*/ 434224 h 868448"/>
              <a:gd name="connsiteX1" fmla="*/ 361760 w 1471416"/>
              <a:gd name="connsiteY1" fmla="*/ 60276 h 868448"/>
              <a:gd name="connsiteX2" fmla="*/ 735709 w 1471416"/>
              <a:gd name="connsiteY2" fmla="*/ 1 h 868448"/>
              <a:gd name="connsiteX3" fmla="*/ 1109658 w 1471416"/>
              <a:gd name="connsiteY3" fmla="*/ 60276 h 868448"/>
              <a:gd name="connsiteX4" fmla="*/ 1471416 w 1471416"/>
              <a:gd name="connsiteY4" fmla="*/ 434226 h 868448"/>
              <a:gd name="connsiteX5" fmla="*/ 1109657 w 1471416"/>
              <a:gd name="connsiteY5" fmla="*/ 808175 h 868448"/>
              <a:gd name="connsiteX6" fmla="*/ 735708 w 1471416"/>
              <a:gd name="connsiteY6" fmla="*/ 868450 h 868448"/>
              <a:gd name="connsiteX7" fmla="*/ 361759 w 1471416"/>
              <a:gd name="connsiteY7" fmla="*/ 808175 h 868448"/>
              <a:gd name="connsiteX8" fmla="*/ 0 w 1471416"/>
              <a:gd name="connsiteY8" fmla="*/ 434225 h 868448"/>
              <a:gd name="connsiteX9" fmla="*/ 0 w 1471416"/>
              <a:gd name="connsiteY9" fmla="*/ 434224 h 86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1416" h="868448">
                <a:moveTo>
                  <a:pt x="0" y="434224"/>
                </a:moveTo>
                <a:cubicBezTo>
                  <a:pt x="1" y="280578"/>
                  <a:pt x="137572" y="138371"/>
                  <a:pt x="361760" y="60276"/>
                </a:cubicBezTo>
                <a:cubicBezTo>
                  <a:pt x="475039" y="20815"/>
                  <a:pt x="604171" y="1"/>
                  <a:pt x="735709" y="1"/>
                </a:cubicBezTo>
                <a:cubicBezTo>
                  <a:pt x="867247" y="1"/>
                  <a:pt x="996379" y="20815"/>
                  <a:pt x="1109658" y="60276"/>
                </a:cubicBezTo>
                <a:cubicBezTo>
                  <a:pt x="1333846" y="138372"/>
                  <a:pt x="1471417" y="280580"/>
                  <a:pt x="1471416" y="434226"/>
                </a:cubicBezTo>
                <a:cubicBezTo>
                  <a:pt x="1471416" y="587872"/>
                  <a:pt x="1333845" y="730079"/>
                  <a:pt x="1109657" y="808175"/>
                </a:cubicBezTo>
                <a:cubicBezTo>
                  <a:pt x="996378" y="847636"/>
                  <a:pt x="867246" y="868450"/>
                  <a:pt x="735708" y="868450"/>
                </a:cubicBezTo>
                <a:cubicBezTo>
                  <a:pt x="604170" y="868450"/>
                  <a:pt x="475038" y="847636"/>
                  <a:pt x="361759" y="808175"/>
                </a:cubicBezTo>
                <a:cubicBezTo>
                  <a:pt x="137571" y="730079"/>
                  <a:pt x="0" y="587872"/>
                  <a:pt x="0" y="434225"/>
                </a:cubicBezTo>
                <a:lnTo>
                  <a:pt x="0" y="43422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>
                  <a:hueOff val="0"/>
                  <a:satOff val="0"/>
                  <a:lumOff val="0"/>
                  <a:alphaOff val="0"/>
                  <a:tint val="60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29000"/>
                  <a:satMod val="400000"/>
                </a:schemeClr>
              </a:gs>
            </a:gsLst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984" tIns="109107" rIns="177984" bIns="109107" numCol="1" spcCol="991" anchor="ctr" anchorCtr="0">
            <a:noAutofit/>
          </a:bodyPr>
          <a:lstStyle/>
          <a:p>
            <a:pPr algn="ctr" defTabSz="6934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po 26"/>
          <p:cNvGrpSpPr/>
          <p:nvPr/>
        </p:nvGrpSpPr>
        <p:grpSpPr>
          <a:xfrm>
            <a:off x="4497978" y="1630315"/>
            <a:ext cx="4440025" cy="3447648"/>
            <a:chOff x="7250541" y="3529496"/>
            <a:chExt cx="3799488" cy="2834438"/>
          </a:xfrm>
        </p:grpSpPr>
        <p:pic>
          <p:nvPicPr>
            <p:cNvPr id="24" name="Immagine 23" descr="multipar_multispot.jpg"/>
            <p:cNvPicPr/>
            <p:nvPr/>
          </p:nvPicPr>
          <p:blipFill>
            <a:blip r:embed="rId2" cstate="print"/>
            <a:srcRect l="31631" t="18318" r="18794" b="37015"/>
            <a:stretch>
              <a:fillRect/>
            </a:stretch>
          </p:blipFill>
          <p:spPr>
            <a:xfrm>
              <a:off x="7250541" y="3529496"/>
              <a:ext cx="3799488" cy="2834438"/>
            </a:xfrm>
            <a:prstGeom prst="rect">
              <a:avLst/>
            </a:prstGeom>
          </p:spPr>
        </p:pic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9109125" y="4759113"/>
              <a:ext cx="280987" cy="236537"/>
            </a:xfrm>
            <a:prstGeom prst="ellipse">
              <a:avLst/>
            </a:prstGeom>
            <a:noFill/>
            <a:ln w="1587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8997575" y="4336478"/>
              <a:ext cx="280987" cy="236537"/>
            </a:xfrm>
            <a:prstGeom prst="ellipse">
              <a:avLst/>
            </a:prstGeom>
            <a:noFill/>
            <a:ln w="1587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9063562" y="4543867"/>
              <a:ext cx="280987" cy="236537"/>
            </a:xfrm>
            <a:prstGeom prst="ellipse">
              <a:avLst/>
            </a:prstGeom>
            <a:noFill/>
            <a:ln w="1587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261593" y="1451688"/>
            <a:ext cx="3219837" cy="130312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Multi-parameter Input:</a:t>
            </a: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Node: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Demand - Pressure</a:t>
            </a: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Pipe: </a:t>
            </a:r>
            <a:r>
              <a:rPr lang="en-US" sz="2000" dirty="0" smtClean="0">
                <a:solidFill>
                  <a:srgbClr val="C00000"/>
                </a:solidFill>
              </a:rPr>
              <a:t>Flow - Velocity - Head Loss</a:t>
            </a:r>
            <a:endParaRPr lang="en-US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56322" y="3574461"/>
            <a:ext cx="1032236" cy="3644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Output</a:t>
            </a:r>
            <a:endParaRPr lang="en-US" sz="1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28101" y="293615"/>
            <a:ext cx="5097545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0432FF"/>
                </a:solidFill>
              </a:rPr>
              <a:t>Multi-parameters Analysis</a:t>
            </a:r>
          </a:p>
        </p:txBody>
      </p:sp>
      <p:pic>
        <p:nvPicPr>
          <p:cNvPr id="12" name="Immagin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3617" y="2006176"/>
            <a:ext cx="123729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689663" y="1747878"/>
            <a:ext cx="1222772" cy="248708"/>
          </a:xfrm>
          <a:prstGeom prst="rect">
            <a:avLst/>
          </a:prstGeom>
          <a:solidFill>
            <a:srgbClr val="FFFFFF"/>
          </a:solidFill>
          <a:ln w="15875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71323" tIns="35662" rIns="71323" bIns="35662" numCol="1" anchor="t" anchorCtr="0" compatLnSpc="1">
            <a:prstTxWarp prst="textNoShape">
              <a:avLst/>
            </a:prstTxWarp>
          </a:bodyPr>
          <a:lstStyle/>
          <a:p>
            <a:pPr defTabSz="713232" fontAlgn="base">
              <a:spcBef>
                <a:spcPct val="0"/>
              </a:spcBef>
              <a:spcAft>
                <a:spcPts val="780"/>
              </a:spcAft>
            </a:pPr>
            <a:r>
              <a:rPr lang="it-IT" sz="1200" dirty="0" err="1" smtClean="0">
                <a:solidFill>
                  <a:schemeClr val="bg1"/>
                </a:solidFill>
                <a:cs typeface="Arial" pitchFamily="34" charset="0"/>
              </a:rPr>
              <a:t>Leaks</a:t>
            </a:r>
            <a:r>
              <a:rPr lang="it-IT" sz="1200" dirty="0" smtClean="0">
                <a:solidFill>
                  <a:schemeClr val="bg1"/>
                </a:solidFill>
                <a:cs typeface="Arial" pitchFamily="34" charset="0"/>
              </a:rPr>
              <a:t> Detection</a:t>
            </a:r>
          </a:p>
        </p:txBody>
      </p:sp>
      <p:cxnSp>
        <p:nvCxnSpPr>
          <p:cNvPr id="23556" name="AutoShape 4"/>
          <p:cNvCxnSpPr>
            <a:cxnSpLocks noChangeShapeType="1"/>
            <a:stCxn id="23554" idx="1"/>
          </p:cNvCxnSpPr>
          <p:nvPr/>
        </p:nvCxnSpPr>
        <p:spPr bwMode="auto">
          <a:xfrm rot="10800000" flipV="1">
            <a:off x="6915954" y="1872231"/>
            <a:ext cx="773710" cy="967856"/>
          </a:xfrm>
          <a:prstGeom prst="bentConnector2">
            <a:avLst/>
          </a:prstGeom>
          <a:noFill/>
          <a:ln w="15875">
            <a:solidFill>
              <a:srgbClr val="404040"/>
            </a:solidFill>
            <a:miter lim="800000"/>
            <a:headEnd/>
            <a:tailEnd type="triangle" w="med" len="med"/>
          </a:ln>
        </p:spPr>
      </p:cxn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61593" y="3354139"/>
            <a:ext cx="2481607" cy="1268195"/>
          </a:xfrm>
          <a:prstGeom prst="rect">
            <a:avLst/>
          </a:prstGeom>
          <a:solidFill>
            <a:srgbClr val="FFFFFF"/>
          </a:solidFill>
          <a:ln w="15875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71323" tIns="35662" rIns="71323" bIns="35662" numCol="1" anchor="t" anchorCtr="0" compatLnSpc="1">
            <a:prstTxWarp prst="textNoShape">
              <a:avLst/>
            </a:prstTxWarp>
          </a:bodyPr>
          <a:lstStyle/>
          <a:p>
            <a:pPr defTabSz="713232" fontAlgn="base">
              <a:spcBef>
                <a:spcPct val="0"/>
              </a:spcBef>
              <a:spcAft>
                <a:spcPts val="780"/>
              </a:spcAft>
            </a:pPr>
            <a:r>
              <a:rPr lang="it-IT" dirty="0" smtClean="0">
                <a:solidFill>
                  <a:schemeClr val="bg1"/>
                </a:solidFill>
                <a:cs typeface="Arial" pitchFamily="34" charset="0"/>
              </a:rPr>
              <a:t>SVM – </a:t>
            </a:r>
            <a:r>
              <a:rPr lang="it-IT" dirty="0" err="1" smtClean="0">
                <a:solidFill>
                  <a:schemeClr val="bg1"/>
                </a:solidFill>
                <a:cs typeface="Arial" pitchFamily="34" charset="0"/>
              </a:rPr>
              <a:t>Classification</a:t>
            </a:r>
            <a:r>
              <a:rPr lang="it-IT" dirty="0" smtClean="0">
                <a:solidFill>
                  <a:schemeClr val="bg1"/>
                </a:solidFill>
                <a:cs typeface="Arial" pitchFamily="34" charset="0"/>
              </a:rPr>
              <a:t> Loss </a:t>
            </a:r>
            <a:r>
              <a:rPr lang="it-IT" dirty="0" smtClean="0">
                <a:solidFill>
                  <a:schemeClr val="bg1"/>
                </a:solidFill>
                <a:latin typeface="OCR A Extended"/>
                <a:cs typeface="Arial" pitchFamily="34" charset="0"/>
              </a:rPr>
              <a:t>≈ </a:t>
            </a:r>
            <a:r>
              <a:rPr lang="it-IT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it-IT" dirty="0" smtClean="0">
                <a:solidFill>
                  <a:schemeClr val="bg1"/>
                </a:solidFill>
                <a:latin typeface="OCR A Extended"/>
                <a:cs typeface="Arial" pitchFamily="34" charset="0"/>
              </a:rPr>
              <a:t>%</a:t>
            </a:r>
            <a:endParaRPr lang="it-IT" dirty="0" smtClean="0">
              <a:solidFill>
                <a:schemeClr val="bg1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780"/>
              </a:spcAft>
            </a:pPr>
            <a:r>
              <a:rPr lang="it-IT" dirty="0" smtClean="0">
                <a:solidFill>
                  <a:schemeClr val="bg1"/>
                </a:solidFill>
                <a:cs typeface="Arial" pitchFamily="34" charset="0"/>
              </a:rPr>
              <a:t>ANN – </a:t>
            </a:r>
            <a:r>
              <a:rPr lang="it-IT" dirty="0" err="1" smtClean="0">
                <a:solidFill>
                  <a:schemeClr val="bg1"/>
                </a:solidFill>
                <a:cs typeface="Arial" pitchFamily="34" charset="0"/>
              </a:rPr>
              <a:t>Classification</a:t>
            </a:r>
            <a:r>
              <a:rPr lang="it-IT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cs typeface="Arial" pitchFamily="34" charset="0"/>
              </a:rPr>
              <a:t>Error</a:t>
            </a:r>
            <a:r>
              <a:rPr lang="it-IT" dirty="0" smtClean="0">
                <a:solidFill>
                  <a:schemeClr val="bg1"/>
                </a:solidFill>
                <a:cs typeface="Arial" pitchFamily="34" charset="0"/>
              </a:rPr>
              <a:t> = </a:t>
            </a:r>
            <a:r>
              <a:rPr lang="en-US" dirty="0" smtClean="0">
                <a:solidFill>
                  <a:schemeClr val="bg1"/>
                </a:solidFill>
              </a:rPr>
              <a:t>5.26*10</a:t>
            </a:r>
            <a:r>
              <a:rPr lang="en-US" baseline="30000" dirty="0" smtClean="0">
                <a:solidFill>
                  <a:schemeClr val="bg1"/>
                </a:solidFill>
              </a:rPr>
              <a:t>-7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cxnSp>
        <p:nvCxnSpPr>
          <p:cNvPr id="20" name="Connettore 1 19"/>
          <p:cNvCxnSpPr>
            <a:stCxn id="18" idx="1"/>
            <a:endCxn id="18" idx="3"/>
          </p:cNvCxnSpPr>
          <p:nvPr/>
        </p:nvCxnSpPr>
        <p:spPr>
          <a:xfrm>
            <a:off x="261593" y="3988237"/>
            <a:ext cx="248160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261594" y="1451688"/>
            <a:ext cx="3219836" cy="127383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34" name="Freccia a destra 33"/>
          <p:cNvSpPr/>
          <p:nvPr/>
        </p:nvSpPr>
        <p:spPr>
          <a:xfrm>
            <a:off x="3952189" y="3700021"/>
            <a:ext cx="388856" cy="19639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12983</TotalTime>
  <Words>683</Words>
  <Application>Microsoft Office PowerPoint</Application>
  <PresentationFormat>Presentazione su schermo (16:10)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Thème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Lille1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Isam Shahrour</dc:creator>
  <cp:lastModifiedBy>Silvia Tinelli</cp:lastModifiedBy>
  <cp:revision>469</cp:revision>
  <dcterms:created xsi:type="dcterms:W3CDTF">2014-01-24T10:16:16Z</dcterms:created>
  <dcterms:modified xsi:type="dcterms:W3CDTF">2019-11-08T06:35:50Z</dcterms:modified>
</cp:coreProperties>
</file>