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7" r:id="rId2"/>
  </p:sldMasterIdLst>
  <p:sldIdLst>
    <p:sldId id="256" r:id="rId3"/>
    <p:sldId id="257" r:id="rId4"/>
    <p:sldId id="258" r:id="rId5"/>
    <p:sldId id="267" r:id="rId6"/>
    <p:sldId id="268" r:id="rId7"/>
    <p:sldId id="264" r:id="rId8"/>
    <p:sldId id="271" r:id="rId9"/>
    <p:sldId id="269" r:id="rId10"/>
    <p:sldId id="270" r:id="rId11"/>
    <p:sldId id="274" r:id="rId12"/>
    <p:sldId id="272" r:id="rId13"/>
    <p:sldId id="275" r:id="rId14"/>
    <p:sldId id="273" r:id="rId15"/>
    <p:sldId id="276" r:id="rId16"/>
    <p:sldId id="259" r:id="rId17"/>
    <p:sldId id="277" r:id="rId18"/>
    <p:sldId id="279" r:id="rId19"/>
    <p:sldId id="280" r:id="rId20"/>
    <p:sldId id="278" r:id="rId21"/>
    <p:sldId id="261" r:id="rId22"/>
    <p:sldId id="281" r:id="rId23"/>
    <p:sldId id="266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260" r:id="rId52"/>
    <p:sldId id="309" r:id="rId53"/>
    <p:sldId id="310" r:id="rId54"/>
    <p:sldId id="311" r:id="rId55"/>
    <p:sldId id="312" r:id="rId56"/>
    <p:sldId id="313" r:id="rId57"/>
    <p:sldId id="314" r:id="rId58"/>
    <p:sldId id="262" r:id="rId59"/>
    <p:sldId id="315" r:id="rId60"/>
    <p:sldId id="316" r:id="rId61"/>
    <p:sldId id="317" r:id="rId62"/>
    <p:sldId id="318" r:id="rId63"/>
    <p:sldId id="319" r:id="rId64"/>
    <p:sldId id="263" r:id="rId65"/>
    <p:sldId id="265" r:id="rId66"/>
    <p:sldId id="320" r:id="rId67"/>
    <p:sldId id="321" r:id="rId68"/>
    <p:sldId id="322" r:id="rId69"/>
    <p:sldId id="323" r:id="rId70"/>
    <p:sldId id="324" r:id="rId71"/>
    <p:sldId id="325" r:id="rId72"/>
    <p:sldId id="326" r:id="rId7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13"/>
    <p:restoredTop sz="93692"/>
  </p:normalViewPr>
  <p:slideViewPr>
    <p:cSldViewPr snapToGrid="0" snapToObjects="1">
      <p:cViewPr varScale="1">
        <p:scale>
          <a:sx n="74" d="100"/>
          <a:sy n="74" d="100"/>
        </p:scale>
        <p:origin x="125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presProps" Target="pres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theme" Target="theme/theme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88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74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8082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6037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6854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8193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1125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5576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1560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0229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04712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5553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9654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Drag picture to placeholder or click icon to add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Drag picture to placeholder or click icon to add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Drag picture to placeholder or click icon to add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271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245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338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11/7/2019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0190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5280847"/>
            <a:ext cx="10727003" cy="96431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 Georges LECLERE - LGMA Presentation for ECO-RISE 2020  UNESCO- PARIS on November 8, 2019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677322"/>
              </p:ext>
            </p:extLst>
          </p:nvPr>
        </p:nvGraphicFramePr>
        <p:xfrm>
          <a:off x="809625" y="397565"/>
          <a:ext cx="10572376" cy="4022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2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26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</a:rPr>
                        <a:t>ECO-METROPOLIS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4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effectLst/>
                        </a:rPr>
                        <a:t>Public Education &amp; Role of the Media in Promoting Climate Crisis Awareness Culture</a:t>
                      </a:r>
                      <a:endParaRPr lang="en-US" sz="4800" b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614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5280847"/>
            <a:ext cx="10727003" cy="96431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 Georges LECLERE - LGMA Presentation for ECO-RISE 2020  UNESCO- PARIS on November 8, 2019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067285"/>
              </p:ext>
            </p:extLst>
          </p:nvPr>
        </p:nvGraphicFramePr>
        <p:xfrm>
          <a:off x="809625" y="397566"/>
          <a:ext cx="10572376" cy="4252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2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5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</a:rPr>
                        <a:t>ECO-METROPOLIS</a:t>
                      </a:r>
                    </a:p>
                    <a:p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800" b="0" kern="120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7200" b="1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Academy</a:t>
                      </a:r>
                    </a:p>
                    <a:p>
                      <a:pPr algn="ctr"/>
                      <a:r>
                        <a:rPr lang="en-US" sz="7200" b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Academy is YOU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724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5280847"/>
            <a:ext cx="10727003" cy="96431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 Georges LECLERE - LGMA Presentation for ECO-RISE 2020  UNESCO- PARIS on November 8, 2019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530825"/>
              </p:ext>
            </p:extLst>
          </p:nvPr>
        </p:nvGraphicFramePr>
        <p:xfrm>
          <a:off x="809625" y="397566"/>
          <a:ext cx="10572376" cy="4252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2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5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</a:rPr>
                        <a:t>ECO-METROPOLIS</a:t>
                      </a:r>
                    </a:p>
                    <a:p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800" b="0" kern="120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7200" b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Reality TV Show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827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5280847"/>
            <a:ext cx="10727003" cy="96431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 Georges LECLERE - LGMA Presentation for ECO-RISE 2020  UNESCO- PARIS on November 8, 2019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376058"/>
              </p:ext>
            </p:extLst>
          </p:nvPr>
        </p:nvGraphicFramePr>
        <p:xfrm>
          <a:off x="809625" y="397566"/>
          <a:ext cx="10572376" cy="4252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2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5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</a:rPr>
                        <a:t>ECO-METROPOLIS</a:t>
                      </a:r>
                    </a:p>
                    <a:p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800" b="0" kern="120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7200" b="1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Reality TV Show</a:t>
                      </a:r>
                    </a:p>
                    <a:p>
                      <a:pPr algn="ctr"/>
                      <a:r>
                        <a:rPr lang="en-US" sz="7200" b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 me and my peers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37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5280847"/>
            <a:ext cx="10727003" cy="96431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 Georges LECLERE - LGMA Presentation for ECO-RISE 2020  UNESCO- PARIS on November 8, 2019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213362"/>
              </p:ext>
            </p:extLst>
          </p:nvPr>
        </p:nvGraphicFramePr>
        <p:xfrm>
          <a:off x="809625" y="397566"/>
          <a:ext cx="10572376" cy="4252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2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5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</a:rPr>
                        <a:t>ECO-METROPOLIS</a:t>
                      </a:r>
                    </a:p>
                    <a:p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800" b="0" kern="120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7200" b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Worldwide Distribution Channel</a:t>
                      </a:r>
                      <a:endParaRPr lang="en-US" sz="7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6294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5280847"/>
            <a:ext cx="10727003" cy="96431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 Georges LECLERE - LGMA Presentation for ECO-RISE 2020  UNESCO- PARIS on November 8, 2019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742877"/>
              </p:ext>
            </p:extLst>
          </p:nvPr>
        </p:nvGraphicFramePr>
        <p:xfrm>
          <a:off x="809625" y="397566"/>
          <a:ext cx="10572376" cy="4252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2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5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</a:rPr>
                        <a:t>ECO-METROPOLIS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800" b="0" kern="120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4400" b="1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Worldwide Distribution Channel</a:t>
                      </a:r>
                    </a:p>
                    <a:p>
                      <a:pPr algn="ctr"/>
                      <a:r>
                        <a:rPr lang="en-US" sz="4400" b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 the public of 47 megacities</a:t>
                      </a:r>
                    </a:p>
                    <a:p>
                      <a:pPr algn="ctr"/>
                      <a:endParaRPr lang="en-US" sz="1200" b="1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4000" b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minimum of 47x10 millions viewers to </a:t>
                      </a:r>
                      <a:r>
                        <a:rPr lang="en-US" sz="4800" b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</a:t>
                      </a:r>
                      <a:endParaRPr lang="en-US" sz="4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732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5280847"/>
            <a:ext cx="10727003" cy="96431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 Georges LECLERE - LGMA Presentation for ECO-RISE 2020  UNESCO- PARIS on November 8, 2019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019541"/>
              </p:ext>
            </p:extLst>
          </p:nvPr>
        </p:nvGraphicFramePr>
        <p:xfrm>
          <a:off x="809625" y="397566"/>
          <a:ext cx="10572376" cy="4252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2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5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</a:rPr>
                        <a:t>ECO-METROPOLIS ACADEMY</a:t>
                      </a:r>
                      <a:r>
                        <a:rPr lang="en-US" sz="6000" b="1" baseline="0" dirty="0">
                          <a:effectLst/>
                        </a:rPr>
                        <a:t> </a:t>
                      </a:r>
                      <a:endParaRPr lang="en-US" sz="4800" b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will</a:t>
                      </a:r>
                      <a:r>
                        <a:rPr lang="en-US" sz="3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create</a:t>
                      </a:r>
                      <a:r>
                        <a:rPr lang="en-US" sz="36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frame where</a:t>
                      </a:r>
                      <a:r>
                        <a:rPr lang="en-US" sz="3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these young minds </a:t>
                      </a:r>
                      <a:r>
                        <a:rPr lang="en-US" sz="3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both</a:t>
                      </a:r>
                      <a:r>
                        <a:rPr lang="en-US" sz="3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actors and developers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the questions we</a:t>
                      </a:r>
                      <a:r>
                        <a:rPr lang="en-US" sz="3600" b="1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all</a:t>
                      </a:r>
                      <a:r>
                        <a:rPr lang="en-US" sz="3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need to investigate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3406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5280847"/>
            <a:ext cx="10727003" cy="96431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 Georges LECLERE - LGMA Presentation for ECO-RISE 2020  UNESCO- PARIS on November 8, 2019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372437"/>
              </p:ext>
            </p:extLst>
          </p:nvPr>
        </p:nvGraphicFramePr>
        <p:xfrm>
          <a:off x="809625" y="397566"/>
          <a:ext cx="10572376" cy="4252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2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5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</a:rPr>
                        <a:t>ECO-METROPOLIS REALITY TV SHOW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</a:endParaRPr>
                    </a:p>
                    <a:p>
                      <a:r>
                        <a:rPr lang="en-US" sz="3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Will</a:t>
                      </a:r>
                      <a:r>
                        <a:rPr lang="en-US" sz="36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make the players</a:t>
                      </a:r>
                      <a:endParaRPr lang="en-US" sz="3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46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5280847"/>
            <a:ext cx="10727003" cy="96431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 Georges LECLERE - LGMA Presentation for ECO-RISE 2020  UNESCO- PARIS on November 8, 2019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684964"/>
              </p:ext>
            </p:extLst>
          </p:nvPr>
        </p:nvGraphicFramePr>
        <p:xfrm>
          <a:off x="809625" y="397566"/>
          <a:ext cx="10572376" cy="4252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2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5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</a:rPr>
                        <a:t>ECO-METROPOLIS REALITY TV SHOW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</a:endParaRPr>
                    </a:p>
                    <a:p>
                      <a:r>
                        <a:rPr lang="en-US" sz="3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Will</a:t>
                      </a:r>
                      <a:r>
                        <a:rPr lang="en-US" sz="36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make the players</a:t>
                      </a:r>
                      <a:endParaRPr lang="en-US" sz="3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en-US" sz="3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drive these quests themselves 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0190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5280847"/>
            <a:ext cx="10727003" cy="96431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 Georges LECLERE - LGMA Presentation for ECO-RISE 2020  UNESCO- PARIS on November 8, 2019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655831"/>
              </p:ext>
            </p:extLst>
          </p:nvPr>
        </p:nvGraphicFramePr>
        <p:xfrm>
          <a:off x="809625" y="397566"/>
          <a:ext cx="10572376" cy="4252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2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5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</a:rPr>
                        <a:t>ECO-METROPOLIS REALITY TV SHOW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</a:endParaRPr>
                    </a:p>
                    <a:p>
                      <a:r>
                        <a:rPr lang="en-US" sz="3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Will</a:t>
                      </a:r>
                      <a:r>
                        <a:rPr lang="en-US" sz="36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make the players</a:t>
                      </a:r>
                      <a:endParaRPr lang="en-US" sz="3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en-US" sz="3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drive these quests themselves 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en-US" sz="3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communicate their finding</a:t>
                      </a:r>
                      <a:r>
                        <a:rPr lang="en-US" sz="3600" b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themselves</a:t>
                      </a:r>
                      <a:endParaRPr lang="en-US" sz="36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948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5280847"/>
            <a:ext cx="10727003" cy="96431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 Georges LECLERE - LGMA Presentation for ECO-RISE 2020  UNESCO- PARIS on November 8, 2019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135216"/>
              </p:ext>
            </p:extLst>
          </p:nvPr>
        </p:nvGraphicFramePr>
        <p:xfrm>
          <a:off x="809625" y="397566"/>
          <a:ext cx="10572376" cy="4252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2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5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</a:rPr>
                        <a:t>ECO-METROPOLIS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</a:endParaRPr>
                    </a:p>
                    <a:p>
                      <a:pPr algn="ctr"/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72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do you do that in a concrete form?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9516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5280847"/>
            <a:ext cx="10727003" cy="96431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 Georges LECLERE - LGMA Presentation for ECO-RISE 2020  UNESCO- PARIS on November 8, 2019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11289"/>
              </p:ext>
            </p:extLst>
          </p:nvPr>
        </p:nvGraphicFramePr>
        <p:xfrm>
          <a:off x="953311" y="397565"/>
          <a:ext cx="10719880" cy="4022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19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26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</a:rPr>
                        <a:t>ECO-METROPOLIS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0" b="1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the irruption of digital media in our daily lives, we entered an era where, often, students know more, much more, than their teachers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187214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5280847"/>
            <a:ext cx="10727003" cy="96431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 Georges LECLERE - LGMA Presentation for ECO-RISE 2020  UNESCO- PARIS on November 8, 2019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405186"/>
              </p:ext>
            </p:extLst>
          </p:nvPr>
        </p:nvGraphicFramePr>
        <p:xfrm>
          <a:off x="809625" y="397565"/>
          <a:ext cx="10572376" cy="44468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2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468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</a:rPr>
                        <a:t>ECO-METROPOLIS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4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dirty="0">
                          <a:effectLst/>
                        </a:rPr>
                        <a:t>Public Education &amp; Role of the Media in Promoting Climate Crisis Awareness Culture</a:t>
                      </a:r>
                      <a:endParaRPr lang="en-US" sz="4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0547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10010776" cy="2345635"/>
          </a:xfrm>
        </p:spPr>
        <p:txBody>
          <a:bodyPr>
            <a:normAutofit/>
          </a:bodyPr>
          <a:lstStyle/>
          <a:p>
            <a:r>
              <a:rPr lang="en-US" dirty="0"/>
              <a:t>THE ECO-Metropolis Academy Awards REALITY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 fontScale="92500"/>
          </a:bodyPr>
          <a:lstStyle/>
          <a:p>
            <a:pPr algn="ctr"/>
            <a:r>
              <a:rPr lang="en-US" sz="8000" b="1" dirty="0">
                <a:solidFill>
                  <a:srgbClr val="FF0000"/>
                </a:solidFill>
              </a:rPr>
              <a:t>What does it mean, A REALITY TV SHOW?</a:t>
            </a:r>
          </a:p>
        </p:txBody>
      </p:sp>
    </p:spTree>
    <p:extLst>
      <p:ext uri="{BB962C8B-B14F-4D97-AF65-F5344CB8AC3E}">
        <p14:creationId xmlns:p14="http://schemas.microsoft.com/office/powerpoint/2010/main" val="4848269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10010776" cy="2345635"/>
          </a:xfrm>
        </p:spPr>
        <p:txBody>
          <a:bodyPr>
            <a:normAutofit/>
          </a:bodyPr>
          <a:lstStyle/>
          <a:p>
            <a:r>
              <a:rPr lang="en-US" dirty="0"/>
              <a:t>THE ECO-Metropolis Academy Awards REALITY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/>
          </a:bodyPr>
          <a:lstStyle/>
          <a:p>
            <a:pPr algn="ctr"/>
            <a:r>
              <a:rPr lang="en-US" sz="5100" b="1" dirty="0">
                <a:solidFill>
                  <a:srgbClr val="FF0000"/>
                </a:solidFill>
              </a:rPr>
              <a:t>PLAYERS AND COMPETITORS ARE YOU AND ME, NOT ACTORS</a:t>
            </a:r>
            <a:endParaRPr lang="en-US" sz="4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8753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10010776" cy="2345635"/>
          </a:xfrm>
        </p:spPr>
        <p:txBody>
          <a:bodyPr>
            <a:normAutofit/>
          </a:bodyPr>
          <a:lstStyle/>
          <a:p>
            <a:r>
              <a:rPr lang="en-US" dirty="0"/>
              <a:t>THE ECO-Metropolis Academy Awards REALITY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5100" b="1" dirty="0">
                <a:solidFill>
                  <a:schemeClr val="bg1"/>
                </a:solidFill>
              </a:rPr>
              <a:t>PLAYERS AND COMPETITORS ARE YOU AND ME, NOT ACTORS </a:t>
            </a:r>
            <a:r>
              <a:rPr lang="en-US" sz="5100" b="1" dirty="0">
                <a:solidFill>
                  <a:srgbClr val="FF0000"/>
                </a:solidFill>
              </a:rPr>
              <a:t>(Although a celebrity or two always helps!)</a:t>
            </a:r>
          </a:p>
          <a:p>
            <a:endParaRPr lang="en-US" sz="4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105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10010776" cy="2345635"/>
          </a:xfrm>
        </p:spPr>
        <p:txBody>
          <a:bodyPr>
            <a:normAutofit/>
          </a:bodyPr>
          <a:lstStyle/>
          <a:p>
            <a:r>
              <a:rPr lang="en-US" dirty="0"/>
              <a:t>THE ECO-Metropolis Academy Awards REALITY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5100" dirty="0"/>
              <a:t> </a:t>
            </a:r>
            <a:r>
              <a:rPr lang="en-US" sz="5100" b="1" dirty="0">
                <a:solidFill>
                  <a:srgbClr val="FF0000"/>
                </a:solidFill>
              </a:rPr>
              <a:t>IT IS A COMPETITION WITH WINNERS AND LOOSERS, yes blood, sweat and tears for the losers, joy, pride and sense of achievement for the winners</a:t>
            </a:r>
          </a:p>
          <a:p>
            <a:pPr algn="ctr"/>
            <a:endParaRPr lang="en-US" sz="51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319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10010776" cy="2345635"/>
          </a:xfrm>
        </p:spPr>
        <p:txBody>
          <a:bodyPr>
            <a:normAutofit/>
          </a:bodyPr>
          <a:lstStyle/>
          <a:p>
            <a:r>
              <a:rPr lang="en-US" dirty="0"/>
              <a:t>THE ECO-Metropolis Academy Awards REALITY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837640"/>
          </a:xfrm>
        </p:spPr>
        <p:txBody>
          <a:bodyPr>
            <a:normAutofit fontScale="92500" lnSpcReduction="10000"/>
          </a:bodyPr>
          <a:lstStyle/>
          <a:p>
            <a:pPr algn="ctr"/>
            <a:endParaRPr lang="en-US" sz="5100" b="1" dirty="0">
              <a:solidFill>
                <a:srgbClr val="FF0000"/>
              </a:solidFill>
            </a:endParaRPr>
          </a:p>
          <a:p>
            <a:pPr algn="ctr"/>
            <a:r>
              <a:rPr lang="en-US" sz="9000" b="1" dirty="0">
                <a:solidFill>
                  <a:srgbClr val="FF0000"/>
                </a:solidFill>
              </a:rPr>
              <a:t>THIS SHOW WILL run IN PHASES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77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10010776" cy="2345635"/>
          </a:xfrm>
        </p:spPr>
        <p:txBody>
          <a:bodyPr>
            <a:normAutofit/>
          </a:bodyPr>
          <a:lstStyle/>
          <a:p>
            <a:r>
              <a:rPr lang="en-US" dirty="0"/>
              <a:t>THE ECO-Metropolis Academy Awards REALITY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837640"/>
          </a:xfrm>
        </p:spPr>
        <p:txBody>
          <a:bodyPr>
            <a:normAutofit fontScale="70000" lnSpcReduction="20000"/>
          </a:bodyPr>
          <a:lstStyle/>
          <a:p>
            <a:pPr algn="ctr"/>
            <a:endParaRPr lang="en-US" sz="5100" b="1" dirty="0">
              <a:solidFill>
                <a:srgbClr val="FF0000"/>
              </a:solidFill>
            </a:endParaRPr>
          </a:p>
          <a:p>
            <a:pPr algn="ctr"/>
            <a:r>
              <a:rPr lang="en-US" sz="9000" b="1" dirty="0">
                <a:solidFill>
                  <a:schemeClr val="bg1"/>
                </a:solidFill>
              </a:rPr>
              <a:t>THIS SHOW WILL run IN PHASES</a:t>
            </a:r>
          </a:p>
          <a:p>
            <a:pPr algn="ctr"/>
            <a:r>
              <a:rPr lang="en-US" sz="9000" b="1" dirty="0">
                <a:solidFill>
                  <a:srgbClr val="FF0000"/>
                </a:solidFill>
              </a:rPr>
              <a:t>Call FOR ENTRIES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6389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10010776" cy="2345635"/>
          </a:xfrm>
        </p:spPr>
        <p:txBody>
          <a:bodyPr>
            <a:normAutofit/>
          </a:bodyPr>
          <a:lstStyle/>
          <a:p>
            <a:r>
              <a:rPr lang="en-US" dirty="0"/>
              <a:t>THE ECO-Metropolis Academy Awards REALITY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837640"/>
          </a:xfrm>
        </p:spPr>
        <p:txBody>
          <a:bodyPr>
            <a:normAutofit fontScale="55000" lnSpcReduction="20000"/>
          </a:bodyPr>
          <a:lstStyle/>
          <a:p>
            <a:pPr algn="ctr"/>
            <a:endParaRPr lang="en-US" sz="5100" b="1" dirty="0">
              <a:solidFill>
                <a:srgbClr val="FF0000"/>
              </a:solidFill>
            </a:endParaRPr>
          </a:p>
          <a:p>
            <a:pPr algn="ctr"/>
            <a:r>
              <a:rPr lang="en-US" sz="9000" b="1" dirty="0">
                <a:solidFill>
                  <a:schemeClr val="bg1"/>
                </a:solidFill>
              </a:rPr>
              <a:t>THIS SHOW WILL run IN PHASES</a:t>
            </a:r>
          </a:p>
          <a:p>
            <a:pPr algn="ctr"/>
            <a:r>
              <a:rPr lang="en-US" sz="9000" b="1" dirty="0">
                <a:solidFill>
                  <a:schemeClr val="bg1"/>
                </a:solidFill>
              </a:rPr>
              <a:t>Call FOR ENTRIES</a:t>
            </a:r>
          </a:p>
          <a:p>
            <a:pPr algn="ctr"/>
            <a:r>
              <a:rPr lang="en-US" sz="9000" b="1" dirty="0">
                <a:solidFill>
                  <a:srgbClr val="FF0000"/>
                </a:solidFill>
              </a:rPr>
              <a:t>COMPETITIONS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907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10010776" cy="2345635"/>
          </a:xfrm>
        </p:spPr>
        <p:txBody>
          <a:bodyPr>
            <a:normAutofit/>
          </a:bodyPr>
          <a:lstStyle/>
          <a:p>
            <a:r>
              <a:rPr lang="en-US" dirty="0"/>
              <a:t>THE ECO-Metropolis Academy Awards REALITY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837640"/>
          </a:xfrm>
        </p:spPr>
        <p:txBody>
          <a:bodyPr>
            <a:normAutofit fontScale="47500" lnSpcReduction="20000"/>
          </a:bodyPr>
          <a:lstStyle/>
          <a:p>
            <a:pPr algn="ctr"/>
            <a:endParaRPr lang="en-US" sz="5100" b="1" dirty="0">
              <a:solidFill>
                <a:srgbClr val="FF0000"/>
              </a:solidFill>
            </a:endParaRPr>
          </a:p>
          <a:p>
            <a:pPr algn="ctr"/>
            <a:r>
              <a:rPr lang="en-US" sz="9000" b="1" dirty="0">
                <a:solidFill>
                  <a:schemeClr val="bg1"/>
                </a:solidFill>
              </a:rPr>
              <a:t>THIS SHOW WILL run IN PHASES</a:t>
            </a:r>
          </a:p>
          <a:p>
            <a:pPr algn="ctr"/>
            <a:r>
              <a:rPr lang="en-US" sz="9000" b="1" dirty="0">
                <a:solidFill>
                  <a:schemeClr val="bg1"/>
                </a:solidFill>
              </a:rPr>
              <a:t>Call FOR ENTRIES</a:t>
            </a:r>
          </a:p>
          <a:p>
            <a:pPr algn="ctr"/>
            <a:r>
              <a:rPr lang="en-US" sz="9000" b="1" dirty="0">
                <a:solidFill>
                  <a:schemeClr val="bg1"/>
                </a:solidFill>
              </a:rPr>
              <a:t>COMPETITIONs</a:t>
            </a:r>
          </a:p>
          <a:p>
            <a:pPr algn="ctr"/>
            <a:r>
              <a:rPr lang="en-US" sz="9000" b="1" dirty="0">
                <a:solidFill>
                  <a:srgbClr val="FF0000"/>
                </a:solidFill>
              </a:rPr>
              <a:t>JUDGING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7141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10010776" cy="2345635"/>
          </a:xfrm>
        </p:spPr>
        <p:txBody>
          <a:bodyPr>
            <a:normAutofit/>
          </a:bodyPr>
          <a:lstStyle/>
          <a:p>
            <a:r>
              <a:rPr lang="en-US" dirty="0"/>
              <a:t>THE ECO-Metropolis Academy Awards REALITY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837640"/>
          </a:xfrm>
        </p:spPr>
        <p:txBody>
          <a:bodyPr>
            <a:normAutofit fontScale="40000" lnSpcReduction="20000"/>
          </a:bodyPr>
          <a:lstStyle/>
          <a:p>
            <a:pPr algn="ctr"/>
            <a:endParaRPr lang="en-US" sz="5100" b="1" dirty="0">
              <a:solidFill>
                <a:srgbClr val="FF0000"/>
              </a:solidFill>
            </a:endParaRPr>
          </a:p>
          <a:p>
            <a:pPr algn="ctr"/>
            <a:r>
              <a:rPr lang="en-US" sz="9000" b="1" dirty="0">
                <a:solidFill>
                  <a:schemeClr val="bg1"/>
                </a:solidFill>
              </a:rPr>
              <a:t>THIS SHOW WILL run IN PHASES</a:t>
            </a:r>
          </a:p>
          <a:p>
            <a:pPr algn="ctr"/>
            <a:r>
              <a:rPr lang="en-US" sz="9000" b="1" dirty="0">
                <a:solidFill>
                  <a:schemeClr val="bg1"/>
                </a:solidFill>
              </a:rPr>
              <a:t>Call FOR ENTRIES</a:t>
            </a:r>
          </a:p>
          <a:p>
            <a:pPr algn="ctr"/>
            <a:r>
              <a:rPr lang="en-US" sz="9000" b="1" dirty="0">
                <a:solidFill>
                  <a:schemeClr val="bg1"/>
                </a:solidFill>
              </a:rPr>
              <a:t>COMPETITION</a:t>
            </a:r>
          </a:p>
          <a:p>
            <a:pPr algn="ctr"/>
            <a:r>
              <a:rPr lang="en-US" sz="9000" b="1" dirty="0">
                <a:solidFill>
                  <a:schemeClr val="bg1"/>
                </a:solidFill>
              </a:rPr>
              <a:t>JUDGING </a:t>
            </a:r>
          </a:p>
          <a:p>
            <a:pPr algn="ctr"/>
            <a:r>
              <a:rPr lang="en-US" sz="9000" b="1" dirty="0">
                <a:solidFill>
                  <a:srgbClr val="FF0000"/>
                </a:solidFill>
              </a:rPr>
              <a:t>GRAND FINALE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571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5280847"/>
            <a:ext cx="10727003" cy="96431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 Georges LECLERE - LGMA Presentation for ECO-RISE 2020  UNESCO- PARIS on November 8, 2019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302314"/>
              </p:ext>
            </p:extLst>
          </p:nvPr>
        </p:nvGraphicFramePr>
        <p:xfrm>
          <a:off x="809625" y="397566"/>
          <a:ext cx="10572376" cy="4252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2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5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</a:rPr>
                        <a:t>ECO-METROPOLIS</a:t>
                      </a:r>
                    </a:p>
                    <a:p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3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Questions</a:t>
                      </a:r>
                    </a:p>
                    <a:p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Attract this youth’s attention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44090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10010776" cy="2345635"/>
          </a:xfrm>
        </p:spPr>
        <p:txBody>
          <a:bodyPr>
            <a:normAutofit/>
          </a:bodyPr>
          <a:lstStyle/>
          <a:p>
            <a:r>
              <a:rPr lang="en-US" dirty="0"/>
              <a:t>THE ECO-Metropolis Academy Awards REALITY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837640"/>
          </a:xfrm>
        </p:spPr>
        <p:txBody>
          <a:bodyPr>
            <a:normAutofit/>
          </a:bodyPr>
          <a:lstStyle/>
          <a:p>
            <a:pPr algn="ctr"/>
            <a:endParaRPr lang="en-US" sz="1000" b="1" dirty="0">
              <a:solidFill>
                <a:srgbClr val="FF0000"/>
              </a:solidFill>
            </a:endParaRPr>
          </a:p>
          <a:p>
            <a:pPr algn="ctr"/>
            <a:r>
              <a:rPr lang="en-US" sz="9000" b="1" dirty="0">
                <a:solidFill>
                  <a:srgbClr val="FF0000"/>
                </a:solidFill>
              </a:rPr>
              <a:t>AWARDS CEREMONY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139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>
            <a:normAutofit/>
          </a:bodyPr>
          <a:lstStyle/>
          <a:p>
            <a:r>
              <a:rPr lang="en-US" dirty="0"/>
              <a:t>THE ECO-Metropolis Academy Awards REALITY TV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027584"/>
            <a:ext cx="9434306" cy="421419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Here is the basic idea of the show</a:t>
            </a:r>
          </a:p>
        </p:txBody>
      </p:sp>
    </p:spTree>
    <p:extLst>
      <p:ext uri="{BB962C8B-B14F-4D97-AF65-F5344CB8AC3E}">
        <p14:creationId xmlns:p14="http://schemas.microsoft.com/office/powerpoint/2010/main" val="11346631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>
            <a:normAutofit/>
          </a:bodyPr>
          <a:lstStyle/>
          <a:p>
            <a:r>
              <a:rPr lang="en-US" dirty="0"/>
              <a:t>THE ECO-Metropolis Academy Awards REALITY TV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027584"/>
            <a:ext cx="9434306" cy="421419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Here is the basic idea of the show: 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Candidates will come from schools, universities, start-ups, professionals, ARTS and non-profit organizations </a:t>
            </a:r>
            <a:r>
              <a:rPr lang="mr-IN" sz="2400" b="1" dirty="0">
                <a:solidFill>
                  <a:srgbClr val="FF0000"/>
                </a:solidFill>
              </a:rPr>
              <a:t>–</a:t>
            </a:r>
            <a:r>
              <a:rPr lang="en-US" sz="2400" b="1" dirty="0">
                <a:solidFill>
                  <a:srgbClr val="FF0000"/>
                </a:solidFill>
              </a:rPr>
              <a:t> basically, 6 categories</a:t>
            </a:r>
          </a:p>
        </p:txBody>
      </p:sp>
    </p:spTree>
    <p:extLst>
      <p:ext uri="{BB962C8B-B14F-4D97-AF65-F5344CB8AC3E}">
        <p14:creationId xmlns:p14="http://schemas.microsoft.com/office/powerpoint/2010/main" val="6269662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>
            <a:normAutofit/>
          </a:bodyPr>
          <a:lstStyle/>
          <a:p>
            <a:r>
              <a:rPr lang="en-US" dirty="0"/>
              <a:t>THE ECO-Metropolis Academy Awards REALITY TV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027584"/>
            <a:ext cx="9434306" cy="4214190"/>
          </a:xfrm>
        </p:spPr>
        <p:txBody>
          <a:bodyPr>
            <a:normAutofit/>
          </a:bodyPr>
          <a:lstStyle/>
          <a:p>
            <a:r>
              <a:rPr lang="en-US" dirty="0"/>
              <a:t>Here is the basic idea of the show: </a:t>
            </a:r>
          </a:p>
          <a:p>
            <a:r>
              <a:rPr lang="en-US" dirty="0">
                <a:solidFill>
                  <a:schemeClr val="bg1"/>
                </a:solidFill>
              </a:rPr>
              <a:t>Candidates will come from schools, universities, start-ups, professionals, ARTS and non-profit organizations </a:t>
            </a:r>
            <a:r>
              <a:rPr lang="mr-IN" dirty="0">
                <a:solidFill>
                  <a:schemeClr val="bg1"/>
                </a:solidFill>
              </a:rPr>
              <a:t>–</a:t>
            </a:r>
            <a:r>
              <a:rPr lang="en-US" dirty="0">
                <a:solidFill>
                  <a:schemeClr val="bg1"/>
                </a:solidFill>
              </a:rPr>
              <a:t> BASICALLY, 6 categories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Candidates will be selected by their own peers in each group above</a:t>
            </a:r>
          </a:p>
        </p:txBody>
      </p:sp>
    </p:spTree>
    <p:extLst>
      <p:ext uri="{BB962C8B-B14F-4D97-AF65-F5344CB8AC3E}">
        <p14:creationId xmlns:p14="http://schemas.microsoft.com/office/powerpoint/2010/main" val="20963492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>
            <a:normAutofit/>
          </a:bodyPr>
          <a:lstStyle/>
          <a:p>
            <a:r>
              <a:rPr lang="en-US" dirty="0"/>
              <a:t>THE ECO-Metropolis Academy Awards REALITY TV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027584"/>
            <a:ext cx="9434306" cy="4214190"/>
          </a:xfrm>
        </p:spPr>
        <p:txBody>
          <a:bodyPr>
            <a:normAutofit/>
          </a:bodyPr>
          <a:lstStyle/>
          <a:p>
            <a:r>
              <a:rPr lang="en-US" dirty="0"/>
              <a:t>Here is the basic idea of the show: </a:t>
            </a:r>
          </a:p>
          <a:p>
            <a:r>
              <a:rPr lang="en-US" dirty="0">
                <a:solidFill>
                  <a:schemeClr val="bg1"/>
                </a:solidFill>
              </a:rPr>
              <a:t>Candidates will come from schools, universities, start-ups, professionals, ARTS  and non-profit organizations </a:t>
            </a:r>
            <a:r>
              <a:rPr lang="mr-IN" dirty="0">
                <a:solidFill>
                  <a:schemeClr val="bg1"/>
                </a:solidFill>
              </a:rPr>
              <a:t>–</a:t>
            </a:r>
            <a:r>
              <a:rPr lang="en-US" dirty="0">
                <a:solidFill>
                  <a:schemeClr val="bg1"/>
                </a:solidFill>
              </a:rPr>
              <a:t> basically, 6 categories</a:t>
            </a:r>
          </a:p>
          <a:p>
            <a:r>
              <a:rPr lang="en-US" dirty="0">
                <a:solidFill>
                  <a:schemeClr val="bg1"/>
                </a:solidFill>
              </a:rPr>
              <a:t>Candidates will be selected by their own peers in each group above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Candidates will need to find an environmental problem around them</a:t>
            </a:r>
          </a:p>
        </p:txBody>
      </p:sp>
    </p:spTree>
    <p:extLst>
      <p:ext uri="{BB962C8B-B14F-4D97-AF65-F5344CB8AC3E}">
        <p14:creationId xmlns:p14="http://schemas.microsoft.com/office/powerpoint/2010/main" val="11213075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>
            <a:normAutofit/>
          </a:bodyPr>
          <a:lstStyle/>
          <a:p>
            <a:r>
              <a:rPr lang="en-US" dirty="0"/>
              <a:t>THE ECO-Metropolis Academy Awards REALITY TV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027584"/>
            <a:ext cx="9434306" cy="4214190"/>
          </a:xfrm>
        </p:spPr>
        <p:txBody>
          <a:bodyPr>
            <a:normAutofit/>
          </a:bodyPr>
          <a:lstStyle/>
          <a:p>
            <a:r>
              <a:rPr lang="en-US" dirty="0"/>
              <a:t>Here is the basic idea of the show: </a:t>
            </a:r>
          </a:p>
          <a:p>
            <a:r>
              <a:rPr lang="en-US" dirty="0">
                <a:solidFill>
                  <a:schemeClr val="bg1"/>
                </a:solidFill>
              </a:rPr>
              <a:t>Candidates will come from schools, universities, start-ups, professionals and non-profit organizations </a:t>
            </a:r>
            <a:r>
              <a:rPr lang="mr-IN" dirty="0">
                <a:solidFill>
                  <a:schemeClr val="bg1"/>
                </a:solidFill>
              </a:rPr>
              <a:t>–</a:t>
            </a:r>
            <a:r>
              <a:rPr lang="en-US" dirty="0">
                <a:solidFill>
                  <a:schemeClr val="bg1"/>
                </a:solidFill>
              </a:rPr>
              <a:t> basically, 6 categories</a:t>
            </a:r>
          </a:p>
          <a:p>
            <a:r>
              <a:rPr lang="en-US" dirty="0">
                <a:solidFill>
                  <a:schemeClr val="bg1"/>
                </a:solidFill>
              </a:rPr>
              <a:t>Candidates will be selected by their own peers in each group above</a:t>
            </a:r>
          </a:p>
          <a:p>
            <a:r>
              <a:rPr lang="en-US" dirty="0">
                <a:solidFill>
                  <a:schemeClr val="bg1"/>
                </a:solidFill>
              </a:rPr>
              <a:t>Candidates will need to find an environmental problem around them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Candidates will need to explain their selected problem</a:t>
            </a:r>
          </a:p>
        </p:txBody>
      </p:sp>
    </p:spTree>
    <p:extLst>
      <p:ext uri="{BB962C8B-B14F-4D97-AF65-F5344CB8AC3E}">
        <p14:creationId xmlns:p14="http://schemas.microsoft.com/office/powerpoint/2010/main" val="13774367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>
            <a:normAutofit/>
          </a:bodyPr>
          <a:lstStyle/>
          <a:p>
            <a:r>
              <a:rPr lang="en-US" dirty="0"/>
              <a:t>THE ECO-Metropolis Academy Awards REALITY TV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027584"/>
            <a:ext cx="9434306" cy="4214190"/>
          </a:xfrm>
        </p:spPr>
        <p:txBody>
          <a:bodyPr>
            <a:normAutofit/>
          </a:bodyPr>
          <a:lstStyle/>
          <a:p>
            <a:r>
              <a:rPr lang="en-US" dirty="0"/>
              <a:t>Here is the basic idea of the show: </a:t>
            </a:r>
          </a:p>
          <a:p>
            <a:r>
              <a:rPr lang="en-US" dirty="0">
                <a:solidFill>
                  <a:schemeClr val="bg1"/>
                </a:solidFill>
              </a:rPr>
              <a:t>Candidates will come from schools, universities, start-ups, professionals, ARTS  and non-profit organizations </a:t>
            </a:r>
            <a:r>
              <a:rPr lang="mr-IN" dirty="0">
                <a:solidFill>
                  <a:schemeClr val="bg1"/>
                </a:solidFill>
              </a:rPr>
              <a:t>–</a:t>
            </a:r>
            <a:r>
              <a:rPr lang="en-US" dirty="0">
                <a:solidFill>
                  <a:schemeClr val="bg1"/>
                </a:solidFill>
              </a:rPr>
              <a:t> basically, 6 categories</a:t>
            </a:r>
          </a:p>
          <a:p>
            <a:r>
              <a:rPr lang="en-US" dirty="0">
                <a:solidFill>
                  <a:schemeClr val="bg1"/>
                </a:solidFill>
              </a:rPr>
              <a:t>Candidates will be selected by their own peers in each groups above</a:t>
            </a:r>
          </a:p>
          <a:p>
            <a:r>
              <a:rPr lang="en-US" dirty="0">
                <a:solidFill>
                  <a:schemeClr val="bg1"/>
                </a:solidFill>
              </a:rPr>
              <a:t>Candidates will need to find an environmental problem around them</a:t>
            </a:r>
          </a:p>
          <a:p>
            <a:r>
              <a:rPr lang="en-US" dirty="0">
                <a:solidFill>
                  <a:schemeClr val="bg1"/>
                </a:solidFill>
              </a:rPr>
              <a:t>Candidates will need to explain their selected problem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Candidates will need to compose a video of their selected problem</a:t>
            </a:r>
          </a:p>
        </p:txBody>
      </p:sp>
    </p:spTree>
    <p:extLst>
      <p:ext uri="{BB962C8B-B14F-4D97-AF65-F5344CB8AC3E}">
        <p14:creationId xmlns:p14="http://schemas.microsoft.com/office/powerpoint/2010/main" val="15441553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>
            <a:normAutofit/>
          </a:bodyPr>
          <a:lstStyle/>
          <a:p>
            <a:r>
              <a:rPr lang="en-US" dirty="0"/>
              <a:t>THE ECO-Metropolis Academy Awards REALITY TV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027584"/>
            <a:ext cx="9434306" cy="421419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Here is the basic idea of the show: </a:t>
            </a:r>
          </a:p>
          <a:p>
            <a:r>
              <a:rPr lang="en-US" dirty="0">
                <a:solidFill>
                  <a:schemeClr val="bg1"/>
                </a:solidFill>
              </a:rPr>
              <a:t>Candidates will come from schools, universities, start-ups, professionals and non-profit organizations </a:t>
            </a:r>
            <a:r>
              <a:rPr lang="mr-IN" dirty="0">
                <a:solidFill>
                  <a:schemeClr val="bg1"/>
                </a:solidFill>
              </a:rPr>
              <a:t>–</a:t>
            </a:r>
            <a:r>
              <a:rPr lang="en-US" dirty="0">
                <a:solidFill>
                  <a:schemeClr val="bg1"/>
                </a:solidFill>
              </a:rPr>
              <a:t> basically, 6 categories</a:t>
            </a:r>
          </a:p>
          <a:p>
            <a:r>
              <a:rPr lang="en-US" dirty="0">
                <a:solidFill>
                  <a:schemeClr val="bg1"/>
                </a:solidFill>
              </a:rPr>
              <a:t>Candidates will be selected by their own peers in each group above</a:t>
            </a:r>
          </a:p>
          <a:p>
            <a:r>
              <a:rPr lang="en-US" dirty="0">
                <a:solidFill>
                  <a:schemeClr val="bg1"/>
                </a:solidFill>
              </a:rPr>
              <a:t>Candidates will need to find an environmental problem around them</a:t>
            </a:r>
          </a:p>
          <a:p>
            <a:r>
              <a:rPr lang="en-US" dirty="0">
                <a:solidFill>
                  <a:schemeClr val="bg1"/>
                </a:solidFill>
              </a:rPr>
              <a:t>Candidates will need to explain their selected problem</a:t>
            </a:r>
          </a:p>
          <a:p>
            <a:r>
              <a:rPr lang="en-US" dirty="0">
                <a:solidFill>
                  <a:schemeClr val="bg1"/>
                </a:solidFill>
              </a:rPr>
              <a:t>Candidates will need to compose a video of their selected problem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Candidates will need  to find a solution to their problem </a:t>
            </a:r>
            <a:r>
              <a:rPr lang="en-US" sz="3600" b="1" dirty="0">
                <a:solidFill>
                  <a:srgbClr val="FF0000"/>
                </a:solidFill>
              </a:rPr>
              <a:t>and defend it</a:t>
            </a:r>
          </a:p>
        </p:txBody>
      </p:sp>
    </p:spTree>
    <p:extLst>
      <p:ext uri="{BB962C8B-B14F-4D97-AF65-F5344CB8AC3E}">
        <p14:creationId xmlns:p14="http://schemas.microsoft.com/office/powerpoint/2010/main" val="5615745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>
            <a:normAutofit/>
          </a:bodyPr>
          <a:lstStyle/>
          <a:p>
            <a:r>
              <a:rPr lang="en-US" dirty="0"/>
              <a:t>THE ECO-Metropolis Academy Awards REALITY TV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027584"/>
            <a:ext cx="9434306" cy="4214190"/>
          </a:xfrm>
        </p:spPr>
        <p:txBody>
          <a:bodyPr>
            <a:normAutofit/>
          </a:bodyPr>
          <a:lstStyle/>
          <a:p>
            <a:endParaRPr lang="en-US" sz="8800" dirty="0"/>
          </a:p>
          <a:p>
            <a:pPr algn="ctr"/>
            <a:r>
              <a:rPr lang="en-US" sz="9600" b="1" dirty="0">
                <a:solidFill>
                  <a:srgbClr val="FF0000"/>
                </a:solidFill>
              </a:rPr>
              <a:t>AND defend it!!!</a:t>
            </a:r>
          </a:p>
        </p:txBody>
      </p:sp>
    </p:spTree>
    <p:extLst>
      <p:ext uri="{BB962C8B-B14F-4D97-AF65-F5344CB8AC3E}">
        <p14:creationId xmlns:p14="http://schemas.microsoft.com/office/powerpoint/2010/main" val="18630537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/>
          </a:bodyPr>
          <a:lstStyle/>
          <a:p>
            <a:pPr lvl="0" algn="ctr"/>
            <a:r>
              <a:rPr lang="en-US" sz="7200" b="1" dirty="0">
                <a:solidFill>
                  <a:srgbClr val="FF0000"/>
                </a:solidFill>
              </a:rPr>
              <a:t>double competition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012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5280847"/>
            <a:ext cx="10727003" cy="96431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 Georges LECLERE - LGMA Presentation for ECO-RISE 2020  UNESCO- PARIS on November 8, 2019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683218"/>
              </p:ext>
            </p:extLst>
          </p:nvPr>
        </p:nvGraphicFramePr>
        <p:xfrm>
          <a:off x="809625" y="397566"/>
          <a:ext cx="10572376" cy="4252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2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5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</a:rPr>
                        <a:t>ECO-METROPOLIS</a:t>
                      </a:r>
                    </a:p>
                    <a:p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3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Questions</a:t>
                      </a:r>
                    </a:p>
                    <a:p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Attract this youth’s attention</a:t>
                      </a:r>
                    </a:p>
                    <a:p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Incite them to keep discovering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495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/>
          </a:bodyPr>
          <a:lstStyle/>
          <a:p>
            <a:pPr lvl="0" algn="ctr"/>
            <a:r>
              <a:rPr lang="en-US" sz="2400" b="1" dirty="0">
                <a:solidFill>
                  <a:srgbClr val="FF0000"/>
                </a:solidFill>
              </a:rPr>
              <a:t>set a double competition</a:t>
            </a:r>
          </a:p>
          <a:p>
            <a:pPr lvl="0"/>
            <a:r>
              <a:rPr lang="en-US" sz="2800" b="1" dirty="0">
                <a:solidFill>
                  <a:srgbClr val="FF0000"/>
                </a:solidFill>
              </a:rPr>
              <a:t>First the individual competition</a:t>
            </a:r>
          </a:p>
          <a:p>
            <a:pPr lvl="0"/>
            <a:r>
              <a:rPr lang="en-US" dirty="0"/>
              <a:t>between physical persons inside one megacity all in the language of the city run on the media of the megacity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867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/>
          </a:bodyPr>
          <a:lstStyle/>
          <a:p>
            <a:pPr lvl="0" algn="ctr"/>
            <a:r>
              <a:rPr lang="en-US" sz="2400" b="1" dirty="0">
                <a:solidFill>
                  <a:srgbClr val="FF0000"/>
                </a:solidFill>
              </a:rPr>
              <a:t>set a double competition</a:t>
            </a:r>
          </a:p>
          <a:p>
            <a:pPr lvl="0"/>
            <a:r>
              <a:rPr lang="en-US" sz="2800" dirty="0">
                <a:solidFill>
                  <a:schemeClr val="bg1"/>
                </a:solidFill>
              </a:rPr>
              <a:t>First the individual competition</a:t>
            </a:r>
          </a:p>
          <a:p>
            <a:pPr lvl="0"/>
            <a:r>
              <a:rPr lang="en-US" sz="2800" b="1" dirty="0">
                <a:solidFill>
                  <a:srgbClr val="FF0000"/>
                </a:solidFill>
              </a:rPr>
              <a:t>between physical persons inside one megacity all in the language of the city run on the media of the megacity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7355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 fontScale="92500"/>
          </a:bodyPr>
          <a:lstStyle/>
          <a:p>
            <a:pPr lvl="0" algn="ctr"/>
            <a:r>
              <a:rPr lang="en-US" sz="2400" b="1" dirty="0">
                <a:solidFill>
                  <a:srgbClr val="FF0000"/>
                </a:solidFill>
              </a:rPr>
              <a:t> set a double competition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First the individual competition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between physical persons inside one megacity all in the language of the city run on the media of the megacity</a:t>
            </a:r>
          </a:p>
          <a:p>
            <a:pPr lvl="0"/>
            <a:r>
              <a:rPr lang="en-US" sz="2800" b="1" dirty="0">
                <a:solidFill>
                  <a:srgbClr val="FF0000"/>
                </a:solidFill>
              </a:rPr>
              <a:t>Second a worldwide competition between the megacities</a:t>
            </a:r>
          </a:p>
          <a:p>
            <a:pPr lvl="0"/>
            <a:r>
              <a:rPr lang="en-US" dirty="0"/>
              <a:t>A grand finale between the two most competitive megacities may reach significant audiences and carry our message literally around the planet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3361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 fontScale="77500" lnSpcReduction="20000"/>
          </a:bodyPr>
          <a:lstStyle/>
          <a:p>
            <a:pPr lvl="0" algn="ctr"/>
            <a:r>
              <a:rPr lang="en-US" sz="2400" b="1" dirty="0">
                <a:solidFill>
                  <a:srgbClr val="FF0000"/>
                </a:solidFill>
              </a:rPr>
              <a:t>set a double competition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First the individual competition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between physical persons inside one megacity all in the language of the city run on the media of the megacity</a:t>
            </a:r>
          </a:p>
          <a:p>
            <a:pPr lvl="0"/>
            <a:r>
              <a:rPr lang="en-US" b="1" dirty="0"/>
              <a:t>Second a worldwide competition between the megacities</a:t>
            </a:r>
          </a:p>
          <a:p>
            <a:pPr lvl="0"/>
            <a:r>
              <a:rPr lang="en-US" sz="3600" b="1" dirty="0">
                <a:solidFill>
                  <a:srgbClr val="FF0000"/>
                </a:solidFill>
              </a:rPr>
              <a:t>A grand finale between the two most competitive megacities may reach significant audiences and carry our message literally around the planet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1555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 fontScale="85000" lnSpcReduction="10000"/>
          </a:bodyPr>
          <a:lstStyle/>
          <a:p>
            <a:r>
              <a:rPr lang="en-US" sz="3900" b="1" dirty="0">
                <a:solidFill>
                  <a:srgbClr val="FF0000"/>
                </a:solidFill>
              </a:rPr>
              <a:t>rewards will be directly related to the fight against the causes of climate change :</a:t>
            </a:r>
          </a:p>
          <a:p>
            <a:r>
              <a:rPr lang="en-US" dirty="0"/>
              <a:t>Students will get scholarships</a:t>
            </a:r>
          </a:p>
          <a:p>
            <a:r>
              <a:rPr lang="en-US" dirty="0"/>
              <a:t>Graduates will get internships</a:t>
            </a:r>
          </a:p>
          <a:p>
            <a:r>
              <a:rPr lang="en-US" dirty="0"/>
              <a:t>Start-ups will get contracts</a:t>
            </a:r>
          </a:p>
          <a:p>
            <a:r>
              <a:rPr lang="en-US" dirty="0"/>
              <a:t>Professionals will get jobs in relevant industries</a:t>
            </a:r>
          </a:p>
          <a:p>
            <a:r>
              <a:rPr lang="en-US" dirty="0"/>
              <a:t>Non-profits will get donations, sponsorship and advertising</a:t>
            </a:r>
          </a:p>
        </p:txBody>
      </p:sp>
    </p:spTree>
    <p:extLst>
      <p:ext uri="{BB962C8B-B14F-4D97-AF65-F5344CB8AC3E}">
        <p14:creationId xmlns:p14="http://schemas.microsoft.com/office/powerpoint/2010/main" val="17761049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 fontScale="92500" lnSpcReduction="20000"/>
          </a:bodyPr>
          <a:lstStyle/>
          <a:p>
            <a:r>
              <a:rPr lang="en-US" sz="3300" b="1" dirty="0">
                <a:solidFill>
                  <a:schemeClr val="bg1"/>
                </a:solidFill>
              </a:rPr>
              <a:t>rewards will be directly related to the fight against the causes of climate change </a:t>
            </a:r>
            <a:r>
              <a:rPr lang="en-US" sz="3900" b="1" dirty="0">
                <a:solidFill>
                  <a:srgbClr val="FF0000"/>
                </a:solidFill>
              </a:rPr>
              <a:t>:</a:t>
            </a:r>
          </a:p>
          <a:p>
            <a:r>
              <a:rPr lang="en-US" sz="2600" b="1" dirty="0">
                <a:solidFill>
                  <a:srgbClr val="FF0000"/>
                </a:solidFill>
              </a:rPr>
              <a:t>Students will get scholarships</a:t>
            </a:r>
          </a:p>
          <a:p>
            <a:r>
              <a:rPr lang="en-US" dirty="0"/>
              <a:t>Graduates will get internships</a:t>
            </a:r>
          </a:p>
          <a:p>
            <a:r>
              <a:rPr lang="en-US" dirty="0"/>
              <a:t>Start-ups will get contracts</a:t>
            </a:r>
          </a:p>
          <a:p>
            <a:r>
              <a:rPr lang="en-US" dirty="0"/>
              <a:t>Professionals will get jobs in relevant industries</a:t>
            </a:r>
          </a:p>
          <a:p>
            <a:r>
              <a:rPr lang="en-US" dirty="0"/>
              <a:t>Non-profits will get donations, sponsorship and advertising</a:t>
            </a:r>
          </a:p>
        </p:txBody>
      </p:sp>
    </p:spTree>
    <p:extLst>
      <p:ext uri="{BB962C8B-B14F-4D97-AF65-F5344CB8AC3E}">
        <p14:creationId xmlns:p14="http://schemas.microsoft.com/office/powerpoint/2010/main" val="21028547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 fontScale="85000" lnSpcReduction="10000"/>
          </a:bodyPr>
          <a:lstStyle/>
          <a:p>
            <a:r>
              <a:rPr lang="en-US" sz="3900" b="1" dirty="0">
                <a:solidFill>
                  <a:srgbClr val="FF0000"/>
                </a:solidFill>
              </a:rPr>
              <a:t>rewards will be directly related to the fight against the causes of climate change :</a:t>
            </a:r>
          </a:p>
          <a:p>
            <a:r>
              <a:rPr lang="en-US" dirty="0"/>
              <a:t>Students will get scholarships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Graduates will get internships</a:t>
            </a:r>
          </a:p>
          <a:p>
            <a:r>
              <a:rPr lang="en-US" dirty="0"/>
              <a:t>Start-ups will get contracts</a:t>
            </a:r>
          </a:p>
          <a:p>
            <a:r>
              <a:rPr lang="en-US" dirty="0"/>
              <a:t>Professionals will get jobs in relevant industries</a:t>
            </a:r>
          </a:p>
          <a:p>
            <a:r>
              <a:rPr lang="en-US" dirty="0"/>
              <a:t>Non-profits will get donations, sponsorship and advertising</a:t>
            </a:r>
          </a:p>
        </p:txBody>
      </p:sp>
    </p:spTree>
    <p:extLst>
      <p:ext uri="{BB962C8B-B14F-4D97-AF65-F5344CB8AC3E}">
        <p14:creationId xmlns:p14="http://schemas.microsoft.com/office/powerpoint/2010/main" val="12913910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 fontScale="85000" lnSpcReduction="10000"/>
          </a:bodyPr>
          <a:lstStyle/>
          <a:p>
            <a:r>
              <a:rPr lang="en-US" sz="3900" b="1" dirty="0">
                <a:solidFill>
                  <a:srgbClr val="FF0000"/>
                </a:solidFill>
              </a:rPr>
              <a:t>rewards will be directly related to the fight against the causes of climate change :</a:t>
            </a:r>
          </a:p>
          <a:p>
            <a:r>
              <a:rPr lang="en-US" dirty="0"/>
              <a:t>Students will get scholarships</a:t>
            </a:r>
          </a:p>
          <a:p>
            <a:r>
              <a:rPr lang="en-US" dirty="0"/>
              <a:t>Graduates will get internships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Start-ups will get contracts</a:t>
            </a:r>
          </a:p>
          <a:p>
            <a:r>
              <a:rPr lang="en-US" dirty="0"/>
              <a:t>Professionals will get jobs in relevant industries</a:t>
            </a:r>
          </a:p>
          <a:p>
            <a:r>
              <a:rPr lang="en-US" dirty="0"/>
              <a:t>Non-profits will get donations, sponsorship and advertising</a:t>
            </a:r>
          </a:p>
        </p:txBody>
      </p:sp>
    </p:spTree>
    <p:extLst>
      <p:ext uri="{BB962C8B-B14F-4D97-AF65-F5344CB8AC3E}">
        <p14:creationId xmlns:p14="http://schemas.microsoft.com/office/powerpoint/2010/main" val="19394054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 fontScale="85000" lnSpcReduction="10000"/>
          </a:bodyPr>
          <a:lstStyle/>
          <a:p>
            <a:r>
              <a:rPr lang="en-US" sz="3900" b="1" dirty="0">
                <a:solidFill>
                  <a:srgbClr val="FF0000"/>
                </a:solidFill>
              </a:rPr>
              <a:t>rewards will be directly related to the fight against the causes of climate change :</a:t>
            </a:r>
          </a:p>
          <a:p>
            <a:r>
              <a:rPr lang="en-US" dirty="0"/>
              <a:t>Students will get scholarships</a:t>
            </a:r>
          </a:p>
          <a:p>
            <a:r>
              <a:rPr lang="en-US" dirty="0"/>
              <a:t>Graduates will get internships</a:t>
            </a:r>
          </a:p>
          <a:p>
            <a:r>
              <a:rPr lang="en-US" dirty="0"/>
              <a:t>Start-ups will get contracts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Professionals will get jobs in relevant industries</a:t>
            </a:r>
          </a:p>
          <a:p>
            <a:r>
              <a:rPr lang="en-US" dirty="0"/>
              <a:t>Non-profits will get donations, sponsorship and advertising</a:t>
            </a:r>
          </a:p>
        </p:txBody>
      </p:sp>
    </p:spTree>
    <p:extLst>
      <p:ext uri="{BB962C8B-B14F-4D97-AF65-F5344CB8AC3E}">
        <p14:creationId xmlns:p14="http://schemas.microsoft.com/office/powerpoint/2010/main" val="561778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 fontScale="70000" lnSpcReduction="20000"/>
          </a:bodyPr>
          <a:lstStyle/>
          <a:p>
            <a:r>
              <a:rPr lang="en-US" sz="3900" b="1" dirty="0">
                <a:solidFill>
                  <a:srgbClr val="FF0000"/>
                </a:solidFill>
              </a:rPr>
              <a:t>rewards will be directly related to the fight against the causes of climate change :</a:t>
            </a:r>
          </a:p>
          <a:p>
            <a:r>
              <a:rPr lang="en-US" dirty="0"/>
              <a:t>Students will get scholarships</a:t>
            </a:r>
          </a:p>
          <a:p>
            <a:r>
              <a:rPr lang="en-US" dirty="0"/>
              <a:t>Graduates will get internships</a:t>
            </a:r>
          </a:p>
          <a:p>
            <a:r>
              <a:rPr lang="en-US" dirty="0"/>
              <a:t>Start-ups will get contracts</a:t>
            </a:r>
          </a:p>
          <a:p>
            <a:r>
              <a:rPr lang="en-US" sz="2800" dirty="0">
                <a:solidFill>
                  <a:schemeClr val="bg1"/>
                </a:solidFill>
              </a:rPr>
              <a:t>Professionals will get jobs in relevant industries</a:t>
            </a:r>
          </a:p>
          <a:p>
            <a:pPr algn="ctr"/>
            <a:r>
              <a:rPr lang="en-US" sz="4000" b="1" dirty="0">
                <a:solidFill>
                  <a:srgbClr val="FF0000"/>
                </a:solidFill>
              </a:rPr>
              <a:t>ARTS &amp; Non-profits will get donations, sponsorship and advertising</a:t>
            </a:r>
          </a:p>
        </p:txBody>
      </p:sp>
    </p:spTree>
    <p:extLst>
      <p:ext uri="{BB962C8B-B14F-4D97-AF65-F5344CB8AC3E}">
        <p14:creationId xmlns:p14="http://schemas.microsoft.com/office/powerpoint/2010/main" val="1844196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5280847"/>
            <a:ext cx="10727003" cy="96431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 Georges LECLERE - LGMA Presentation for ECO-RISE 2020  UNESCO- PARIS on November 8, 2019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036318"/>
              </p:ext>
            </p:extLst>
          </p:nvPr>
        </p:nvGraphicFramePr>
        <p:xfrm>
          <a:off x="809625" y="397566"/>
          <a:ext cx="10572376" cy="4252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2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5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</a:rPr>
                        <a:t>ECO-METROPOLIS</a:t>
                      </a:r>
                    </a:p>
                    <a:p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3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Questions</a:t>
                      </a:r>
                    </a:p>
                    <a:p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Attract this youth’s attention</a:t>
                      </a:r>
                    </a:p>
                    <a:p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Incite them to keep discovering</a:t>
                      </a:r>
                    </a:p>
                    <a:p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Make</a:t>
                      </a:r>
                      <a:r>
                        <a:rPr lang="en-US" sz="2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them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communicate what they found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19057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 fontScale="85000" lnSpcReduction="20000"/>
          </a:bodyPr>
          <a:lstStyle/>
          <a:p>
            <a:r>
              <a:rPr lang="en-US" sz="4200" b="1" dirty="0">
                <a:solidFill>
                  <a:srgbClr val="FF0000"/>
                </a:solidFill>
              </a:rPr>
              <a:t>accepted themes will be, among others:</a:t>
            </a:r>
          </a:p>
          <a:p>
            <a:r>
              <a:rPr lang="en-US" dirty="0"/>
              <a:t>Climate change</a:t>
            </a:r>
          </a:p>
          <a:p>
            <a:r>
              <a:rPr lang="en-US" dirty="0"/>
              <a:t>	Water</a:t>
            </a:r>
          </a:p>
          <a:p>
            <a:r>
              <a:rPr lang="en-US" dirty="0"/>
              <a:t>		Infrastructure</a:t>
            </a:r>
          </a:p>
          <a:p>
            <a:r>
              <a:rPr lang="en-US" dirty="0"/>
              <a:t>				Food</a:t>
            </a:r>
          </a:p>
          <a:p>
            <a:r>
              <a:rPr lang="en-US" dirty="0"/>
              <a:t>					Waste</a:t>
            </a:r>
          </a:p>
          <a:p>
            <a:r>
              <a:rPr lang="en-US" dirty="0"/>
              <a:t>						Demographics</a:t>
            </a:r>
          </a:p>
          <a:p>
            <a:r>
              <a:rPr lang="en-US" dirty="0"/>
              <a:t>								Education</a:t>
            </a:r>
          </a:p>
          <a:p>
            <a:endParaRPr lang="en-US" sz="5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1722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/>
          </a:bodyPr>
          <a:lstStyle/>
          <a:p>
            <a:pPr lvl="0"/>
            <a:r>
              <a:rPr lang="en-US" sz="3600" b="1" dirty="0">
                <a:solidFill>
                  <a:srgbClr val="FF0000"/>
                </a:solidFill>
              </a:rPr>
              <a:t>Main criteria for judging entries: </a:t>
            </a:r>
          </a:p>
          <a:p>
            <a:pPr lvl="1"/>
            <a:r>
              <a:rPr lang="en-US" dirty="0"/>
              <a:t>Relevance to the theme</a:t>
            </a:r>
          </a:p>
          <a:p>
            <a:pPr lvl="1"/>
            <a:r>
              <a:rPr lang="en-US" dirty="0"/>
              <a:t>Efficiency</a:t>
            </a:r>
          </a:p>
          <a:p>
            <a:pPr lvl="1"/>
            <a:r>
              <a:rPr lang="en-US" dirty="0"/>
              <a:t>Originality</a:t>
            </a:r>
          </a:p>
          <a:p>
            <a:pPr lvl="1"/>
            <a:r>
              <a:rPr lang="en-US" dirty="0"/>
              <a:t>Quality of the presentation</a:t>
            </a:r>
          </a:p>
          <a:p>
            <a:pPr lvl="1"/>
            <a:r>
              <a:rPr lang="en-US" dirty="0"/>
              <a:t>Emotion and credibility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8132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/>
          </a:bodyPr>
          <a:lstStyle/>
          <a:p>
            <a:pPr lvl="0"/>
            <a:r>
              <a:rPr lang="en-US" sz="3600" b="1" dirty="0">
                <a:solidFill>
                  <a:srgbClr val="FF0000"/>
                </a:solidFill>
              </a:rPr>
              <a:t>Main criteria for judging entries: </a:t>
            </a:r>
          </a:p>
          <a:p>
            <a:pPr lvl="1"/>
            <a:r>
              <a:rPr lang="en-US" sz="3600" b="1" dirty="0">
                <a:solidFill>
                  <a:srgbClr val="FF0000"/>
                </a:solidFill>
              </a:rPr>
              <a:t>Relevance to the theme</a:t>
            </a:r>
          </a:p>
          <a:p>
            <a:pPr lvl="1"/>
            <a:r>
              <a:rPr lang="en-US" dirty="0"/>
              <a:t>Efficiency</a:t>
            </a:r>
          </a:p>
          <a:p>
            <a:pPr lvl="1"/>
            <a:r>
              <a:rPr lang="en-US" dirty="0"/>
              <a:t>Originality</a:t>
            </a:r>
          </a:p>
          <a:p>
            <a:pPr lvl="1"/>
            <a:r>
              <a:rPr lang="en-US" dirty="0"/>
              <a:t>Quality of the presentation</a:t>
            </a:r>
          </a:p>
          <a:p>
            <a:pPr lvl="1"/>
            <a:r>
              <a:rPr lang="en-US" dirty="0"/>
              <a:t>Emotion and credibility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33327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/>
          </a:bodyPr>
          <a:lstStyle/>
          <a:p>
            <a:pPr lvl="0"/>
            <a:r>
              <a:rPr lang="en-US" sz="3600" b="1" dirty="0">
                <a:solidFill>
                  <a:srgbClr val="FF0000"/>
                </a:solidFill>
              </a:rPr>
              <a:t>Main criteria for judging entries: </a:t>
            </a:r>
          </a:p>
          <a:p>
            <a:pPr lvl="1"/>
            <a:r>
              <a:rPr lang="en-US" dirty="0"/>
              <a:t>Relevance to the theme</a:t>
            </a:r>
          </a:p>
          <a:p>
            <a:pPr lvl="1"/>
            <a:r>
              <a:rPr lang="en-US" sz="3200" b="1" dirty="0">
                <a:solidFill>
                  <a:srgbClr val="FF0000"/>
                </a:solidFill>
              </a:rPr>
              <a:t>Efficiency</a:t>
            </a:r>
          </a:p>
          <a:p>
            <a:pPr lvl="1"/>
            <a:r>
              <a:rPr lang="en-US" dirty="0"/>
              <a:t>Originality</a:t>
            </a:r>
          </a:p>
          <a:p>
            <a:pPr lvl="1"/>
            <a:r>
              <a:rPr lang="en-US" dirty="0"/>
              <a:t>Quality of the presentation</a:t>
            </a:r>
          </a:p>
          <a:p>
            <a:pPr lvl="1"/>
            <a:r>
              <a:rPr lang="en-US" dirty="0"/>
              <a:t>Emotion and credibility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41925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/>
          </a:bodyPr>
          <a:lstStyle/>
          <a:p>
            <a:pPr lvl="0"/>
            <a:r>
              <a:rPr lang="en-US" sz="3600" b="1" dirty="0">
                <a:solidFill>
                  <a:srgbClr val="FF0000"/>
                </a:solidFill>
              </a:rPr>
              <a:t>Main criteria for judging entries: </a:t>
            </a:r>
          </a:p>
          <a:p>
            <a:pPr lvl="1"/>
            <a:r>
              <a:rPr lang="en-US" dirty="0"/>
              <a:t>Relevance to the theme</a:t>
            </a:r>
          </a:p>
          <a:p>
            <a:pPr lvl="1"/>
            <a:r>
              <a:rPr lang="en-US" dirty="0"/>
              <a:t>Efficiency</a:t>
            </a:r>
          </a:p>
          <a:p>
            <a:pPr lvl="1"/>
            <a:r>
              <a:rPr lang="en-US" sz="3600" b="1" dirty="0">
                <a:solidFill>
                  <a:srgbClr val="FF0000"/>
                </a:solidFill>
              </a:rPr>
              <a:t>Originality</a:t>
            </a:r>
          </a:p>
          <a:p>
            <a:pPr lvl="1"/>
            <a:r>
              <a:rPr lang="en-US" dirty="0"/>
              <a:t>Quality of the presentation</a:t>
            </a:r>
          </a:p>
          <a:p>
            <a:pPr lvl="1"/>
            <a:r>
              <a:rPr lang="en-US" dirty="0"/>
              <a:t>Emotion and credibility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97544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/>
          </a:bodyPr>
          <a:lstStyle/>
          <a:p>
            <a:pPr lvl="0"/>
            <a:r>
              <a:rPr lang="en-US" sz="3600" b="1" dirty="0">
                <a:solidFill>
                  <a:srgbClr val="FF0000"/>
                </a:solidFill>
              </a:rPr>
              <a:t>Main criteria for judging entries: </a:t>
            </a:r>
          </a:p>
          <a:p>
            <a:pPr lvl="1"/>
            <a:r>
              <a:rPr lang="en-US" dirty="0"/>
              <a:t>Relevance to the theme</a:t>
            </a:r>
          </a:p>
          <a:p>
            <a:pPr lvl="1"/>
            <a:r>
              <a:rPr lang="en-US" dirty="0"/>
              <a:t>Efficiency</a:t>
            </a:r>
          </a:p>
          <a:p>
            <a:pPr lvl="1"/>
            <a:r>
              <a:rPr lang="en-US" dirty="0"/>
              <a:t>Originality</a:t>
            </a:r>
          </a:p>
          <a:p>
            <a:pPr lvl="1"/>
            <a:r>
              <a:rPr lang="en-US" sz="3600" b="1" dirty="0">
                <a:solidFill>
                  <a:srgbClr val="FF0000"/>
                </a:solidFill>
              </a:rPr>
              <a:t>Quality of the presentation</a:t>
            </a:r>
          </a:p>
          <a:p>
            <a:pPr lvl="1"/>
            <a:r>
              <a:rPr lang="en-US" dirty="0"/>
              <a:t>Emotion and credibility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80629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/>
          </a:bodyPr>
          <a:lstStyle/>
          <a:p>
            <a:pPr lvl="0"/>
            <a:r>
              <a:rPr lang="en-US" sz="3600" b="1" dirty="0">
                <a:solidFill>
                  <a:srgbClr val="FF0000"/>
                </a:solidFill>
              </a:rPr>
              <a:t>Main criteria for judging entries: </a:t>
            </a:r>
          </a:p>
          <a:p>
            <a:pPr lvl="1"/>
            <a:r>
              <a:rPr lang="en-US" dirty="0"/>
              <a:t>Relevance to the theme</a:t>
            </a:r>
          </a:p>
          <a:p>
            <a:pPr lvl="1"/>
            <a:r>
              <a:rPr lang="en-US" dirty="0"/>
              <a:t>Efficiency</a:t>
            </a:r>
          </a:p>
          <a:p>
            <a:pPr lvl="1"/>
            <a:r>
              <a:rPr lang="en-US" dirty="0"/>
              <a:t>Originality</a:t>
            </a:r>
          </a:p>
          <a:p>
            <a:pPr lvl="1"/>
            <a:r>
              <a:rPr lang="en-US" dirty="0"/>
              <a:t>Quality of the presentation</a:t>
            </a:r>
          </a:p>
          <a:p>
            <a:pPr lvl="1"/>
            <a:r>
              <a:rPr lang="en-US" sz="3600" b="1" dirty="0">
                <a:solidFill>
                  <a:srgbClr val="FF0000"/>
                </a:solidFill>
              </a:rPr>
              <a:t>Emotion and credibility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3540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/>
          </a:bodyPr>
          <a:lstStyle/>
          <a:p>
            <a:pPr lvl="1"/>
            <a:r>
              <a:rPr lang="en-US" sz="5100" b="1" dirty="0">
                <a:solidFill>
                  <a:srgbClr val="FF0000"/>
                </a:solidFill>
              </a:rPr>
              <a:t>Jury members will come from:</a:t>
            </a:r>
          </a:p>
          <a:p>
            <a:pPr lvl="1"/>
            <a:r>
              <a:rPr lang="en-US" dirty="0"/>
              <a:t>Agencies representatives</a:t>
            </a:r>
          </a:p>
          <a:p>
            <a:pPr lvl="1"/>
            <a:r>
              <a:rPr lang="en-US" dirty="0"/>
              <a:t>Sponsors representatives</a:t>
            </a:r>
          </a:p>
          <a:p>
            <a:pPr lvl="1"/>
            <a:r>
              <a:rPr lang="en-US" dirty="0"/>
              <a:t>Artists</a:t>
            </a:r>
          </a:p>
          <a:p>
            <a:pPr lvl="1"/>
            <a:r>
              <a:rPr lang="en-US" dirty="0"/>
              <a:t>Educators</a:t>
            </a:r>
          </a:p>
          <a:p>
            <a:pPr lvl="1"/>
            <a:r>
              <a:rPr lang="en-US" dirty="0"/>
              <a:t>Press</a:t>
            </a:r>
          </a:p>
          <a:p>
            <a:endParaRPr lang="en-US" sz="5100" dirty="0"/>
          </a:p>
          <a:p>
            <a:endParaRPr lang="en-US" sz="5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96611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5100" b="1" dirty="0">
                <a:solidFill>
                  <a:srgbClr val="FF0000"/>
                </a:solidFill>
              </a:rPr>
              <a:t>Jury members will come from:</a:t>
            </a:r>
          </a:p>
          <a:p>
            <a:pPr lvl="1"/>
            <a:r>
              <a:rPr lang="en-US" sz="3600" b="1" dirty="0">
                <a:solidFill>
                  <a:srgbClr val="FF0000"/>
                </a:solidFill>
              </a:rPr>
              <a:t>Agencies representatives</a:t>
            </a:r>
          </a:p>
          <a:p>
            <a:pPr lvl="1"/>
            <a:r>
              <a:rPr lang="en-US" dirty="0"/>
              <a:t>Sponsors representatives</a:t>
            </a:r>
          </a:p>
          <a:p>
            <a:pPr lvl="1"/>
            <a:r>
              <a:rPr lang="en-US" dirty="0"/>
              <a:t>Artists</a:t>
            </a:r>
          </a:p>
          <a:p>
            <a:pPr lvl="1"/>
            <a:r>
              <a:rPr lang="en-US" dirty="0"/>
              <a:t>Educators</a:t>
            </a:r>
          </a:p>
          <a:p>
            <a:pPr lvl="1"/>
            <a:r>
              <a:rPr lang="en-US" dirty="0"/>
              <a:t>Press</a:t>
            </a:r>
          </a:p>
          <a:p>
            <a:endParaRPr lang="en-US" sz="5100" dirty="0"/>
          </a:p>
          <a:p>
            <a:endParaRPr lang="en-US" sz="5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08392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5100" b="1" dirty="0">
                <a:solidFill>
                  <a:srgbClr val="FF0000"/>
                </a:solidFill>
              </a:rPr>
              <a:t>Jury members will come from:</a:t>
            </a:r>
          </a:p>
          <a:p>
            <a:pPr lvl="1"/>
            <a:r>
              <a:rPr lang="en-US" dirty="0"/>
              <a:t>Agencies representatives</a:t>
            </a:r>
          </a:p>
          <a:p>
            <a:pPr lvl="1"/>
            <a:r>
              <a:rPr lang="en-US" sz="3600" b="1" dirty="0">
                <a:solidFill>
                  <a:srgbClr val="FF0000"/>
                </a:solidFill>
              </a:rPr>
              <a:t>Sponsors representatives</a:t>
            </a:r>
          </a:p>
          <a:p>
            <a:pPr lvl="1"/>
            <a:r>
              <a:rPr lang="en-US" dirty="0"/>
              <a:t>Artists</a:t>
            </a:r>
          </a:p>
          <a:p>
            <a:pPr lvl="1"/>
            <a:r>
              <a:rPr lang="en-US" dirty="0"/>
              <a:t>Educators</a:t>
            </a:r>
          </a:p>
          <a:p>
            <a:pPr lvl="1"/>
            <a:r>
              <a:rPr lang="en-US" dirty="0"/>
              <a:t>Press</a:t>
            </a:r>
          </a:p>
          <a:p>
            <a:endParaRPr lang="en-US" sz="5100" dirty="0"/>
          </a:p>
          <a:p>
            <a:endParaRPr lang="en-US" sz="5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693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5280847"/>
            <a:ext cx="10727003" cy="96431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 Georges LECLERE - LGMA Presentation for ECO-RISE 2020  UNESCO- PARIS on November 8, 2019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16482"/>
              </p:ext>
            </p:extLst>
          </p:nvPr>
        </p:nvGraphicFramePr>
        <p:xfrm>
          <a:off x="809625" y="397566"/>
          <a:ext cx="10572376" cy="4252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2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5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</a:rPr>
                        <a:t>ECO-METROPOLIS</a:t>
                      </a:r>
                    </a:p>
                    <a:p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3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Our Answer</a:t>
                      </a:r>
                    </a:p>
                    <a:p>
                      <a:r>
                        <a:rPr lang="en-US" sz="28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Create</a:t>
                      </a:r>
                      <a:r>
                        <a:rPr lang="en-US" sz="2800" b="0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Eco-Metropolis Academy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6385577"/>
      </p:ext>
    </p:extLst>
  </p:cSld>
  <p:clrMapOvr>
    <a:masterClrMapping/>
  </p:clrMapOvr>
  <p:transition spd="slow">
    <p:push dir="u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5100" b="1" dirty="0">
                <a:solidFill>
                  <a:srgbClr val="FF0000"/>
                </a:solidFill>
              </a:rPr>
              <a:t>Jury members will come from:</a:t>
            </a:r>
          </a:p>
          <a:p>
            <a:pPr lvl="1"/>
            <a:r>
              <a:rPr lang="en-US" dirty="0"/>
              <a:t>Agencies representatives</a:t>
            </a:r>
          </a:p>
          <a:p>
            <a:pPr lvl="1"/>
            <a:r>
              <a:rPr lang="en-US" dirty="0"/>
              <a:t>Sponsors representatives</a:t>
            </a:r>
          </a:p>
          <a:p>
            <a:pPr lvl="1"/>
            <a:r>
              <a:rPr lang="en-US" sz="3600" b="1" dirty="0">
                <a:solidFill>
                  <a:srgbClr val="FF0000"/>
                </a:solidFill>
              </a:rPr>
              <a:t>Artists</a:t>
            </a:r>
          </a:p>
          <a:p>
            <a:pPr lvl="1"/>
            <a:r>
              <a:rPr lang="en-US" dirty="0"/>
              <a:t>Educators</a:t>
            </a:r>
          </a:p>
          <a:p>
            <a:pPr lvl="1"/>
            <a:r>
              <a:rPr lang="en-US" dirty="0"/>
              <a:t>Press</a:t>
            </a:r>
          </a:p>
          <a:p>
            <a:endParaRPr lang="en-US" sz="5100" dirty="0"/>
          </a:p>
          <a:p>
            <a:endParaRPr lang="en-US" sz="5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16639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5100" b="1" dirty="0">
                <a:solidFill>
                  <a:srgbClr val="FF0000"/>
                </a:solidFill>
              </a:rPr>
              <a:t>Jury members will come from:</a:t>
            </a:r>
          </a:p>
          <a:p>
            <a:pPr lvl="1"/>
            <a:r>
              <a:rPr lang="en-US" dirty="0"/>
              <a:t>Agencies representatives</a:t>
            </a:r>
          </a:p>
          <a:p>
            <a:pPr lvl="1"/>
            <a:r>
              <a:rPr lang="en-US" dirty="0"/>
              <a:t>Sponsors representatives</a:t>
            </a:r>
          </a:p>
          <a:p>
            <a:pPr lvl="1"/>
            <a:r>
              <a:rPr lang="en-US" dirty="0"/>
              <a:t>Artists</a:t>
            </a:r>
          </a:p>
          <a:p>
            <a:pPr lvl="1"/>
            <a:r>
              <a:rPr lang="en-US" sz="3600" b="1" dirty="0">
                <a:solidFill>
                  <a:srgbClr val="FF0000"/>
                </a:solidFill>
              </a:rPr>
              <a:t>Educators</a:t>
            </a:r>
          </a:p>
          <a:p>
            <a:pPr lvl="1"/>
            <a:r>
              <a:rPr lang="en-US" dirty="0"/>
              <a:t>Press</a:t>
            </a:r>
          </a:p>
          <a:p>
            <a:endParaRPr lang="en-US" sz="5100" dirty="0"/>
          </a:p>
          <a:p>
            <a:endParaRPr lang="en-US" sz="5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1321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5100" b="1" dirty="0">
                <a:solidFill>
                  <a:srgbClr val="FF0000"/>
                </a:solidFill>
              </a:rPr>
              <a:t>Jury members will come from:</a:t>
            </a:r>
          </a:p>
          <a:p>
            <a:pPr lvl="1"/>
            <a:r>
              <a:rPr lang="en-US" dirty="0"/>
              <a:t>Agencies representatives</a:t>
            </a:r>
          </a:p>
          <a:p>
            <a:pPr lvl="1"/>
            <a:r>
              <a:rPr lang="en-US" dirty="0"/>
              <a:t>Sponsors representatives</a:t>
            </a:r>
          </a:p>
          <a:p>
            <a:pPr lvl="1"/>
            <a:r>
              <a:rPr lang="en-US" dirty="0"/>
              <a:t>Artists</a:t>
            </a:r>
          </a:p>
          <a:p>
            <a:pPr lvl="1"/>
            <a:r>
              <a:rPr lang="en-US" dirty="0"/>
              <a:t>Educators</a:t>
            </a:r>
          </a:p>
          <a:p>
            <a:pPr lvl="1"/>
            <a:r>
              <a:rPr lang="en-US" sz="3600" b="1" dirty="0">
                <a:solidFill>
                  <a:srgbClr val="FF0000"/>
                </a:solidFill>
              </a:rPr>
              <a:t>Press</a:t>
            </a:r>
          </a:p>
          <a:p>
            <a:endParaRPr lang="en-US" sz="5100" dirty="0"/>
          </a:p>
          <a:p>
            <a:endParaRPr lang="en-US" sz="5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8922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 fontScale="85000" lnSpcReduction="20000"/>
          </a:bodyPr>
          <a:lstStyle/>
          <a:p>
            <a:pPr lvl="0" algn="ctr"/>
            <a:r>
              <a:rPr lang="en-US" sz="2600" b="1" dirty="0">
                <a:solidFill>
                  <a:srgbClr val="FF0000"/>
                </a:solidFill>
              </a:rPr>
              <a:t>To Help candidates in their choice of theme</a:t>
            </a:r>
          </a:p>
          <a:p>
            <a:pPr lvl="1"/>
            <a:r>
              <a:rPr lang="en-US" dirty="0"/>
              <a:t>Provide access to relevant information</a:t>
            </a:r>
          </a:p>
          <a:p>
            <a:pPr lvl="2"/>
            <a:r>
              <a:rPr lang="en-US" dirty="0"/>
              <a:t>Websites</a:t>
            </a:r>
          </a:p>
          <a:p>
            <a:pPr lvl="2"/>
            <a:r>
              <a:rPr lang="en-US" dirty="0"/>
              <a:t>Documents</a:t>
            </a:r>
          </a:p>
          <a:p>
            <a:pPr lvl="1"/>
            <a:r>
              <a:rPr lang="en-US" dirty="0"/>
              <a:t>Organize visits and meetings with specialists</a:t>
            </a:r>
          </a:p>
          <a:p>
            <a:pPr lvl="1"/>
            <a:r>
              <a:rPr lang="en-US" dirty="0"/>
              <a:t>Provide tables, slides of video-elements ready to use</a:t>
            </a:r>
          </a:p>
          <a:p>
            <a:pPr lvl="0"/>
            <a:r>
              <a:rPr lang="en-US" dirty="0"/>
              <a:t>Organize selections of candidates</a:t>
            </a:r>
          </a:p>
          <a:p>
            <a:pPr lvl="0"/>
            <a:r>
              <a:rPr lang="en-US" dirty="0"/>
              <a:t>Within the School, University or company</a:t>
            </a:r>
          </a:p>
          <a:p>
            <a:pPr lvl="0"/>
            <a:r>
              <a:rPr lang="en-US" dirty="0"/>
              <a:t>Between schools, Universities or companies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66698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/>
          </a:bodyPr>
          <a:lstStyle/>
          <a:p>
            <a:pPr lvl="0" algn="ctr"/>
            <a:r>
              <a:rPr lang="en-US" sz="4400" b="1" dirty="0">
                <a:solidFill>
                  <a:srgbClr val="FF0000"/>
                </a:solidFill>
              </a:rPr>
              <a:t>That was only a partial list of the elements necessary to start the EMAA production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0482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/>
          </a:bodyPr>
          <a:lstStyle/>
          <a:p>
            <a:pPr lvl="0" algn="ctr"/>
            <a:r>
              <a:rPr lang="en-US" sz="7200" b="1" dirty="0">
                <a:solidFill>
                  <a:srgbClr val="FF0000"/>
                </a:solidFill>
              </a:rPr>
              <a:t>ELEVATOR PITCH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32975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pPr algn="ctr"/>
            <a:r>
              <a:rPr lang="en-US" dirty="0"/>
              <a:t>THE ECO-Metropolis Academy Awards TELEVISION SHOW</a:t>
            </a:r>
            <a:br>
              <a:rPr lang="en-US" dirty="0"/>
            </a:br>
            <a:r>
              <a:rPr lang="en-US" b="1" dirty="0">
                <a:solidFill>
                  <a:srgbClr val="FF0000"/>
                </a:solidFill>
              </a:rPr>
              <a:t>PRESS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 fontScale="47500" lnSpcReduction="20000"/>
          </a:bodyPr>
          <a:lstStyle/>
          <a:p>
            <a:r>
              <a:rPr lang="en-US" sz="4400" dirty="0"/>
              <a:t>On Earth, 47 megacities have more than 10 million people and lots of huge problems. </a:t>
            </a:r>
          </a:p>
          <a:p>
            <a:r>
              <a:rPr lang="en-US" sz="4400" dirty="0"/>
              <a:t>Our proposed tool allows to exchange knowledge, ideas and solutions, especially between the young generations. </a:t>
            </a:r>
          </a:p>
          <a:p>
            <a:r>
              <a:rPr lang="en-US" sz="4400" dirty="0"/>
              <a:t>Our TOOL contribute to create a true “Culture of Change” acting on climate, water, food and socio-cultural upheavals. </a:t>
            </a:r>
          </a:p>
          <a:p>
            <a:r>
              <a:rPr lang="en-US" sz="4400" dirty="0"/>
              <a:t>Our tool is an international competition feeding a video-streamed channel where the winners get to drive the programming.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5633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</a:rPr>
              <a:t>Investors:</a:t>
            </a:r>
          </a:p>
          <a:p>
            <a:r>
              <a:rPr lang="en-US" sz="4400" dirty="0"/>
              <a:t>Imagine a channel with an audience over 300 million.</a:t>
            </a:r>
          </a:p>
          <a:p>
            <a:r>
              <a:rPr lang="en-US" sz="4400" dirty="0"/>
              <a:t>Imagine that you already know the needs and wishes of this audience.</a:t>
            </a:r>
          </a:p>
          <a:p>
            <a:r>
              <a:rPr lang="en-US" sz="4400" dirty="0"/>
              <a:t>Imagine that you can bring them solutions prepared by their own youth.</a:t>
            </a:r>
          </a:p>
          <a:p>
            <a:r>
              <a:rPr lang="en-US" sz="4400" dirty="0"/>
              <a:t>And imagine that YOUR major companies can enroll local celebrities to help!</a:t>
            </a:r>
          </a:p>
          <a:p>
            <a:r>
              <a:rPr lang="en-US" sz="4400" dirty="0"/>
              <a:t>Interested? Join our Megacities Channel and Competition, NOW!</a:t>
            </a:r>
          </a:p>
          <a:p>
            <a:r>
              <a:rPr lang="en-US" sz="4400" dirty="0"/>
              <a:t>And help us reach the 830 million people living in the 47 current Megacities on Earth…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9412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en-US" sz="7400" b="1" dirty="0">
                <a:solidFill>
                  <a:srgbClr val="FF0000"/>
                </a:solidFill>
              </a:rPr>
              <a:t>Megacities Mayors and Country senior Officials</a:t>
            </a:r>
          </a:p>
          <a:p>
            <a:r>
              <a:rPr lang="en-US" sz="4400" dirty="0"/>
              <a:t>You don’t have to stay alone to solve your Megacity problems!</a:t>
            </a:r>
          </a:p>
          <a:p>
            <a:r>
              <a:rPr lang="en-US" sz="4400" dirty="0"/>
              <a:t>We can help you reach your youth, students and young professionals to fight with you!</a:t>
            </a:r>
          </a:p>
          <a:p>
            <a:r>
              <a:rPr lang="en-US" sz="4400" dirty="0"/>
              <a:t>And help you better educate them about YOUR problems to apply THEIR best solutions! </a:t>
            </a:r>
          </a:p>
          <a:p>
            <a:r>
              <a:rPr lang="en-US" sz="4400" dirty="0"/>
              <a:t>Our Worldwide Megacities Channel and Competition will work for you, together with all 47 Megacities, always staying culturally correct and relevant to all your constituents!</a:t>
            </a:r>
          </a:p>
          <a:p>
            <a:r>
              <a:rPr lang="en-US" sz="4400" dirty="0"/>
              <a:t>And help you face all major changes you see coming in Climate, Hunger, Water and all socio-cultural upheavals growing around you!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7729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39148"/>
            <a:ext cx="8791575" cy="2524539"/>
          </a:xfrm>
        </p:spPr>
        <p:txBody>
          <a:bodyPr/>
          <a:lstStyle/>
          <a:p>
            <a:r>
              <a:rPr lang="en-US" dirty="0"/>
              <a:t>THE ECO-Metropolis Academy Awards TELEVISION SHOW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484783"/>
            <a:ext cx="9434306" cy="3359426"/>
          </a:xfrm>
        </p:spPr>
        <p:txBody>
          <a:bodyPr>
            <a:normAutofit/>
          </a:bodyPr>
          <a:lstStyle/>
          <a:p>
            <a:pPr lvl="0" algn="ctr"/>
            <a:r>
              <a:rPr lang="en-US" sz="4400" b="1" dirty="0">
                <a:solidFill>
                  <a:srgbClr val="FF0000"/>
                </a:solidFill>
              </a:rPr>
              <a:t>Thank you for listening</a:t>
            </a:r>
          </a:p>
          <a:p>
            <a:pPr lvl="0" algn="ctr"/>
            <a:r>
              <a:rPr lang="en-US" sz="4400" b="1" dirty="0">
                <a:solidFill>
                  <a:srgbClr val="FF0000"/>
                </a:solidFill>
              </a:rPr>
              <a:t>Ready for your questions during the debate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13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5280847"/>
            <a:ext cx="10727003" cy="96431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 Georges LECLERE - LGMA Presentation for ECO-RISE 2020  UNESCO- PARIS on November 8, 2019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01574"/>
              </p:ext>
            </p:extLst>
          </p:nvPr>
        </p:nvGraphicFramePr>
        <p:xfrm>
          <a:off x="809625" y="397566"/>
          <a:ext cx="10572376" cy="4252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2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5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</a:rPr>
                        <a:t>ECO-METROPOLIS</a:t>
                      </a:r>
                    </a:p>
                    <a:p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3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Our Answer</a:t>
                      </a:r>
                    </a:p>
                    <a:p>
                      <a:r>
                        <a:rPr lang="en-US" sz="28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Create</a:t>
                      </a:r>
                      <a:r>
                        <a:rPr lang="en-US" sz="2800" b="0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Eco-Metropolis Academy</a:t>
                      </a:r>
                    </a:p>
                    <a:p>
                      <a:r>
                        <a:rPr lang="en-US" sz="2800" b="0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Create a Worldwide Reality TV show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951706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891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5280847"/>
            <a:ext cx="10727003" cy="96431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 Georges LECLERE - LGMA Presentation for ECO-RISE 2020  UNESCO- PARIS on November 8, 2019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09625" y="397565"/>
          <a:ext cx="10572376" cy="4022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2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26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</a:rPr>
                        <a:t>ECO-METROPOLIS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4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effectLst/>
                        </a:rPr>
                        <a:t>Public Education &amp; Role of the Media in Promoting Climate Crisis Awareness Culture</a:t>
                      </a:r>
                      <a:endParaRPr lang="en-US" sz="4800" b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3987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5280847"/>
            <a:ext cx="10727003" cy="96431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 Georges LECLERE - LGMA Presentation for ECO-RISE 2020  UNESCO- PARIS on November 8, 2019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540871"/>
              </p:ext>
            </p:extLst>
          </p:nvPr>
        </p:nvGraphicFramePr>
        <p:xfrm>
          <a:off x="809625" y="397566"/>
          <a:ext cx="10572376" cy="4252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2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5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</a:rPr>
                        <a:t>ECO-METROPOLIS</a:t>
                      </a:r>
                    </a:p>
                    <a:p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3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Our Answer</a:t>
                      </a:r>
                    </a:p>
                    <a:p>
                      <a:r>
                        <a:rPr lang="en-US" sz="28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Create</a:t>
                      </a:r>
                      <a:r>
                        <a:rPr lang="en-US" sz="2800" b="0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Eco-Metropolis Academy</a:t>
                      </a:r>
                    </a:p>
                    <a:p>
                      <a:r>
                        <a:rPr lang="en-US" sz="2800" b="0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Create a Worldwide Reality TV show</a:t>
                      </a:r>
                    </a:p>
                    <a:p>
                      <a:r>
                        <a:rPr lang="en-US" sz="2800" b="0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Create a Worldwide Distribution Channel</a:t>
                      </a:r>
                      <a:endParaRPr lang="en-US" sz="28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083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5280847"/>
            <a:ext cx="10727003" cy="96431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 Georges LECLERE - LGMA Presentation for ECO-RISE 2020  UNESCO- PARIS on November 8, 2019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25401"/>
              </p:ext>
            </p:extLst>
          </p:nvPr>
        </p:nvGraphicFramePr>
        <p:xfrm>
          <a:off x="809625" y="397566"/>
          <a:ext cx="10572376" cy="4252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2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5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effectLst/>
                        </a:rPr>
                        <a:t>ECO-METROPOLIS</a:t>
                      </a:r>
                    </a:p>
                    <a:p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800" b="0" kern="120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7200" b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Academy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60664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319</TotalTime>
  <Words>2425</Words>
  <Application>Microsoft Office PowerPoint</Application>
  <PresentationFormat>宽屏</PresentationFormat>
  <Paragraphs>386</Paragraphs>
  <Slides>71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71</vt:i4>
      </vt:variant>
    </vt:vector>
  </HeadingPairs>
  <TitlesOfParts>
    <vt:vector size="78" baseType="lpstr">
      <vt:lpstr>Arial</vt:lpstr>
      <vt:lpstr>Calibri</vt:lpstr>
      <vt:lpstr>Century Gothic</vt:lpstr>
      <vt:lpstr>Tw Cen MT</vt:lpstr>
      <vt:lpstr>Wingdings 2</vt:lpstr>
      <vt:lpstr>Quotable</vt:lpstr>
      <vt:lpstr>Circuit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THE ECO-Metropolis Academy Awards REALITY TELEVISION SHOW </vt:lpstr>
      <vt:lpstr>THE ECO-Metropolis Academy Awards REALITY TELEVISION SHOW </vt:lpstr>
      <vt:lpstr>THE ECO-Metropolis Academy Awards REALITY TELEVISION SHOW </vt:lpstr>
      <vt:lpstr>THE ECO-Metropolis Academy Awards REALITY TELEVISION SHOW </vt:lpstr>
      <vt:lpstr>THE ECO-Metropolis Academy Awards REALITY TELEVISION SHOW </vt:lpstr>
      <vt:lpstr>THE ECO-Metropolis Academy Awards REALITY TELEVISION SHOW </vt:lpstr>
      <vt:lpstr>THE ECO-Metropolis Academy Awards REALITY TELEVISION SHOW </vt:lpstr>
      <vt:lpstr>THE ECO-Metropolis Academy Awards REALITY TELEVISION SHOW </vt:lpstr>
      <vt:lpstr>THE ECO-Metropolis Academy Awards REALITY TELEVISION SHOW </vt:lpstr>
      <vt:lpstr>THE ECO-Metropolis Academy Awards REALITY TELEVISION SHOW </vt:lpstr>
      <vt:lpstr>THE ECO-Metropolis Academy Awards REALITY TV SHOW </vt:lpstr>
      <vt:lpstr>THE ECO-Metropolis Academy Awards REALITY TV SHOW </vt:lpstr>
      <vt:lpstr>THE ECO-Metropolis Academy Awards REALITY TV SHOW </vt:lpstr>
      <vt:lpstr>THE ECO-Metropolis Academy Awards REALITY TV SHOW </vt:lpstr>
      <vt:lpstr>THE ECO-Metropolis Academy Awards REALITY TV SHOW </vt:lpstr>
      <vt:lpstr>THE ECO-Metropolis Academy Awards REALITY TV SHOW </vt:lpstr>
      <vt:lpstr>THE ECO-Metropolis Academy Awards REALITY TV SHOW </vt:lpstr>
      <vt:lpstr>THE ECO-Metropolis Academy Awards REALITY TV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</vt:lpstr>
      <vt:lpstr>THE ECO-Metropolis Academy Awards TELEVISION SHOW PRESS</vt:lpstr>
      <vt:lpstr>THE ECO-Metropolis Academy Awards TELEVISION SHOW </vt:lpstr>
      <vt:lpstr>THE ECO-Metropolis Academy Awards TELEVISION SHOW </vt:lpstr>
      <vt:lpstr>THE ECO-Metropolis Academy Awards TELEVISION SHOW 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Georges Leclere</dc:creator>
  <cp:lastModifiedBy>Lin, Kaixin</cp:lastModifiedBy>
  <cp:revision>28</cp:revision>
  <dcterms:created xsi:type="dcterms:W3CDTF">2019-10-27T15:25:09Z</dcterms:created>
  <dcterms:modified xsi:type="dcterms:W3CDTF">2019-11-07T21:08:24Z</dcterms:modified>
</cp:coreProperties>
</file>