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8" r:id="rId3"/>
    <p:sldId id="269" r:id="rId4"/>
    <p:sldId id="263" r:id="rId5"/>
    <p:sldId id="264" r:id="rId6"/>
    <p:sldId id="268" r:id="rId7"/>
    <p:sldId id="266" r:id="rId8"/>
    <p:sldId id="267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9" autoAdjust="0"/>
    <p:restoredTop sz="94660"/>
  </p:normalViewPr>
  <p:slideViewPr>
    <p:cSldViewPr snapToGrid="0">
      <p:cViewPr varScale="1">
        <p:scale>
          <a:sx n="59" d="100"/>
          <a:sy n="59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305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98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47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1654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4880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323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1137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498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33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84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12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81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8706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5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20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106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8C933-97A1-48C2-BE67-88495B25B3DE}" type="datetimeFigureOut">
              <a:rPr lang="fr-FR" smtClean="0"/>
              <a:t>16/12/2025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972D2-1455-46AE-90F6-D634DA608B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75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3.jpeg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C68F39D-867D-4AFF-94C4-C3829AD5C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EC3C6AD-76A6-4B9E-9700-E70BCEA5B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C213DD1-BF02-41F7-80A7-E6A5694F5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9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711C427-7478-507B-E67C-5EEFEF9FD43A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270066" y="1122363"/>
            <a:ext cx="5397933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* UNIVERSITY PARIS </a:t>
            </a:r>
            <a:r>
              <a:rPr lang="fr-FR" dirty="0" err="1"/>
              <a:t>NANterre</a:t>
            </a:r>
            <a:br>
              <a:rPr lang="fr-FR" dirty="0"/>
            </a:br>
            <a:r>
              <a:rPr lang="fr-FR" dirty="0"/>
              <a:t>* UNESCO CHAIR</a:t>
            </a:r>
            <a:br>
              <a:rPr lang="fr-FR" dirty="0"/>
            </a:br>
            <a:r>
              <a:rPr lang="fr-FR" dirty="0"/>
              <a:t>« Water, </a:t>
            </a:r>
            <a:r>
              <a:rPr lang="fr-FR" dirty="0" err="1"/>
              <a:t>territories</a:t>
            </a:r>
            <a:r>
              <a:rPr lang="fr-FR" dirty="0"/>
              <a:t> in transitions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454E315-F1F3-58E3-3F4B-57686FC0DE42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230896" y="3602038"/>
            <a:ext cx="5437103" cy="165576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1700"/>
              <a:t>David BLANCHON</a:t>
            </a:r>
          </a:p>
          <a:p>
            <a:pPr>
              <a:lnSpc>
                <a:spcPct val="110000"/>
              </a:lnSpc>
            </a:pPr>
            <a:r>
              <a:rPr lang="fr-FR" sz="1700"/>
              <a:t>Marie-Anne </a:t>
            </a:r>
            <a:r>
              <a:rPr lang="fr-FR" sz="1700" err="1"/>
              <a:t>GERMAINe</a:t>
            </a:r>
            <a:endParaRPr lang="fr-FR" sz="1700"/>
          </a:p>
          <a:p>
            <a:pPr>
              <a:lnSpc>
                <a:spcPct val="110000"/>
              </a:lnSpc>
            </a:pPr>
            <a:r>
              <a:rPr lang="fr-FR" sz="1700"/>
              <a:t>Département de Géographie-Aménagement, UFR SSA</a:t>
            </a:r>
          </a:p>
          <a:p>
            <a:pPr>
              <a:lnSpc>
                <a:spcPct val="110000"/>
              </a:lnSpc>
            </a:pPr>
            <a:r>
              <a:rPr lang="fr-FR" sz="1700"/>
              <a:t>Equipe </a:t>
            </a:r>
            <a:r>
              <a:rPr lang="fr-FR" sz="1700" err="1"/>
              <a:t>MosAïques</a:t>
            </a:r>
            <a:r>
              <a:rPr lang="fr-FR" sz="1700"/>
              <a:t>, UMR CNRS LAVUE 7218</a:t>
            </a:r>
          </a:p>
        </p:txBody>
      </p:sp>
      <p:pic>
        <p:nvPicPr>
          <p:cNvPr id="5" name="Picture 4" descr="Photo aérienne de la rivière circulant dans la forêt">
            <a:extLst>
              <a:ext uri="{FF2B5EF4-FFF2-40B4-BE49-F238E27FC236}">
                <a16:creationId xmlns:a16="http://schemas.microsoft.com/office/drawing/2014/main" id="{1D9280CA-1389-FCD0-B901-147C41D946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 l="35434" r="13870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466CCD0-FEF9-460D-9FB6-11613A492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5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F642B7E9-F9AF-4BC0-B586-E7B0E8E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6CE5EA6-3C76-4E5C-9257-D6A61A31C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D7BCC42-B325-4F92-B500-14A2933DA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197BF445-29BA-4C54-A1B4-A4390F022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10C1630-E8C0-489C-8FFB-C9BBAEDE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8778BE5-6D1F-4629-A045-8A87E2C75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7885ADB-F1C4-4FF3-93CD-7C9337E87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9FC4F71-6E39-414E-9F39-CE1479FF8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FC9614F-1D2C-4CAC-8CE9-32DC7D863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2A872F50-76EA-4A5B-AA68-3CE2E2673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CE389546-6A1F-4203-ACD1-BC17DDBFB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1BA89DC9-FE9A-4228-A4BE-D3A37F865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A3E79A5-9B81-48B5-B96F-8D55B02FD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A76D4D27-C537-45E4-96DE-C5FD2C9A3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1B158DD-2DCB-42FF-B1FE-3C947FEF0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3307DC3E-0C6E-4E70-AFA2-96538CE3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53A9F721-7EE3-4844-BB91-0B995BAC1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8F057800-5B8F-4775-805B-89727A78A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FC6DF692-3394-4FDD-92BA-CA0C41EB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825CD97-262B-4A33-B1E5-55F0D81F4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F00EA2FE-C735-4E1E-B9DC-636C49061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5B50260-0DDF-4260-8DC1-D504B0643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BBB491EB-35C1-4159-94B2-A367ADC1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EAA4E1C-EC83-44E0-A4AB-4B0F509A8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E561717-C43F-46C1-BBCE-C830DE4A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C840BC4-F1CE-4A1B-A1DE-BB922689E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03B586C7-6126-46E0-9BEF-522798686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45C5C565-0EB6-4E0C-9752-84084CDBB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5CABC7BF-500C-4275-9EAA-9563EF43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C7AA982B-BB49-4311-A724-81AAF8AB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9D49DD1-C07D-4ADD-BD4A-D6AA72575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4359B9DB-1A95-4934-A839-A76774D79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2B7EEF08-F28B-48E9-BA1D-E61AC6201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E846B9B0-7D1C-4E1B-9256-7F25E8E8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31B0CE6-7913-4D1C-AC18-2ED44DF92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F3517CE-D006-4218-9BB0-65269371E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DE7DB798-CAAE-42A3-BDFE-D6AD0E0DA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07A53F87-B4E0-4C4E-B913-D336D899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587D3AD0-B188-4D2E-A497-5180C1F22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8B4429B-56DB-4ED5-8296-1C4EB6AE0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ABBE178E-641F-4008-8760-5134D226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BB7A09DD-4AE2-4235-BCBA-B52CB7986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64DBEF94-3525-4008-AD35-D566A238B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1C0CEBA3-32C8-4D37-BBD0-8863B008E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D12DBC8B-AE05-43C6-BF30-3F9CDADE9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47D642DC-B097-481B-8F32-671DE6AB5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0D7CD8F4-0787-4106-9E76-FF0AFA0AC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3ED06726-52C5-468C-BEA2-0194993F8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1541CE8F-816C-4189-8522-7AAA7EABD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3D0F8D98-15AC-458C-B872-777F4BBF3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9DE1ACE-C20F-4504-B0A1-5A37CA0D1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E4BDEE62-868F-49A1-B97A-DE8EDC86F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B71AB3E3-099B-47DC-AD0D-215F18FD3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D4B7844-C6A2-45AA-9147-C1CEC0CB8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76E1971-1C4C-46C8-A821-63766428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6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35FAC14F-8CA0-40F3-ADE4-31DBF8BD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778F8CB9-0C96-4B66-B943-C5BF1A1B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DB1C8E93-74F9-42A0-B326-E06DC9C58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EC6EA429-8E16-49E0-82D7-5846CDA7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8F64C508-2357-44C9-93D8-FC81B85AE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82F6F3F7-8F51-41B4-AC2B-699593A1F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6F2FC65A-DA31-4602-B324-E53F76BD9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0E9B7CF9-E3CC-495E-A513-A8A1C2422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35C09477-23EA-4E6A-A8C2-5B447B25E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80A5D070-0FE6-4F72-8077-E259B2D35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9628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465BF-2E22-E3FB-5EA7-BDD1D3CFCD6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41413" y="618518"/>
            <a:ext cx="9905998" cy="950400"/>
          </a:xfrm>
        </p:spPr>
        <p:txBody>
          <a:bodyPr>
            <a:normAutofit fontScale="90000"/>
          </a:bodyPr>
          <a:lstStyle/>
          <a:p>
            <a:r>
              <a:rPr lang="fr-FR" dirty="0"/>
              <a:t> UNESCO CHAIR « water, </a:t>
            </a:r>
            <a:r>
              <a:rPr lang="fr-FR" dirty="0" err="1"/>
              <a:t>territories</a:t>
            </a:r>
            <a:r>
              <a:rPr lang="fr-FR" dirty="0"/>
              <a:t> in </a:t>
            </a:r>
            <a:r>
              <a:rPr lang="fr-FR" dirty="0" err="1"/>
              <a:t>TRANSITIONs</a:t>
            </a:r>
            <a:r>
              <a:rPr lang="fr-FR" dirty="0"/>
              <a:t>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0CAC26-A600-6A42-48ED-9348F478B019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045160" y="1568918"/>
            <a:ext cx="9905999" cy="3804803"/>
          </a:xfrm>
        </p:spPr>
        <p:txBody>
          <a:bodyPr>
            <a:noAutofit/>
          </a:bodyPr>
          <a:lstStyle/>
          <a:p>
            <a:pPr algn="just"/>
            <a:r>
              <a:rPr lang="en-US" sz="2000" dirty="0"/>
              <a:t>The chair was created according to UNESCO's objectives, particularly </a:t>
            </a:r>
            <a:r>
              <a:rPr lang="en-US" sz="2000" dirty="0">
                <a:solidFill>
                  <a:srgbClr val="FF0000"/>
                </a:solidFill>
              </a:rPr>
              <a:t>Priority 5 of the Intergovernmental Hydrological </a:t>
            </a:r>
            <a:r>
              <a:rPr lang="en-US" sz="2000" dirty="0" err="1">
                <a:solidFill>
                  <a:srgbClr val="FF0000"/>
                </a:solidFill>
              </a:rPr>
              <a:t>Programme</a:t>
            </a:r>
            <a:r>
              <a:rPr lang="en-US" sz="2000" dirty="0">
                <a:solidFill>
                  <a:srgbClr val="FF0000"/>
                </a:solidFill>
              </a:rPr>
              <a:t>-IX : SCIENCE-BASED WATER GOVERNANCE FOR MITIGATION, ADAPTATION, AND RESILIENCE </a:t>
            </a:r>
          </a:p>
          <a:p>
            <a:pPr algn="just"/>
            <a:r>
              <a:rPr lang="en-US" sz="2000" dirty="0"/>
              <a:t>We want to defend an idea: </a:t>
            </a:r>
            <a:r>
              <a:rPr lang="en-US" sz="2000" dirty="0">
                <a:solidFill>
                  <a:srgbClr val="FF0000"/>
                </a:solidFill>
              </a:rPr>
              <a:t>Water governance must be adaptation-oriented, context-driven, and locally determined to take into account historical and territorial specificities and challenges (§205 IHP) 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consolidate </a:t>
            </a:r>
            <a:r>
              <a:rPr lang="en-US" sz="2000" b="1" dirty="0">
                <a:solidFill>
                  <a:srgbClr val="FF0000"/>
                </a:solidFill>
              </a:rPr>
              <a:t>research and teaching activities</a:t>
            </a:r>
            <a:r>
              <a:rPr lang="en-US" sz="2000" dirty="0"/>
              <a:t>. </a:t>
            </a:r>
          </a:p>
          <a:p>
            <a:pPr algn="just"/>
            <a:r>
              <a:rPr lang="en-US" sz="2000" dirty="0"/>
              <a:t> Strengthen and build </a:t>
            </a:r>
            <a:r>
              <a:rPr lang="en-US" sz="2000" b="1" dirty="0"/>
              <a:t>international partnerships</a:t>
            </a:r>
            <a:r>
              <a:rPr lang="en-US" sz="2000" dirty="0"/>
              <a:t>.</a:t>
            </a:r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155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AAFBE-687D-2CC4-53FA-6054198C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UNIVERSITY OF PARIS NANTERRE</a:t>
            </a:r>
            <a:br>
              <a:rPr lang="fr-FR" dirty="0"/>
            </a:br>
            <a:r>
              <a:rPr lang="fr-FR" dirty="0" err="1"/>
              <a:t>Department</a:t>
            </a:r>
            <a:r>
              <a:rPr lang="fr-FR" dirty="0"/>
              <a:t> of GEOGRAPHY and Planning</a:t>
            </a:r>
          </a:p>
        </p:txBody>
      </p:sp>
      <p:pic>
        <p:nvPicPr>
          <p:cNvPr id="1026" name="Picture 2" descr="Université Paris Nanterre : Étudier à La Défense">
            <a:extLst>
              <a:ext uri="{FF2B5EF4-FFF2-40B4-BE49-F238E27FC236}">
                <a16:creationId xmlns:a16="http://schemas.microsoft.com/office/drawing/2014/main" id="{314693D8-903C-4883-7D54-BB6A2375E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3" r="9279" b="1"/>
          <a:stretch>
            <a:fillRect/>
          </a:stretch>
        </p:blipFill>
        <p:spPr bwMode="auto">
          <a:xfrm>
            <a:off x="1141412" y="2497720"/>
            <a:ext cx="4662140" cy="3047892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8BB8E2-0064-D474-D20D-18FCFEBA3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479" y="2249487"/>
            <a:ext cx="4844521" cy="3541714"/>
          </a:xfrm>
        </p:spPr>
        <p:txBody>
          <a:bodyPr anchor="ctr">
            <a:normAutofit/>
          </a:bodyPr>
          <a:lstStyle/>
          <a:p>
            <a:r>
              <a:rPr lang="fr-FR" dirty="0"/>
              <a:t>35000 </a:t>
            </a:r>
            <a:r>
              <a:rPr lang="fr-FR" dirty="0" err="1"/>
              <a:t>students</a:t>
            </a:r>
            <a:endParaRPr lang="fr-FR" dirty="0"/>
          </a:p>
          <a:p>
            <a:r>
              <a:rPr lang="fr-FR" dirty="0"/>
              <a:t>Campus 15 mn </a:t>
            </a:r>
            <a:r>
              <a:rPr lang="fr-FR" dirty="0" err="1"/>
              <a:t>from</a:t>
            </a:r>
            <a:r>
              <a:rPr lang="fr-FR" dirty="0"/>
              <a:t> Paris</a:t>
            </a:r>
          </a:p>
          <a:p>
            <a:r>
              <a:rPr lang="fr-FR" dirty="0" err="1"/>
              <a:t>Departement</a:t>
            </a:r>
            <a:r>
              <a:rPr lang="fr-FR" dirty="0"/>
              <a:t> of </a:t>
            </a:r>
            <a:r>
              <a:rPr lang="fr-FR" dirty="0" err="1"/>
              <a:t>Geography</a:t>
            </a:r>
            <a:r>
              <a:rPr lang="fr-FR" dirty="0"/>
              <a:t> and Planning : 500 </a:t>
            </a:r>
            <a:r>
              <a:rPr lang="fr-FR" dirty="0" err="1"/>
              <a:t>students</a:t>
            </a:r>
            <a:r>
              <a:rPr lang="fr-FR" dirty="0"/>
              <a:t>, 2 masters programs, </a:t>
            </a:r>
            <a:r>
              <a:rPr lang="fr-FR" dirty="0" err="1"/>
              <a:t>including</a:t>
            </a:r>
            <a:r>
              <a:rPr lang="fr-FR" dirty="0"/>
              <a:t> one on Water management.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378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9C1A9-495B-032A-4CAD-B95DAB8E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PROPOSAL FOR ECOMED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BC28F2-D6FA-65C6-B833-4E40EEC2A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sz="3600" b="1" dirty="0"/>
              <a:t>Mapping </a:t>
            </a:r>
            <a:r>
              <a:rPr lang="fr-FR" sz="3600" b="1" dirty="0" err="1"/>
              <a:t>tools</a:t>
            </a:r>
            <a:r>
              <a:rPr lang="fr-FR" sz="3600" b="1" dirty="0"/>
              <a:t> for </a:t>
            </a:r>
            <a:r>
              <a:rPr lang="fr-FR" sz="3600" b="1" dirty="0" err="1"/>
              <a:t>forecasting</a:t>
            </a:r>
            <a:r>
              <a:rPr lang="fr-FR" sz="3600" b="1" dirty="0"/>
              <a:t>, </a:t>
            </a:r>
            <a:r>
              <a:rPr lang="fr-FR" sz="3600" b="1" dirty="0" err="1"/>
              <a:t>reacting</a:t>
            </a:r>
            <a:r>
              <a:rPr lang="fr-FR" sz="3600" b="1" dirty="0"/>
              <a:t> and </a:t>
            </a:r>
            <a:r>
              <a:rPr lang="fr-FR" sz="3600" b="1" dirty="0" err="1"/>
              <a:t>improving</a:t>
            </a:r>
            <a:r>
              <a:rPr lang="fr-FR" sz="3600" b="1" dirty="0"/>
              <a:t> </a:t>
            </a:r>
            <a:r>
              <a:rPr lang="fr-FR" sz="3600" b="1" dirty="0" err="1"/>
              <a:t>resilience</a:t>
            </a:r>
            <a:r>
              <a:rPr lang="fr-FR" sz="3600" b="1" dirty="0"/>
              <a:t> of </a:t>
            </a:r>
            <a:r>
              <a:rPr lang="fr-FR" sz="3600" b="1" dirty="0" err="1"/>
              <a:t>territories</a:t>
            </a:r>
            <a:r>
              <a:rPr lang="fr-FR" sz="3600" b="1" dirty="0"/>
              <a:t> </a:t>
            </a:r>
            <a:r>
              <a:rPr lang="fr-FR" sz="3600" b="1" dirty="0" err="1"/>
              <a:t>facing</a:t>
            </a:r>
            <a:r>
              <a:rPr lang="fr-FR" sz="3600" b="1" dirty="0"/>
              <a:t> </a:t>
            </a:r>
            <a:r>
              <a:rPr lang="fr-FR" sz="3600" b="1" dirty="0" err="1"/>
              <a:t>extreme</a:t>
            </a:r>
            <a:r>
              <a:rPr lang="fr-FR" sz="3600" b="1" dirty="0"/>
              <a:t> </a:t>
            </a:r>
            <a:r>
              <a:rPr lang="fr-FR" sz="3600" b="1" dirty="0" err="1"/>
              <a:t>events</a:t>
            </a:r>
            <a:r>
              <a:rPr lang="fr-FR" sz="3600" b="1" dirty="0"/>
              <a:t> (</a:t>
            </a:r>
            <a:r>
              <a:rPr lang="fr-FR" sz="3600" b="1" dirty="0" err="1"/>
              <a:t>floods</a:t>
            </a:r>
            <a:r>
              <a:rPr lang="fr-FR" sz="3600" b="1" dirty="0"/>
              <a:t> and </a:t>
            </a:r>
            <a:r>
              <a:rPr lang="fr-FR" sz="3600" b="1" dirty="0" err="1"/>
              <a:t>droughts</a:t>
            </a:r>
            <a:r>
              <a:rPr lang="fr-FR" sz="3600" b="1"/>
              <a:t>).</a:t>
            </a:r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122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68C221-6B51-A6B2-962E-028D2BBD5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784" y="964972"/>
            <a:ext cx="9905999" cy="3541714"/>
          </a:xfrm>
        </p:spPr>
        <p:txBody>
          <a:bodyPr>
            <a:noAutofit/>
          </a:bodyPr>
          <a:lstStyle/>
          <a:p>
            <a:r>
              <a:rPr lang="fr-FR" sz="2800" dirty="0"/>
              <a:t>Our </a:t>
            </a:r>
            <a:r>
              <a:rPr lang="fr-FR" sz="2800" dirty="0" err="1"/>
              <a:t>proposal</a:t>
            </a:r>
            <a:r>
              <a:rPr lang="fr-FR" sz="2800" dirty="0"/>
              <a:t> </a:t>
            </a:r>
            <a:r>
              <a:rPr lang="fr-FR" sz="2800" dirty="0" err="1"/>
              <a:t>seeks</a:t>
            </a:r>
            <a:r>
              <a:rPr lang="fr-FR" sz="2800" dirty="0"/>
              <a:t> to </a:t>
            </a:r>
            <a:r>
              <a:rPr lang="fr-FR" sz="2800" dirty="0" err="1"/>
              <a:t>address</a:t>
            </a:r>
            <a:r>
              <a:rPr lang="fr-FR" sz="2800" dirty="0"/>
              <a:t> </a:t>
            </a:r>
            <a:r>
              <a:rPr lang="fr-FR" sz="2800" dirty="0">
                <a:solidFill>
                  <a:srgbClr val="FF0000"/>
                </a:solidFill>
              </a:rPr>
              <a:t>local </a:t>
            </a:r>
            <a:r>
              <a:rPr lang="fr-FR" sz="2800" dirty="0" err="1">
                <a:solidFill>
                  <a:srgbClr val="FF0000"/>
                </a:solidFill>
              </a:rPr>
              <a:t>Disaster</a:t>
            </a:r>
            <a:r>
              <a:rPr lang="fr-FR" sz="2800" dirty="0">
                <a:solidFill>
                  <a:srgbClr val="FF0000"/>
                </a:solidFill>
              </a:rPr>
              <a:t> Risk </a:t>
            </a:r>
            <a:r>
              <a:rPr lang="fr-FR" sz="2800" dirty="0" err="1">
                <a:solidFill>
                  <a:srgbClr val="FF0000"/>
                </a:solidFill>
              </a:rPr>
              <a:t>Managemeng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/>
              <a:t>territorial </a:t>
            </a:r>
            <a:r>
              <a:rPr lang="fr-FR" sz="2800" dirty="0" err="1"/>
              <a:t>implementation</a:t>
            </a:r>
            <a:r>
              <a:rPr lang="fr-FR" sz="2800" dirty="0"/>
              <a:t> challenges </a:t>
            </a:r>
            <a:r>
              <a:rPr lang="fr-FR" sz="2800" dirty="0" err="1"/>
              <a:t>focusing</a:t>
            </a:r>
            <a:r>
              <a:rPr lang="fr-FR" sz="2800" dirty="0"/>
              <a:t> on </a:t>
            </a:r>
            <a:r>
              <a:rPr lang="fr-FR" sz="2800" dirty="0" err="1"/>
              <a:t>academic</a:t>
            </a:r>
            <a:r>
              <a:rPr lang="fr-FR" sz="2800" dirty="0"/>
              <a:t>/</a:t>
            </a:r>
            <a:r>
              <a:rPr lang="fr-FR" sz="2800" dirty="0" err="1"/>
              <a:t>policy</a:t>
            </a:r>
            <a:r>
              <a:rPr lang="fr-FR" sz="2800" dirty="0"/>
              <a:t>, partnerships, </a:t>
            </a:r>
            <a:r>
              <a:rPr lang="fr-FR" sz="2800" dirty="0" err="1"/>
              <a:t>procedures</a:t>
            </a:r>
            <a:r>
              <a:rPr lang="fr-FR" sz="2800" dirty="0"/>
              <a:t>, information, </a:t>
            </a:r>
            <a:r>
              <a:rPr lang="fr-FR" sz="2800" dirty="0" err="1"/>
              <a:t>tools</a:t>
            </a:r>
            <a:r>
              <a:rPr lang="fr-FR" sz="2800" dirty="0"/>
              <a:t> and </a:t>
            </a:r>
            <a:r>
              <a:rPr lang="fr-FR" sz="2800" dirty="0" err="1"/>
              <a:t>community</a:t>
            </a:r>
            <a:r>
              <a:rPr lang="fr-FR" sz="2800" dirty="0"/>
              <a:t> engagement. It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based</a:t>
            </a:r>
            <a:r>
              <a:rPr lang="fr-FR" sz="2800" dirty="0"/>
              <a:t> on the scanning of DRM </a:t>
            </a:r>
            <a:r>
              <a:rPr lang="fr-FR" sz="2800" dirty="0" err="1"/>
              <a:t>knowledge</a:t>
            </a:r>
            <a:r>
              <a:rPr lang="fr-FR" sz="2800" dirty="0"/>
              <a:t> base, </a:t>
            </a:r>
            <a:r>
              <a:rPr lang="fr-FR" sz="2800" dirty="0" err="1">
                <a:solidFill>
                  <a:srgbClr val="FF0000"/>
                </a:solidFill>
              </a:rPr>
              <a:t>geographical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 err="1">
                <a:solidFill>
                  <a:srgbClr val="FF0000"/>
                </a:solidFill>
              </a:rPr>
              <a:t>analysis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/>
              <a:t>and the use of </a:t>
            </a:r>
            <a:r>
              <a:rPr lang="fr-FR" sz="2800" dirty="0" err="1">
                <a:solidFill>
                  <a:srgbClr val="FF0000"/>
                </a:solidFill>
              </a:rPr>
              <a:t>participatory</a:t>
            </a:r>
            <a:r>
              <a:rPr lang="fr-FR" sz="2800" dirty="0">
                <a:solidFill>
                  <a:srgbClr val="FF0000"/>
                </a:solidFill>
              </a:rPr>
              <a:t> mapping </a:t>
            </a:r>
            <a:r>
              <a:rPr lang="fr-FR" sz="2800" dirty="0" err="1">
                <a:solidFill>
                  <a:srgbClr val="FF0000"/>
                </a:solidFill>
              </a:rPr>
              <a:t>tools</a:t>
            </a:r>
            <a:r>
              <a:rPr lang="fr-FR" sz="2800" dirty="0">
                <a:solidFill>
                  <a:srgbClr val="FF0000"/>
                </a:solidFill>
              </a:rPr>
              <a:t> </a:t>
            </a:r>
            <a:r>
              <a:rPr lang="fr-FR" sz="2800" dirty="0"/>
              <a:t>to encourage stakeholder engagement </a:t>
            </a:r>
            <a:r>
              <a:rPr lang="fr-FR" sz="2800" dirty="0" err="1"/>
              <a:t>during</a:t>
            </a:r>
            <a:r>
              <a:rPr lang="fr-FR" sz="2800" dirty="0"/>
              <a:t> </a:t>
            </a:r>
            <a:r>
              <a:rPr lang="fr-FR" sz="2800" dirty="0" err="1"/>
              <a:t>three</a:t>
            </a:r>
            <a:r>
              <a:rPr lang="fr-FR" sz="2800" dirty="0"/>
              <a:t> major phases of </a:t>
            </a:r>
            <a:r>
              <a:rPr lang="fr-FR" sz="2800" dirty="0" err="1"/>
              <a:t>extreme</a:t>
            </a:r>
            <a:r>
              <a:rPr lang="fr-FR" sz="2800" dirty="0"/>
              <a:t> </a:t>
            </a:r>
            <a:r>
              <a:rPr lang="fr-FR" sz="2800" dirty="0" err="1"/>
              <a:t>event</a:t>
            </a:r>
            <a:r>
              <a:rPr lang="fr-FR" sz="2800" dirty="0"/>
              <a:t> management: </a:t>
            </a:r>
            <a:r>
              <a:rPr lang="fr-FR" sz="2800" dirty="0" err="1">
                <a:solidFill>
                  <a:srgbClr val="FF0000"/>
                </a:solidFill>
              </a:rPr>
              <a:t>before</a:t>
            </a:r>
            <a:r>
              <a:rPr lang="fr-FR" sz="2800" dirty="0">
                <a:solidFill>
                  <a:srgbClr val="FF0000"/>
                </a:solidFill>
              </a:rPr>
              <a:t>, </a:t>
            </a:r>
            <a:r>
              <a:rPr lang="fr-FR" sz="2800" dirty="0" err="1">
                <a:solidFill>
                  <a:srgbClr val="FF0000"/>
                </a:solidFill>
              </a:rPr>
              <a:t>during</a:t>
            </a:r>
            <a:r>
              <a:rPr lang="fr-FR" sz="2800" dirty="0">
                <a:solidFill>
                  <a:srgbClr val="FF0000"/>
                </a:solidFill>
              </a:rPr>
              <a:t>, and </a:t>
            </a:r>
            <a:r>
              <a:rPr lang="fr-FR" sz="2800" dirty="0" err="1">
                <a:solidFill>
                  <a:srgbClr val="FF0000"/>
                </a:solidFill>
              </a:rPr>
              <a:t>after</a:t>
            </a:r>
            <a:r>
              <a:rPr lang="fr-FR" sz="2800" dirty="0">
                <a:solidFill>
                  <a:srgbClr val="FF0000"/>
                </a:solidFill>
              </a:rPr>
              <a:t> a </a:t>
            </a:r>
            <a:r>
              <a:rPr lang="fr-FR" sz="2800" dirty="0" err="1">
                <a:solidFill>
                  <a:srgbClr val="FF0000"/>
                </a:solidFill>
              </a:rPr>
              <a:t>disaster</a:t>
            </a:r>
            <a:r>
              <a:rPr lang="fr-FR" sz="2800" dirty="0">
                <a:solidFill>
                  <a:srgbClr val="FF0000"/>
                </a:solidFill>
              </a:rPr>
              <a:t>.</a:t>
            </a:r>
            <a:r>
              <a:rPr lang="fr-F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83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CD082B2-09CE-7A72-4F03-274203414FAC}"/>
              </a:ext>
            </a:extLst>
          </p:cNvPr>
          <p:cNvSpPr txBox="1"/>
          <p:nvPr/>
        </p:nvSpPr>
        <p:spPr>
          <a:xfrm>
            <a:off x="956353" y="500478"/>
            <a:ext cx="10495418" cy="5352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STAGES OF CAPACITY BUILDING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sz="2400" b="1" dirty="0" err="1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  <a:r>
              <a:rPr lang="fr-FR" sz="2400" b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r>
              <a:rPr lang="fr-FR" sz="2400" b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/benchmarking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gathering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DRM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documents, plans,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procedures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and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use.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Gathering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/listing relevant DRM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data sources and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available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systems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sz="2400" b="1" dirty="0" err="1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  <a:r>
              <a:rPr lang="fr-FR" sz="2400" b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2: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</a:t>
            </a:r>
            <a:r>
              <a:rPr lang="fr-FR" sz="2400" b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fr-FR" sz="2400" b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mapping workshop</a:t>
            </a:r>
            <a:r>
              <a:rPr lang="fr-FR" sz="24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usage of QGIS and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Umap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paired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data and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solutions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identified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1);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gathering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relevant data (GIS, socio-cultural, local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sz="2400" b="1" dirty="0" err="1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  <a:r>
              <a:rPr lang="fr-FR" sz="2400" b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3: on situation training</a:t>
            </a:r>
            <a:r>
              <a:rPr lang="fr-FR" sz="2400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stakeholders (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inhabitants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NGOs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 =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improving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plans and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(if software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needed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and the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ability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use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fr-FR" sz="2400" b="1" dirty="0" err="1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Step</a:t>
            </a:r>
            <a:r>
              <a:rPr lang="fr-FR" sz="2400" b="1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4: diffusion</a:t>
            </a:r>
            <a:r>
              <a:rPr lang="fr-FR" sz="2400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sharing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sz="2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groups.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0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E5B68-8BFA-8789-B270-1AB04D217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7E325C-4586-FABB-9F9B-676FC6DC3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770516"/>
            <a:ext cx="9905999" cy="354171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fr-FR" sz="3200" dirty="0"/>
              <a:t>Tools </a:t>
            </a:r>
            <a:r>
              <a:rPr lang="fr-FR" sz="3200" dirty="0" err="1"/>
              <a:t>will</a:t>
            </a:r>
            <a:r>
              <a:rPr lang="fr-FR" sz="3200" dirty="0"/>
              <a:t>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Free and Open Source Software </a:t>
            </a:r>
            <a:r>
              <a:rPr lang="fr-FR" sz="3200" dirty="0"/>
              <a:t>for GIS (FOSS4G) and </a:t>
            </a:r>
            <a:r>
              <a:rPr lang="fr-FR" sz="3200" dirty="0" err="1"/>
              <a:t>any</a:t>
            </a:r>
            <a:r>
              <a:rPr lang="fr-FR" sz="3200" dirty="0"/>
              <a:t> </a:t>
            </a:r>
            <a:r>
              <a:rPr lang="fr-FR" sz="3200" dirty="0" err="1"/>
              <a:t>technical</a:t>
            </a:r>
            <a:r>
              <a:rPr lang="fr-FR" sz="3200" dirty="0"/>
              <a:t> solution compliant </a:t>
            </a:r>
            <a:r>
              <a:rPr lang="fr-FR" sz="3200" dirty="0" err="1"/>
              <a:t>with</a:t>
            </a:r>
            <a:r>
              <a:rPr lang="fr-FR" sz="3200" dirty="0"/>
              <a:t> the Open </a:t>
            </a:r>
            <a:r>
              <a:rPr lang="fr-FR" sz="3200" dirty="0" err="1"/>
              <a:t>Geo</a:t>
            </a:r>
            <a:r>
              <a:rPr lang="fr-FR" sz="3200" dirty="0"/>
              <a:t> Consortium (GOS)’ standards.</a:t>
            </a:r>
          </a:p>
          <a:p>
            <a:pPr lvl="0"/>
            <a:r>
              <a:rPr lang="fr-FR" sz="3200" dirty="0"/>
              <a:t>The </a:t>
            </a:r>
            <a:r>
              <a:rPr lang="fr-FR" sz="3200" dirty="0" err="1">
                <a:solidFill>
                  <a:srgbClr val="FF0000"/>
                </a:solidFill>
              </a:rPr>
              <a:t>approach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will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be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low</a:t>
            </a:r>
            <a:r>
              <a:rPr lang="fr-FR" sz="3200" dirty="0">
                <a:solidFill>
                  <a:srgbClr val="FF0000"/>
                </a:solidFill>
              </a:rPr>
              <a:t> tech, free/</a:t>
            </a:r>
            <a:r>
              <a:rPr lang="fr-FR" sz="3200" dirty="0" err="1">
                <a:solidFill>
                  <a:srgbClr val="FF0000"/>
                </a:solidFill>
              </a:rPr>
              <a:t>low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cost</a:t>
            </a:r>
            <a:r>
              <a:rPr lang="fr-FR" sz="3200" dirty="0">
                <a:solidFill>
                  <a:srgbClr val="FF0000"/>
                </a:solidFill>
              </a:rPr>
              <a:t> and maintenance</a:t>
            </a:r>
            <a:r>
              <a:rPr lang="fr-FR" sz="3200" dirty="0"/>
              <a:t>.</a:t>
            </a:r>
          </a:p>
          <a:p>
            <a:pPr lvl="0"/>
            <a:r>
              <a:rPr lang="fr-FR" sz="3200" dirty="0"/>
              <a:t>The </a:t>
            </a:r>
            <a:r>
              <a:rPr lang="fr-FR" sz="3200" dirty="0" err="1"/>
              <a:t>approach</a:t>
            </a:r>
            <a:r>
              <a:rPr lang="fr-FR" sz="3200" dirty="0"/>
              <a:t> </a:t>
            </a:r>
            <a:r>
              <a:rPr lang="fr-FR" sz="3200" dirty="0" err="1"/>
              <a:t>will</a:t>
            </a:r>
            <a:r>
              <a:rPr lang="fr-FR" sz="3200" dirty="0"/>
              <a:t> </a:t>
            </a:r>
            <a:r>
              <a:rPr lang="fr-FR" sz="3200" dirty="0" err="1"/>
              <a:t>be</a:t>
            </a:r>
            <a:r>
              <a:rPr lang="fr-FR" sz="3200" dirty="0"/>
              <a:t> </a:t>
            </a:r>
            <a:r>
              <a:rPr lang="fr-FR" sz="3200" dirty="0">
                <a:solidFill>
                  <a:srgbClr val="FF0000"/>
                </a:solidFill>
              </a:rPr>
              <a:t>Open Data; compatibility </a:t>
            </a:r>
            <a:r>
              <a:rPr lang="fr-FR" sz="3200" dirty="0" err="1">
                <a:solidFill>
                  <a:srgbClr val="FF0000"/>
                </a:solidFill>
              </a:rPr>
              <a:t>with</a:t>
            </a:r>
            <a:r>
              <a:rPr lang="fr-FR" sz="3200" dirty="0">
                <a:solidFill>
                  <a:srgbClr val="FF0000"/>
                </a:solidFill>
              </a:rPr>
              <a:t> the </a:t>
            </a:r>
            <a:r>
              <a:rPr lang="fr-FR" sz="3200" dirty="0" err="1">
                <a:solidFill>
                  <a:srgbClr val="FF0000"/>
                </a:solidFill>
              </a:rPr>
              <a:t>OdbL</a:t>
            </a:r>
            <a:r>
              <a:rPr lang="fr-FR" sz="3200" dirty="0">
                <a:solidFill>
                  <a:srgbClr val="FF0000"/>
                </a:solidFill>
              </a:rPr>
              <a:t> licence of the </a:t>
            </a:r>
            <a:r>
              <a:rPr lang="fr-FR" sz="3200" dirty="0" err="1">
                <a:solidFill>
                  <a:srgbClr val="FF0000"/>
                </a:solidFill>
              </a:rPr>
              <a:t>OpenStreetMap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project</a:t>
            </a:r>
            <a:r>
              <a:rPr lang="fr-FR" sz="3200" dirty="0">
                <a:solidFill>
                  <a:srgbClr val="FF0000"/>
                </a:solidFill>
              </a:rPr>
              <a:t> (and the French Open Data </a:t>
            </a:r>
            <a:r>
              <a:rPr lang="fr-FR" sz="3200" dirty="0" err="1">
                <a:solidFill>
                  <a:srgbClr val="FF0000"/>
                </a:solidFill>
              </a:rPr>
              <a:t>policy</a:t>
            </a:r>
            <a:r>
              <a:rPr lang="fr-FR" sz="3200" dirty="0">
                <a:solidFill>
                  <a:srgbClr val="FF0000"/>
                </a:solidFill>
              </a:rPr>
              <a:t>) </a:t>
            </a:r>
            <a:r>
              <a:rPr lang="fr-FR" sz="3200" dirty="0" err="1">
                <a:solidFill>
                  <a:srgbClr val="FF0000"/>
                </a:solidFill>
              </a:rPr>
              <a:t>will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be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favored</a:t>
            </a:r>
            <a:endParaRPr lang="fr-FR" sz="3200" dirty="0">
              <a:solidFill>
                <a:srgbClr val="FF000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805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5FC8F-B6BC-240C-E659-3B09925B5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DE01E6-33B1-256A-9438-7D02A460B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err="1"/>
              <a:t>Finally</a:t>
            </a:r>
            <a:r>
              <a:rPr lang="fr-FR" dirty="0"/>
              <a:t>,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partners</a:t>
            </a:r>
            <a:r>
              <a:rPr lang="fr-FR" dirty="0"/>
              <a:t> of ECOMED consortium,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create</a:t>
            </a:r>
            <a:r>
              <a:rPr lang="fr-FR" dirty="0"/>
              <a:t> a </a:t>
            </a:r>
            <a:r>
              <a:rPr lang="fr-FR" dirty="0" err="1"/>
              <a:t>conceptual</a:t>
            </a:r>
            <a:r>
              <a:rPr lang="fr-FR" dirty="0"/>
              <a:t> </a:t>
            </a:r>
            <a:r>
              <a:rPr lang="fr-FR" dirty="0" err="1"/>
              <a:t>framework</a:t>
            </a:r>
            <a:r>
              <a:rPr lang="fr-FR" dirty="0"/>
              <a:t> for </a:t>
            </a:r>
            <a:r>
              <a:rPr lang="fr-FR" dirty="0" err="1"/>
              <a:t>achieving</a:t>
            </a:r>
            <a:r>
              <a:rPr lang="fr-FR" dirty="0"/>
              <a:t> </a:t>
            </a:r>
            <a:r>
              <a:rPr lang="fr-FR" dirty="0" err="1"/>
              <a:t>climate</a:t>
            </a:r>
            <a:r>
              <a:rPr lang="fr-FR" dirty="0"/>
              <a:t> change adaptation and mitigation and </a:t>
            </a:r>
            <a:r>
              <a:rPr lang="fr-FR" dirty="0" err="1"/>
              <a:t>provide</a:t>
            </a:r>
            <a:r>
              <a:rPr lang="fr-FR" dirty="0"/>
              <a:t> the ECO-MED and PHI a global forum for international expertise, and </a:t>
            </a:r>
            <a:r>
              <a:rPr lang="fr-FR" dirty="0" err="1"/>
              <a:t>establish</a:t>
            </a:r>
            <a:r>
              <a:rPr lang="fr-FR" dirty="0"/>
              <a:t> stakeholders’ </a:t>
            </a:r>
            <a:r>
              <a:rPr lang="fr-FR" dirty="0" err="1"/>
              <a:t>Mediterranean</a:t>
            </a:r>
            <a:r>
              <a:rPr lang="fr-FR" dirty="0"/>
              <a:t> </a:t>
            </a:r>
            <a:r>
              <a:rPr lang="fr-FR" dirty="0" err="1"/>
              <a:t>dialog</a:t>
            </a:r>
            <a:r>
              <a:rPr lang="fr-FR" dirty="0"/>
              <a:t> and </a:t>
            </a:r>
            <a:r>
              <a:rPr lang="fr-FR" dirty="0" err="1"/>
              <a:t>mutual</a:t>
            </a:r>
            <a:r>
              <a:rPr lang="fr-FR" dirty="0"/>
              <a:t> </a:t>
            </a:r>
            <a:r>
              <a:rPr lang="fr-FR" dirty="0" err="1"/>
              <a:t>understanding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7171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2">
            <a:extLst>
              <a:ext uri="{FF2B5EF4-FFF2-40B4-BE49-F238E27FC236}">
                <a16:creationId xmlns:a16="http://schemas.microsoft.com/office/drawing/2014/main" id="{E61C8FFB-D7F6-4A1A-9D7E-2AFD6F78C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B63FC8BF-EB08-477E-9DBC-241BD99A0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68" name="Rectangle 5">
              <a:extLst>
                <a:ext uri="{FF2B5EF4-FFF2-40B4-BE49-F238E27FC236}">
                  <a16:creationId xmlns:a16="http://schemas.microsoft.com/office/drawing/2014/main" id="{8B4A4BFD-A61E-4D20-8C0E-1444B51CC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69" name="Freeform 6">
              <a:extLst>
                <a:ext uri="{FF2B5EF4-FFF2-40B4-BE49-F238E27FC236}">
                  <a16:creationId xmlns:a16="http://schemas.microsoft.com/office/drawing/2014/main" id="{7F6C34FD-95F6-48E6-89C2-F9D8DCA70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0" name="Freeform 7">
              <a:extLst>
                <a:ext uri="{FF2B5EF4-FFF2-40B4-BE49-F238E27FC236}">
                  <a16:creationId xmlns:a16="http://schemas.microsoft.com/office/drawing/2014/main" id="{2803DEA3-2685-4A46-BBBE-832AFBC50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1" name="Rectangle 8">
              <a:extLst>
                <a:ext uri="{FF2B5EF4-FFF2-40B4-BE49-F238E27FC236}">
                  <a16:creationId xmlns:a16="http://schemas.microsoft.com/office/drawing/2014/main" id="{72E7229F-85ED-4F39-BA4C-F2303DEB1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2" name="Freeform 9">
              <a:extLst>
                <a:ext uri="{FF2B5EF4-FFF2-40B4-BE49-F238E27FC236}">
                  <a16:creationId xmlns:a16="http://schemas.microsoft.com/office/drawing/2014/main" id="{DDE59082-72C3-4961-81F1-27AE03FA72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3" name="Freeform 10">
              <a:extLst>
                <a:ext uri="{FF2B5EF4-FFF2-40B4-BE49-F238E27FC236}">
                  <a16:creationId xmlns:a16="http://schemas.microsoft.com/office/drawing/2014/main" id="{6E6345B3-D7A3-4ED8-B131-A2B0201C6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4" name="Freeform 11">
              <a:extLst>
                <a:ext uri="{FF2B5EF4-FFF2-40B4-BE49-F238E27FC236}">
                  <a16:creationId xmlns:a16="http://schemas.microsoft.com/office/drawing/2014/main" id="{119230C3-190A-4D7D-B8EE-9D271ED85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5" name="Freeform 12">
              <a:extLst>
                <a:ext uri="{FF2B5EF4-FFF2-40B4-BE49-F238E27FC236}">
                  <a16:creationId xmlns:a16="http://schemas.microsoft.com/office/drawing/2014/main" id="{013AB612-4DA5-4EF0-B438-3879A521A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6" name="Freeform 13">
              <a:extLst>
                <a:ext uri="{FF2B5EF4-FFF2-40B4-BE49-F238E27FC236}">
                  <a16:creationId xmlns:a16="http://schemas.microsoft.com/office/drawing/2014/main" id="{D0E3A33A-F799-4D9C-A950-E5252ECA2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7" name="Freeform 14">
              <a:extLst>
                <a:ext uri="{FF2B5EF4-FFF2-40B4-BE49-F238E27FC236}">
                  <a16:creationId xmlns:a16="http://schemas.microsoft.com/office/drawing/2014/main" id="{7584990C-77E8-44D5-9ABF-1A693681A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8" name="Freeform 15">
              <a:extLst>
                <a:ext uri="{FF2B5EF4-FFF2-40B4-BE49-F238E27FC236}">
                  <a16:creationId xmlns:a16="http://schemas.microsoft.com/office/drawing/2014/main" id="{0BD264AC-126B-4091-A113-25AE5600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79" name="Freeform 16">
              <a:extLst>
                <a:ext uri="{FF2B5EF4-FFF2-40B4-BE49-F238E27FC236}">
                  <a16:creationId xmlns:a16="http://schemas.microsoft.com/office/drawing/2014/main" id="{EE0AD60A-A7CB-492F-8A32-4ADFC2A51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0" name="Freeform 17">
              <a:extLst>
                <a:ext uri="{FF2B5EF4-FFF2-40B4-BE49-F238E27FC236}">
                  <a16:creationId xmlns:a16="http://schemas.microsoft.com/office/drawing/2014/main" id="{472BE961-C309-4F29-92A0-78F730583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1" name="Freeform 18">
              <a:extLst>
                <a:ext uri="{FF2B5EF4-FFF2-40B4-BE49-F238E27FC236}">
                  <a16:creationId xmlns:a16="http://schemas.microsoft.com/office/drawing/2014/main" id="{BAC3F0D7-5E24-4F95-B091-C4C884E3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2" name="Freeform 19">
              <a:extLst>
                <a:ext uri="{FF2B5EF4-FFF2-40B4-BE49-F238E27FC236}">
                  <a16:creationId xmlns:a16="http://schemas.microsoft.com/office/drawing/2014/main" id="{D7FFB211-F2F7-4444-99AD-67B6A2257D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3" name="Freeform 20">
              <a:extLst>
                <a:ext uri="{FF2B5EF4-FFF2-40B4-BE49-F238E27FC236}">
                  <a16:creationId xmlns:a16="http://schemas.microsoft.com/office/drawing/2014/main" id="{E7D22BFF-69DE-4C26-959E-38007D8B8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4" name="Freeform 21">
              <a:extLst>
                <a:ext uri="{FF2B5EF4-FFF2-40B4-BE49-F238E27FC236}">
                  <a16:creationId xmlns:a16="http://schemas.microsoft.com/office/drawing/2014/main" id="{BF131BB9-B84F-4EB4-BEE0-D3491486B3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5" name="Freeform 22">
              <a:extLst>
                <a:ext uri="{FF2B5EF4-FFF2-40B4-BE49-F238E27FC236}">
                  <a16:creationId xmlns:a16="http://schemas.microsoft.com/office/drawing/2014/main" id="{1BF1979E-49E6-425A-B362-310EA3833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6" name="Freeform 23">
              <a:extLst>
                <a:ext uri="{FF2B5EF4-FFF2-40B4-BE49-F238E27FC236}">
                  <a16:creationId xmlns:a16="http://schemas.microsoft.com/office/drawing/2014/main" id="{EE0FC7A6-C966-4F65-916C-AFBE2A44F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7" name="Freeform 24">
              <a:extLst>
                <a:ext uri="{FF2B5EF4-FFF2-40B4-BE49-F238E27FC236}">
                  <a16:creationId xmlns:a16="http://schemas.microsoft.com/office/drawing/2014/main" id="{A7FE8DB7-4322-40FC-9892-30BBC0E0B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8" name="Freeform 25">
              <a:extLst>
                <a:ext uri="{FF2B5EF4-FFF2-40B4-BE49-F238E27FC236}">
                  <a16:creationId xmlns:a16="http://schemas.microsoft.com/office/drawing/2014/main" id="{7F69C2A1-E8E6-4C6C-B341-2C52E8D9E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89" name="Freeform 26">
              <a:extLst>
                <a:ext uri="{FF2B5EF4-FFF2-40B4-BE49-F238E27FC236}">
                  <a16:creationId xmlns:a16="http://schemas.microsoft.com/office/drawing/2014/main" id="{0F1BFC80-2254-492D-B5E5-535761153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0" name="Freeform 27">
              <a:extLst>
                <a:ext uri="{FF2B5EF4-FFF2-40B4-BE49-F238E27FC236}">
                  <a16:creationId xmlns:a16="http://schemas.microsoft.com/office/drawing/2014/main" id="{369B0736-D8B9-4EC4-B1C8-AA8731D16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1" name="Freeform 28">
              <a:extLst>
                <a:ext uri="{FF2B5EF4-FFF2-40B4-BE49-F238E27FC236}">
                  <a16:creationId xmlns:a16="http://schemas.microsoft.com/office/drawing/2014/main" id="{36C2B0A7-3EE7-4890-8E4B-B59086A2B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2" name="Freeform 29">
              <a:extLst>
                <a:ext uri="{FF2B5EF4-FFF2-40B4-BE49-F238E27FC236}">
                  <a16:creationId xmlns:a16="http://schemas.microsoft.com/office/drawing/2014/main" id="{CD3E4BAA-64B6-4059-9B0B-83114CB3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3" name="Freeform 30">
              <a:extLst>
                <a:ext uri="{FF2B5EF4-FFF2-40B4-BE49-F238E27FC236}">
                  <a16:creationId xmlns:a16="http://schemas.microsoft.com/office/drawing/2014/main" id="{2E1F2D13-EB97-48F7-BEEF-405E0C5C1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4" name="Freeform 31">
              <a:extLst>
                <a:ext uri="{FF2B5EF4-FFF2-40B4-BE49-F238E27FC236}">
                  <a16:creationId xmlns:a16="http://schemas.microsoft.com/office/drawing/2014/main" id="{A209EE56-61E9-4B41-B896-BB9D95FA1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5" name="Freeform 32">
              <a:extLst>
                <a:ext uri="{FF2B5EF4-FFF2-40B4-BE49-F238E27FC236}">
                  <a16:creationId xmlns:a16="http://schemas.microsoft.com/office/drawing/2014/main" id="{4081C9A3-54DF-4ED1-97B9-04FFD6F4C0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6" name="Rectangle 33">
              <a:extLst>
                <a:ext uri="{FF2B5EF4-FFF2-40B4-BE49-F238E27FC236}">
                  <a16:creationId xmlns:a16="http://schemas.microsoft.com/office/drawing/2014/main" id="{7C4B8CBC-248B-41F3-AB7E-301A54555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7" name="Freeform 34">
              <a:extLst>
                <a:ext uri="{FF2B5EF4-FFF2-40B4-BE49-F238E27FC236}">
                  <a16:creationId xmlns:a16="http://schemas.microsoft.com/office/drawing/2014/main" id="{B5FB4B92-D64C-471B-80B8-97FC372DF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8" name="Freeform 35">
              <a:extLst>
                <a:ext uri="{FF2B5EF4-FFF2-40B4-BE49-F238E27FC236}">
                  <a16:creationId xmlns:a16="http://schemas.microsoft.com/office/drawing/2014/main" id="{78686756-7B93-470E-A1B0-60E46D81C6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99" name="Freeform 36">
              <a:extLst>
                <a:ext uri="{FF2B5EF4-FFF2-40B4-BE49-F238E27FC236}">
                  <a16:creationId xmlns:a16="http://schemas.microsoft.com/office/drawing/2014/main" id="{D918D4D4-1175-409D-BF95-B62D9060A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0" name="Freeform 37">
              <a:extLst>
                <a:ext uri="{FF2B5EF4-FFF2-40B4-BE49-F238E27FC236}">
                  <a16:creationId xmlns:a16="http://schemas.microsoft.com/office/drawing/2014/main" id="{29851EE5-64A7-43A8-8A7C-814C5E469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1" name="Freeform 38">
              <a:extLst>
                <a:ext uri="{FF2B5EF4-FFF2-40B4-BE49-F238E27FC236}">
                  <a16:creationId xmlns:a16="http://schemas.microsoft.com/office/drawing/2014/main" id="{4390DAD0-CE3B-44A3-AE9A-C88588382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2" name="Freeform 39">
              <a:extLst>
                <a:ext uri="{FF2B5EF4-FFF2-40B4-BE49-F238E27FC236}">
                  <a16:creationId xmlns:a16="http://schemas.microsoft.com/office/drawing/2014/main" id="{641568AB-9F6E-4180-84A3-41FF97558D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3" name="Freeform 40">
              <a:extLst>
                <a:ext uri="{FF2B5EF4-FFF2-40B4-BE49-F238E27FC236}">
                  <a16:creationId xmlns:a16="http://schemas.microsoft.com/office/drawing/2014/main" id="{465141B8-FB60-4B2E-BEDD-512F23A63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4" name="Freeform 41">
              <a:extLst>
                <a:ext uri="{FF2B5EF4-FFF2-40B4-BE49-F238E27FC236}">
                  <a16:creationId xmlns:a16="http://schemas.microsoft.com/office/drawing/2014/main" id="{49458B2E-DE0D-4C65-982E-7BA7E9BF1B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5" name="Freeform 42">
              <a:extLst>
                <a:ext uri="{FF2B5EF4-FFF2-40B4-BE49-F238E27FC236}">
                  <a16:creationId xmlns:a16="http://schemas.microsoft.com/office/drawing/2014/main" id="{9415C78B-E872-4721-BE4A-FA7DEA6EA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6" name="Freeform 43">
              <a:extLst>
                <a:ext uri="{FF2B5EF4-FFF2-40B4-BE49-F238E27FC236}">
                  <a16:creationId xmlns:a16="http://schemas.microsoft.com/office/drawing/2014/main" id="{520A0AE2-A5C2-402A-9306-2A07B441E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7" name="Freeform 44">
              <a:extLst>
                <a:ext uri="{FF2B5EF4-FFF2-40B4-BE49-F238E27FC236}">
                  <a16:creationId xmlns:a16="http://schemas.microsoft.com/office/drawing/2014/main" id="{E6ADFEAC-7594-4FC3-8BE2-320A6621C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8" name="Rectangle 45">
              <a:extLst>
                <a:ext uri="{FF2B5EF4-FFF2-40B4-BE49-F238E27FC236}">
                  <a16:creationId xmlns:a16="http://schemas.microsoft.com/office/drawing/2014/main" id="{810D6E3C-3FC8-4321-963C-1FD85ECBC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09" name="Freeform 46">
              <a:extLst>
                <a:ext uri="{FF2B5EF4-FFF2-40B4-BE49-F238E27FC236}">
                  <a16:creationId xmlns:a16="http://schemas.microsoft.com/office/drawing/2014/main" id="{F0CD2158-DC95-4CD4-8DDB-C76CCEC1D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0" name="Freeform 47">
              <a:extLst>
                <a:ext uri="{FF2B5EF4-FFF2-40B4-BE49-F238E27FC236}">
                  <a16:creationId xmlns:a16="http://schemas.microsoft.com/office/drawing/2014/main" id="{C4198508-7F88-42B8-8ADC-72374FFC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1" name="Freeform 48">
              <a:extLst>
                <a:ext uri="{FF2B5EF4-FFF2-40B4-BE49-F238E27FC236}">
                  <a16:creationId xmlns:a16="http://schemas.microsoft.com/office/drawing/2014/main" id="{67A57D3B-9539-4ABF-AF4D-3CE3766B0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2" name="Freeform 49">
              <a:extLst>
                <a:ext uri="{FF2B5EF4-FFF2-40B4-BE49-F238E27FC236}">
                  <a16:creationId xmlns:a16="http://schemas.microsoft.com/office/drawing/2014/main" id="{DABE98C2-0378-4194-B6F7-F439CDA37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3" name="Freeform 50">
              <a:extLst>
                <a:ext uri="{FF2B5EF4-FFF2-40B4-BE49-F238E27FC236}">
                  <a16:creationId xmlns:a16="http://schemas.microsoft.com/office/drawing/2014/main" id="{9A92F229-E7B2-4C3D-96D0-64FDBCE8E9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4" name="Freeform 51">
              <a:extLst>
                <a:ext uri="{FF2B5EF4-FFF2-40B4-BE49-F238E27FC236}">
                  <a16:creationId xmlns:a16="http://schemas.microsoft.com/office/drawing/2014/main" id="{8667BBE3-48F3-4158-AD52-4DD694DED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5" name="Freeform 52">
              <a:extLst>
                <a:ext uri="{FF2B5EF4-FFF2-40B4-BE49-F238E27FC236}">
                  <a16:creationId xmlns:a16="http://schemas.microsoft.com/office/drawing/2014/main" id="{FAA0C439-D89A-4C11-8C80-1EB33DF67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6" name="Freeform 53">
              <a:extLst>
                <a:ext uri="{FF2B5EF4-FFF2-40B4-BE49-F238E27FC236}">
                  <a16:creationId xmlns:a16="http://schemas.microsoft.com/office/drawing/2014/main" id="{B0189034-43EC-4EBF-AD59-D458DC262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7" name="Freeform 54">
              <a:extLst>
                <a:ext uri="{FF2B5EF4-FFF2-40B4-BE49-F238E27FC236}">
                  <a16:creationId xmlns:a16="http://schemas.microsoft.com/office/drawing/2014/main" id="{1196CB4F-95EF-48A8-84AC-C87B39941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8" name="Freeform 55">
              <a:extLst>
                <a:ext uri="{FF2B5EF4-FFF2-40B4-BE49-F238E27FC236}">
                  <a16:creationId xmlns:a16="http://schemas.microsoft.com/office/drawing/2014/main" id="{9B2E7C2A-8E95-4BA2-95B3-F94A61891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19" name="Freeform 56">
              <a:extLst>
                <a:ext uri="{FF2B5EF4-FFF2-40B4-BE49-F238E27FC236}">
                  <a16:creationId xmlns:a16="http://schemas.microsoft.com/office/drawing/2014/main" id="{E439DF20-C773-4299-9648-61C33CDBC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0" name="Freeform 57">
              <a:extLst>
                <a:ext uri="{FF2B5EF4-FFF2-40B4-BE49-F238E27FC236}">
                  <a16:creationId xmlns:a16="http://schemas.microsoft.com/office/drawing/2014/main" id="{6AE94AB4-284F-4574-8B8F-C02501A681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21" name="Freeform 58">
              <a:extLst>
                <a:ext uri="{FF2B5EF4-FFF2-40B4-BE49-F238E27FC236}">
                  <a16:creationId xmlns:a16="http://schemas.microsoft.com/office/drawing/2014/main" id="{15FFBF6C-ADFD-4411-9650-C5FF5D917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5B92D3D3-CA7B-73EF-6D8E-22AE324F1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233" y="4539573"/>
            <a:ext cx="8957534" cy="118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Thank you for your attention</a:t>
            </a:r>
          </a:p>
        </p:txBody>
      </p:sp>
      <p:sp>
        <p:nvSpPr>
          <p:cNvPr id="2123" name="Round Diagonal Corner Rectangle 6">
            <a:extLst>
              <a:ext uri="{FF2B5EF4-FFF2-40B4-BE49-F238E27FC236}">
                <a16:creationId xmlns:a16="http://schemas.microsoft.com/office/drawing/2014/main" id="{BF64808F-7AB0-4B1E-8E79-6D969BCE8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974" y="639965"/>
            <a:ext cx="10879991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RIG | GIS-Based Identification of Flood Risk Zone in a Rural Municipality  Using Fuzzy Analytical Hierarchy Process (FAHP)">
            <a:extLst>
              <a:ext uri="{FF2B5EF4-FFF2-40B4-BE49-F238E27FC236}">
                <a16:creationId xmlns:a16="http://schemas.microsoft.com/office/drawing/2014/main" id="{BBEB6D95-4475-3EDC-E404-CEF70894D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3" r="-3" b="-3"/>
          <a:stretch>
            <a:fillRect/>
          </a:stretch>
        </p:blipFill>
        <p:spPr bwMode="auto">
          <a:xfrm>
            <a:off x="987014" y="951493"/>
            <a:ext cx="2452203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IS layers used for the flood suitability mapping. | Download Scientific  Diagram">
            <a:extLst>
              <a:ext uri="{FF2B5EF4-FFF2-40B4-BE49-F238E27FC236}">
                <a16:creationId xmlns:a16="http://schemas.microsoft.com/office/drawing/2014/main" id="{CE56A8E9-302A-6315-92A5-F8A299A64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/>
          <a:stretch>
            <a:fillRect/>
          </a:stretch>
        </p:blipFill>
        <p:spPr bwMode="auto">
          <a:xfrm>
            <a:off x="3604615" y="951493"/>
            <a:ext cx="2434965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 Participatory Approach to Data Collection for GIS for Flood Risk  Management in Informal Settlements of Cape Town">
            <a:extLst>
              <a:ext uri="{FF2B5EF4-FFF2-40B4-BE49-F238E27FC236}">
                <a16:creationId xmlns:a16="http://schemas.microsoft.com/office/drawing/2014/main" id="{DC3CD084-3511-A7C9-A47F-A466F8622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9" r="8932" b="-2"/>
          <a:stretch>
            <a:fillRect/>
          </a:stretch>
        </p:blipFill>
        <p:spPr bwMode="auto">
          <a:xfrm>
            <a:off x="6204978" y="951493"/>
            <a:ext cx="2434965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gure 3">
            <a:extLst>
              <a:ext uri="{FF2B5EF4-FFF2-40B4-BE49-F238E27FC236}">
                <a16:creationId xmlns:a16="http://schemas.microsoft.com/office/drawing/2014/main" id="{20406CAA-3D44-9E9A-89AB-F90B96F3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" r="-3" b="11610"/>
          <a:stretch>
            <a:fillRect/>
          </a:stretch>
        </p:blipFill>
        <p:spPr bwMode="auto">
          <a:xfrm>
            <a:off x="8805340" y="951493"/>
            <a:ext cx="2434963" cy="29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6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37271</TotalTime>
  <Words>489</Words>
  <Application>Microsoft Office PowerPoint</Application>
  <PresentationFormat>Grand écran</PresentationFormat>
  <Paragraphs>28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Tw Cen MT</vt:lpstr>
      <vt:lpstr>Circuit</vt:lpstr>
      <vt:lpstr>* UNIVERSITY PARIS NANterre * UNESCO CHAIR « Water, territories in transitions »</vt:lpstr>
      <vt:lpstr> UNESCO CHAIR « water, territories in TRANSITIONs »</vt:lpstr>
      <vt:lpstr>UNIVERSITY OF PARIS NANTERRE Department of GEOGRAPHY and Planning</vt:lpstr>
      <vt:lpstr>PROPOSAL FOR ECOMED</vt:lpstr>
      <vt:lpstr>Présentation PowerPoint</vt:lpstr>
      <vt:lpstr>Présentation PowerPoint</vt:lpstr>
      <vt:lpstr>Présentation PowerPoint</vt:lpstr>
      <vt:lpstr>Présentation PowerPoint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Blanchon David</dc:creator>
  <cp:lastModifiedBy>Blanchon David</cp:lastModifiedBy>
  <cp:revision>32</cp:revision>
  <dcterms:created xsi:type="dcterms:W3CDTF">2025-03-03T19:16:53Z</dcterms:created>
  <dcterms:modified xsi:type="dcterms:W3CDTF">2025-12-16T06:04:12Z</dcterms:modified>
</cp:coreProperties>
</file>