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50" r:id="rId6"/>
    <p:sldMasterId id="2147483653" r:id="rId7"/>
  </p:sldMasterIdLst>
  <p:notesMasterIdLst>
    <p:notesMasterId r:id="rId17"/>
  </p:notesMasterIdLst>
  <p:sldIdLst>
    <p:sldId id="256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6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C440-9901-4BC0-8ADB-9E1EDC62FD10}" type="datetimeFigureOut">
              <a:rPr lang="pt-PT" smtClean="0"/>
              <a:t>15/12/2025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CC01-3075-4693-8EF2-019947D6404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8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435" y="1340527"/>
            <a:ext cx="8224223" cy="1872211"/>
          </a:xfrm>
        </p:spPr>
        <p:txBody>
          <a:bodyPr anchor="b"/>
          <a:lstStyle>
            <a:lvl1pPr algn="r">
              <a:defRPr sz="6000">
                <a:solidFill>
                  <a:srgbClr val="0040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4768" y="3408723"/>
            <a:ext cx="5153890" cy="896577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rgbClr val="0040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Nome do </a:t>
            </a:r>
            <a:r>
              <a:rPr lang="en-US" dirty="0" err="1"/>
              <a:t>Formador</a:t>
            </a:r>
            <a:r>
              <a:rPr lang="en-US" dirty="0"/>
              <a:t>(a) | Data | Local 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738A-96F2-441D-B67E-3C328C563605}" type="datetimeFigureOut">
              <a:rPr lang="pt-PT" smtClean="0"/>
              <a:t>15/12/2025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Código do curso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388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15/12/2025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65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15/12/2025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554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15/12/2025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855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15/12/2025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48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15/12/2025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763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5" y="1528907"/>
            <a:ext cx="53894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908" y="3218008"/>
            <a:ext cx="4765967" cy="201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8451738A-96F2-441D-B67E-3C328C563605}" type="datetimeFigureOut">
              <a:rPr lang="pt-PT" smtClean="0"/>
              <a:pPr/>
              <a:t>15/12/2025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43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PT" dirty="0"/>
              <a:t>Código do Curso (preencher pela AAL)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54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193120"/>
            <a:ext cx="2386479" cy="11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407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15/12/2025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2" b="28380"/>
          <a:stretch/>
        </p:blipFill>
        <p:spPr>
          <a:xfrm>
            <a:off x="4158449" y="1171852"/>
            <a:ext cx="3010871" cy="13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4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15/12/2025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2" b="28380"/>
          <a:stretch/>
        </p:blipFill>
        <p:spPr>
          <a:xfrm>
            <a:off x="2648571" y="201054"/>
            <a:ext cx="1973269" cy="8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pt-P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pt-P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br>
              <a:rPr lang="pt-PT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pt-PT" sz="2700" dirty="0">
                <a:ea typeface="+mn-ea"/>
                <a:cs typeface="+mn-cs"/>
              </a:rPr>
              <a:t>Contributions of EPAL </a:t>
            </a:r>
            <a:r>
              <a:rPr lang="pt-PT" sz="2700" dirty="0" err="1">
                <a:ea typeface="+mn-ea"/>
                <a:cs typeface="+mn-cs"/>
              </a:rPr>
              <a:t>and</a:t>
            </a:r>
            <a:r>
              <a:rPr lang="pt-PT" sz="2700" dirty="0">
                <a:ea typeface="+mn-ea"/>
                <a:cs typeface="+mn-cs"/>
              </a:rPr>
              <a:t> the Academia das Águas Livres</a:t>
            </a:r>
            <a:br>
              <a:rPr lang="pt-PT" sz="2700" dirty="0">
                <a:ea typeface="+mn-ea"/>
                <a:cs typeface="+mn-cs"/>
              </a:rPr>
            </a:br>
            <a:r>
              <a:rPr lang="pt-PT" sz="2700" dirty="0">
                <a:ea typeface="+mn-ea"/>
                <a:cs typeface="+mn-cs"/>
              </a:rPr>
              <a:t>for UNESCO - IHP ECOMED </a:t>
            </a:r>
            <a:r>
              <a:rPr lang="pt-PT" sz="2700" dirty="0" err="1">
                <a:ea typeface="+mn-ea"/>
                <a:cs typeface="+mn-cs"/>
              </a:rPr>
              <a:t>Academy</a:t>
            </a:r>
            <a:r>
              <a:rPr lang="pt-PT" sz="2700" dirty="0">
                <a:ea typeface="+mn-ea"/>
                <a:cs typeface="+mn-cs"/>
              </a:rPr>
              <a:t> Network </a:t>
            </a:r>
            <a:br>
              <a:rPr lang="pt-PT" sz="2400" dirty="0">
                <a:ea typeface="+mn-ea"/>
                <a:cs typeface="+mn-cs"/>
              </a:rPr>
            </a:br>
            <a:endParaRPr lang="pt-PT" sz="2400" dirty="0"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94768" y="3610108"/>
            <a:ext cx="5153890" cy="74962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Miguel Costa </a:t>
            </a:r>
            <a:br>
              <a:rPr lang="pt-PT" dirty="0"/>
            </a:br>
            <a:r>
              <a:rPr lang="pt-PT" dirty="0"/>
              <a:t> UNESCO, Paris, 16 </a:t>
            </a:r>
            <a:r>
              <a:rPr lang="pt-PT" dirty="0" err="1"/>
              <a:t>December</a:t>
            </a:r>
            <a:r>
              <a:rPr lang="pt-PT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66228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8847" y="240434"/>
            <a:ext cx="6775280" cy="78234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pt-PT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EPAL</a:t>
            </a: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, as the largest water supply management entity in Portugal and a historical reference in the public management of water services, has been consolidating, through </a:t>
            </a:r>
            <a:r>
              <a:rPr lang="en-US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the </a:t>
            </a:r>
            <a:r>
              <a:rPr lang="en-US" sz="1800" b="1" i="1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Academia das Águas Livres</a:t>
            </a: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®, an innovative platform for technical training, knowledge dissemination, and professional development for the water sector. </a:t>
            </a:r>
          </a:p>
          <a:p>
            <a:pPr>
              <a:lnSpc>
                <a:spcPct val="100000"/>
              </a:lnSpc>
            </a:pPr>
            <a:endParaRPr lang="en-US" sz="1800" b="0" i="0" u="none" strike="noStrike" baseline="0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5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FD73-6D88-7503-6E35-4AE10CF4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63A39-6474-5638-1AB6-C553665B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847" y="240434"/>
            <a:ext cx="6775280" cy="78234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879459B-5A4B-9776-F4FA-25A51F78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sz="2000" b="1" dirty="0">
                <a:solidFill>
                  <a:srgbClr val="004070"/>
                </a:solidFill>
                <a:latin typeface="Aptos" panose="020B0004020202020204" pitchFamily="34" charset="0"/>
              </a:rPr>
              <a:t>How the Academia das Águas Livres® integrates into the 3 Pillars of the ECOMED Academy </a:t>
            </a:r>
          </a:p>
          <a:p>
            <a:endParaRPr lang="en-US" sz="1800" b="1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Pillar 1 – Capacity Building Through Academia–Professional Bridging </a:t>
            </a:r>
            <a:endParaRPr lang="pt-PT" sz="180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Design and implementation of advanced technical training modules for operators, engineers, and managers; </a:t>
            </a:r>
            <a:r>
              <a:rPr lang="en-US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whitin</a:t>
            </a: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Grupo Águas de Portugal and other institutional partners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Design and implementation of capacity-building programs on infrastructure management, water losses, operational efficiency, and digitalization; </a:t>
            </a:r>
          </a:p>
          <a:p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D</a:t>
            </a: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irect collaboration with Portuguese universities (such as NOVA FCT, a partner in the ECOMED Network through AAL/EPAL) </a:t>
            </a:r>
            <a:endParaRPr lang="en-US" sz="1800" dirty="0">
              <a:solidFill>
                <a:srgbClr val="00407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1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9390-410F-ECC4-56B7-3C864B3A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31C917-E9AF-79F4-D831-6F73A7F84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b="1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Pillar</a:t>
            </a:r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2 – Professional </a:t>
            </a:r>
            <a:r>
              <a:rPr lang="pt-PT" sz="1800" b="1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Engagement</a:t>
            </a:r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1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and</a:t>
            </a:r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1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Sectoral</a:t>
            </a:r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Collaboration </a:t>
            </a:r>
            <a:endParaRPr lang="pt-PT" sz="1800" b="0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Exchange of experiences among utilities (EPAL, Eau de Paris, ACWUA, among other referenced entities);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Coordination and promotion of practical training, technical visits, mentoring among operators;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Codification of good operational practices to support countries with greater capacity challenges. </a:t>
            </a:r>
          </a:p>
        </p:txBody>
      </p:sp>
    </p:spTree>
    <p:extLst>
      <p:ext uri="{BB962C8B-B14F-4D97-AF65-F5344CB8AC3E}">
        <p14:creationId xmlns:p14="http://schemas.microsoft.com/office/powerpoint/2010/main" val="408438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4B97-1CC4-F131-C278-459239E2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3A2CCF5-E3F8-F857-17CE-7F0A84AD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4070"/>
                </a:solidFill>
                <a:latin typeface="Aptos" panose="020B0004020202020204" pitchFamily="34" charset="0"/>
              </a:rPr>
              <a:t>Pillar 3 – Monitoring and Managing Extreme Events </a:t>
            </a:r>
          </a:p>
          <a:p>
            <a:pPr>
              <a:lnSpc>
                <a:spcPct val="150000"/>
              </a:lnSpc>
            </a:pP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EPAL's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technical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knowledge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on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	•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drought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management;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	• operation of large water systems; including water for consumption and waste waters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	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•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water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quality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monitoring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	•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System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eficiency</a:t>
            </a:r>
            <a:r>
              <a:rPr lang="pt-PT" sz="1800" dirty="0">
                <a:solidFill>
                  <a:srgbClr val="004070"/>
                </a:solidFill>
                <a:latin typeface="Aptos" panose="020B0004020202020204" pitchFamily="34" charset="0"/>
              </a:rPr>
              <a:t>:</a:t>
            </a:r>
            <a:endParaRPr lang="pt-PT" sz="1800" b="0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	• preparation and response to extreme events (floods, contamination, ruptures)</a:t>
            </a:r>
            <a:endParaRPr lang="en-US" sz="1800" dirty="0">
              <a:solidFill>
                <a:srgbClr val="00407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047EF-9814-B38D-6D9F-C2129B14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420405-4A5D-E9F0-9962-F76E5DEB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sz="2900" dirty="0">
                <a:solidFill>
                  <a:schemeClr val="tx2"/>
                </a:solidFill>
                <a:latin typeface="Aptos" panose="020B0004020202020204" pitchFamily="34" charset="0"/>
              </a:rPr>
              <a:t>Value Proposition of the Free Waters Academy for the ECOMED </a:t>
            </a:r>
          </a:p>
          <a:p>
            <a:endParaRPr lang="pt-PT" sz="29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Network </a:t>
            </a:r>
            <a:r>
              <a:rPr lang="pt-PT" sz="1800" b="1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Strategic</a:t>
            </a:r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1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contributions</a:t>
            </a:r>
            <a:r>
              <a:rPr lang="pt-PT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: </a:t>
            </a:r>
            <a:endParaRPr lang="pt-PT" sz="1800" b="0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	• Proven experience in efficient management of complex urban systems;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	• Internal training </a:t>
            </a:r>
            <a:r>
              <a:rPr lang="en-US" sz="1800" dirty="0" err="1">
                <a:solidFill>
                  <a:srgbClr val="004070"/>
                </a:solidFill>
                <a:latin typeface="Aptos" panose="020B0004020202020204" pitchFamily="34" charset="0"/>
              </a:rPr>
              <a:t>centre</a:t>
            </a: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 with established and replicable programs;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	• Ability to host foreign professionals for practical training;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	• Advanced skills in remote management, water digitalization, modelling, water quality, loss reduction, and 	efficiency;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070"/>
                </a:solidFill>
                <a:latin typeface="Aptos" panose="020B0004020202020204" pitchFamily="34" charset="0"/>
              </a:rPr>
              <a:t>	• Historical participation in international cooperation projects. </a:t>
            </a:r>
          </a:p>
          <a:p>
            <a:endParaRPr lang="en-US" sz="29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6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74367-98B1-FC05-2A57-8415F002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6703C9-B4AC-BD91-A278-4940BAA5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sz="2900" dirty="0">
                <a:solidFill>
                  <a:schemeClr val="tx2"/>
                </a:solidFill>
                <a:latin typeface="Aptos" panose="020B0004020202020204" pitchFamily="34" charset="0"/>
              </a:rPr>
              <a:t>Value Proposition of the Academia das Águas Livres for the ECOMED </a:t>
            </a:r>
          </a:p>
          <a:p>
            <a:endParaRPr lang="pt-PT" sz="290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Thematic areas that EPAL can lead within the ECOMED Network </a:t>
            </a:r>
            <a:endParaRPr lang="en-US" sz="1800" b="0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r>
              <a:rPr lang="en-US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i</a:t>
            </a: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. Water efficiency and loss management </a:t>
            </a:r>
          </a:p>
          <a:p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ii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.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Asset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management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and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predictive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maintenance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iii. Water quality and water security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iv. Operation of large systems under water stress conditions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v. Cybersecurity and digitalization of water services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vi. Capacity building for utilities and training for technicians and operators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vii. Preparation and response to extreme events in the water sector </a:t>
            </a:r>
            <a:endParaRPr lang="pt-PT" sz="290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endParaRPr lang="en-US" sz="29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9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8CE8-C073-C0C9-3970-06CDA219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221622-DF3D-C3D9-0182-7FEDE388A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sz="2900" dirty="0">
                <a:solidFill>
                  <a:srgbClr val="004070"/>
                </a:solidFill>
                <a:latin typeface="Aptos" panose="020B0004020202020204" pitchFamily="34" charset="0"/>
              </a:rPr>
              <a:t>Value Proposition of the Academia das Águas Livres for the ECOMED </a:t>
            </a:r>
          </a:p>
          <a:p>
            <a:endParaRPr lang="pt-PT" sz="290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Thematic areas that EPAL can lead within the ECOMED Network </a:t>
            </a:r>
            <a:endParaRPr lang="en-US" sz="1800" b="0" i="0" u="none" strike="noStrike" baseline="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r>
              <a:rPr lang="en-US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i</a:t>
            </a:r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. Water efficiency and loss management </a:t>
            </a:r>
          </a:p>
          <a:p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ii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.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Asset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management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and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predictive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  <a:r>
              <a:rPr lang="pt-PT" sz="1800" b="0" i="0" u="none" strike="noStrike" baseline="0" dirty="0" err="1">
                <a:solidFill>
                  <a:srgbClr val="004070"/>
                </a:solidFill>
                <a:latin typeface="Aptos" panose="020B0004020202020204" pitchFamily="34" charset="0"/>
              </a:rPr>
              <a:t>maintenance</a:t>
            </a:r>
            <a:r>
              <a:rPr lang="pt-PT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iii. Water quality and water security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iv. Operation of large systems under water stress conditions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v. Cybersecurity and digitalization of water services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vi. Capacity building for utilities and training for technicians and operators </a:t>
            </a:r>
          </a:p>
          <a:p>
            <a:r>
              <a:rPr lang="en-US" sz="1800" b="0" i="0" u="none" strike="noStrike" baseline="0" dirty="0">
                <a:solidFill>
                  <a:srgbClr val="004070"/>
                </a:solidFill>
                <a:latin typeface="Aptos" panose="020B0004020202020204" pitchFamily="34" charset="0"/>
              </a:rPr>
              <a:t>vii. Preparation and response to extreme events in the water sector </a:t>
            </a:r>
            <a:endParaRPr lang="pt-PT" sz="2900" dirty="0">
              <a:solidFill>
                <a:srgbClr val="004070"/>
              </a:solidFill>
              <a:latin typeface="Aptos" panose="020B0004020202020204" pitchFamily="34" charset="0"/>
            </a:endParaRPr>
          </a:p>
          <a:p>
            <a:endParaRPr lang="en-US" sz="29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2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E6FB5-9DAB-D7D2-2F37-139985364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1F670A-8630-CCC0-4984-D52AF90F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347" y="4888631"/>
            <a:ext cx="6098309" cy="28710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endParaRPr lang="pt-PT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rgbClr val="004070"/>
                </a:solidFill>
              </a:rPr>
              <a:t>    https://academia.epal.pt/</a:t>
            </a:r>
          </a:p>
          <a:p>
            <a:r>
              <a:rPr lang="pt-PT" sz="1800" b="1" dirty="0">
                <a:solidFill>
                  <a:srgbClr val="00407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ptos" panose="020B0004020202020204" pitchFamily="34" charset="0"/>
              </a:rPr>
              <a:t>EPAL - Empresa Portuguesa das Águas Livres, S.A.</a:t>
            </a:r>
            <a:br>
              <a:rPr lang="pt-PT" sz="1800" b="1" dirty="0">
                <a:solidFill>
                  <a:srgbClr val="00407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pt-PT" sz="1800" dirty="0">
                <a:solidFill>
                  <a:srgbClr val="3F3F3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ptos" panose="020B0004020202020204" pitchFamily="34" charset="0"/>
              </a:rPr>
              <a:t>Rua das Amoreiras, nº101,1269-271 Lisboa</a:t>
            </a:r>
            <a:br>
              <a:rPr lang="pt-PT" sz="1800" dirty="0">
                <a:solidFill>
                  <a:srgbClr val="3F3F3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pt-PT" sz="1800" dirty="0">
                <a:solidFill>
                  <a:srgbClr val="3F3F3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ptos" panose="020B0004020202020204" pitchFamily="34" charset="0"/>
              </a:rPr>
              <a:t>Telefone: +351 2132516</a:t>
            </a:r>
            <a:endParaRPr lang="en-US" sz="29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5ADD0-3BA4-A2E4-DAD6-7A765CB7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47" y="4113856"/>
            <a:ext cx="2057687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0480014-10b1-4152-bdc3-472dad76fc25">MPVSYQ2UUF6Z-112-38</_dlc_DocId>
    <_dlc_DocIdUrl xmlns="70480014-10b1-4152-bdc3-472dad76fc25">
      <Url>http://intranetepal/_layouts/DocIdRedir.aspx?ID=MPVSYQ2UUF6Z-112-38</Url>
      <Description>MPVSYQ2UUF6Z-112-38</Description>
    </_dlc_DocIdUrl>
    <Processo xmlns="712140db-71d1-4148-87c0-b6b2bc54bcd2">Comunicação e Educação Ambiental</Processo>
    <Palavra_x0020_Chave xmlns="712140db-71d1-4148-87c0-b6b2bc54bcd2">Template</Palavra_x0020_Chave>
    <Data_x0020_Documento xmlns="712140db-71d1-4148-87c0-b6b2bc54bcd2">2015-04-29T23:00:00+00:00</Data_x0020_Documento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FB8F642E656E4786B401D509F3399C" ma:contentTypeVersion="3" ma:contentTypeDescription="Criar um novo documento." ma:contentTypeScope="" ma:versionID="2c46288dc806346a327ddb8e8cf5c48a">
  <xsd:schema xmlns:xsd="http://www.w3.org/2001/XMLSchema" xmlns:xs="http://www.w3.org/2001/XMLSchema" xmlns:p="http://schemas.microsoft.com/office/2006/metadata/properties" xmlns:ns2="70480014-10b1-4152-bdc3-472dad76fc25" xmlns:ns3="712140db-71d1-4148-87c0-b6b2bc54bcd2" targetNamespace="http://schemas.microsoft.com/office/2006/metadata/properties" ma:root="true" ma:fieldsID="f783ea030fe1aa2ec60d3af87bc87afe" ns2:_="" ns3:_="">
    <xsd:import namespace="70480014-10b1-4152-bdc3-472dad76fc25"/>
    <xsd:import namespace="712140db-71d1-4148-87c0-b6b2bc54bc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ocesso" minOccurs="0"/>
                <xsd:element ref="ns3:Data_x0020_Documento" minOccurs="0"/>
                <xsd:element ref="ns3:Palavra_x0020_Cha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80014-10b1-4152-bdc3-472dad76fc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o ID do Documento" ma:description="O valor do ID do documento atribuído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gaçã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Persistente" ma:description="Manter ID ao adicion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140db-71d1-4148-87c0-b6b2bc54bcd2" elementFormDefault="qualified">
    <xsd:import namespace="http://schemas.microsoft.com/office/2006/documentManagement/types"/>
    <xsd:import namespace="http://schemas.microsoft.com/office/infopath/2007/PartnerControls"/>
    <xsd:element name="Processo" ma:index="11" nillable="true" ma:displayName="Processo" ma:internalName="Processo">
      <xsd:simpleType>
        <xsd:restriction base="dms:Text">
          <xsd:maxLength value="255"/>
        </xsd:restriction>
      </xsd:simpleType>
    </xsd:element>
    <xsd:element name="Data_x0020_Documento" ma:index="12" nillable="true" ma:displayName="Data Documento" ma:format="DateOnly" ma:internalName="Data_x0020_Documento">
      <xsd:simpleType>
        <xsd:restriction base="dms:DateTime"/>
      </xsd:simpleType>
    </xsd:element>
    <xsd:element name="Palavra_x0020_Chave" ma:index="13" nillable="true" ma:displayName="Palavra Chave" ma:internalName="Palavra_x0020_Cha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Descriçã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054ADC-8FFB-4F6D-8218-E26BCC222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7D576-AA22-4B77-B0F5-2F633EEB5849}">
  <ds:schemaRefs>
    <ds:schemaRef ds:uri="http://schemas.microsoft.com/office/2006/metadata/properties"/>
    <ds:schemaRef ds:uri="712140db-71d1-4148-87c0-b6b2bc54bcd2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0480014-10b1-4152-bdc3-472dad76fc2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57AA00-A943-4B69-B8E6-196EDFE3092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6EC0EF4-3F8C-4937-BD37-2548FDB71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480014-10b1-4152-bdc3-472dad76fc25"/>
    <ds:schemaRef ds:uri="712140db-71d1-4148-87c0-b6b2bc54b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579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Gill Sans MT</vt:lpstr>
      <vt:lpstr>Wingdings</vt:lpstr>
      <vt:lpstr>Office Theme</vt:lpstr>
      <vt:lpstr>Custom Design</vt:lpstr>
      <vt:lpstr>1_Custom Design</vt:lpstr>
      <vt:lpstr>   Contributions of EPAL and the Academia das Águas Livres for UNESCO - IHP ECOMED Academy Network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Águas de Portugal Serviços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Apresentações EPAL</dc:title>
  <dc:creator>Ana Sofia Paisana</dc:creator>
  <cp:lastModifiedBy>Miguel Paulo Costa</cp:lastModifiedBy>
  <cp:revision>35</cp:revision>
  <dcterms:created xsi:type="dcterms:W3CDTF">2015-05-07T10:36:24Z</dcterms:created>
  <dcterms:modified xsi:type="dcterms:W3CDTF">2025-12-15T22:16:57Z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0x010100B8FB8F642E656E4786B401D509F3399C</vt:lpwstr>
  </property>
  <property fmtid="{D5CDD505-2E9C-101B-9397-08002B2CF9AE}" pid="3" name="_dlc_DocIdItemGuid">
    <vt:lpwstr>86aadfaa-c230-47b3-adfc-c64f9d8ee414</vt:lpwstr>
  </property>
  <property fmtid="{D5CDD505-2E9C-101B-9397-08002B2CF9AE}" pid="4" name="Order">
    <vt:r8>3800</vt:r8>
  </property>
</Properties>
</file>