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648" r:id="rId2"/>
    <p:sldId id="641" r:id="rId3"/>
    <p:sldId id="353" r:id="rId4"/>
    <p:sldId id="647" r:id="rId5"/>
  </p:sldIdLst>
  <p:sldSz cx="12192000" cy="6858000"/>
  <p:notesSz cx="6858000" cy="9144000"/>
  <p:defaultText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64"/>
  </p:normalViewPr>
  <p:slideViewPr>
    <p:cSldViewPr snapToGrid="0">
      <p:cViewPr varScale="1">
        <p:scale>
          <a:sx n="116" d="100"/>
          <a:sy n="116" d="100"/>
        </p:scale>
        <p:origin x="41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A8CCB4-4016-F540-AC08-21631D295DF3}" type="datetimeFigureOut">
              <a:rPr lang="en-FR" smtClean="0"/>
              <a:t>23/12/2025</a:t>
            </a:fld>
            <a:endParaRPr lang="en-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01B630-5CFD-A149-9098-A7739E012324}" type="slidenum">
              <a:rPr lang="en-FR" smtClean="0"/>
              <a:t>‹#›</a:t>
            </a:fld>
            <a:endParaRPr lang="en-FR"/>
          </a:p>
        </p:txBody>
      </p:sp>
    </p:spTree>
    <p:extLst>
      <p:ext uri="{BB962C8B-B14F-4D97-AF65-F5344CB8AC3E}">
        <p14:creationId xmlns:p14="http://schemas.microsoft.com/office/powerpoint/2010/main" val="2598464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069C66F-1DFB-D542-8724-97DB3CEF3290}" type="slidenum">
              <a:rPr lang="en-US" smtClean="0"/>
              <a:t>1</a:t>
            </a:fld>
            <a:endParaRPr lang="en-US"/>
          </a:p>
        </p:txBody>
      </p:sp>
    </p:spTree>
    <p:extLst>
      <p:ext uri="{BB962C8B-B14F-4D97-AF65-F5344CB8AC3E}">
        <p14:creationId xmlns:p14="http://schemas.microsoft.com/office/powerpoint/2010/main" val="2694828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a:p>
        </p:txBody>
      </p:sp>
      <p:sp>
        <p:nvSpPr>
          <p:cNvPr id="4" name="Slide Number Placeholder 3"/>
          <p:cNvSpPr>
            <a:spLocks noGrp="1"/>
          </p:cNvSpPr>
          <p:nvPr>
            <p:ph type="sldNum" sz="quarter" idx="5"/>
          </p:nvPr>
        </p:nvSpPr>
        <p:spPr/>
        <p:txBody>
          <a:bodyPr/>
          <a:lstStyle/>
          <a:p>
            <a:fld id="{F50B5F3B-FEA2-455D-9BC2-F9C95CB146F7}" type="slidenum">
              <a:rPr lang="en-US" smtClean="0"/>
              <a:t>2</a:t>
            </a:fld>
            <a:endParaRPr lang="en-US"/>
          </a:p>
        </p:txBody>
      </p:sp>
    </p:spTree>
    <p:extLst>
      <p:ext uri="{BB962C8B-B14F-4D97-AF65-F5344CB8AC3E}">
        <p14:creationId xmlns:p14="http://schemas.microsoft.com/office/powerpoint/2010/main" val="1778112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a:p>
        </p:txBody>
      </p:sp>
      <p:sp>
        <p:nvSpPr>
          <p:cNvPr id="4" name="Slide Number Placeholder 3"/>
          <p:cNvSpPr>
            <a:spLocks noGrp="1"/>
          </p:cNvSpPr>
          <p:nvPr>
            <p:ph type="sldNum" sz="quarter" idx="5"/>
          </p:nvPr>
        </p:nvSpPr>
        <p:spPr/>
        <p:txBody>
          <a:bodyPr/>
          <a:lstStyle/>
          <a:p>
            <a:fld id="{F50B5F3B-FEA2-455D-9BC2-F9C95CB146F7}" type="slidenum">
              <a:rPr lang="en-US" smtClean="0"/>
              <a:t>3</a:t>
            </a:fld>
            <a:endParaRPr lang="en-US"/>
          </a:p>
        </p:txBody>
      </p:sp>
    </p:spTree>
    <p:extLst>
      <p:ext uri="{BB962C8B-B14F-4D97-AF65-F5344CB8AC3E}">
        <p14:creationId xmlns:p14="http://schemas.microsoft.com/office/powerpoint/2010/main" val="2673105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a:p>
        </p:txBody>
      </p:sp>
      <p:sp>
        <p:nvSpPr>
          <p:cNvPr id="4" name="Slide Number Placeholder 3"/>
          <p:cNvSpPr>
            <a:spLocks noGrp="1"/>
          </p:cNvSpPr>
          <p:nvPr>
            <p:ph type="sldNum" sz="quarter" idx="5"/>
          </p:nvPr>
        </p:nvSpPr>
        <p:spPr/>
        <p:txBody>
          <a:bodyPr/>
          <a:lstStyle/>
          <a:p>
            <a:fld id="{F50B5F3B-FEA2-455D-9BC2-F9C95CB146F7}" type="slidenum">
              <a:rPr lang="en-US" smtClean="0"/>
              <a:t>4</a:t>
            </a:fld>
            <a:endParaRPr lang="en-US"/>
          </a:p>
        </p:txBody>
      </p:sp>
    </p:spTree>
    <p:extLst>
      <p:ext uri="{BB962C8B-B14F-4D97-AF65-F5344CB8AC3E}">
        <p14:creationId xmlns:p14="http://schemas.microsoft.com/office/powerpoint/2010/main" val="76410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92EFC-151B-06D1-A3F6-876F5E9D46C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FR"/>
          </a:p>
        </p:txBody>
      </p:sp>
      <p:sp>
        <p:nvSpPr>
          <p:cNvPr id="3" name="Subtitle 2">
            <a:extLst>
              <a:ext uri="{FF2B5EF4-FFF2-40B4-BE49-F238E27FC236}">
                <a16:creationId xmlns:a16="http://schemas.microsoft.com/office/drawing/2014/main" id="{A2BF5471-C52D-6418-92F8-0C7274E67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FR"/>
          </a:p>
        </p:txBody>
      </p:sp>
      <p:sp>
        <p:nvSpPr>
          <p:cNvPr id="4" name="Date Placeholder 3">
            <a:extLst>
              <a:ext uri="{FF2B5EF4-FFF2-40B4-BE49-F238E27FC236}">
                <a16:creationId xmlns:a16="http://schemas.microsoft.com/office/drawing/2014/main" id="{30D5EF2D-9263-2796-4528-9B6222D1F557}"/>
              </a:ext>
            </a:extLst>
          </p:cNvPr>
          <p:cNvSpPr>
            <a:spLocks noGrp="1"/>
          </p:cNvSpPr>
          <p:nvPr>
            <p:ph type="dt" sz="half" idx="10"/>
          </p:nvPr>
        </p:nvSpPr>
        <p:spPr/>
        <p:txBody>
          <a:bodyPr/>
          <a:lstStyle/>
          <a:p>
            <a:fld id="{F576DD3B-6F77-9446-83CF-6E8F1A2BE32C}" type="datetimeFigureOut">
              <a:rPr lang="en-FR" smtClean="0"/>
              <a:t>23/12/2025</a:t>
            </a:fld>
            <a:endParaRPr lang="en-FR"/>
          </a:p>
        </p:txBody>
      </p:sp>
      <p:sp>
        <p:nvSpPr>
          <p:cNvPr id="5" name="Footer Placeholder 4">
            <a:extLst>
              <a:ext uri="{FF2B5EF4-FFF2-40B4-BE49-F238E27FC236}">
                <a16:creationId xmlns:a16="http://schemas.microsoft.com/office/drawing/2014/main" id="{3CD52E0D-CE1F-8643-BBD9-EDBDF4A29738}"/>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629F4193-A33D-FF7B-C48B-7F2882A1DBCE}"/>
              </a:ext>
            </a:extLst>
          </p:cNvPr>
          <p:cNvSpPr>
            <a:spLocks noGrp="1"/>
          </p:cNvSpPr>
          <p:nvPr>
            <p:ph type="sldNum" sz="quarter" idx="12"/>
          </p:nvPr>
        </p:nvSpPr>
        <p:spPr/>
        <p:txBody>
          <a:bodyPr/>
          <a:lstStyle/>
          <a:p>
            <a:fld id="{3E35BAF8-B7EB-DE49-B788-23D014E49BB2}" type="slidenum">
              <a:rPr lang="en-FR" smtClean="0"/>
              <a:t>‹#›</a:t>
            </a:fld>
            <a:endParaRPr lang="en-FR"/>
          </a:p>
        </p:txBody>
      </p:sp>
    </p:spTree>
    <p:extLst>
      <p:ext uri="{BB962C8B-B14F-4D97-AF65-F5344CB8AC3E}">
        <p14:creationId xmlns:p14="http://schemas.microsoft.com/office/powerpoint/2010/main" val="1083014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0AC63-AE2A-9E4B-8CB0-378E370C5A5E}"/>
              </a:ext>
            </a:extLst>
          </p:cNvPr>
          <p:cNvSpPr>
            <a:spLocks noGrp="1"/>
          </p:cNvSpPr>
          <p:nvPr>
            <p:ph type="title"/>
          </p:nvPr>
        </p:nvSpPr>
        <p:spPr/>
        <p:txBody>
          <a:bodyPr/>
          <a:lstStyle/>
          <a:p>
            <a:r>
              <a:rPr lang="en-GB"/>
              <a:t>Click to edit Master title style</a:t>
            </a:r>
            <a:endParaRPr lang="en-FR"/>
          </a:p>
        </p:txBody>
      </p:sp>
      <p:sp>
        <p:nvSpPr>
          <p:cNvPr id="3" name="Vertical Text Placeholder 2">
            <a:extLst>
              <a:ext uri="{FF2B5EF4-FFF2-40B4-BE49-F238E27FC236}">
                <a16:creationId xmlns:a16="http://schemas.microsoft.com/office/drawing/2014/main" id="{C061379C-0E90-D104-8BC3-020C3B3D61E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2118D999-83AC-0BB3-4DC7-2950F32FEAE6}"/>
              </a:ext>
            </a:extLst>
          </p:cNvPr>
          <p:cNvSpPr>
            <a:spLocks noGrp="1"/>
          </p:cNvSpPr>
          <p:nvPr>
            <p:ph type="dt" sz="half" idx="10"/>
          </p:nvPr>
        </p:nvSpPr>
        <p:spPr/>
        <p:txBody>
          <a:bodyPr/>
          <a:lstStyle/>
          <a:p>
            <a:fld id="{F576DD3B-6F77-9446-83CF-6E8F1A2BE32C}" type="datetimeFigureOut">
              <a:rPr lang="en-FR" smtClean="0"/>
              <a:t>23/12/2025</a:t>
            </a:fld>
            <a:endParaRPr lang="en-FR"/>
          </a:p>
        </p:txBody>
      </p:sp>
      <p:sp>
        <p:nvSpPr>
          <p:cNvPr id="5" name="Footer Placeholder 4">
            <a:extLst>
              <a:ext uri="{FF2B5EF4-FFF2-40B4-BE49-F238E27FC236}">
                <a16:creationId xmlns:a16="http://schemas.microsoft.com/office/drawing/2014/main" id="{C050B1E7-C40C-9399-B736-93A1C8B60D07}"/>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039BFFFF-FFE2-D8BF-E4A3-661A4F978AA3}"/>
              </a:ext>
            </a:extLst>
          </p:cNvPr>
          <p:cNvSpPr>
            <a:spLocks noGrp="1"/>
          </p:cNvSpPr>
          <p:nvPr>
            <p:ph type="sldNum" sz="quarter" idx="12"/>
          </p:nvPr>
        </p:nvSpPr>
        <p:spPr/>
        <p:txBody>
          <a:bodyPr/>
          <a:lstStyle/>
          <a:p>
            <a:fld id="{3E35BAF8-B7EB-DE49-B788-23D014E49BB2}" type="slidenum">
              <a:rPr lang="en-FR" smtClean="0"/>
              <a:t>‹#›</a:t>
            </a:fld>
            <a:endParaRPr lang="en-FR"/>
          </a:p>
        </p:txBody>
      </p:sp>
    </p:spTree>
    <p:extLst>
      <p:ext uri="{BB962C8B-B14F-4D97-AF65-F5344CB8AC3E}">
        <p14:creationId xmlns:p14="http://schemas.microsoft.com/office/powerpoint/2010/main" val="2763770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ABCEF6-714D-1366-2096-B9EE5857462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FR"/>
          </a:p>
        </p:txBody>
      </p:sp>
      <p:sp>
        <p:nvSpPr>
          <p:cNvPr id="3" name="Vertical Text Placeholder 2">
            <a:extLst>
              <a:ext uri="{FF2B5EF4-FFF2-40B4-BE49-F238E27FC236}">
                <a16:creationId xmlns:a16="http://schemas.microsoft.com/office/drawing/2014/main" id="{A63A0649-C786-A0D9-B01E-07AB2708BF9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6FFC55EC-7B9D-A9A5-360A-6403E962DF13}"/>
              </a:ext>
            </a:extLst>
          </p:cNvPr>
          <p:cNvSpPr>
            <a:spLocks noGrp="1"/>
          </p:cNvSpPr>
          <p:nvPr>
            <p:ph type="dt" sz="half" idx="10"/>
          </p:nvPr>
        </p:nvSpPr>
        <p:spPr/>
        <p:txBody>
          <a:bodyPr/>
          <a:lstStyle/>
          <a:p>
            <a:fld id="{F576DD3B-6F77-9446-83CF-6E8F1A2BE32C}" type="datetimeFigureOut">
              <a:rPr lang="en-FR" smtClean="0"/>
              <a:t>23/12/2025</a:t>
            </a:fld>
            <a:endParaRPr lang="en-FR"/>
          </a:p>
        </p:txBody>
      </p:sp>
      <p:sp>
        <p:nvSpPr>
          <p:cNvPr id="5" name="Footer Placeholder 4">
            <a:extLst>
              <a:ext uri="{FF2B5EF4-FFF2-40B4-BE49-F238E27FC236}">
                <a16:creationId xmlns:a16="http://schemas.microsoft.com/office/drawing/2014/main" id="{9E419654-17CE-28F2-4109-D1055EEF2871}"/>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62E718FA-9D7F-9288-0C93-7A10873BCC19}"/>
              </a:ext>
            </a:extLst>
          </p:cNvPr>
          <p:cNvSpPr>
            <a:spLocks noGrp="1"/>
          </p:cNvSpPr>
          <p:nvPr>
            <p:ph type="sldNum" sz="quarter" idx="12"/>
          </p:nvPr>
        </p:nvSpPr>
        <p:spPr/>
        <p:txBody>
          <a:bodyPr/>
          <a:lstStyle/>
          <a:p>
            <a:fld id="{3E35BAF8-B7EB-DE49-B788-23D014E49BB2}" type="slidenum">
              <a:rPr lang="en-FR" smtClean="0"/>
              <a:t>‹#›</a:t>
            </a:fld>
            <a:endParaRPr lang="en-FR"/>
          </a:p>
        </p:txBody>
      </p:sp>
    </p:spTree>
    <p:extLst>
      <p:ext uri="{BB962C8B-B14F-4D97-AF65-F5344CB8AC3E}">
        <p14:creationId xmlns:p14="http://schemas.microsoft.com/office/powerpoint/2010/main" val="1910729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33C22-660C-4E8A-3BA6-D39ED8CFD288}"/>
              </a:ext>
            </a:extLst>
          </p:cNvPr>
          <p:cNvSpPr>
            <a:spLocks noGrp="1"/>
          </p:cNvSpPr>
          <p:nvPr>
            <p:ph type="title"/>
          </p:nvPr>
        </p:nvSpPr>
        <p:spPr/>
        <p:txBody>
          <a:bodyPr/>
          <a:lstStyle/>
          <a:p>
            <a:r>
              <a:rPr lang="en-GB"/>
              <a:t>Click to edit Master title style</a:t>
            </a:r>
            <a:endParaRPr lang="en-FR"/>
          </a:p>
        </p:txBody>
      </p:sp>
      <p:sp>
        <p:nvSpPr>
          <p:cNvPr id="3" name="Content Placeholder 2">
            <a:extLst>
              <a:ext uri="{FF2B5EF4-FFF2-40B4-BE49-F238E27FC236}">
                <a16:creationId xmlns:a16="http://schemas.microsoft.com/office/drawing/2014/main" id="{663E8518-44D8-1386-9B7C-F87F8024524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492C30F8-AE68-DAB1-F464-8359EF4D7ADC}"/>
              </a:ext>
            </a:extLst>
          </p:cNvPr>
          <p:cNvSpPr>
            <a:spLocks noGrp="1"/>
          </p:cNvSpPr>
          <p:nvPr>
            <p:ph type="dt" sz="half" idx="10"/>
          </p:nvPr>
        </p:nvSpPr>
        <p:spPr/>
        <p:txBody>
          <a:bodyPr/>
          <a:lstStyle/>
          <a:p>
            <a:fld id="{F576DD3B-6F77-9446-83CF-6E8F1A2BE32C}" type="datetimeFigureOut">
              <a:rPr lang="en-FR" smtClean="0"/>
              <a:t>23/12/2025</a:t>
            </a:fld>
            <a:endParaRPr lang="en-FR"/>
          </a:p>
        </p:txBody>
      </p:sp>
      <p:sp>
        <p:nvSpPr>
          <p:cNvPr id="5" name="Footer Placeholder 4">
            <a:extLst>
              <a:ext uri="{FF2B5EF4-FFF2-40B4-BE49-F238E27FC236}">
                <a16:creationId xmlns:a16="http://schemas.microsoft.com/office/drawing/2014/main" id="{7068A671-42B8-BDA9-0F85-B3D6462209C3}"/>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751C855B-EBD4-8A78-FB62-9D719D8BF624}"/>
              </a:ext>
            </a:extLst>
          </p:cNvPr>
          <p:cNvSpPr>
            <a:spLocks noGrp="1"/>
          </p:cNvSpPr>
          <p:nvPr>
            <p:ph type="sldNum" sz="quarter" idx="12"/>
          </p:nvPr>
        </p:nvSpPr>
        <p:spPr/>
        <p:txBody>
          <a:bodyPr/>
          <a:lstStyle/>
          <a:p>
            <a:fld id="{3E35BAF8-B7EB-DE49-B788-23D014E49BB2}" type="slidenum">
              <a:rPr lang="en-FR" smtClean="0"/>
              <a:t>‹#›</a:t>
            </a:fld>
            <a:endParaRPr lang="en-FR"/>
          </a:p>
        </p:txBody>
      </p:sp>
    </p:spTree>
    <p:extLst>
      <p:ext uri="{BB962C8B-B14F-4D97-AF65-F5344CB8AC3E}">
        <p14:creationId xmlns:p14="http://schemas.microsoft.com/office/powerpoint/2010/main" val="2951613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C942E-254C-82AB-2DAC-9E28D2F4574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FR"/>
          </a:p>
        </p:txBody>
      </p:sp>
      <p:sp>
        <p:nvSpPr>
          <p:cNvPr id="3" name="Text Placeholder 2">
            <a:extLst>
              <a:ext uri="{FF2B5EF4-FFF2-40B4-BE49-F238E27FC236}">
                <a16:creationId xmlns:a16="http://schemas.microsoft.com/office/drawing/2014/main" id="{157490F4-D35F-C166-6439-0C5E2942C4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10962FA-2A04-F33D-D7C1-9A20448A27E8}"/>
              </a:ext>
            </a:extLst>
          </p:cNvPr>
          <p:cNvSpPr>
            <a:spLocks noGrp="1"/>
          </p:cNvSpPr>
          <p:nvPr>
            <p:ph type="dt" sz="half" idx="10"/>
          </p:nvPr>
        </p:nvSpPr>
        <p:spPr/>
        <p:txBody>
          <a:bodyPr/>
          <a:lstStyle/>
          <a:p>
            <a:fld id="{F576DD3B-6F77-9446-83CF-6E8F1A2BE32C}" type="datetimeFigureOut">
              <a:rPr lang="en-FR" smtClean="0"/>
              <a:t>23/12/2025</a:t>
            </a:fld>
            <a:endParaRPr lang="en-FR"/>
          </a:p>
        </p:txBody>
      </p:sp>
      <p:sp>
        <p:nvSpPr>
          <p:cNvPr id="5" name="Footer Placeholder 4">
            <a:extLst>
              <a:ext uri="{FF2B5EF4-FFF2-40B4-BE49-F238E27FC236}">
                <a16:creationId xmlns:a16="http://schemas.microsoft.com/office/drawing/2014/main" id="{C94505BD-C1E7-8F5A-3098-0D22FC92DA31}"/>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75A8230D-555C-7648-ECE4-C7E44BF4F6B3}"/>
              </a:ext>
            </a:extLst>
          </p:cNvPr>
          <p:cNvSpPr>
            <a:spLocks noGrp="1"/>
          </p:cNvSpPr>
          <p:nvPr>
            <p:ph type="sldNum" sz="quarter" idx="12"/>
          </p:nvPr>
        </p:nvSpPr>
        <p:spPr/>
        <p:txBody>
          <a:bodyPr/>
          <a:lstStyle/>
          <a:p>
            <a:fld id="{3E35BAF8-B7EB-DE49-B788-23D014E49BB2}" type="slidenum">
              <a:rPr lang="en-FR" smtClean="0"/>
              <a:t>‹#›</a:t>
            </a:fld>
            <a:endParaRPr lang="en-FR"/>
          </a:p>
        </p:txBody>
      </p:sp>
    </p:spTree>
    <p:extLst>
      <p:ext uri="{BB962C8B-B14F-4D97-AF65-F5344CB8AC3E}">
        <p14:creationId xmlns:p14="http://schemas.microsoft.com/office/powerpoint/2010/main" val="1724961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6EE55-7CF2-AA52-4B10-2B9E0523250E}"/>
              </a:ext>
            </a:extLst>
          </p:cNvPr>
          <p:cNvSpPr>
            <a:spLocks noGrp="1"/>
          </p:cNvSpPr>
          <p:nvPr>
            <p:ph type="title"/>
          </p:nvPr>
        </p:nvSpPr>
        <p:spPr/>
        <p:txBody>
          <a:bodyPr/>
          <a:lstStyle/>
          <a:p>
            <a:r>
              <a:rPr lang="en-GB"/>
              <a:t>Click to edit Master title style</a:t>
            </a:r>
            <a:endParaRPr lang="en-FR"/>
          </a:p>
        </p:txBody>
      </p:sp>
      <p:sp>
        <p:nvSpPr>
          <p:cNvPr id="3" name="Content Placeholder 2">
            <a:extLst>
              <a:ext uri="{FF2B5EF4-FFF2-40B4-BE49-F238E27FC236}">
                <a16:creationId xmlns:a16="http://schemas.microsoft.com/office/drawing/2014/main" id="{F9905315-E9BD-D054-8761-A4D9A97990E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Content Placeholder 3">
            <a:extLst>
              <a:ext uri="{FF2B5EF4-FFF2-40B4-BE49-F238E27FC236}">
                <a16:creationId xmlns:a16="http://schemas.microsoft.com/office/drawing/2014/main" id="{9FA4AE3B-6BBF-6C9F-EEFB-8DD23517AB6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5" name="Date Placeholder 4">
            <a:extLst>
              <a:ext uri="{FF2B5EF4-FFF2-40B4-BE49-F238E27FC236}">
                <a16:creationId xmlns:a16="http://schemas.microsoft.com/office/drawing/2014/main" id="{F64D8944-6DB2-341D-1314-0CE89CD05853}"/>
              </a:ext>
            </a:extLst>
          </p:cNvPr>
          <p:cNvSpPr>
            <a:spLocks noGrp="1"/>
          </p:cNvSpPr>
          <p:nvPr>
            <p:ph type="dt" sz="half" idx="10"/>
          </p:nvPr>
        </p:nvSpPr>
        <p:spPr/>
        <p:txBody>
          <a:bodyPr/>
          <a:lstStyle/>
          <a:p>
            <a:fld id="{F576DD3B-6F77-9446-83CF-6E8F1A2BE32C}" type="datetimeFigureOut">
              <a:rPr lang="en-FR" smtClean="0"/>
              <a:t>23/12/2025</a:t>
            </a:fld>
            <a:endParaRPr lang="en-FR"/>
          </a:p>
        </p:txBody>
      </p:sp>
      <p:sp>
        <p:nvSpPr>
          <p:cNvPr id="6" name="Footer Placeholder 5">
            <a:extLst>
              <a:ext uri="{FF2B5EF4-FFF2-40B4-BE49-F238E27FC236}">
                <a16:creationId xmlns:a16="http://schemas.microsoft.com/office/drawing/2014/main" id="{88FCB511-2DB9-DAFE-5CBF-6296A185AA49}"/>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0E33009D-A975-2FAC-BA2A-4A00907BFA35}"/>
              </a:ext>
            </a:extLst>
          </p:cNvPr>
          <p:cNvSpPr>
            <a:spLocks noGrp="1"/>
          </p:cNvSpPr>
          <p:nvPr>
            <p:ph type="sldNum" sz="quarter" idx="12"/>
          </p:nvPr>
        </p:nvSpPr>
        <p:spPr/>
        <p:txBody>
          <a:bodyPr/>
          <a:lstStyle/>
          <a:p>
            <a:fld id="{3E35BAF8-B7EB-DE49-B788-23D014E49BB2}" type="slidenum">
              <a:rPr lang="en-FR" smtClean="0"/>
              <a:t>‹#›</a:t>
            </a:fld>
            <a:endParaRPr lang="en-FR"/>
          </a:p>
        </p:txBody>
      </p:sp>
    </p:spTree>
    <p:extLst>
      <p:ext uri="{BB962C8B-B14F-4D97-AF65-F5344CB8AC3E}">
        <p14:creationId xmlns:p14="http://schemas.microsoft.com/office/powerpoint/2010/main" val="2791092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B41F7-7F26-692E-10F2-D76B33178A57}"/>
              </a:ext>
            </a:extLst>
          </p:cNvPr>
          <p:cNvSpPr>
            <a:spLocks noGrp="1"/>
          </p:cNvSpPr>
          <p:nvPr>
            <p:ph type="title"/>
          </p:nvPr>
        </p:nvSpPr>
        <p:spPr>
          <a:xfrm>
            <a:off x="839788" y="365125"/>
            <a:ext cx="10515600" cy="1325563"/>
          </a:xfrm>
        </p:spPr>
        <p:txBody>
          <a:bodyPr/>
          <a:lstStyle/>
          <a:p>
            <a:r>
              <a:rPr lang="en-GB"/>
              <a:t>Click to edit Master title style</a:t>
            </a:r>
            <a:endParaRPr lang="en-FR"/>
          </a:p>
        </p:txBody>
      </p:sp>
      <p:sp>
        <p:nvSpPr>
          <p:cNvPr id="3" name="Text Placeholder 2">
            <a:extLst>
              <a:ext uri="{FF2B5EF4-FFF2-40B4-BE49-F238E27FC236}">
                <a16:creationId xmlns:a16="http://schemas.microsoft.com/office/drawing/2014/main" id="{C947F2BF-0C54-D474-D35B-AD4FE842FB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715E302-3632-1690-8D8A-92A7802D11E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5" name="Text Placeholder 4">
            <a:extLst>
              <a:ext uri="{FF2B5EF4-FFF2-40B4-BE49-F238E27FC236}">
                <a16:creationId xmlns:a16="http://schemas.microsoft.com/office/drawing/2014/main" id="{B3474CFA-2774-283F-A5AB-E7AEADCBA2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E3FBA06-97CE-86F0-B2D5-CFDCD7627F3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7" name="Date Placeholder 6">
            <a:extLst>
              <a:ext uri="{FF2B5EF4-FFF2-40B4-BE49-F238E27FC236}">
                <a16:creationId xmlns:a16="http://schemas.microsoft.com/office/drawing/2014/main" id="{BC6A7618-1553-8E54-9B8F-0DB3D9FA49C5}"/>
              </a:ext>
            </a:extLst>
          </p:cNvPr>
          <p:cNvSpPr>
            <a:spLocks noGrp="1"/>
          </p:cNvSpPr>
          <p:nvPr>
            <p:ph type="dt" sz="half" idx="10"/>
          </p:nvPr>
        </p:nvSpPr>
        <p:spPr/>
        <p:txBody>
          <a:bodyPr/>
          <a:lstStyle/>
          <a:p>
            <a:fld id="{F576DD3B-6F77-9446-83CF-6E8F1A2BE32C}" type="datetimeFigureOut">
              <a:rPr lang="en-FR" smtClean="0"/>
              <a:t>23/12/2025</a:t>
            </a:fld>
            <a:endParaRPr lang="en-FR"/>
          </a:p>
        </p:txBody>
      </p:sp>
      <p:sp>
        <p:nvSpPr>
          <p:cNvPr id="8" name="Footer Placeholder 7">
            <a:extLst>
              <a:ext uri="{FF2B5EF4-FFF2-40B4-BE49-F238E27FC236}">
                <a16:creationId xmlns:a16="http://schemas.microsoft.com/office/drawing/2014/main" id="{4C89265D-586C-4805-4270-A45BDA17547F}"/>
              </a:ext>
            </a:extLst>
          </p:cNvPr>
          <p:cNvSpPr>
            <a:spLocks noGrp="1"/>
          </p:cNvSpPr>
          <p:nvPr>
            <p:ph type="ftr" sz="quarter" idx="11"/>
          </p:nvPr>
        </p:nvSpPr>
        <p:spPr/>
        <p:txBody>
          <a:bodyPr/>
          <a:lstStyle/>
          <a:p>
            <a:endParaRPr lang="en-FR"/>
          </a:p>
        </p:txBody>
      </p:sp>
      <p:sp>
        <p:nvSpPr>
          <p:cNvPr id="9" name="Slide Number Placeholder 8">
            <a:extLst>
              <a:ext uri="{FF2B5EF4-FFF2-40B4-BE49-F238E27FC236}">
                <a16:creationId xmlns:a16="http://schemas.microsoft.com/office/drawing/2014/main" id="{31C63450-C873-35DA-551C-412866D5AA09}"/>
              </a:ext>
            </a:extLst>
          </p:cNvPr>
          <p:cNvSpPr>
            <a:spLocks noGrp="1"/>
          </p:cNvSpPr>
          <p:nvPr>
            <p:ph type="sldNum" sz="quarter" idx="12"/>
          </p:nvPr>
        </p:nvSpPr>
        <p:spPr/>
        <p:txBody>
          <a:bodyPr/>
          <a:lstStyle/>
          <a:p>
            <a:fld id="{3E35BAF8-B7EB-DE49-B788-23D014E49BB2}" type="slidenum">
              <a:rPr lang="en-FR" smtClean="0"/>
              <a:t>‹#›</a:t>
            </a:fld>
            <a:endParaRPr lang="en-FR"/>
          </a:p>
        </p:txBody>
      </p:sp>
    </p:spTree>
    <p:extLst>
      <p:ext uri="{BB962C8B-B14F-4D97-AF65-F5344CB8AC3E}">
        <p14:creationId xmlns:p14="http://schemas.microsoft.com/office/powerpoint/2010/main" val="1085850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EEBFC-F04C-3907-62B6-805F0D568072}"/>
              </a:ext>
            </a:extLst>
          </p:cNvPr>
          <p:cNvSpPr>
            <a:spLocks noGrp="1"/>
          </p:cNvSpPr>
          <p:nvPr>
            <p:ph type="title"/>
          </p:nvPr>
        </p:nvSpPr>
        <p:spPr/>
        <p:txBody>
          <a:bodyPr/>
          <a:lstStyle/>
          <a:p>
            <a:r>
              <a:rPr lang="en-GB"/>
              <a:t>Click to edit Master title style</a:t>
            </a:r>
            <a:endParaRPr lang="en-FR"/>
          </a:p>
        </p:txBody>
      </p:sp>
      <p:sp>
        <p:nvSpPr>
          <p:cNvPr id="3" name="Date Placeholder 2">
            <a:extLst>
              <a:ext uri="{FF2B5EF4-FFF2-40B4-BE49-F238E27FC236}">
                <a16:creationId xmlns:a16="http://schemas.microsoft.com/office/drawing/2014/main" id="{4C1CF8AB-7304-56AA-3D48-CE855A566188}"/>
              </a:ext>
            </a:extLst>
          </p:cNvPr>
          <p:cNvSpPr>
            <a:spLocks noGrp="1"/>
          </p:cNvSpPr>
          <p:nvPr>
            <p:ph type="dt" sz="half" idx="10"/>
          </p:nvPr>
        </p:nvSpPr>
        <p:spPr/>
        <p:txBody>
          <a:bodyPr/>
          <a:lstStyle/>
          <a:p>
            <a:fld id="{F576DD3B-6F77-9446-83CF-6E8F1A2BE32C}" type="datetimeFigureOut">
              <a:rPr lang="en-FR" smtClean="0"/>
              <a:t>23/12/2025</a:t>
            </a:fld>
            <a:endParaRPr lang="en-FR"/>
          </a:p>
        </p:txBody>
      </p:sp>
      <p:sp>
        <p:nvSpPr>
          <p:cNvPr id="4" name="Footer Placeholder 3">
            <a:extLst>
              <a:ext uri="{FF2B5EF4-FFF2-40B4-BE49-F238E27FC236}">
                <a16:creationId xmlns:a16="http://schemas.microsoft.com/office/drawing/2014/main" id="{B910FD07-BD30-3ACF-9DD1-2CE4DAE27DAE}"/>
              </a:ext>
            </a:extLst>
          </p:cNvPr>
          <p:cNvSpPr>
            <a:spLocks noGrp="1"/>
          </p:cNvSpPr>
          <p:nvPr>
            <p:ph type="ftr" sz="quarter" idx="11"/>
          </p:nvPr>
        </p:nvSpPr>
        <p:spPr/>
        <p:txBody>
          <a:bodyPr/>
          <a:lstStyle/>
          <a:p>
            <a:endParaRPr lang="en-FR"/>
          </a:p>
        </p:txBody>
      </p:sp>
      <p:sp>
        <p:nvSpPr>
          <p:cNvPr id="5" name="Slide Number Placeholder 4">
            <a:extLst>
              <a:ext uri="{FF2B5EF4-FFF2-40B4-BE49-F238E27FC236}">
                <a16:creationId xmlns:a16="http://schemas.microsoft.com/office/drawing/2014/main" id="{F47BFADD-1DDF-DB4C-B54D-1AC124F86FF0}"/>
              </a:ext>
            </a:extLst>
          </p:cNvPr>
          <p:cNvSpPr>
            <a:spLocks noGrp="1"/>
          </p:cNvSpPr>
          <p:nvPr>
            <p:ph type="sldNum" sz="quarter" idx="12"/>
          </p:nvPr>
        </p:nvSpPr>
        <p:spPr/>
        <p:txBody>
          <a:bodyPr/>
          <a:lstStyle/>
          <a:p>
            <a:fld id="{3E35BAF8-B7EB-DE49-B788-23D014E49BB2}" type="slidenum">
              <a:rPr lang="en-FR" smtClean="0"/>
              <a:t>‹#›</a:t>
            </a:fld>
            <a:endParaRPr lang="en-FR"/>
          </a:p>
        </p:txBody>
      </p:sp>
    </p:spTree>
    <p:extLst>
      <p:ext uri="{BB962C8B-B14F-4D97-AF65-F5344CB8AC3E}">
        <p14:creationId xmlns:p14="http://schemas.microsoft.com/office/powerpoint/2010/main" val="1827364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1795E9-A80C-99FE-EBE6-67F0E9EF8C56}"/>
              </a:ext>
            </a:extLst>
          </p:cNvPr>
          <p:cNvSpPr>
            <a:spLocks noGrp="1"/>
          </p:cNvSpPr>
          <p:nvPr>
            <p:ph type="dt" sz="half" idx="10"/>
          </p:nvPr>
        </p:nvSpPr>
        <p:spPr/>
        <p:txBody>
          <a:bodyPr/>
          <a:lstStyle/>
          <a:p>
            <a:fld id="{F576DD3B-6F77-9446-83CF-6E8F1A2BE32C}" type="datetimeFigureOut">
              <a:rPr lang="en-FR" smtClean="0"/>
              <a:t>23/12/2025</a:t>
            </a:fld>
            <a:endParaRPr lang="en-FR"/>
          </a:p>
        </p:txBody>
      </p:sp>
      <p:sp>
        <p:nvSpPr>
          <p:cNvPr id="3" name="Footer Placeholder 2">
            <a:extLst>
              <a:ext uri="{FF2B5EF4-FFF2-40B4-BE49-F238E27FC236}">
                <a16:creationId xmlns:a16="http://schemas.microsoft.com/office/drawing/2014/main" id="{7C62A28B-95EC-E952-8F16-1FF97A41E1F3}"/>
              </a:ext>
            </a:extLst>
          </p:cNvPr>
          <p:cNvSpPr>
            <a:spLocks noGrp="1"/>
          </p:cNvSpPr>
          <p:nvPr>
            <p:ph type="ftr" sz="quarter" idx="11"/>
          </p:nvPr>
        </p:nvSpPr>
        <p:spPr/>
        <p:txBody>
          <a:bodyPr/>
          <a:lstStyle/>
          <a:p>
            <a:endParaRPr lang="en-FR"/>
          </a:p>
        </p:txBody>
      </p:sp>
      <p:sp>
        <p:nvSpPr>
          <p:cNvPr id="4" name="Slide Number Placeholder 3">
            <a:extLst>
              <a:ext uri="{FF2B5EF4-FFF2-40B4-BE49-F238E27FC236}">
                <a16:creationId xmlns:a16="http://schemas.microsoft.com/office/drawing/2014/main" id="{47634CF2-BF78-B088-CD30-2310EE4FA984}"/>
              </a:ext>
            </a:extLst>
          </p:cNvPr>
          <p:cNvSpPr>
            <a:spLocks noGrp="1"/>
          </p:cNvSpPr>
          <p:nvPr>
            <p:ph type="sldNum" sz="quarter" idx="12"/>
          </p:nvPr>
        </p:nvSpPr>
        <p:spPr/>
        <p:txBody>
          <a:bodyPr/>
          <a:lstStyle/>
          <a:p>
            <a:fld id="{3E35BAF8-B7EB-DE49-B788-23D014E49BB2}" type="slidenum">
              <a:rPr lang="en-FR" smtClean="0"/>
              <a:t>‹#›</a:t>
            </a:fld>
            <a:endParaRPr lang="en-FR"/>
          </a:p>
        </p:txBody>
      </p:sp>
    </p:spTree>
    <p:extLst>
      <p:ext uri="{BB962C8B-B14F-4D97-AF65-F5344CB8AC3E}">
        <p14:creationId xmlns:p14="http://schemas.microsoft.com/office/powerpoint/2010/main" val="2368572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87DBD-31C1-73BF-4206-25A6532602E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R"/>
          </a:p>
        </p:txBody>
      </p:sp>
      <p:sp>
        <p:nvSpPr>
          <p:cNvPr id="3" name="Content Placeholder 2">
            <a:extLst>
              <a:ext uri="{FF2B5EF4-FFF2-40B4-BE49-F238E27FC236}">
                <a16:creationId xmlns:a16="http://schemas.microsoft.com/office/drawing/2014/main" id="{DB6C2368-7597-A191-DD1A-B8C8A0031C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Text Placeholder 3">
            <a:extLst>
              <a:ext uri="{FF2B5EF4-FFF2-40B4-BE49-F238E27FC236}">
                <a16:creationId xmlns:a16="http://schemas.microsoft.com/office/drawing/2014/main" id="{3C4D77B5-1DA4-CDDE-88FA-9FBBABB5A3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1E7EB0C-44F6-0308-25CC-2879444942DF}"/>
              </a:ext>
            </a:extLst>
          </p:cNvPr>
          <p:cNvSpPr>
            <a:spLocks noGrp="1"/>
          </p:cNvSpPr>
          <p:nvPr>
            <p:ph type="dt" sz="half" idx="10"/>
          </p:nvPr>
        </p:nvSpPr>
        <p:spPr/>
        <p:txBody>
          <a:bodyPr/>
          <a:lstStyle/>
          <a:p>
            <a:fld id="{F576DD3B-6F77-9446-83CF-6E8F1A2BE32C}" type="datetimeFigureOut">
              <a:rPr lang="en-FR" smtClean="0"/>
              <a:t>23/12/2025</a:t>
            </a:fld>
            <a:endParaRPr lang="en-FR"/>
          </a:p>
        </p:txBody>
      </p:sp>
      <p:sp>
        <p:nvSpPr>
          <p:cNvPr id="6" name="Footer Placeholder 5">
            <a:extLst>
              <a:ext uri="{FF2B5EF4-FFF2-40B4-BE49-F238E27FC236}">
                <a16:creationId xmlns:a16="http://schemas.microsoft.com/office/drawing/2014/main" id="{A04FD35F-B154-1D1A-04CA-5ADFDDD61300}"/>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592C1CA9-1144-539E-BA9E-4AC1EAB14094}"/>
              </a:ext>
            </a:extLst>
          </p:cNvPr>
          <p:cNvSpPr>
            <a:spLocks noGrp="1"/>
          </p:cNvSpPr>
          <p:nvPr>
            <p:ph type="sldNum" sz="quarter" idx="12"/>
          </p:nvPr>
        </p:nvSpPr>
        <p:spPr/>
        <p:txBody>
          <a:bodyPr/>
          <a:lstStyle/>
          <a:p>
            <a:fld id="{3E35BAF8-B7EB-DE49-B788-23D014E49BB2}" type="slidenum">
              <a:rPr lang="en-FR" smtClean="0"/>
              <a:t>‹#›</a:t>
            </a:fld>
            <a:endParaRPr lang="en-FR"/>
          </a:p>
        </p:txBody>
      </p:sp>
    </p:spTree>
    <p:extLst>
      <p:ext uri="{BB962C8B-B14F-4D97-AF65-F5344CB8AC3E}">
        <p14:creationId xmlns:p14="http://schemas.microsoft.com/office/powerpoint/2010/main" val="1459496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BC017-CF1A-757F-5AE5-5377318579D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R"/>
          </a:p>
        </p:txBody>
      </p:sp>
      <p:sp>
        <p:nvSpPr>
          <p:cNvPr id="3" name="Picture Placeholder 2">
            <a:extLst>
              <a:ext uri="{FF2B5EF4-FFF2-40B4-BE49-F238E27FC236}">
                <a16:creationId xmlns:a16="http://schemas.microsoft.com/office/drawing/2014/main" id="{F3D24FBA-BFF4-8DFD-B487-61A88BEDEC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R"/>
          </a:p>
        </p:txBody>
      </p:sp>
      <p:sp>
        <p:nvSpPr>
          <p:cNvPr id="4" name="Text Placeholder 3">
            <a:extLst>
              <a:ext uri="{FF2B5EF4-FFF2-40B4-BE49-F238E27FC236}">
                <a16:creationId xmlns:a16="http://schemas.microsoft.com/office/drawing/2014/main" id="{5424C43E-D79F-66FA-375D-57F9CB1C3C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AA485C9-3F90-D10F-C9F6-0E674D286179}"/>
              </a:ext>
            </a:extLst>
          </p:cNvPr>
          <p:cNvSpPr>
            <a:spLocks noGrp="1"/>
          </p:cNvSpPr>
          <p:nvPr>
            <p:ph type="dt" sz="half" idx="10"/>
          </p:nvPr>
        </p:nvSpPr>
        <p:spPr/>
        <p:txBody>
          <a:bodyPr/>
          <a:lstStyle/>
          <a:p>
            <a:fld id="{F576DD3B-6F77-9446-83CF-6E8F1A2BE32C}" type="datetimeFigureOut">
              <a:rPr lang="en-FR" smtClean="0"/>
              <a:t>23/12/2025</a:t>
            </a:fld>
            <a:endParaRPr lang="en-FR"/>
          </a:p>
        </p:txBody>
      </p:sp>
      <p:sp>
        <p:nvSpPr>
          <p:cNvPr id="6" name="Footer Placeholder 5">
            <a:extLst>
              <a:ext uri="{FF2B5EF4-FFF2-40B4-BE49-F238E27FC236}">
                <a16:creationId xmlns:a16="http://schemas.microsoft.com/office/drawing/2014/main" id="{A8310ADB-3833-9137-BF69-0A72C4890E73}"/>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47FF1170-BEC1-01D6-9E41-AFEA4971A08D}"/>
              </a:ext>
            </a:extLst>
          </p:cNvPr>
          <p:cNvSpPr>
            <a:spLocks noGrp="1"/>
          </p:cNvSpPr>
          <p:nvPr>
            <p:ph type="sldNum" sz="quarter" idx="12"/>
          </p:nvPr>
        </p:nvSpPr>
        <p:spPr/>
        <p:txBody>
          <a:bodyPr/>
          <a:lstStyle/>
          <a:p>
            <a:fld id="{3E35BAF8-B7EB-DE49-B788-23D014E49BB2}" type="slidenum">
              <a:rPr lang="en-FR" smtClean="0"/>
              <a:t>‹#›</a:t>
            </a:fld>
            <a:endParaRPr lang="en-FR"/>
          </a:p>
        </p:txBody>
      </p:sp>
    </p:spTree>
    <p:extLst>
      <p:ext uri="{BB962C8B-B14F-4D97-AF65-F5344CB8AC3E}">
        <p14:creationId xmlns:p14="http://schemas.microsoft.com/office/powerpoint/2010/main" val="826562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4E8944-01E2-ED0A-BD47-F036F54187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FR"/>
          </a:p>
        </p:txBody>
      </p:sp>
      <p:sp>
        <p:nvSpPr>
          <p:cNvPr id="3" name="Text Placeholder 2">
            <a:extLst>
              <a:ext uri="{FF2B5EF4-FFF2-40B4-BE49-F238E27FC236}">
                <a16:creationId xmlns:a16="http://schemas.microsoft.com/office/drawing/2014/main" id="{68B9163E-3995-AECC-9F4D-E8F2661D7A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70C30C39-E451-1AEB-4667-6925C97810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76DD3B-6F77-9446-83CF-6E8F1A2BE32C}" type="datetimeFigureOut">
              <a:rPr lang="en-FR" smtClean="0"/>
              <a:t>23/12/2025</a:t>
            </a:fld>
            <a:endParaRPr lang="en-FR"/>
          </a:p>
        </p:txBody>
      </p:sp>
      <p:sp>
        <p:nvSpPr>
          <p:cNvPr id="5" name="Footer Placeholder 4">
            <a:extLst>
              <a:ext uri="{FF2B5EF4-FFF2-40B4-BE49-F238E27FC236}">
                <a16:creationId xmlns:a16="http://schemas.microsoft.com/office/drawing/2014/main" id="{675F2F2C-0F9E-108B-3A64-B83B60374C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R"/>
          </a:p>
        </p:txBody>
      </p:sp>
      <p:sp>
        <p:nvSpPr>
          <p:cNvPr id="6" name="Slide Number Placeholder 5">
            <a:extLst>
              <a:ext uri="{FF2B5EF4-FFF2-40B4-BE49-F238E27FC236}">
                <a16:creationId xmlns:a16="http://schemas.microsoft.com/office/drawing/2014/main" id="{3CB2875D-7E18-A61B-E797-CAD8D55094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5BAF8-B7EB-DE49-B788-23D014E49BB2}" type="slidenum">
              <a:rPr lang="en-FR" smtClean="0"/>
              <a:t>‹#›</a:t>
            </a:fld>
            <a:endParaRPr lang="en-FR"/>
          </a:p>
        </p:txBody>
      </p:sp>
    </p:spTree>
    <p:extLst>
      <p:ext uri="{BB962C8B-B14F-4D97-AF65-F5344CB8AC3E}">
        <p14:creationId xmlns:p14="http://schemas.microsoft.com/office/powerpoint/2010/main" val="3536475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https://up.yimg.com/ib/th?id=OIP.qcIxP46TR-6wiLNq4WEMcgHaD9&amp;pid=Api&amp;rs=1&amp;c=1&amp;qlt=95&amp;w=213&amp;h=11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7799941" y="2972579"/>
            <a:ext cx="4274545" cy="2556681"/>
          </a:xfrm>
          <a:prstGeom prst="rect">
            <a:avLst/>
          </a:prstGeom>
        </p:spPr>
      </p:pic>
      <p:sp>
        <p:nvSpPr>
          <p:cNvPr id="6" name="TextBox 5"/>
          <p:cNvSpPr txBox="1"/>
          <p:nvPr/>
        </p:nvSpPr>
        <p:spPr>
          <a:xfrm>
            <a:off x="2050678" y="4924985"/>
            <a:ext cx="184731" cy="300082"/>
          </a:xfrm>
          <a:prstGeom prst="rect">
            <a:avLst/>
          </a:prstGeom>
          <a:noFill/>
        </p:spPr>
        <p:txBody>
          <a:bodyPr wrap="none" rtlCol="0">
            <a:spAutoFit/>
          </a:bodyPr>
          <a:lstStyle/>
          <a:p>
            <a:endParaRPr lang="fr-FR" sz="1350" dirty="0"/>
          </a:p>
        </p:txBody>
      </p:sp>
      <p:sp>
        <p:nvSpPr>
          <p:cNvPr id="13" name="TextBox 12">
            <a:extLst>
              <a:ext uri="{FF2B5EF4-FFF2-40B4-BE49-F238E27FC236}">
                <a16:creationId xmlns:a16="http://schemas.microsoft.com/office/drawing/2014/main" id="{DC50A2BC-3EC5-3149-ACA8-472B60F9CA1A}"/>
              </a:ext>
            </a:extLst>
          </p:cNvPr>
          <p:cNvSpPr txBox="1"/>
          <p:nvPr/>
        </p:nvSpPr>
        <p:spPr>
          <a:xfrm>
            <a:off x="7799941" y="5582791"/>
            <a:ext cx="4274545" cy="954107"/>
          </a:xfrm>
          <a:prstGeom prst="rect">
            <a:avLst/>
          </a:prstGeom>
          <a:solidFill>
            <a:schemeClr val="bg1">
              <a:lumMod val="95000"/>
            </a:schemeClr>
          </a:solidFill>
        </p:spPr>
        <p:txBody>
          <a:bodyPr wrap="square" rtlCol="0">
            <a:spAutoFit/>
          </a:bodyPr>
          <a:lstStyle/>
          <a:p>
            <a:r>
              <a:rPr lang="en-FR" sz="2000" b="1" dirty="0">
                <a:solidFill>
                  <a:srgbClr val="C00000"/>
                </a:solidFill>
              </a:rPr>
              <a:t>Expected Outcome </a:t>
            </a:r>
            <a:r>
              <a:rPr lang="en-FR" b="1" dirty="0">
                <a:solidFill>
                  <a:srgbClr val="C00000"/>
                </a:solidFill>
              </a:rPr>
              <a:t>– </a:t>
            </a:r>
            <a:r>
              <a:rPr lang="en-FR" b="1" dirty="0"/>
              <a:t>Recommendations</a:t>
            </a:r>
            <a:r>
              <a:rPr lang="en-FR" b="1" dirty="0">
                <a:solidFill>
                  <a:srgbClr val="C00000"/>
                </a:solidFill>
              </a:rPr>
              <a:t> </a:t>
            </a:r>
            <a:r>
              <a:rPr lang="en-FR" b="1" dirty="0"/>
              <a:t>  for consensus-based  ECOMED Academy Network Proposal for the IHP Council </a:t>
            </a:r>
          </a:p>
        </p:txBody>
      </p:sp>
      <p:pic>
        <p:nvPicPr>
          <p:cNvPr id="3" name="Picture 1" descr="wsmartimage">
            <a:extLst>
              <a:ext uri="{FF2B5EF4-FFF2-40B4-BE49-F238E27FC236}">
                <a16:creationId xmlns:a16="http://schemas.microsoft.com/office/drawing/2014/main" id="{7021A40D-667D-63E1-228B-AEA6232F8A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279" y="206963"/>
            <a:ext cx="1379034" cy="1246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a:extLst>
              <a:ext uri="{FF2B5EF4-FFF2-40B4-BE49-F238E27FC236}">
                <a16:creationId xmlns:a16="http://schemas.microsoft.com/office/drawing/2014/main" id="{2C2FC707-4701-EB8A-C801-3827C4C453D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76110" y="359363"/>
            <a:ext cx="1180640" cy="1180640"/>
          </a:xfrm>
          <a:prstGeom prst="rect">
            <a:avLst/>
          </a:prstGeom>
          <a:noFill/>
          <a:extLst>
            <a:ext uri="{909E8E84-426E-40DD-AFC4-6F175D3DCCD1}">
              <a14:hiddenFill xmlns:a14="http://schemas.microsoft.com/office/drawing/2010/main">
                <a:solidFill>
                  <a:srgbClr val="FFFFFF"/>
                </a:solidFill>
              </a14:hiddenFill>
            </a:ext>
          </a:extLst>
        </p:spPr>
      </p:pic>
      <p:sp>
        <p:nvSpPr>
          <p:cNvPr id="8" name="Content Placeholder 7">
            <a:extLst>
              <a:ext uri="{FF2B5EF4-FFF2-40B4-BE49-F238E27FC236}">
                <a16:creationId xmlns:a16="http://schemas.microsoft.com/office/drawing/2014/main" id="{947B9F5D-979E-4937-6ABE-4FE5898F7A7F}"/>
              </a:ext>
            </a:extLst>
          </p:cNvPr>
          <p:cNvSpPr>
            <a:spLocks noGrp="1"/>
          </p:cNvSpPr>
          <p:nvPr>
            <p:ph idx="1"/>
          </p:nvPr>
        </p:nvSpPr>
        <p:spPr>
          <a:xfrm>
            <a:off x="296259" y="1870513"/>
            <a:ext cx="7292408" cy="5150187"/>
          </a:xfrm>
        </p:spPr>
        <p:txBody>
          <a:bodyPr>
            <a:normAutofit fontScale="25000" lnSpcReduction="20000"/>
          </a:bodyPr>
          <a:lstStyle/>
          <a:p>
            <a:pPr marL="0" lvl="0" indent="0" algn="just">
              <a:lnSpc>
                <a:spcPct val="120000"/>
              </a:lnSpc>
              <a:spcBef>
                <a:spcPts val="0"/>
              </a:spcBef>
              <a:buNone/>
            </a:pPr>
            <a:r>
              <a:rPr lang="en-US" sz="8000" b="1" kern="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Purpose: </a:t>
            </a:r>
            <a:r>
              <a:rPr lang="en-US" sz="7200" i="1" kern="0" dirty="0">
                <a:effectLst/>
                <a:latin typeface="Calibri" panose="020F0502020204030204" pitchFamily="34" charset="0"/>
                <a:ea typeface="Times New Roman" panose="02020603050405020304" pitchFamily="18" charset="0"/>
                <a:cs typeface="Calibri" panose="020F0502020204030204" pitchFamily="34" charset="0"/>
              </a:rPr>
              <a:t>Establishing a Stakeholders’ Consensus-based Strategic Program Development Framework &amp; Evaluate Feasibility, Sustainability, Adaptability  </a:t>
            </a:r>
          </a:p>
          <a:p>
            <a:pPr marL="0" lvl="0" indent="0" algn="just">
              <a:lnSpc>
                <a:spcPct val="120000"/>
              </a:lnSpc>
              <a:spcBef>
                <a:spcPts val="0"/>
              </a:spcBef>
              <a:buNone/>
            </a:pPr>
            <a:endParaRPr lang="en-US" sz="3600" b="1" i="1" kern="0" dirty="0">
              <a:latin typeface="Calibri" panose="020F0502020204030204" pitchFamily="34" charset="0"/>
              <a:ea typeface="Times New Roman" panose="02020603050405020304" pitchFamily="18" charset="0"/>
              <a:cs typeface="Calibri" panose="020F0502020204030204" pitchFamily="34" charset="0"/>
            </a:endParaRPr>
          </a:p>
          <a:p>
            <a:pPr marL="0" lvl="0" indent="0" algn="just">
              <a:lnSpc>
                <a:spcPct val="120000"/>
              </a:lnSpc>
              <a:spcBef>
                <a:spcPts val="0"/>
              </a:spcBef>
              <a:buNone/>
            </a:pPr>
            <a:r>
              <a:rPr lang="en-US" sz="8000" b="1" i="1" kern="0" dirty="0">
                <a:solidFill>
                  <a:srgbClr val="C00000"/>
                </a:solidFill>
                <a:latin typeface="Calibri" panose="020F0502020204030204" pitchFamily="34" charset="0"/>
                <a:ea typeface="Times New Roman" panose="02020603050405020304" pitchFamily="18" charset="0"/>
                <a:cs typeface="Calibri" panose="020F0502020204030204" pitchFamily="34" charset="0"/>
              </a:rPr>
              <a:t>Core Objectives ( Academia Master-planning)</a:t>
            </a:r>
          </a:p>
          <a:p>
            <a:pPr marL="0" lvl="0" indent="0" algn="just">
              <a:lnSpc>
                <a:spcPct val="120000"/>
              </a:lnSpc>
              <a:spcBef>
                <a:spcPts val="0"/>
              </a:spcBef>
              <a:buNone/>
            </a:pPr>
            <a:endParaRPr lang="en-US" sz="3600" b="1" i="1" kern="0" dirty="0">
              <a:solidFill>
                <a:srgbClr val="C00000"/>
              </a:solidFill>
              <a:latin typeface="Calibri" panose="020F0502020204030204" pitchFamily="34" charset="0"/>
              <a:ea typeface="Times New Roman" panose="02020603050405020304" pitchFamily="18" charset="0"/>
              <a:cs typeface="Calibri" panose="020F0502020204030204" pitchFamily="34" charset="0"/>
            </a:endParaRPr>
          </a:p>
          <a:p>
            <a:pPr marL="0" lvl="0" indent="0" algn="just">
              <a:lnSpc>
                <a:spcPct val="120000"/>
              </a:lnSpc>
              <a:spcBef>
                <a:spcPts val="0"/>
              </a:spcBef>
              <a:buNone/>
            </a:pPr>
            <a:r>
              <a:rPr lang="en-US" sz="7200" b="1" kern="0" dirty="0">
                <a:ea typeface="Times New Roman" panose="02020603050405020304" pitchFamily="18" charset="0"/>
              </a:rPr>
              <a:t>Promoting</a:t>
            </a:r>
            <a:r>
              <a:rPr lang="en-US" sz="7200" b="1" kern="0" dirty="0">
                <a:effectLst/>
                <a:ea typeface="Times New Roman" panose="02020603050405020304" pitchFamily="18" charset="0"/>
              </a:rPr>
              <a:t> a Network of Capacity Building Centers</a:t>
            </a:r>
            <a:r>
              <a:rPr lang="en-US" sz="7200" kern="0" dirty="0">
                <a:effectLst/>
                <a:ea typeface="Times New Roman" panose="02020603050405020304" pitchFamily="18" charset="0"/>
              </a:rPr>
              <a:t> hosted by Academic Research Institutions, or Stakeholders in the member-states concerned; </a:t>
            </a:r>
          </a:p>
          <a:p>
            <a:pPr marL="0" lvl="0" indent="0" algn="just">
              <a:lnSpc>
                <a:spcPct val="120000"/>
              </a:lnSpc>
              <a:spcBef>
                <a:spcPts val="0"/>
              </a:spcBef>
              <a:buNone/>
            </a:pPr>
            <a:endParaRPr lang="en-US" sz="3200" b="1" kern="0" dirty="0">
              <a:solidFill>
                <a:srgbClr val="C00000"/>
              </a:solidFill>
              <a:ea typeface="Times New Roman" panose="02020603050405020304" pitchFamily="18" charset="0"/>
              <a:cs typeface="Calibri" panose="020F0502020204030204" pitchFamily="34" charset="0"/>
            </a:endParaRPr>
          </a:p>
          <a:p>
            <a:pPr marL="0" indent="0" algn="just">
              <a:lnSpc>
                <a:spcPct val="120000"/>
              </a:lnSpc>
              <a:spcBef>
                <a:spcPts val="0"/>
              </a:spcBef>
              <a:buNone/>
            </a:pPr>
            <a:r>
              <a:rPr lang="en-US" sz="7200" b="1" kern="0" dirty="0">
                <a:ea typeface="Times New Roman" panose="02020603050405020304" pitchFamily="18" charset="0"/>
                <a:cs typeface="Calibri" panose="020F0502020204030204" pitchFamily="34" charset="0"/>
              </a:rPr>
              <a:t>Academy (</a:t>
            </a:r>
            <a:r>
              <a:rPr lang="en-US" sz="7200" b="1" kern="0" dirty="0" err="1">
                <a:ea typeface="Times New Roman" panose="02020603050405020304" pitchFamily="18" charset="0"/>
                <a:cs typeface="Calibri" panose="020F0502020204030204" pitchFamily="34" charset="0"/>
              </a:rPr>
              <a:t>ToR</a:t>
            </a:r>
            <a:r>
              <a:rPr lang="en-US" sz="7200" b="1" kern="0" dirty="0">
                <a:ea typeface="Times New Roman" panose="02020603050405020304" pitchFamily="18" charset="0"/>
                <a:cs typeface="Calibri" panose="020F0502020204030204" pitchFamily="34" charset="0"/>
              </a:rPr>
              <a:t>)</a:t>
            </a:r>
            <a:r>
              <a:rPr lang="en-US" sz="7200" kern="0" dirty="0">
                <a:ea typeface="Times New Roman" panose="02020603050405020304" pitchFamily="18" charset="0"/>
                <a:cs typeface="Calibri" panose="020F0502020204030204" pitchFamily="34" charset="0"/>
              </a:rPr>
              <a:t> including: goals, scope of programs, governance, host and co-host institutes, financing strategies, implementation, Impact assessment;</a:t>
            </a:r>
            <a:endParaRPr lang="en-US" sz="7200" b="1" kern="0" dirty="0">
              <a:effectLst/>
              <a:ea typeface="Times New Roman" panose="02020603050405020304" pitchFamily="18" charset="0"/>
              <a:cs typeface="Calibri" panose="020F0502020204030204" pitchFamily="34" charset="0"/>
            </a:endParaRPr>
          </a:p>
          <a:p>
            <a:pPr marL="0" lvl="0" indent="0" algn="just">
              <a:lnSpc>
                <a:spcPct val="120000"/>
              </a:lnSpc>
              <a:spcBef>
                <a:spcPts val="0"/>
              </a:spcBef>
              <a:buNone/>
            </a:pPr>
            <a:endParaRPr lang="en-US" sz="3200" b="1" kern="0" dirty="0">
              <a:effectLst/>
              <a:ea typeface="Times New Roman" panose="02020603050405020304" pitchFamily="18" charset="0"/>
            </a:endParaRPr>
          </a:p>
          <a:p>
            <a:pPr marL="0" lvl="0" indent="0" algn="just">
              <a:lnSpc>
                <a:spcPct val="120000"/>
              </a:lnSpc>
              <a:spcBef>
                <a:spcPts val="0"/>
              </a:spcBef>
              <a:buNone/>
            </a:pPr>
            <a:r>
              <a:rPr lang="en-US" sz="7200" b="1" kern="0" dirty="0">
                <a:effectLst/>
                <a:ea typeface="Times New Roman" panose="02020603050405020304" pitchFamily="18" charset="0"/>
              </a:rPr>
              <a:t>Engaging experience and knowledge sharing among </a:t>
            </a:r>
            <a:r>
              <a:rPr lang="en-GB" sz="7200" b="1" kern="0" dirty="0">
                <a:effectLst/>
                <a:ea typeface="Times New Roman" panose="02020603050405020304" pitchFamily="18" charset="0"/>
              </a:rPr>
              <a:t>the Co-Host institutes</a:t>
            </a:r>
            <a:r>
              <a:rPr lang="en-GB" sz="7200" kern="0" dirty="0">
                <a:effectLst/>
                <a:ea typeface="Times New Roman" panose="02020603050405020304" pitchFamily="18" charset="0"/>
              </a:rPr>
              <a:t> to</a:t>
            </a:r>
            <a:r>
              <a:rPr lang="en-GB" sz="7200" b="1" kern="0" dirty="0">
                <a:effectLst/>
                <a:ea typeface="Times New Roman" panose="02020603050405020304" pitchFamily="18" charset="0"/>
              </a:rPr>
              <a:t> </a:t>
            </a:r>
            <a:r>
              <a:rPr lang="en-GB" sz="7200" kern="0" dirty="0">
                <a:effectLst/>
                <a:ea typeface="Times New Roman" panose="02020603050405020304" pitchFamily="18" charset="0"/>
              </a:rPr>
              <a:t>leverage Research Programs, Professional Education, Training</a:t>
            </a:r>
            <a:r>
              <a:rPr lang="en-GB" sz="7200" kern="0" dirty="0">
                <a:ea typeface="Times New Roman" panose="02020603050405020304" pitchFamily="18" charset="0"/>
              </a:rPr>
              <a:t> &amp; Planning;</a:t>
            </a:r>
            <a:r>
              <a:rPr lang="en-FR" sz="7200" dirty="0">
                <a:effectLst/>
              </a:rPr>
              <a:t> </a:t>
            </a:r>
            <a:endParaRPr lang="en-US" sz="7200" b="1" kern="0" dirty="0">
              <a:cs typeface="Calibri" panose="020F0502020204030204" pitchFamily="34" charset="0"/>
            </a:endParaRPr>
          </a:p>
          <a:p>
            <a:pPr marL="0" lvl="0" indent="0" algn="just">
              <a:lnSpc>
                <a:spcPct val="120000"/>
              </a:lnSpc>
              <a:spcBef>
                <a:spcPts val="0"/>
              </a:spcBef>
              <a:buNone/>
            </a:pPr>
            <a:endParaRPr lang="en-US" sz="3200" b="1" kern="0" dirty="0">
              <a:effectLst/>
              <a:ea typeface="Times New Roman" panose="02020603050405020304" pitchFamily="18" charset="0"/>
              <a:cs typeface="Calibri" panose="020F0502020204030204" pitchFamily="34" charset="0"/>
            </a:endParaRPr>
          </a:p>
          <a:p>
            <a:pPr marL="0" indent="0" algn="just">
              <a:lnSpc>
                <a:spcPct val="120000"/>
              </a:lnSpc>
              <a:spcBef>
                <a:spcPts val="0"/>
              </a:spcBef>
              <a:buNone/>
            </a:pPr>
            <a:r>
              <a:rPr lang="en-US" sz="7200" b="1" kern="100" dirty="0">
                <a:ea typeface="Calibri" panose="020F0502020204030204" pitchFamily="34" charset="0"/>
                <a:cs typeface="Calibri" panose="020F0502020204030204" pitchFamily="34" charset="0"/>
              </a:rPr>
              <a:t>Transboundary IWRM, E</a:t>
            </a:r>
            <a:r>
              <a:rPr lang="en-US" sz="7200" b="1" kern="100" dirty="0">
                <a:effectLst/>
                <a:ea typeface="Calibri" panose="020F0502020204030204" pitchFamily="34" charset="0"/>
                <a:cs typeface="Calibri" panose="020F0502020204030204" pitchFamily="34" charset="0"/>
              </a:rPr>
              <a:t>cosystems pollution monitoring </a:t>
            </a:r>
            <a:r>
              <a:rPr lang="en-GB" sz="7200" kern="100" dirty="0">
                <a:effectLst/>
                <a:ea typeface="Calibri" panose="020F0502020204030204" pitchFamily="34" charset="0"/>
                <a:cs typeface="Calibri" panose="020F0502020204030204" pitchFamily="34" charset="0"/>
              </a:rPr>
              <a:t>and industry–academia partnerships for WEFE Security &amp; Sustainable  Urban Planning;</a:t>
            </a:r>
            <a:endParaRPr lang="en-FR" sz="7200" kern="100" dirty="0">
              <a:effectLst/>
              <a:ea typeface="Calibri" panose="020F0502020204030204" pitchFamily="34" charset="0"/>
              <a:cs typeface="Times New Roman" panose="02020603050405020304" pitchFamily="18" charset="0"/>
            </a:endParaRPr>
          </a:p>
          <a:p>
            <a:pPr marL="0" lvl="0" indent="0" algn="just">
              <a:lnSpc>
                <a:spcPct val="120000"/>
              </a:lnSpc>
              <a:spcBef>
                <a:spcPts val="0"/>
              </a:spcBef>
              <a:buNone/>
            </a:pPr>
            <a:endParaRPr lang="en-US" sz="3200" b="1" kern="0" dirty="0">
              <a:effectLst/>
              <a:ea typeface="Times New Roman" panose="02020603050405020304" pitchFamily="18" charset="0"/>
            </a:endParaRPr>
          </a:p>
          <a:p>
            <a:pPr marL="0" lvl="0" indent="0" algn="just">
              <a:lnSpc>
                <a:spcPct val="120000"/>
              </a:lnSpc>
              <a:spcBef>
                <a:spcPts val="0"/>
              </a:spcBef>
              <a:buNone/>
            </a:pPr>
            <a:r>
              <a:rPr lang="en-US" sz="7200" b="1" kern="0" dirty="0">
                <a:effectLst/>
                <a:ea typeface="Times New Roman" panose="02020603050405020304" pitchFamily="18" charset="0"/>
              </a:rPr>
              <a:t>Upgrading Crisis Management Capabilities and Best Practice of Mitigation and Recovery </a:t>
            </a:r>
            <a:r>
              <a:rPr lang="en-US" sz="7200" kern="0" dirty="0">
                <a:effectLst/>
                <a:ea typeface="Times New Roman" panose="02020603050405020304" pitchFamily="18" charset="0"/>
              </a:rPr>
              <a:t>tailored to the operational conditions of the water operator;</a:t>
            </a:r>
            <a:endParaRPr lang="en-US" sz="7200" b="1" kern="0" dirty="0">
              <a:ea typeface="Times New Roman" panose="02020603050405020304" pitchFamily="18" charset="0"/>
              <a:cs typeface="Calibri" panose="020F0502020204030204" pitchFamily="34" charset="0"/>
            </a:endParaRPr>
          </a:p>
          <a:p>
            <a:pPr marL="0" lvl="0" indent="0" algn="just">
              <a:lnSpc>
                <a:spcPct val="120000"/>
              </a:lnSpc>
              <a:spcBef>
                <a:spcPts val="0"/>
              </a:spcBef>
              <a:buNone/>
            </a:pPr>
            <a:endParaRPr lang="en-US" sz="3200" b="1" kern="0" dirty="0">
              <a:effectLst/>
              <a:ea typeface="Times New Roman" panose="02020603050405020304" pitchFamily="18" charset="0"/>
            </a:endParaRPr>
          </a:p>
          <a:p>
            <a:pPr marL="0" lvl="0" indent="0" algn="just">
              <a:lnSpc>
                <a:spcPct val="120000"/>
              </a:lnSpc>
              <a:spcBef>
                <a:spcPts val="0"/>
              </a:spcBef>
              <a:buNone/>
            </a:pPr>
            <a:r>
              <a:rPr lang="en-US" sz="7200" b="1" kern="0" dirty="0">
                <a:ea typeface="Times New Roman" panose="02020603050405020304" pitchFamily="18" charset="0"/>
              </a:rPr>
              <a:t>Stakeholders Engagement </a:t>
            </a:r>
            <a:r>
              <a:rPr lang="en-US" sz="7200" kern="0" dirty="0">
                <a:ea typeface="Times New Roman" panose="02020603050405020304" pitchFamily="18" charset="0"/>
              </a:rPr>
              <a:t>in</a:t>
            </a:r>
            <a:r>
              <a:rPr lang="en-US" sz="7200" b="1" kern="0" dirty="0">
                <a:ea typeface="Times New Roman" panose="02020603050405020304" pitchFamily="18" charset="0"/>
              </a:rPr>
              <a:t> </a:t>
            </a:r>
            <a:r>
              <a:rPr lang="en-US" sz="7200" kern="0" dirty="0">
                <a:ea typeface="Times New Roman" panose="02020603050405020304" pitchFamily="18" charset="0"/>
              </a:rPr>
              <a:t>planning co-development of pilot programs</a:t>
            </a:r>
            <a:endParaRPr lang="en-US" sz="7200" kern="0" dirty="0">
              <a:effectLst/>
              <a:ea typeface="Times New Roman" panose="02020603050405020304" pitchFamily="18" charset="0"/>
              <a:cs typeface="Calibri" panose="020F0502020204030204" pitchFamily="34" charset="0"/>
            </a:endParaRPr>
          </a:p>
          <a:p>
            <a:pPr marL="342900" lvl="0" indent="-342900" algn="just">
              <a:buFont typeface="+mj-lt"/>
              <a:buAutoNum type="arabicPeriod"/>
            </a:pPr>
            <a:endParaRPr lang="en-US" sz="7200" b="1" kern="0" dirty="0">
              <a:ea typeface="Times New Roman" panose="02020603050405020304" pitchFamily="18" charset="0"/>
              <a:cs typeface="Calibri" panose="020F0502020204030204" pitchFamily="34" charset="0"/>
            </a:endParaRPr>
          </a:p>
          <a:p>
            <a:pPr marL="342900" lvl="0" indent="-342900" algn="just">
              <a:buFont typeface="+mj-lt"/>
              <a:buAutoNum type="arabicPeriod"/>
            </a:pPr>
            <a:endParaRPr lang="en-US" sz="7200" b="1" kern="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eriod"/>
            </a:pPr>
            <a:r>
              <a:rPr lang="en-US" sz="7200" b="1" kern="0" dirty="0">
                <a:effectLst/>
                <a:latin typeface="Calibri" panose="020F0502020204030204" pitchFamily="34" charset="0"/>
                <a:ea typeface="Times New Roman" panose="02020603050405020304" pitchFamily="18" charset="0"/>
                <a:cs typeface="Calibri" panose="020F0502020204030204" pitchFamily="34" charset="0"/>
              </a:rPr>
              <a:t>Strategic Network Development and Planning Challenges of Capacity Building Programs </a:t>
            </a:r>
            <a:r>
              <a:rPr lang="en-US" sz="7200" kern="0" dirty="0">
                <a:effectLst/>
                <a:latin typeface="Calibri" panose="020F0502020204030204" pitchFamily="34" charset="0"/>
                <a:ea typeface="Times New Roman" panose="02020603050405020304" pitchFamily="18" charset="0"/>
                <a:cs typeface="Calibri" panose="020F0502020204030204" pitchFamily="34" charset="0"/>
              </a:rPr>
              <a:t>for the network of states concerned</a:t>
            </a:r>
            <a:r>
              <a:rPr lang="en-US" sz="7200" b="1" kern="0" dirty="0">
                <a:effectLst/>
                <a:latin typeface="Calibri" panose="020F0502020204030204" pitchFamily="34" charset="0"/>
                <a:ea typeface="Times New Roman" panose="02020603050405020304" pitchFamily="18" charset="0"/>
                <a:cs typeface="Calibri" panose="020F0502020204030204" pitchFamily="34" charset="0"/>
              </a:rPr>
              <a:t> </a:t>
            </a:r>
            <a:r>
              <a:rPr lang="en-US" sz="7200" kern="0" dirty="0">
                <a:effectLst/>
                <a:latin typeface="Calibri" panose="020F0502020204030204" pitchFamily="34" charset="0"/>
                <a:ea typeface="Times New Roman" panose="02020603050405020304" pitchFamily="18" charset="0"/>
                <a:cs typeface="Calibri" panose="020F0502020204030204" pitchFamily="34" charset="0"/>
              </a:rPr>
              <a:t>to effectively support and leverage their experience, research programs, professional education and training, coastal eco-development, and resilience building to extreme climate events;  </a:t>
            </a:r>
            <a:endParaRPr lang="en-FR" sz="7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GB" sz="7200" b="1" kern="0" dirty="0">
                <a:effectLst/>
                <a:latin typeface="Calibri" panose="020F0502020204030204" pitchFamily="34" charset="0"/>
                <a:ea typeface="Times New Roman" panose="02020603050405020304" pitchFamily="18" charset="0"/>
                <a:cs typeface="Calibri" panose="020F0502020204030204" pitchFamily="34" charset="0"/>
              </a:rPr>
              <a:t>Network Development Planning of a </a:t>
            </a:r>
            <a:r>
              <a:rPr lang="en-US" sz="7200" b="1" kern="0" dirty="0">
                <a:effectLst/>
                <a:latin typeface="Calibri" panose="020F0502020204030204" pitchFamily="34" charset="0"/>
                <a:ea typeface="Times New Roman" panose="02020603050405020304" pitchFamily="18" charset="0"/>
                <a:cs typeface="Calibri" panose="020F0502020204030204" pitchFamily="34" charset="0"/>
              </a:rPr>
              <a:t>3yrs </a:t>
            </a:r>
            <a:r>
              <a:rPr lang="en-GB" sz="7200" b="1" kern="0" dirty="0">
                <a:effectLst/>
                <a:latin typeface="Calibri" panose="020F0502020204030204" pitchFamily="34" charset="0"/>
                <a:ea typeface="Times New Roman" panose="02020603050405020304" pitchFamily="18" charset="0"/>
                <a:cs typeface="Calibri" panose="020F0502020204030204" pitchFamily="34" charset="0"/>
              </a:rPr>
              <a:t>Pilot Program </a:t>
            </a:r>
            <a:r>
              <a:rPr lang="en-GB" sz="7200" kern="0" dirty="0">
                <a:effectLst/>
                <a:latin typeface="Calibri" panose="020F0502020204030204" pitchFamily="34" charset="0"/>
                <a:ea typeface="Times New Roman" panose="02020603050405020304" pitchFamily="18" charset="0"/>
                <a:cs typeface="Calibri" panose="020F0502020204030204" pitchFamily="34" charset="0"/>
              </a:rPr>
              <a:t>to address the p</a:t>
            </a:r>
            <a:r>
              <a:rPr lang="en-US" sz="7200" kern="0" dirty="0" err="1">
                <a:effectLst/>
                <a:latin typeface="Calibri" panose="020F0502020204030204" pitchFamily="34" charset="0"/>
                <a:ea typeface="Times New Roman" panose="02020603050405020304" pitchFamily="18" charset="0"/>
                <a:cs typeface="Calibri" panose="020F0502020204030204" pitchFamily="34" charset="0"/>
              </a:rPr>
              <a:t>riority</a:t>
            </a:r>
            <a:r>
              <a:rPr lang="en-US" sz="7200" kern="0" dirty="0">
                <a:effectLst/>
                <a:latin typeface="Calibri" panose="020F0502020204030204" pitchFamily="34" charset="0"/>
                <a:ea typeface="Times New Roman" panose="02020603050405020304" pitchFamily="18" charset="0"/>
                <a:cs typeface="Calibri" panose="020F0502020204030204" pitchFamily="34" charset="0"/>
              </a:rPr>
              <a:t> capacity building needs of the states</a:t>
            </a:r>
            <a:r>
              <a:rPr lang="en-US" sz="7200" b="1" kern="0" dirty="0">
                <a:effectLst/>
                <a:latin typeface="Calibri" panose="020F0502020204030204" pitchFamily="34" charset="0"/>
                <a:ea typeface="Times New Roman" panose="02020603050405020304" pitchFamily="18" charset="0"/>
                <a:cs typeface="Calibri" panose="020F0502020204030204" pitchFamily="34" charset="0"/>
              </a:rPr>
              <a:t> </a:t>
            </a:r>
            <a:r>
              <a:rPr lang="en-US" sz="7200" kern="0" dirty="0">
                <a:effectLst/>
                <a:latin typeface="Calibri" panose="020F0502020204030204" pitchFamily="34" charset="0"/>
                <a:ea typeface="Times New Roman" panose="02020603050405020304" pitchFamily="18" charset="0"/>
                <a:cs typeface="Calibri" panose="020F0502020204030204" pitchFamily="34" charset="0"/>
              </a:rPr>
              <a:t>involved </a:t>
            </a:r>
            <a:r>
              <a:rPr lang="en-GB" sz="7200" kern="0" dirty="0">
                <a:effectLst/>
                <a:latin typeface="Calibri" panose="020F0502020204030204" pitchFamily="34" charset="0"/>
                <a:ea typeface="Times New Roman" panose="02020603050405020304" pitchFamily="18" charset="0"/>
                <a:cs typeface="Calibri" panose="020F0502020204030204" pitchFamily="34" charset="0"/>
              </a:rPr>
              <a:t>and demonstrate the multi-stakeholders’ network benefit for education and training, sponsored research programs, coastal ecosystems pollution monitoring, and WEFE nexus management;  </a:t>
            </a:r>
            <a:endParaRPr lang="en-FR" sz="7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US" sz="7200" b="1" kern="0" dirty="0">
                <a:effectLst/>
                <a:latin typeface="Calibri" panose="020F0502020204030204" pitchFamily="34" charset="0"/>
                <a:ea typeface="Times New Roman" panose="02020603050405020304" pitchFamily="18" charset="0"/>
                <a:cs typeface="Calibri" panose="020F0502020204030204" pitchFamily="34" charset="0"/>
              </a:rPr>
              <a:t>Engaging Stakeholders’ Partnerships </a:t>
            </a:r>
            <a:r>
              <a:rPr lang="en-US" sz="7200" kern="0" dirty="0">
                <a:effectLst/>
                <a:latin typeface="Calibri" panose="020F0502020204030204" pitchFamily="34" charset="0"/>
                <a:ea typeface="Times New Roman" panose="02020603050405020304" pitchFamily="18" charset="0"/>
                <a:cs typeface="Calibri" panose="020F0502020204030204" pitchFamily="34" charset="0"/>
              </a:rPr>
              <a:t>and exploring with potential sponsors program financing strategies for a feasible and sustainable program development, including scope of core programs, financing feasibility, and strategic partnerships for sponsored research, professional education and urbanization planning;  </a:t>
            </a:r>
            <a:endParaRPr lang="en-FR" sz="7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US" sz="7200" b="1" kern="100" dirty="0">
                <a:effectLst/>
                <a:latin typeface="Calibri" panose="020F0502020204030204" pitchFamily="34" charset="0"/>
                <a:ea typeface="Calibri" panose="020F0502020204030204" pitchFamily="34" charset="0"/>
                <a:cs typeface="Calibri" panose="020F0502020204030204" pitchFamily="34" charset="0"/>
              </a:rPr>
              <a:t>Feasibility and Sustainability Assessment </a:t>
            </a:r>
            <a:r>
              <a:rPr lang="en-US" sz="7200" kern="100" dirty="0">
                <a:effectLst/>
                <a:latin typeface="Calibri" panose="020F0502020204030204" pitchFamily="34" charset="0"/>
                <a:ea typeface="Calibri" panose="020F0502020204030204" pitchFamily="34" charset="0"/>
                <a:cs typeface="Calibri" panose="020F0502020204030204" pitchFamily="34" charset="0"/>
              </a:rPr>
              <a:t>of the proposed core programs, their strategic development framework, financing strategies and potential impacts on the capacity building programs of the states; </a:t>
            </a:r>
            <a:endParaRPr lang="en-FR" sz="7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US" sz="7200" b="1" kern="0" dirty="0">
                <a:effectLst/>
                <a:latin typeface="Calibri" panose="020F0502020204030204" pitchFamily="34" charset="0"/>
                <a:ea typeface="Times New Roman" panose="02020603050405020304" pitchFamily="18" charset="0"/>
                <a:cs typeface="Calibri" panose="020F0502020204030204" pitchFamily="34" charset="0"/>
              </a:rPr>
              <a:t>Stakeholders’ recommendations</a:t>
            </a:r>
            <a:r>
              <a:rPr lang="en-US" sz="7200" kern="0" dirty="0">
                <a:effectLst/>
                <a:latin typeface="Calibri" panose="020F0502020204030204" pitchFamily="34" charset="0"/>
                <a:ea typeface="Times New Roman" panose="02020603050405020304" pitchFamily="18" charset="0"/>
                <a:cs typeface="Calibri" panose="020F0502020204030204" pitchFamily="34" charset="0"/>
              </a:rPr>
              <a:t> for a consensus-based flagship initiative proposal for the IHP Council; </a:t>
            </a:r>
            <a:endParaRPr lang="en-FR" sz="7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n-US" sz="7200" b="1" kern="0" dirty="0">
                <a:effectLst/>
                <a:latin typeface="Calibri" panose="020F0502020204030204" pitchFamily="34" charset="0"/>
                <a:ea typeface="Times New Roman" panose="02020603050405020304" pitchFamily="18" charset="0"/>
                <a:cs typeface="Calibri" panose="020F0502020204030204" pitchFamily="34" charset="0"/>
              </a:rPr>
              <a:t>Establishing the Way Forward – </a:t>
            </a:r>
            <a:r>
              <a:rPr lang="en-US" sz="7200" kern="0" dirty="0">
                <a:effectLst/>
                <a:latin typeface="Calibri" panose="020F0502020204030204" pitchFamily="34" charset="0"/>
                <a:ea typeface="Times New Roman" panose="02020603050405020304" pitchFamily="18" charset="0"/>
                <a:cs typeface="Calibri" panose="020F0502020204030204" pitchFamily="34" charset="0"/>
              </a:rPr>
              <a:t>next implementation steps and timelines for addressing the Stakeholders recommendations for the proposed strategic program development and its implementation planning. </a:t>
            </a:r>
            <a:endParaRPr lang="en-FR" sz="7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1800" dirty="0">
              <a:effectLst/>
              <a:latin typeface="Times New Roman" panose="02020603050405020304" pitchFamily="18" charset="0"/>
            </a:endParaRPr>
          </a:p>
          <a:p>
            <a:pPr marL="0" indent="0">
              <a:buNone/>
            </a:pPr>
            <a:endParaRPr lang="en-FR" dirty="0"/>
          </a:p>
        </p:txBody>
      </p:sp>
      <p:sp>
        <p:nvSpPr>
          <p:cNvPr id="5" name="Rectangle 2">
            <a:extLst>
              <a:ext uri="{FF2B5EF4-FFF2-40B4-BE49-F238E27FC236}">
                <a16:creationId xmlns:a16="http://schemas.microsoft.com/office/drawing/2014/main" id="{F72420DA-F57E-9444-4CA9-A7EC26DAE1E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FR"/>
          </a:p>
        </p:txBody>
      </p:sp>
      <p:pic>
        <p:nvPicPr>
          <p:cNvPr id="1025" name="Picture 1" descr="UNESCO-IHP logo">
            <a:extLst>
              <a:ext uri="{FF2B5EF4-FFF2-40B4-BE49-F238E27FC236}">
                <a16:creationId xmlns:a16="http://schemas.microsoft.com/office/drawing/2014/main" id="{F1414FAB-9119-0D0E-AED3-343E75CF1C4B}"/>
              </a:ext>
            </a:extLst>
          </p:cNvPr>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8762450" y="1791931"/>
            <a:ext cx="2222396" cy="1180648"/>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EE96D95-E642-03C2-F3EB-0038A32C5B57}"/>
              </a:ext>
            </a:extLst>
          </p:cNvPr>
          <p:cNvSpPr txBox="1"/>
          <p:nvPr/>
        </p:nvSpPr>
        <p:spPr>
          <a:xfrm>
            <a:off x="1910313" y="391100"/>
            <a:ext cx="8665797" cy="1508105"/>
          </a:xfrm>
          <a:prstGeom prst="rect">
            <a:avLst/>
          </a:prstGeom>
          <a:noFill/>
        </p:spPr>
        <p:txBody>
          <a:bodyPr wrap="square" rtlCol="0">
            <a:spAutoFit/>
          </a:bodyPr>
          <a:lstStyle/>
          <a:p>
            <a:pPr algn="ctr"/>
            <a:r>
              <a:rPr lang="en-US" sz="2000" b="1" dirty="0">
                <a:effectLst/>
                <a:latin typeface="Arial" panose="020B0604020202020204" pitchFamily="34" charset="0"/>
                <a:ea typeface="Times New Roman" panose="02020603050405020304" pitchFamily="18" charset="0"/>
                <a:cs typeface="Arial" panose="020B0604020202020204" pitchFamily="34" charset="0"/>
              </a:rPr>
              <a:t>UNESCO-IHP ECOMED Academy Network </a:t>
            </a:r>
            <a:r>
              <a:rPr lang="en-FR" sz="2000" dirty="0">
                <a:latin typeface="Arial" panose="020B0604020202020204" pitchFamily="34" charset="0"/>
                <a:ea typeface="Times New Roman" panose="02020603050405020304" pitchFamily="18" charset="0"/>
                <a:cs typeface="Arial" panose="020B0604020202020204" pitchFamily="34" charset="0"/>
              </a:rPr>
              <a:t>– </a:t>
            </a:r>
            <a:r>
              <a:rPr lang="en-US" sz="2000" b="1" dirty="0">
                <a:latin typeface="Arial" panose="020B0604020202020204" pitchFamily="34" charset="0"/>
                <a:cs typeface="Arial" panose="020B0604020202020204" pitchFamily="34" charset="0"/>
              </a:rPr>
              <a:t>Stakeholders’ Meeting</a:t>
            </a:r>
            <a:r>
              <a:rPr lang="en-US" sz="1800" b="1" i="1" dirty="0">
                <a:effectLst/>
                <a:latin typeface="Calibri" panose="020F0502020204030204" pitchFamily="34" charset="0"/>
                <a:ea typeface="Times New Roman" panose="02020603050405020304" pitchFamily="18" charset="0"/>
              </a:rPr>
              <a:t> on the Further Development of the ECOMED Academy Network Proposal</a:t>
            </a:r>
          </a:p>
          <a:p>
            <a:pPr algn="ctr"/>
            <a:r>
              <a:rPr lang="en-US" b="1" i="1" dirty="0">
                <a:solidFill>
                  <a:srgbClr val="0070C0"/>
                </a:solidFill>
                <a:latin typeface="Calibri" panose="020F0502020204030204" pitchFamily="34" charset="0"/>
                <a:ea typeface="Times New Roman" panose="02020603050405020304" pitchFamily="18" charset="0"/>
              </a:rPr>
              <a:t>Prof. Ilan JURAN, CEO, W-SMART</a:t>
            </a:r>
          </a:p>
          <a:p>
            <a:pPr algn="ctr"/>
            <a:r>
              <a:rPr lang="en-US" b="1" i="1" dirty="0">
                <a:solidFill>
                  <a:srgbClr val="C00000"/>
                </a:solidFill>
                <a:latin typeface="Calibri" panose="020F0502020204030204" pitchFamily="34" charset="0"/>
                <a:ea typeface="Times New Roman" panose="02020603050405020304" pitchFamily="18" charset="0"/>
              </a:rPr>
              <a:t>ECOMED Academy Goal  -  Supporting Capacity Development of Member-States facing </a:t>
            </a:r>
          </a:p>
          <a:p>
            <a:pPr algn="ctr"/>
            <a:r>
              <a:rPr lang="en-US" b="1" i="1" dirty="0">
                <a:solidFill>
                  <a:srgbClr val="C00000"/>
                </a:solidFill>
                <a:latin typeface="Calibri" panose="020F0502020204030204" pitchFamily="34" charset="0"/>
                <a:ea typeface="Times New Roman" panose="02020603050405020304" pitchFamily="18" charset="0"/>
              </a:rPr>
              <a:t>Eco-Sustainability  Challenges  of WEFE Security &amp; Climate Events Resilience Building</a:t>
            </a:r>
          </a:p>
        </p:txBody>
      </p:sp>
    </p:spTree>
    <p:extLst>
      <p:ext uri="{BB962C8B-B14F-4D97-AF65-F5344CB8AC3E}">
        <p14:creationId xmlns:p14="http://schemas.microsoft.com/office/powerpoint/2010/main" val="826244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descr="wsmartimage">
            <a:extLst>
              <a:ext uri="{FF2B5EF4-FFF2-40B4-BE49-F238E27FC236}">
                <a16:creationId xmlns:a16="http://schemas.microsoft.com/office/drawing/2014/main" id="{5CEC5B9C-FAD0-751B-E7CD-05AE109D11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910" y="132936"/>
            <a:ext cx="1351014" cy="1221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a:extLst>
              <a:ext uri="{FF2B5EF4-FFF2-40B4-BE49-F238E27FC236}">
                <a16:creationId xmlns:a16="http://schemas.microsoft.com/office/drawing/2014/main" id="{A0AB1E38-6B26-6609-672C-A41603D17B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4750" y="149185"/>
            <a:ext cx="1505995" cy="150599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2">
            <a:extLst>
              <a:ext uri="{FF2B5EF4-FFF2-40B4-BE49-F238E27FC236}">
                <a16:creationId xmlns:a16="http://schemas.microsoft.com/office/drawing/2014/main" id="{F59A4EC4-4F99-439D-39FA-7E6C458D3472}"/>
              </a:ext>
            </a:extLst>
          </p:cNvPr>
          <p:cNvSpPr>
            <a:spLocks noChangeArrowheads="1"/>
          </p:cNvSpPr>
          <p:nvPr/>
        </p:nvSpPr>
        <p:spPr bwMode="auto">
          <a:xfrm>
            <a:off x="8079963" y="1872906"/>
            <a:ext cx="30865416" cy="4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FR"/>
          </a:p>
        </p:txBody>
      </p:sp>
      <p:sp>
        <p:nvSpPr>
          <p:cNvPr id="7" name="Title 6">
            <a:extLst>
              <a:ext uri="{FF2B5EF4-FFF2-40B4-BE49-F238E27FC236}">
                <a16:creationId xmlns:a16="http://schemas.microsoft.com/office/drawing/2014/main" id="{5635BC51-6C11-C5B2-A040-D2408A171513}"/>
              </a:ext>
            </a:extLst>
          </p:cNvPr>
          <p:cNvSpPr>
            <a:spLocks noGrp="1"/>
          </p:cNvSpPr>
          <p:nvPr>
            <p:ph type="title"/>
          </p:nvPr>
        </p:nvSpPr>
        <p:spPr>
          <a:xfrm>
            <a:off x="1875099" y="492448"/>
            <a:ext cx="8993529" cy="616148"/>
          </a:xfrm>
        </p:spPr>
        <p:txBody>
          <a:bodyPr>
            <a:normAutofit fontScale="90000"/>
          </a:bodyPr>
          <a:lstStyle/>
          <a:p>
            <a:r>
              <a:rPr lang="en-US" sz="2800" b="1" dirty="0">
                <a:latin typeface="Arial" panose="020B0604020202020204" pitchFamily="34" charset="0"/>
                <a:cs typeface="Arial" panose="020B0604020202020204" pitchFamily="34" charset="0"/>
              </a:rPr>
              <a:t>                 Stakeholders’ Planning Meeting</a:t>
            </a:r>
            <a:r>
              <a:rPr lang="en-US" sz="2400" b="1" i="1" dirty="0">
                <a:effectLst/>
                <a:latin typeface="Calibri" panose="020F0502020204030204" pitchFamily="34" charset="0"/>
                <a:ea typeface="Times New Roman" panose="02020603050405020304" pitchFamily="18" charset="0"/>
              </a:rPr>
              <a:t> </a:t>
            </a:r>
            <a:r>
              <a:rPr lang="en-US" sz="2800" b="1" dirty="0">
                <a:latin typeface="Arial" panose="020B0604020202020204" pitchFamily="34" charset="0"/>
                <a:cs typeface="Arial" panose="020B0604020202020204" pitchFamily="34" charset="0"/>
              </a:rPr>
              <a:t>Agenda </a:t>
            </a:r>
            <a:br>
              <a:rPr lang="en-US" sz="2400" b="1" i="1" dirty="0">
                <a:effectLst/>
                <a:latin typeface="Calibri" panose="020F0502020204030204" pitchFamily="34" charset="0"/>
                <a:ea typeface="Times New Roman" panose="02020603050405020304" pitchFamily="18" charset="0"/>
              </a:rPr>
            </a:br>
            <a:r>
              <a:rPr lang="en-US" sz="2400" b="1" i="1" dirty="0">
                <a:effectLst/>
                <a:latin typeface="Calibri" panose="020F0502020204030204" pitchFamily="34" charset="0"/>
                <a:ea typeface="Times New Roman" panose="02020603050405020304" pitchFamily="18" charset="0"/>
              </a:rPr>
              <a:t>        on Further Development of  the ECOMED Academy Network Proposal</a:t>
            </a:r>
            <a:r>
              <a:rPr lang="en-FR" sz="2400" dirty="0"/>
              <a:t> </a:t>
            </a:r>
          </a:p>
        </p:txBody>
      </p:sp>
      <p:sp>
        <p:nvSpPr>
          <p:cNvPr id="10" name="TextBox 9">
            <a:extLst>
              <a:ext uri="{FF2B5EF4-FFF2-40B4-BE49-F238E27FC236}">
                <a16:creationId xmlns:a16="http://schemas.microsoft.com/office/drawing/2014/main" id="{C16BF5BA-3E4B-0630-CE38-F213D47D53E7}"/>
              </a:ext>
            </a:extLst>
          </p:cNvPr>
          <p:cNvSpPr txBox="1"/>
          <p:nvPr/>
        </p:nvSpPr>
        <p:spPr>
          <a:xfrm>
            <a:off x="200000" y="1622906"/>
            <a:ext cx="7609030" cy="5055230"/>
          </a:xfrm>
          <a:prstGeom prst="rect">
            <a:avLst/>
          </a:prstGeom>
          <a:noFill/>
        </p:spPr>
        <p:txBody>
          <a:bodyPr wrap="square" rtlCol="0">
            <a:spAutoFit/>
          </a:bodyPr>
          <a:lstStyle/>
          <a:p>
            <a:pPr algn="just">
              <a:spcAft>
                <a:spcPts val="900"/>
              </a:spcAft>
            </a:pPr>
            <a:r>
              <a:rPr lang="en-US" sz="1800" b="1" dirty="0">
                <a:solidFill>
                  <a:srgbClr val="C00000"/>
                </a:solidFill>
                <a:effectLst/>
                <a:latin typeface="Calibri" panose="020F0502020204030204" pitchFamily="34" charset="0"/>
              </a:rPr>
              <a:t>Session 1 </a:t>
            </a:r>
            <a:r>
              <a:rPr lang="en-US" sz="1800" b="1" dirty="0">
                <a:effectLst/>
                <a:latin typeface="Calibri" panose="020F0502020204030204" pitchFamily="34" charset="0"/>
              </a:rPr>
              <a:t>- </a:t>
            </a:r>
            <a:r>
              <a:rPr lang="en-US" sz="1800" dirty="0">
                <a:effectLst/>
                <a:latin typeface="Calibri" panose="020F0502020204030204" pitchFamily="34" charset="0"/>
              </a:rPr>
              <a:t> </a:t>
            </a:r>
            <a:r>
              <a:rPr lang="en-US" sz="1800" b="1" dirty="0">
                <a:effectLst/>
                <a:latin typeface="Calibri" panose="020F0502020204030204" pitchFamily="34" charset="0"/>
              </a:rPr>
              <a:t>The ECOMED Academy Network Model </a:t>
            </a:r>
            <a:r>
              <a:rPr lang="en-US" sz="1800" b="1" dirty="0" err="1">
                <a:effectLst/>
                <a:latin typeface="Calibri" panose="020F0502020204030204" pitchFamily="34" charset="0"/>
              </a:rPr>
              <a:t>ToR</a:t>
            </a:r>
            <a:r>
              <a:rPr lang="en-US" sz="1800" b="1" dirty="0">
                <a:effectLst/>
                <a:latin typeface="Calibri" panose="020F0502020204030204" pitchFamily="34" charset="0"/>
              </a:rPr>
              <a:t>:</a:t>
            </a:r>
            <a:r>
              <a:rPr lang="en-US" sz="1800" dirty="0">
                <a:effectLst/>
                <a:latin typeface="Calibri" panose="020F0502020204030204" pitchFamily="34" charset="0"/>
              </a:rPr>
              <a:t> Goals, Core Programs, Strategic Development;  Financing Strategies; Implementation  Planning;               </a:t>
            </a:r>
            <a:r>
              <a:rPr lang="en-US" sz="900" dirty="0">
                <a:effectLst/>
                <a:latin typeface="Calibri" panose="020F0502020204030204" pitchFamily="34" charset="0"/>
              </a:rPr>
              <a:t> </a:t>
            </a:r>
            <a:r>
              <a:rPr lang="en-US" sz="1800" dirty="0">
                <a:effectLst/>
                <a:latin typeface="Calibri" panose="020F0502020204030204" pitchFamily="34" charset="0"/>
              </a:rPr>
              <a:t>           </a:t>
            </a:r>
            <a:endParaRPr lang="en-US" sz="1800" dirty="0">
              <a:effectLst/>
              <a:latin typeface="Times New Roman" panose="02020603050405020304" pitchFamily="18" charset="0"/>
            </a:endParaRPr>
          </a:p>
          <a:p>
            <a:pPr algn="just">
              <a:spcAft>
                <a:spcPts val="900"/>
              </a:spcAft>
            </a:pPr>
            <a:r>
              <a:rPr lang="en-US" sz="1800" b="1" dirty="0">
                <a:solidFill>
                  <a:srgbClr val="C00000"/>
                </a:solidFill>
                <a:effectLst/>
                <a:latin typeface="Calibri" panose="020F0502020204030204" pitchFamily="34" charset="0"/>
              </a:rPr>
              <a:t>Session 2 </a:t>
            </a:r>
            <a:r>
              <a:rPr lang="en-US" sz="1800" b="1" dirty="0">
                <a:effectLst/>
                <a:latin typeface="Calibri" panose="020F0502020204030204" pitchFamily="34" charset="0"/>
              </a:rPr>
              <a:t>Sustainable and Adaptable Network </a:t>
            </a:r>
            <a:r>
              <a:rPr lang="en-US" b="1" dirty="0">
                <a:latin typeface="Calibri" panose="020F0502020204030204" pitchFamily="34" charset="0"/>
              </a:rPr>
              <a:t>Programs </a:t>
            </a:r>
            <a:r>
              <a:rPr lang="en-US" sz="1800" b="1" dirty="0">
                <a:effectLst/>
                <a:latin typeface="Calibri" panose="020F0502020204030204" pitchFamily="34" charset="0"/>
              </a:rPr>
              <a:t>Development </a:t>
            </a:r>
            <a:r>
              <a:rPr lang="en-US" sz="1800" dirty="0">
                <a:effectLst/>
                <a:latin typeface="Calibri" panose="020F0502020204030204" pitchFamily="34" charset="0"/>
              </a:rPr>
              <a:t>to</a:t>
            </a:r>
            <a:r>
              <a:rPr lang="en-US" sz="1800" b="1" dirty="0">
                <a:effectLst/>
                <a:latin typeface="Calibri" panose="020F0502020204030204" pitchFamily="34" charset="0"/>
              </a:rPr>
              <a:t> </a:t>
            </a:r>
            <a:r>
              <a:rPr lang="en-US" dirty="0">
                <a:latin typeface="Calibri" panose="020F0502020204030204" pitchFamily="34" charset="0"/>
              </a:rPr>
              <a:t>effectively leverage research, professional education and training</a:t>
            </a:r>
            <a:r>
              <a:rPr lang="en-US" b="1" dirty="0">
                <a:latin typeface="Calibri" panose="020F0502020204030204" pitchFamily="34" charset="0"/>
              </a:rPr>
              <a:t> </a:t>
            </a:r>
            <a:r>
              <a:rPr lang="en-US" dirty="0">
                <a:latin typeface="Calibri" panose="020F0502020204030204" pitchFamily="34" charset="0"/>
              </a:rPr>
              <a:t>programs ;</a:t>
            </a:r>
          </a:p>
          <a:p>
            <a:pPr algn="just">
              <a:spcAft>
                <a:spcPts val="900"/>
              </a:spcAft>
            </a:pPr>
            <a:r>
              <a:rPr lang="en-US" sz="1800" b="1" dirty="0">
                <a:solidFill>
                  <a:srgbClr val="C00000"/>
                </a:solidFill>
                <a:effectLst/>
                <a:latin typeface="Calibri" panose="020F0502020204030204" pitchFamily="34" charset="0"/>
              </a:rPr>
              <a:t>Session 3</a:t>
            </a:r>
            <a:r>
              <a:rPr lang="en-US" sz="1800" dirty="0">
                <a:solidFill>
                  <a:srgbClr val="C00000"/>
                </a:solidFill>
                <a:effectLst/>
                <a:latin typeface="Calibri" panose="020F0502020204030204" pitchFamily="34" charset="0"/>
              </a:rPr>
              <a:t> </a:t>
            </a:r>
            <a:r>
              <a:rPr lang="en-US" sz="1800" dirty="0">
                <a:effectLst/>
                <a:latin typeface="Calibri" panose="020F0502020204030204" pitchFamily="34" charset="0"/>
              </a:rPr>
              <a:t>- </a:t>
            </a:r>
            <a:r>
              <a:rPr lang="en-US" sz="1800" b="1" dirty="0">
                <a:effectLst/>
                <a:latin typeface="Calibri" panose="020F0502020204030204" pitchFamily="34" charset="0"/>
              </a:rPr>
              <a:t>Engaging Government–Industry-Academia Cooperation </a:t>
            </a:r>
            <a:r>
              <a:rPr lang="en-US" sz="1800" dirty="0">
                <a:effectLst/>
                <a:latin typeface="Calibri" panose="020F0502020204030204" pitchFamily="34" charset="0"/>
              </a:rPr>
              <a:t>for capacity building programs development and adaptation to the member-states’ needs; </a:t>
            </a:r>
            <a:endParaRPr lang="en-US" sz="1800" dirty="0">
              <a:effectLst/>
              <a:latin typeface="Times New Roman" panose="02020603050405020304" pitchFamily="18" charset="0"/>
            </a:endParaRPr>
          </a:p>
          <a:p>
            <a:pPr algn="just">
              <a:spcAft>
                <a:spcPts val="900"/>
              </a:spcAft>
            </a:pPr>
            <a:r>
              <a:rPr lang="en-US" sz="1800" b="1" dirty="0">
                <a:solidFill>
                  <a:srgbClr val="C00000"/>
                </a:solidFill>
                <a:effectLst/>
                <a:latin typeface="Calibri" panose="020F0502020204030204" pitchFamily="34" charset="0"/>
              </a:rPr>
              <a:t>Session 4</a:t>
            </a:r>
            <a:r>
              <a:rPr lang="en-US" sz="1800" dirty="0">
                <a:solidFill>
                  <a:srgbClr val="C00000"/>
                </a:solidFill>
                <a:effectLst/>
                <a:latin typeface="Calibri" panose="020F0502020204030204" pitchFamily="34" charset="0"/>
              </a:rPr>
              <a:t> </a:t>
            </a:r>
            <a:r>
              <a:rPr lang="en-US" sz="1800" dirty="0">
                <a:effectLst/>
                <a:latin typeface="Calibri" panose="020F0502020204030204" pitchFamily="34" charset="0"/>
              </a:rPr>
              <a:t>- </a:t>
            </a:r>
            <a:r>
              <a:rPr lang="en-US" sz="1800" dirty="0">
                <a:effectLst/>
                <a:latin typeface="Times New Roman" panose="02020603050405020304" pitchFamily="18" charset="0"/>
              </a:rPr>
              <a:t> </a:t>
            </a:r>
            <a:r>
              <a:rPr lang="en-US" sz="1800" b="1" dirty="0">
                <a:effectLst/>
                <a:latin typeface="Calibri" panose="020F0502020204030204" pitchFamily="34" charset="0"/>
              </a:rPr>
              <a:t>Programs Development Challenges and Implementation Planning;</a:t>
            </a:r>
            <a:endParaRPr lang="en-US" sz="1800" b="1" dirty="0">
              <a:effectLst/>
              <a:latin typeface="Times New Roman" panose="02020603050405020304" pitchFamily="18" charset="0"/>
            </a:endParaRPr>
          </a:p>
          <a:p>
            <a:pPr algn="just">
              <a:spcAft>
                <a:spcPts val="900"/>
              </a:spcAft>
            </a:pPr>
            <a:r>
              <a:rPr lang="en-US" sz="1800" b="1" dirty="0">
                <a:solidFill>
                  <a:srgbClr val="C00000"/>
                </a:solidFill>
                <a:effectLst/>
                <a:latin typeface="Times New Roman" panose="02020603050405020304" pitchFamily="18" charset="0"/>
              </a:rPr>
              <a:t>Session 5 </a:t>
            </a:r>
            <a:r>
              <a:rPr lang="en-US" sz="1800" b="1" dirty="0">
                <a:effectLst/>
                <a:latin typeface="Times New Roman" panose="02020603050405020304" pitchFamily="18" charset="0"/>
              </a:rPr>
              <a:t>- </a:t>
            </a:r>
            <a:r>
              <a:rPr lang="en-US" sz="1800" b="1" dirty="0">
                <a:effectLst/>
                <a:latin typeface="Calibri" panose="020F0502020204030204" pitchFamily="34" charset="0"/>
              </a:rPr>
              <a:t>Review of the proposed Academy Concept Note </a:t>
            </a:r>
            <a:r>
              <a:rPr lang="en-US" sz="1800" b="1" dirty="0" err="1">
                <a:effectLst/>
                <a:latin typeface="Calibri" panose="020F0502020204030204" pitchFamily="34" charset="0"/>
              </a:rPr>
              <a:t>ToR</a:t>
            </a:r>
            <a:r>
              <a:rPr lang="en-US" sz="1800" b="1" dirty="0">
                <a:effectLst/>
                <a:latin typeface="Calibri" panose="020F0502020204030204" pitchFamily="34" charset="0"/>
              </a:rPr>
              <a:t> </a:t>
            </a:r>
            <a:r>
              <a:rPr lang="en-US" sz="1800" dirty="0">
                <a:effectLst/>
                <a:latin typeface="Calibri" panose="020F0502020204030204" pitchFamily="34" charset="0"/>
              </a:rPr>
              <a:t>and recommendations for a Consensus-based ECOMED Academy Proposal;</a:t>
            </a:r>
            <a:endParaRPr lang="en-US" sz="1800" dirty="0">
              <a:effectLst/>
              <a:latin typeface="Times New Roman" panose="02020603050405020304" pitchFamily="18" charset="0"/>
            </a:endParaRPr>
          </a:p>
          <a:p>
            <a:pPr algn="just">
              <a:spcAft>
                <a:spcPts val="900"/>
              </a:spcAft>
            </a:pPr>
            <a:r>
              <a:rPr lang="en-US" sz="1800" b="1" dirty="0">
                <a:solidFill>
                  <a:srgbClr val="C00000"/>
                </a:solidFill>
                <a:effectLst/>
                <a:latin typeface="Calibri" panose="020F0502020204030204" pitchFamily="34" charset="0"/>
              </a:rPr>
              <a:t>Session 6 </a:t>
            </a:r>
            <a:r>
              <a:rPr lang="en-US" sz="1800" b="1" dirty="0">
                <a:effectLst/>
                <a:latin typeface="Calibri" panose="020F0502020204030204" pitchFamily="34" charset="0"/>
              </a:rPr>
              <a:t>- Roadmap for a 3yrs Pilot Capacity Building Program Planning </a:t>
            </a:r>
            <a:r>
              <a:rPr lang="en-US" sz="1800" dirty="0">
                <a:effectLst/>
                <a:latin typeface="Calibri" panose="020F0502020204030204" pitchFamily="34" charset="0"/>
              </a:rPr>
              <a:t>– Priority Needs Assessment, Goals and Scope for  program </a:t>
            </a:r>
            <a:r>
              <a:rPr lang="en-US" dirty="0">
                <a:latin typeface="Calibri" panose="020F0502020204030204" pitchFamily="34" charset="0"/>
              </a:rPr>
              <a:t>c</a:t>
            </a:r>
            <a:r>
              <a:rPr lang="en-US" sz="1800" dirty="0">
                <a:effectLst/>
                <a:latin typeface="Calibri" panose="020F0502020204030204" pitchFamily="34" charset="0"/>
              </a:rPr>
              <a:t>o-development;</a:t>
            </a:r>
            <a:endParaRPr lang="en-US" sz="1800" dirty="0">
              <a:effectLst/>
              <a:latin typeface="Times New Roman" panose="02020603050405020304" pitchFamily="18" charset="0"/>
            </a:endParaRPr>
          </a:p>
          <a:p>
            <a:pPr algn="just">
              <a:spcAft>
                <a:spcPts val="900"/>
              </a:spcAft>
            </a:pPr>
            <a:r>
              <a:rPr lang="en-US" sz="1800" b="1" dirty="0">
                <a:solidFill>
                  <a:srgbClr val="C00000"/>
                </a:solidFill>
                <a:effectLst/>
                <a:latin typeface="Times New Roman" panose="02020603050405020304" pitchFamily="18" charset="0"/>
              </a:rPr>
              <a:t>Sessions 7 </a:t>
            </a:r>
            <a:r>
              <a:rPr lang="en-US" sz="1800" dirty="0">
                <a:effectLst/>
                <a:latin typeface="Times New Roman" panose="02020603050405020304" pitchFamily="18" charset="0"/>
              </a:rPr>
              <a:t>- </a:t>
            </a:r>
            <a:r>
              <a:rPr lang="en-US" sz="1800" b="1" dirty="0">
                <a:effectLst/>
                <a:latin typeface="Calibri" panose="020F0502020204030204" pitchFamily="34" charset="0"/>
              </a:rPr>
              <a:t>Feasibility, Sustainability, Adaptability and Impact Assessment </a:t>
            </a:r>
            <a:r>
              <a:rPr lang="en-US" sz="1800" dirty="0">
                <a:effectLst/>
                <a:latin typeface="Calibri" panose="020F0502020204030204" pitchFamily="34" charset="0"/>
              </a:rPr>
              <a:t>of the Network Program Development</a:t>
            </a:r>
            <a:r>
              <a:rPr lang="en-US" dirty="0">
                <a:latin typeface="Times New Roman" panose="02020603050405020304" pitchFamily="18" charset="0"/>
              </a:rPr>
              <a:t> and recommendations by the session chairs; </a:t>
            </a:r>
            <a:endParaRPr lang="en-US" sz="1800" dirty="0">
              <a:effectLst/>
              <a:latin typeface="Times New Roman" panose="02020603050405020304" pitchFamily="18" charset="0"/>
            </a:endParaRPr>
          </a:p>
          <a:p>
            <a:pPr algn="just"/>
            <a:r>
              <a:rPr lang="en-US" sz="1800" b="1" dirty="0">
                <a:solidFill>
                  <a:srgbClr val="C00000"/>
                </a:solidFill>
                <a:effectLst/>
                <a:latin typeface="Times New Roman" panose="02020603050405020304" pitchFamily="18" charset="0"/>
              </a:rPr>
              <a:t>Session 8</a:t>
            </a:r>
            <a:r>
              <a:rPr lang="en-US" sz="1800" dirty="0">
                <a:solidFill>
                  <a:srgbClr val="C00000"/>
                </a:solidFill>
                <a:effectLst/>
                <a:latin typeface="Times New Roman" panose="02020603050405020304" pitchFamily="18" charset="0"/>
              </a:rPr>
              <a:t> </a:t>
            </a:r>
            <a:r>
              <a:rPr lang="en-US" sz="1800" dirty="0">
                <a:effectLst/>
                <a:latin typeface="Times New Roman" panose="02020603050405020304" pitchFamily="18" charset="0"/>
              </a:rPr>
              <a:t>- </a:t>
            </a:r>
            <a:r>
              <a:rPr lang="en-US" sz="1800" b="1" dirty="0">
                <a:effectLst/>
                <a:latin typeface="Calibri" panose="020F0502020204030204" pitchFamily="34" charset="0"/>
              </a:rPr>
              <a:t>The Way Forward </a:t>
            </a:r>
            <a:r>
              <a:rPr lang="en-US" sz="1800" dirty="0">
                <a:effectLst/>
                <a:latin typeface="Calibri" panose="020F0502020204030204" pitchFamily="34" charset="0"/>
              </a:rPr>
              <a:t>– Summary of Experts' Planning Recommendations and next Steps </a:t>
            </a:r>
            <a:endParaRPr lang="en-US" sz="1800" dirty="0">
              <a:effectLst/>
              <a:latin typeface="Times New Roman" panose="02020603050405020304" pitchFamily="18" charset="0"/>
            </a:endParaRPr>
          </a:p>
        </p:txBody>
      </p:sp>
      <p:sp>
        <p:nvSpPr>
          <p:cNvPr id="11" name="TextBox 10">
            <a:extLst>
              <a:ext uri="{FF2B5EF4-FFF2-40B4-BE49-F238E27FC236}">
                <a16:creationId xmlns:a16="http://schemas.microsoft.com/office/drawing/2014/main" id="{4DFC829A-50B0-4596-C6F3-0F485801761C}"/>
              </a:ext>
            </a:extLst>
          </p:cNvPr>
          <p:cNvSpPr txBox="1"/>
          <p:nvPr/>
        </p:nvSpPr>
        <p:spPr>
          <a:xfrm>
            <a:off x="7967264" y="1766948"/>
            <a:ext cx="4039239" cy="4801314"/>
          </a:xfrm>
          <a:prstGeom prst="rect">
            <a:avLst/>
          </a:prstGeom>
          <a:solidFill>
            <a:schemeClr val="bg1">
              <a:lumMod val="85000"/>
            </a:schemeClr>
          </a:solidFill>
        </p:spPr>
        <p:txBody>
          <a:bodyPr wrap="square" rtlCol="0">
            <a:spAutoFit/>
          </a:bodyPr>
          <a:lstStyle/>
          <a:p>
            <a:r>
              <a:rPr lang="en-US" sz="1800" b="1" dirty="0">
                <a:effectLst/>
                <a:latin typeface="Calibri" panose="020F0502020204030204" pitchFamily="34" charset="0"/>
                <a:ea typeface="Times New Roman" panose="02020603050405020304" pitchFamily="18" charset="0"/>
              </a:rPr>
              <a:t>Review of the proposed Academy Concept Note Terms of Reference (</a:t>
            </a:r>
            <a:r>
              <a:rPr lang="en-US" sz="1800" b="1" dirty="0" err="1">
                <a:effectLst/>
                <a:latin typeface="Calibri" panose="020F0502020204030204" pitchFamily="34" charset="0"/>
                <a:ea typeface="Times New Roman" panose="02020603050405020304" pitchFamily="18" charset="0"/>
              </a:rPr>
              <a:t>ToR</a:t>
            </a:r>
            <a:r>
              <a:rPr lang="en-US" sz="1800" b="1" dirty="0">
                <a:effectLst/>
                <a:latin typeface="Calibri" panose="020F0502020204030204" pitchFamily="34" charset="0"/>
                <a:ea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rPr>
              <a:t> </a:t>
            </a:r>
            <a:r>
              <a:rPr lang="en-US" sz="1800" b="1" dirty="0">
                <a:effectLst/>
                <a:latin typeface="Calibri" panose="020F0502020204030204" pitchFamily="34" charset="0"/>
                <a:ea typeface="Times New Roman" panose="02020603050405020304" pitchFamily="18" charset="0"/>
              </a:rPr>
              <a:t>and Planning a Consensus-based ECOMED Academy Proposal for the IHP Council, covering issues such as: </a:t>
            </a:r>
            <a:r>
              <a:rPr lang="en-US" sz="1800" dirty="0">
                <a:effectLst/>
                <a:latin typeface="Calibri" panose="020F0502020204030204" pitchFamily="34" charset="0"/>
                <a:ea typeface="Times New Roman" panose="02020603050405020304" pitchFamily="18" charset="0"/>
              </a:rPr>
              <a:t> </a:t>
            </a:r>
            <a:endParaRPr lang="en-FR" sz="1800" dirty="0">
              <a:effectLst/>
              <a:latin typeface="Times New Roman" panose="02020603050405020304" pitchFamily="18" charset="0"/>
              <a:ea typeface="Times New Roman" panose="02020603050405020304" pitchFamily="18" charset="0"/>
            </a:endParaRPr>
          </a:p>
          <a:p>
            <a:r>
              <a:rPr lang="en-US" sz="1800" dirty="0">
                <a:effectLst/>
                <a:latin typeface="Calibri" panose="020F0502020204030204" pitchFamily="34" charset="0"/>
                <a:ea typeface="Times New Roman" panose="02020603050405020304" pitchFamily="18" charset="0"/>
              </a:rPr>
              <a:t>1) Goals, Model &amp; UNESCO-IHP support to engage the member-states</a:t>
            </a:r>
            <a:endParaRPr lang="en-FR" sz="1800" dirty="0">
              <a:effectLst/>
              <a:latin typeface="Times New Roman" panose="02020603050405020304" pitchFamily="18" charset="0"/>
              <a:ea typeface="Times New Roman" panose="02020603050405020304" pitchFamily="18" charset="0"/>
            </a:endParaRPr>
          </a:p>
          <a:p>
            <a:r>
              <a:rPr lang="en-US" sz="1800" dirty="0">
                <a:effectLst/>
                <a:latin typeface="Calibri" panose="020F0502020204030204" pitchFamily="34" charset="0"/>
                <a:ea typeface="Times New Roman" panose="02020603050405020304" pitchFamily="18" charset="0"/>
              </a:rPr>
              <a:t>2) Proposed Scope of Core Programs</a:t>
            </a:r>
            <a:endParaRPr lang="en-FR" sz="1800" dirty="0">
              <a:effectLst/>
              <a:latin typeface="Times New Roman" panose="02020603050405020304" pitchFamily="18" charset="0"/>
              <a:ea typeface="Times New Roman" panose="02020603050405020304" pitchFamily="18" charset="0"/>
            </a:endParaRPr>
          </a:p>
          <a:p>
            <a:r>
              <a:rPr lang="en-US" sz="1800" dirty="0">
                <a:effectLst/>
                <a:latin typeface="Calibri" panose="020F0502020204030204" pitchFamily="34" charset="0"/>
                <a:ea typeface="Times New Roman" panose="02020603050405020304" pitchFamily="18" charset="0"/>
              </a:rPr>
              <a:t>3) Governance, Strategic Network Development and </a:t>
            </a:r>
            <a:r>
              <a:rPr lang="en-US" dirty="0">
                <a:latin typeface="Calibri" panose="020F0502020204030204" pitchFamily="34" charset="0"/>
                <a:ea typeface="Times New Roman" panose="02020603050405020304" pitchFamily="18" charset="0"/>
              </a:rPr>
              <a:t>I</a:t>
            </a:r>
            <a:r>
              <a:rPr lang="en-US" sz="1800" dirty="0">
                <a:effectLst/>
                <a:latin typeface="Calibri" panose="020F0502020204030204" pitchFamily="34" charset="0"/>
                <a:ea typeface="Times New Roman" panose="02020603050405020304" pitchFamily="18" charset="0"/>
              </a:rPr>
              <a:t>mplementation</a:t>
            </a:r>
            <a:endParaRPr lang="en-FR" sz="1800" dirty="0">
              <a:effectLst/>
              <a:latin typeface="Times New Roman" panose="02020603050405020304" pitchFamily="18" charset="0"/>
              <a:ea typeface="Times New Roman" panose="02020603050405020304" pitchFamily="18" charset="0"/>
            </a:endParaRPr>
          </a:p>
          <a:p>
            <a:r>
              <a:rPr lang="en-US" sz="1800" dirty="0">
                <a:effectLst/>
                <a:latin typeface="Calibri" panose="020F0502020204030204" pitchFamily="34" charset="0"/>
                <a:ea typeface="Times New Roman" panose="02020603050405020304" pitchFamily="18" charset="0"/>
              </a:rPr>
              <a:t>4) Financing Strategies &amp; Resources, </a:t>
            </a:r>
            <a:endParaRPr lang="en-FR" sz="1800" dirty="0">
              <a:effectLst/>
              <a:latin typeface="Times New Roman" panose="02020603050405020304" pitchFamily="18" charset="0"/>
              <a:ea typeface="Times New Roman" panose="02020603050405020304" pitchFamily="18" charset="0"/>
            </a:endParaRPr>
          </a:p>
          <a:p>
            <a:r>
              <a:rPr lang="en-US" dirty="0">
                <a:latin typeface="Calibri" panose="020F0502020204030204" pitchFamily="34" charset="0"/>
                <a:ea typeface="Times New Roman" panose="02020603050405020304" pitchFamily="18" charset="0"/>
              </a:rPr>
              <a:t>5</a:t>
            </a:r>
            <a:r>
              <a:rPr lang="en-US" sz="1800" dirty="0">
                <a:effectLst/>
                <a:latin typeface="Calibri" panose="020F0502020204030204" pitchFamily="34" charset="0"/>
                <a:ea typeface="Times New Roman" panose="02020603050405020304" pitchFamily="18" charset="0"/>
              </a:rPr>
              <a:t>) Performance Measures Monitoring</a:t>
            </a:r>
          </a:p>
          <a:p>
            <a:r>
              <a:rPr lang="en-US" dirty="0">
                <a:latin typeface="Calibri" panose="020F0502020204030204" pitchFamily="34" charset="0"/>
                <a:ea typeface="Times New Roman" panose="02020603050405020304" pitchFamily="18" charset="0"/>
              </a:rPr>
              <a:t>6) </a:t>
            </a:r>
            <a:r>
              <a:rPr lang="en-US" sz="1800" dirty="0">
                <a:effectLst/>
                <a:latin typeface="Calibri" panose="020F0502020204030204" pitchFamily="34" charset="0"/>
                <a:ea typeface="Times New Roman" panose="02020603050405020304" pitchFamily="18" charset="0"/>
              </a:rPr>
              <a:t> Capacity Impacts Assessment </a:t>
            </a:r>
            <a:endParaRPr lang="en-FR" sz="1800" dirty="0">
              <a:effectLst/>
              <a:latin typeface="Times New Roman" panose="02020603050405020304" pitchFamily="18" charset="0"/>
              <a:ea typeface="Times New Roman" panose="02020603050405020304" pitchFamily="18" charset="0"/>
            </a:endParaRPr>
          </a:p>
          <a:p>
            <a:r>
              <a:rPr lang="en-US" sz="1800" dirty="0">
                <a:effectLst/>
                <a:latin typeface="Calibri" panose="020F0502020204030204" pitchFamily="34" charset="0"/>
                <a:ea typeface="Times New Roman" panose="02020603050405020304" pitchFamily="18" charset="0"/>
              </a:rPr>
              <a:t>7) Communication Policy, </a:t>
            </a:r>
            <a:r>
              <a:rPr lang="en-US" dirty="0">
                <a:latin typeface="Calibri" panose="020F0502020204030204" pitchFamily="34" charset="0"/>
                <a:ea typeface="Times New Roman" panose="02020603050405020304" pitchFamily="18" charset="0"/>
              </a:rPr>
              <a:t>P</a:t>
            </a:r>
            <a:r>
              <a:rPr lang="en-US" sz="1800" dirty="0">
                <a:effectLst/>
                <a:latin typeface="Calibri" panose="020F0502020204030204" pitchFamily="34" charset="0"/>
                <a:ea typeface="Times New Roman" panose="02020603050405020304" pitchFamily="18" charset="0"/>
              </a:rPr>
              <a:t>ublications</a:t>
            </a:r>
            <a:endParaRPr lang="en-FR" sz="1800" dirty="0">
              <a:effectLst/>
              <a:latin typeface="Times New Roman" panose="02020603050405020304" pitchFamily="18" charset="0"/>
              <a:ea typeface="Times New Roman" panose="02020603050405020304" pitchFamily="18" charset="0"/>
            </a:endParaRPr>
          </a:p>
          <a:p>
            <a:r>
              <a:rPr lang="en-US" sz="1800" dirty="0">
                <a:effectLst/>
                <a:latin typeface="Calibri" panose="020F0502020204030204" pitchFamily="34" charset="0"/>
                <a:ea typeface="Times New Roman" panose="02020603050405020304" pitchFamily="18" charset="0"/>
              </a:rPr>
              <a:t>8) Other issues </a:t>
            </a:r>
            <a:endParaRPr lang="en-US" dirty="0">
              <a:latin typeface="Calibri" panose="020F0502020204030204" pitchFamily="34" charset="0"/>
              <a:ea typeface="Times New Roman" panose="02020603050405020304" pitchFamily="18" charset="0"/>
            </a:endParaRPr>
          </a:p>
          <a:p>
            <a:r>
              <a:rPr lang="en-US" sz="1800" dirty="0">
                <a:solidFill>
                  <a:srgbClr val="C00000"/>
                </a:solidFill>
                <a:effectLst/>
                <a:latin typeface="Calibri" panose="020F0502020204030204" pitchFamily="34" charset="0"/>
                <a:ea typeface="Times New Roman" panose="02020603050405020304" pitchFamily="18" charset="0"/>
              </a:rPr>
              <a:t>Expected </a:t>
            </a:r>
            <a:r>
              <a:rPr lang="en-US" dirty="0">
                <a:solidFill>
                  <a:srgbClr val="C00000"/>
                </a:solidFill>
                <a:latin typeface="Calibri" panose="020F0502020204030204" pitchFamily="34" charset="0"/>
                <a:ea typeface="Times New Roman" panose="02020603050405020304" pitchFamily="18" charset="0"/>
              </a:rPr>
              <a:t>O</a:t>
            </a:r>
            <a:r>
              <a:rPr lang="en-US" sz="1800" dirty="0">
                <a:solidFill>
                  <a:srgbClr val="C00000"/>
                </a:solidFill>
                <a:effectLst/>
                <a:latin typeface="Calibri" panose="020F0502020204030204" pitchFamily="34" charset="0"/>
                <a:ea typeface="Times New Roman" panose="02020603050405020304" pitchFamily="18" charset="0"/>
              </a:rPr>
              <a:t>utcome:  </a:t>
            </a:r>
            <a:r>
              <a:rPr lang="en-US" sz="1800" dirty="0">
                <a:effectLst/>
                <a:latin typeface="Calibri" panose="020F0502020204030204" pitchFamily="34" charset="0"/>
                <a:ea typeface="Times New Roman" panose="02020603050405020304" pitchFamily="18" charset="0"/>
              </a:rPr>
              <a:t>Recommendations  for Academy Network </a:t>
            </a:r>
            <a:r>
              <a:rPr lang="en-US" dirty="0">
                <a:latin typeface="Calibri" panose="020F0502020204030204" pitchFamily="34" charset="0"/>
                <a:ea typeface="Times New Roman" panose="02020603050405020304" pitchFamily="18" charset="0"/>
              </a:rPr>
              <a:t>M</a:t>
            </a:r>
            <a:r>
              <a:rPr lang="en-US" sz="1800" dirty="0">
                <a:effectLst/>
                <a:latin typeface="Calibri" panose="020F0502020204030204" pitchFamily="34" charset="0"/>
                <a:ea typeface="Times New Roman" panose="02020603050405020304" pitchFamily="18" charset="0"/>
              </a:rPr>
              <a:t>odel</a:t>
            </a:r>
            <a:endParaRPr lang="en-FR"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21228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2254" y="372132"/>
            <a:ext cx="8282380" cy="567640"/>
          </a:xfrm>
        </p:spPr>
        <p:txBody>
          <a:bodyPr>
            <a:normAutofit fontScale="90000"/>
          </a:bodyPr>
          <a:lstStyle/>
          <a:p>
            <a:pPr algn="ctr"/>
            <a:r>
              <a:rPr lang="en-US" sz="2700" b="1" dirty="0">
                <a:latin typeface="Arial" panose="020B0604020202020204" pitchFamily="34" charset="0"/>
                <a:cs typeface="Arial" panose="020B0604020202020204" pitchFamily="34" charset="0"/>
              </a:rPr>
              <a:t> ECOMED Academy Network Proposed Core Programs</a:t>
            </a:r>
            <a:br>
              <a:rPr lang="en-US" sz="2700" b="1" dirty="0">
                <a:latin typeface="Arial" panose="020B0604020202020204" pitchFamily="34" charset="0"/>
                <a:cs typeface="Arial" panose="020B0604020202020204" pitchFamily="34" charset="0"/>
              </a:rPr>
            </a:br>
            <a:r>
              <a:rPr lang="en-US" sz="2200" b="1" i="1" dirty="0">
                <a:latin typeface="Arial" panose="020B0604020202020204" pitchFamily="34" charset="0"/>
                <a:cs typeface="Arial" panose="020B0604020202020204" pitchFamily="34" charset="0"/>
              </a:rPr>
              <a:t>Leveraging experience, knowledge-</a:t>
            </a:r>
            <a:r>
              <a:rPr lang="en-US" sz="2200" b="1" i="1" dirty="0" err="1">
                <a:latin typeface="Arial" panose="020B0604020202020204" pitchFamily="34" charset="0"/>
                <a:cs typeface="Arial" panose="020B0604020202020204" pitchFamily="34" charset="0"/>
              </a:rPr>
              <a:t>bassis</a:t>
            </a:r>
            <a:r>
              <a:rPr lang="en-US" sz="2200" b="1" i="1" dirty="0">
                <a:latin typeface="Arial" panose="020B0604020202020204" pitchFamily="34" charset="0"/>
                <a:cs typeface="Arial" panose="020B0604020202020204" pitchFamily="34" charset="0"/>
              </a:rPr>
              <a:t>, Research &amp; Education    </a:t>
            </a:r>
            <a:endParaRPr lang="en-US" sz="2200" b="1" i="1" dirty="0">
              <a:solidFill>
                <a:srgbClr val="FF0000"/>
              </a:solidFill>
            </a:endParaRPr>
          </a:p>
        </p:txBody>
      </p:sp>
      <p:pic>
        <p:nvPicPr>
          <p:cNvPr id="3" name="Picture 1" descr="wsmartimage">
            <a:extLst>
              <a:ext uri="{FF2B5EF4-FFF2-40B4-BE49-F238E27FC236}">
                <a16:creationId xmlns:a16="http://schemas.microsoft.com/office/drawing/2014/main" id="{5CEC5B9C-FAD0-751B-E7CD-05AE109D11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910" y="132936"/>
            <a:ext cx="1228130" cy="1110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a:extLst>
              <a:ext uri="{FF2B5EF4-FFF2-40B4-BE49-F238E27FC236}">
                <a16:creationId xmlns:a16="http://schemas.microsoft.com/office/drawing/2014/main" id="{A0AB1E38-6B26-6609-672C-A41603D17B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92707" y="184003"/>
            <a:ext cx="1380391" cy="138039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 descr="wsmartimage">
            <a:extLst>
              <a:ext uri="{FF2B5EF4-FFF2-40B4-BE49-F238E27FC236}">
                <a16:creationId xmlns:a16="http://schemas.microsoft.com/office/drawing/2014/main" id="{910F7BF0-E9B0-528E-545F-847CB9E272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910" y="184004"/>
            <a:ext cx="1228130" cy="1110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TextBox 39">
            <a:extLst>
              <a:ext uri="{FF2B5EF4-FFF2-40B4-BE49-F238E27FC236}">
                <a16:creationId xmlns:a16="http://schemas.microsoft.com/office/drawing/2014/main" id="{CEC8CD67-3175-EBF3-5AB0-27ED85BF3522}"/>
              </a:ext>
            </a:extLst>
          </p:cNvPr>
          <p:cNvSpPr txBox="1"/>
          <p:nvPr/>
        </p:nvSpPr>
        <p:spPr>
          <a:xfrm>
            <a:off x="6096000" y="5966110"/>
            <a:ext cx="5984489" cy="707886"/>
          </a:xfrm>
          <a:prstGeom prst="rect">
            <a:avLst/>
          </a:prstGeom>
          <a:noFill/>
        </p:spPr>
        <p:txBody>
          <a:bodyPr wrap="square" rtlCol="0">
            <a:spAutoFit/>
          </a:bodyPr>
          <a:lstStyle/>
          <a:p>
            <a:pPr algn="ctr"/>
            <a:r>
              <a:rPr lang="en-FR" sz="2000" b="1" dirty="0">
                <a:solidFill>
                  <a:srgbClr val="C00000"/>
                </a:solidFill>
                <a:latin typeface="Arial" panose="020B0604020202020204" pitchFamily="34" charset="0"/>
                <a:cs typeface="Arial" panose="020B0604020202020204" pitchFamily="34" charset="0"/>
              </a:rPr>
              <a:t>Strategic Program Development,  Impacts Assessment &amp; Implementation Management</a:t>
            </a:r>
          </a:p>
        </p:txBody>
      </p:sp>
      <p:pic>
        <p:nvPicPr>
          <p:cNvPr id="6" name="Picture 2">
            <a:extLst>
              <a:ext uri="{FF2B5EF4-FFF2-40B4-BE49-F238E27FC236}">
                <a16:creationId xmlns:a16="http://schemas.microsoft.com/office/drawing/2014/main" id="{AF28A4A1-3B61-8ABC-AC69-50B66CDDDD9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30005" y="1620223"/>
            <a:ext cx="3632647" cy="429005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AC0A621F-E786-97C5-052E-E7C73148952F}"/>
              </a:ext>
            </a:extLst>
          </p:cNvPr>
          <p:cNvSpPr txBox="1"/>
          <p:nvPr/>
        </p:nvSpPr>
        <p:spPr>
          <a:xfrm>
            <a:off x="132245" y="1386938"/>
            <a:ext cx="6285053" cy="5355312"/>
          </a:xfrm>
          <a:prstGeom prst="rect">
            <a:avLst/>
          </a:prstGeom>
          <a:noFill/>
        </p:spPr>
        <p:txBody>
          <a:bodyPr wrap="square" rtlCol="0">
            <a:spAutoFit/>
          </a:bodyPr>
          <a:lstStyle/>
          <a:p>
            <a:r>
              <a:rPr lang="en-US" b="1" dirty="0">
                <a:latin typeface="Calibri" panose="020F0502020204030204" pitchFamily="34" charset="0"/>
                <a:ea typeface="Times New Roman" panose="02020603050405020304" pitchFamily="18" charset="0"/>
                <a:cs typeface="Calibri" panose="020F0502020204030204" pitchFamily="34" charset="0"/>
              </a:rPr>
              <a:t>R</a:t>
            </a:r>
            <a:r>
              <a:rPr lang="en-US" b="1" dirty="0">
                <a:effectLst/>
                <a:latin typeface="Calibri" panose="020F0502020204030204" pitchFamily="34" charset="0"/>
                <a:ea typeface="Times New Roman" panose="02020603050405020304" pitchFamily="18" charset="0"/>
                <a:cs typeface="Calibri" panose="020F0502020204030204" pitchFamily="34" charset="0"/>
              </a:rPr>
              <a:t>egional and transboundary ecosystem(s) pollution</a:t>
            </a:r>
            <a:r>
              <a:rPr lang="en-US" dirty="0">
                <a:effectLst/>
                <a:latin typeface="Calibri" panose="020F0502020204030204" pitchFamily="34" charset="0"/>
                <a:ea typeface="Times New Roman" panose="02020603050405020304" pitchFamily="18" charset="0"/>
                <a:cs typeface="Calibri" panose="020F0502020204030204" pitchFamily="34" charset="0"/>
              </a:rPr>
              <a:t> </a:t>
            </a:r>
            <a:r>
              <a:rPr lang="en-US" b="1" dirty="0">
                <a:effectLst/>
                <a:latin typeface="Calibri" panose="020F0502020204030204" pitchFamily="34" charset="0"/>
                <a:ea typeface="Times New Roman" panose="02020603050405020304" pitchFamily="18" charset="0"/>
                <a:cs typeface="Calibri" panose="020F0502020204030204" pitchFamily="34" charset="0"/>
              </a:rPr>
              <a:t>data-based mapping</a:t>
            </a:r>
            <a:r>
              <a:rPr lang="en-US" dirty="0">
                <a:effectLst/>
                <a:latin typeface="Calibri" panose="020F0502020204030204" pitchFamily="34" charset="0"/>
                <a:ea typeface="Times New Roman" panose="02020603050405020304" pitchFamily="18" charset="0"/>
                <a:cs typeface="Calibri" panose="020F0502020204030204" pitchFamily="34" charset="0"/>
              </a:rPr>
              <a:t> through </a:t>
            </a:r>
            <a:r>
              <a:rPr lang="en-US" dirty="0">
                <a:latin typeface="Calibri" panose="020F0502020204030204" pitchFamily="34" charset="0"/>
                <a:ea typeface="Times New Roman" panose="02020603050405020304" pitchFamily="18" charset="0"/>
                <a:cs typeface="Calibri" panose="020F0502020204030204" pitchFamily="34" charset="0"/>
              </a:rPr>
              <a:t>partnerships with UN organizations, </a:t>
            </a:r>
            <a:r>
              <a:rPr lang="en-US" dirty="0" err="1">
                <a:latin typeface="Calibri" panose="020F0502020204030204" pitchFamily="34" charset="0"/>
                <a:ea typeface="Times New Roman" panose="02020603050405020304" pitchFamily="18" charset="0"/>
                <a:cs typeface="Calibri" panose="020F0502020204030204" pitchFamily="34" charset="0"/>
              </a:rPr>
              <a:t>NGos</a:t>
            </a:r>
            <a:r>
              <a:rPr lang="en-US" dirty="0">
                <a:latin typeface="Calibri" panose="020F0502020204030204" pitchFamily="34" charset="0"/>
                <a:ea typeface="Times New Roman" panose="02020603050405020304" pitchFamily="18" charset="0"/>
                <a:cs typeface="Calibri" panose="020F0502020204030204" pitchFamily="34" charset="0"/>
              </a:rPr>
              <a:t> and member-states’ institutes </a:t>
            </a:r>
            <a:r>
              <a:rPr lang="en-US" dirty="0">
                <a:effectLst/>
                <a:latin typeface="Calibri" panose="020F0502020204030204" pitchFamily="34" charset="0"/>
                <a:ea typeface="Times New Roman" panose="02020603050405020304" pitchFamily="18" charset="0"/>
                <a:cs typeface="Calibri" panose="020F0502020204030204" pitchFamily="34" charset="0"/>
              </a:rPr>
              <a:t>to support public health risk assessment, environmental policy of ecosystems protection, effluent pre-disposal quality control and eco-development.</a:t>
            </a:r>
            <a:r>
              <a:rPr lang="en-FR" dirty="0">
                <a:effectLst/>
                <a:latin typeface="Calibri" panose="020F0502020204030204" pitchFamily="34" charset="0"/>
                <a:cs typeface="Calibri" panose="020F0502020204030204" pitchFamily="34" charset="0"/>
              </a:rPr>
              <a:t> </a:t>
            </a:r>
          </a:p>
          <a:p>
            <a:endParaRPr lang="en-FR" sz="900" dirty="0">
              <a:latin typeface="Calibri" panose="020F0502020204030204" pitchFamily="34" charset="0"/>
              <a:cs typeface="Calibri" panose="020F0502020204030204" pitchFamily="34" charset="0"/>
            </a:endParaRPr>
          </a:p>
          <a:p>
            <a:r>
              <a:rPr lang="en-US" b="1" dirty="0">
                <a:effectLst/>
                <a:latin typeface="Calibri" panose="020F0502020204030204" pitchFamily="34" charset="0"/>
                <a:ea typeface="Times New Roman" panose="02020603050405020304" pitchFamily="18" charset="0"/>
                <a:cs typeface="Calibri" panose="020F0502020204030204" pitchFamily="34" charset="0"/>
              </a:rPr>
              <a:t>Regional Stakeholders’ Planning </a:t>
            </a:r>
            <a:r>
              <a:rPr lang="en-US" b="1" dirty="0">
                <a:latin typeface="Calibri" panose="020F0502020204030204" pitchFamily="34" charset="0"/>
                <a:ea typeface="Times New Roman" panose="02020603050405020304" pitchFamily="18" charset="0"/>
                <a:cs typeface="Calibri" panose="020F0502020204030204" pitchFamily="34" charset="0"/>
              </a:rPr>
              <a:t>Forum</a:t>
            </a:r>
            <a:r>
              <a:rPr lang="en-US" b="1" dirty="0">
                <a:effectLst/>
                <a:latin typeface="Calibri" panose="020F0502020204030204" pitchFamily="34" charset="0"/>
                <a:ea typeface="Times New Roman" panose="02020603050405020304" pitchFamily="18" charset="0"/>
                <a:cs typeface="Calibri" panose="020F0502020204030204" pitchFamily="34" charset="0"/>
              </a:rPr>
              <a:t> </a:t>
            </a:r>
            <a:r>
              <a:rPr lang="en-US" dirty="0">
                <a:effectLst/>
                <a:latin typeface="Calibri" panose="020F0502020204030204" pitchFamily="34" charset="0"/>
                <a:ea typeface="Times New Roman" panose="02020603050405020304" pitchFamily="18" charset="0"/>
                <a:cs typeface="Calibri" panose="020F0502020204030204" pitchFamily="34" charset="0"/>
              </a:rPr>
              <a:t>for priority capacity building needs assessment </a:t>
            </a:r>
            <a:r>
              <a:rPr lang="en-US" dirty="0">
                <a:latin typeface="Calibri" panose="020F0502020204030204" pitchFamily="34" charset="0"/>
                <a:ea typeface="Times New Roman" panose="02020603050405020304" pitchFamily="18" charset="0"/>
                <a:cs typeface="Calibri" panose="020F0502020204030204" pitchFamily="34" charset="0"/>
              </a:rPr>
              <a:t>for strategic program development.</a:t>
            </a:r>
            <a:endParaRPr lang="en-US" dirty="0">
              <a:effectLst/>
              <a:latin typeface="Calibri" panose="020F0502020204030204" pitchFamily="34" charset="0"/>
              <a:ea typeface="Times New Roman" panose="02020603050405020304" pitchFamily="18" charset="0"/>
              <a:cs typeface="Calibri" panose="020F0502020204030204" pitchFamily="34" charset="0"/>
            </a:endParaRPr>
          </a:p>
          <a:p>
            <a:endParaRPr lang="en-US" sz="900" b="1" dirty="0">
              <a:effectLst/>
              <a:latin typeface="Calibri" panose="020F0502020204030204" pitchFamily="34" charset="0"/>
              <a:ea typeface="Times New Roman" panose="02020603050405020304" pitchFamily="18" charset="0"/>
              <a:cs typeface="Calibri" panose="020F0502020204030204" pitchFamily="34" charset="0"/>
            </a:endParaRPr>
          </a:p>
          <a:p>
            <a:r>
              <a:rPr lang="en-US" b="1" dirty="0">
                <a:latin typeface="Calibri" panose="020F0502020204030204" pitchFamily="34" charset="0"/>
                <a:ea typeface="Times New Roman" panose="02020603050405020304" pitchFamily="18" charset="0"/>
                <a:cs typeface="Calibri" panose="020F0502020204030204" pitchFamily="34" charset="0"/>
              </a:rPr>
              <a:t>E</a:t>
            </a:r>
            <a:r>
              <a:rPr lang="en-US" b="1" dirty="0">
                <a:effectLst/>
                <a:latin typeface="Calibri" panose="020F0502020204030204" pitchFamily="34" charset="0"/>
                <a:ea typeface="Times New Roman" panose="02020603050405020304" pitchFamily="18" charset="0"/>
                <a:cs typeface="Calibri" panose="020F0502020204030204" pitchFamily="34" charset="0"/>
              </a:rPr>
              <a:t>xperience-based state-of-the-art research programs, graduate education and life-long specialized training </a:t>
            </a:r>
            <a:r>
              <a:rPr lang="en-US" dirty="0">
                <a:effectLst/>
                <a:latin typeface="Calibri" panose="020F0502020204030204" pitchFamily="34" charset="0"/>
                <a:ea typeface="Times New Roman" panose="02020603050405020304" pitchFamily="18" charset="0"/>
                <a:cs typeface="Calibri" panose="020F0502020204030204" pitchFamily="34" charset="0"/>
              </a:rPr>
              <a:t>for stakeholders, water experts, engineers, public service managers and other specialists of water authorities, local governments and academia from the member states,  focusing on the challenges of climate adaptation, ecosystem  protection and resilience building;</a:t>
            </a:r>
            <a:endParaRPr lang="en-FR" dirty="0">
              <a:effectLst/>
              <a:latin typeface="Calibri" panose="020F0502020204030204" pitchFamily="34" charset="0"/>
              <a:cs typeface="Calibri" panose="020F0502020204030204" pitchFamily="34" charset="0"/>
            </a:endParaRPr>
          </a:p>
          <a:p>
            <a:endParaRPr lang="en-FR" sz="900" dirty="0">
              <a:latin typeface="Calibri" panose="020F0502020204030204" pitchFamily="34" charset="0"/>
              <a:cs typeface="Calibri" panose="020F0502020204030204" pitchFamily="34" charset="0"/>
            </a:endParaRPr>
          </a:p>
          <a:p>
            <a:r>
              <a:rPr lang="en-US" b="1" dirty="0">
                <a:latin typeface="Calibri" panose="020F0502020204030204" pitchFamily="34" charset="0"/>
                <a:ea typeface="Times New Roman" panose="02020603050405020304" pitchFamily="18" charset="0"/>
                <a:cs typeface="Calibri" panose="020F0502020204030204" pitchFamily="34" charset="0"/>
              </a:rPr>
              <a:t>S</a:t>
            </a:r>
            <a:r>
              <a:rPr lang="en-US" b="1" dirty="0">
                <a:effectLst/>
                <a:latin typeface="Calibri" panose="020F0502020204030204" pitchFamily="34" charset="0"/>
                <a:ea typeface="Times New Roman" panose="02020603050405020304" pitchFamily="18" charset="0"/>
                <a:cs typeface="Calibri" panose="020F0502020204030204" pitchFamily="34" charset="0"/>
              </a:rPr>
              <a:t>ocietal awareness raising towards a sustainable community,  </a:t>
            </a:r>
            <a:r>
              <a:rPr lang="en-US" dirty="0">
                <a:effectLst/>
                <a:latin typeface="Calibri" panose="020F0502020204030204" pitchFamily="34" charset="0"/>
                <a:ea typeface="Times New Roman" panose="02020603050405020304" pitchFamily="18" charset="0"/>
                <a:cs typeface="Calibri" panose="020F0502020204030204" pitchFamily="34" charset="0"/>
              </a:rPr>
              <a:t>promoting</a:t>
            </a:r>
            <a:r>
              <a:rPr lang="en-US" b="1" dirty="0">
                <a:effectLst/>
                <a:latin typeface="Calibri" panose="020F0502020204030204" pitchFamily="34" charset="0"/>
                <a:ea typeface="Times New Roman" panose="02020603050405020304" pitchFamily="18" charset="0"/>
                <a:cs typeface="Calibri" panose="020F0502020204030204" pitchFamily="34" charset="0"/>
              </a:rPr>
              <a:t> </a:t>
            </a:r>
            <a:r>
              <a:rPr lang="en-US" dirty="0">
                <a:effectLst/>
                <a:latin typeface="Calibri" panose="020F0502020204030204" pitchFamily="34" charset="0"/>
                <a:ea typeface="Times New Roman" panose="02020603050405020304" pitchFamily="18" charset="0"/>
                <a:cs typeface="Calibri" panose="020F0502020204030204" pitchFamily="34" charset="0"/>
              </a:rPr>
              <a:t>climate adaptation and socio-cultural resilience. </a:t>
            </a:r>
          </a:p>
          <a:p>
            <a:endParaRPr lang="en-US" sz="900" dirty="0">
              <a:latin typeface="Calibri" panose="020F0502020204030204" pitchFamily="34" charset="0"/>
              <a:cs typeface="Calibri" panose="020F0502020204030204" pitchFamily="34" charset="0"/>
            </a:endParaRPr>
          </a:p>
          <a:p>
            <a:r>
              <a:rPr lang="en-US" b="1" dirty="0">
                <a:latin typeface="Calibri" panose="020F0502020204030204" pitchFamily="34" charset="0"/>
                <a:ea typeface="Times New Roman" panose="02020603050405020304" pitchFamily="18" charset="0"/>
                <a:cs typeface="Calibri" panose="020F0502020204030204" pitchFamily="34" charset="0"/>
              </a:rPr>
              <a:t>Promoting R</a:t>
            </a:r>
            <a:r>
              <a:rPr lang="en-US" b="1" dirty="0">
                <a:effectLst/>
                <a:latin typeface="Calibri" panose="020F0502020204030204" pitchFamily="34" charset="0"/>
                <a:ea typeface="Times New Roman" panose="02020603050405020304" pitchFamily="18" charset="0"/>
                <a:cs typeface="Calibri" panose="020F0502020204030204" pitchFamily="34" charset="0"/>
              </a:rPr>
              <a:t>egional stakeholders’ partnerships  </a:t>
            </a:r>
            <a:r>
              <a:rPr lang="en-US" dirty="0">
                <a:effectLst/>
                <a:latin typeface="Calibri" panose="020F0502020204030204" pitchFamily="34" charset="0"/>
                <a:ea typeface="Times New Roman" panose="02020603050405020304" pitchFamily="18" charset="0"/>
                <a:cs typeface="Calibri" panose="020F0502020204030204" pitchFamily="34" charset="0"/>
              </a:rPr>
              <a:t>for </a:t>
            </a:r>
            <a:r>
              <a:rPr lang="en-US" dirty="0">
                <a:latin typeface="Calibri" panose="020F0502020204030204" pitchFamily="34" charset="0"/>
                <a:ea typeface="Times New Roman" panose="02020603050405020304" pitchFamily="18" charset="0"/>
                <a:cs typeface="Calibri" panose="020F0502020204030204" pitchFamily="34" charset="0"/>
              </a:rPr>
              <a:t>coastal</a:t>
            </a:r>
            <a:r>
              <a:rPr lang="en-US" dirty="0">
                <a:effectLst/>
                <a:latin typeface="Calibri" panose="020F0502020204030204" pitchFamily="34" charset="0"/>
                <a:ea typeface="Times New Roman" panose="02020603050405020304" pitchFamily="18" charset="0"/>
                <a:cs typeface="Calibri" panose="020F0502020204030204" pitchFamily="34" charset="0"/>
              </a:rPr>
              <a:t> eco-development and regional cooperation for urbanization planning </a:t>
            </a:r>
            <a:endParaRPr lang="en-F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10337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8040" y="372132"/>
            <a:ext cx="8803660" cy="567640"/>
          </a:xfrm>
        </p:spPr>
        <p:txBody>
          <a:bodyPr>
            <a:normAutofit fontScale="90000"/>
          </a:bodyPr>
          <a:lstStyle/>
          <a:p>
            <a:pPr algn="ctr"/>
            <a:r>
              <a:rPr lang="en-US" sz="2700" b="1" dirty="0">
                <a:latin typeface="Arial" panose="020B0604020202020204" pitchFamily="34" charset="0"/>
                <a:cs typeface="Arial" panose="020B0604020202020204" pitchFamily="34" charset="0"/>
              </a:rPr>
              <a:t> </a:t>
            </a:r>
            <a:br>
              <a:rPr lang="en-US" sz="2700" b="1" dirty="0">
                <a:latin typeface="Arial" panose="020B0604020202020204" pitchFamily="34" charset="0"/>
                <a:cs typeface="Arial" panose="020B0604020202020204" pitchFamily="34" charset="0"/>
              </a:rPr>
            </a:br>
            <a:r>
              <a:rPr lang="en-US" sz="2700" b="1" dirty="0">
                <a:latin typeface="Arial" panose="020B0604020202020204" pitchFamily="34" charset="0"/>
                <a:cs typeface="Arial" panose="020B0604020202020204" pitchFamily="34" charset="0"/>
              </a:rPr>
              <a:t>ECOMED Academy Network Strategic Development &amp; Proposed Pilots Target Objectives – </a:t>
            </a:r>
            <a:r>
              <a:rPr lang="en-US" sz="2700" b="1">
                <a:latin typeface="Arial" panose="020B0604020202020204" pitchFamily="34" charset="0"/>
                <a:cs typeface="Arial" panose="020B0604020202020204" pitchFamily="34" charset="0"/>
              </a:rPr>
              <a:t>Summary of Session </a:t>
            </a:r>
            <a:r>
              <a:rPr lang="en-US" sz="2700" b="1" dirty="0">
                <a:latin typeface="Arial" panose="020B0604020202020204" pitchFamily="34" charset="0"/>
                <a:cs typeface="Arial" panose="020B0604020202020204" pitchFamily="34" charset="0"/>
              </a:rPr>
              <a:t>6</a:t>
            </a:r>
            <a:br>
              <a:rPr lang="en-US" sz="2700" b="1" dirty="0">
                <a:latin typeface="Arial" panose="020B0604020202020204" pitchFamily="34" charset="0"/>
                <a:cs typeface="Arial" panose="020B0604020202020204" pitchFamily="34" charset="0"/>
              </a:rPr>
            </a:br>
            <a:endParaRPr lang="en-US" sz="2200" b="1" i="1" dirty="0">
              <a:solidFill>
                <a:srgbClr val="FF0000"/>
              </a:solidFill>
            </a:endParaRPr>
          </a:p>
        </p:txBody>
      </p:sp>
      <p:pic>
        <p:nvPicPr>
          <p:cNvPr id="3" name="Picture 1" descr="wsmartimage">
            <a:extLst>
              <a:ext uri="{FF2B5EF4-FFF2-40B4-BE49-F238E27FC236}">
                <a16:creationId xmlns:a16="http://schemas.microsoft.com/office/drawing/2014/main" id="{5CEC5B9C-FAD0-751B-E7CD-05AE109D11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910" y="132936"/>
            <a:ext cx="1228130" cy="1110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a:extLst>
              <a:ext uri="{FF2B5EF4-FFF2-40B4-BE49-F238E27FC236}">
                <a16:creationId xmlns:a16="http://schemas.microsoft.com/office/drawing/2014/main" id="{A0AB1E38-6B26-6609-672C-A41603D17B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59557" y="170872"/>
            <a:ext cx="1228130" cy="122813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 descr="wsmartimage">
            <a:extLst>
              <a:ext uri="{FF2B5EF4-FFF2-40B4-BE49-F238E27FC236}">
                <a16:creationId xmlns:a16="http://schemas.microsoft.com/office/drawing/2014/main" id="{910F7BF0-E9B0-528E-545F-847CB9E272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910" y="184004"/>
            <a:ext cx="1228130" cy="1110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 name="Group 19">
            <a:extLst>
              <a:ext uri="{FF2B5EF4-FFF2-40B4-BE49-F238E27FC236}">
                <a16:creationId xmlns:a16="http://schemas.microsoft.com/office/drawing/2014/main" id="{1F9A8D05-BFD1-C0DE-17CE-6277D9990B9B}"/>
              </a:ext>
            </a:extLst>
          </p:cNvPr>
          <p:cNvGrpSpPr/>
          <p:nvPr/>
        </p:nvGrpSpPr>
        <p:grpSpPr>
          <a:xfrm>
            <a:off x="7278224" y="1544539"/>
            <a:ext cx="4830725" cy="4645692"/>
            <a:chOff x="7115738" y="1608411"/>
            <a:chExt cx="4830725" cy="4645692"/>
          </a:xfrm>
        </p:grpSpPr>
        <p:sp>
          <p:nvSpPr>
            <p:cNvPr id="8" name="Triangle 7">
              <a:extLst>
                <a:ext uri="{FF2B5EF4-FFF2-40B4-BE49-F238E27FC236}">
                  <a16:creationId xmlns:a16="http://schemas.microsoft.com/office/drawing/2014/main" id="{390898B3-32CE-B35A-D2F3-D8A0C2C5E943}"/>
                </a:ext>
              </a:extLst>
            </p:cNvPr>
            <p:cNvSpPr/>
            <p:nvPr/>
          </p:nvSpPr>
          <p:spPr>
            <a:xfrm>
              <a:off x="7464529" y="1608411"/>
              <a:ext cx="4310743" cy="1349616"/>
            </a:xfrm>
            <a:prstGeom prst="triangle">
              <a:avLst>
                <a:gd name="adj" fmla="val 48186"/>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R"/>
            </a:p>
          </p:txBody>
        </p:sp>
        <p:sp>
          <p:nvSpPr>
            <p:cNvPr id="9" name="Rectangle 8">
              <a:extLst>
                <a:ext uri="{FF2B5EF4-FFF2-40B4-BE49-F238E27FC236}">
                  <a16:creationId xmlns:a16="http://schemas.microsoft.com/office/drawing/2014/main" id="{E2418ECF-FFD1-152C-41FC-EACA23501675}"/>
                </a:ext>
              </a:extLst>
            </p:cNvPr>
            <p:cNvSpPr/>
            <p:nvPr/>
          </p:nvSpPr>
          <p:spPr>
            <a:xfrm>
              <a:off x="7835785" y="2863707"/>
              <a:ext cx="696685" cy="265163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FR" dirty="0"/>
                <a:t>Professsiona </a:t>
              </a:r>
            </a:p>
          </p:txBody>
        </p:sp>
        <p:sp>
          <p:nvSpPr>
            <p:cNvPr id="10" name="Rectangle 9">
              <a:extLst>
                <a:ext uri="{FF2B5EF4-FFF2-40B4-BE49-F238E27FC236}">
                  <a16:creationId xmlns:a16="http://schemas.microsoft.com/office/drawing/2014/main" id="{715E76BE-A632-30B3-A9C0-35C91C8802E8}"/>
                </a:ext>
              </a:extLst>
            </p:cNvPr>
            <p:cNvSpPr/>
            <p:nvPr/>
          </p:nvSpPr>
          <p:spPr>
            <a:xfrm>
              <a:off x="9337943" y="3111682"/>
              <a:ext cx="696685" cy="2108919"/>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R"/>
            </a:p>
          </p:txBody>
        </p:sp>
        <p:sp>
          <p:nvSpPr>
            <p:cNvPr id="11" name="Rectangle 10">
              <a:extLst>
                <a:ext uri="{FF2B5EF4-FFF2-40B4-BE49-F238E27FC236}">
                  <a16:creationId xmlns:a16="http://schemas.microsoft.com/office/drawing/2014/main" id="{025CBA25-D447-E700-8962-65650F3DCB94}"/>
                </a:ext>
              </a:extLst>
            </p:cNvPr>
            <p:cNvSpPr/>
            <p:nvPr/>
          </p:nvSpPr>
          <p:spPr>
            <a:xfrm>
              <a:off x="10747713" y="3067989"/>
              <a:ext cx="592615" cy="2421869"/>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R"/>
            </a:p>
          </p:txBody>
        </p:sp>
        <p:sp>
          <p:nvSpPr>
            <p:cNvPr id="12" name="Trapezium 11">
              <a:extLst>
                <a:ext uri="{FF2B5EF4-FFF2-40B4-BE49-F238E27FC236}">
                  <a16:creationId xmlns:a16="http://schemas.microsoft.com/office/drawing/2014/main" id="{C6104AE7-4679-5389-51D5-00AE6A5AC09F}"/>
                </a:ext>
              </a:extLst>
            </p:cNvPr>
            <p:cNvSpPr/>
            <p:nvPr/>
          </p:nvSpPr>
          <p:spPr>
            <a:xfrm>
              <a:off x="7115738" y="5444732"/>
              <a:ext cx="4830725" cy="792456"/>
            </a:xfrm>
            <a:prstGeom prst="trapezoid">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R"/>
            </a:p>
          </p:txBody>
        </p:sp>
        <p:sp>
          <p:nvSpPr>
            <p:cNvPr id="13" name="TextBox 12">
              <a:extLst>
                <a:ext uri="{FF2B5EF4-FFF2-40B4-BE49-F238E27FC236}">
                  <a16:creationId xmlns:a16="http://schemas.microsoft.com/office/drawing/2014/main" id="{E1586F7C-BBFD-D184-84BF-FAB72E40A65B}"/>
                </a:ext>
              </a:extLst>
            </p:cNvPr>
            <p:cNvSpPr txBox="1"/>
            <p:nvPr/>
          </p:nvSpPr>
          <p:spPr>
            <a:xfrm>
              <a:off x="8128822" y="2100119"/>
              <a:ext cx="3444275" cy="769441"/>
            </a:xfrm>
            <a:prstGeom prst="rect">
              <a:avLst/>
            </a:prstGeom>
            <a:noFill/>
          </p:spPr>
          <p:txBody>
            <a:bodyPr wrap="square" rtlCol="0">
              <a:spAutoFit/>
            </a:bodyPr>
            <a:lstStyle/>
            <a:p>
              <a:r>
                <a:rPr lang="en-FR" sz="2400" dirty="0">
                  <a:solidFill>
                    <a:schemeClr val="bg1"/>
                  </a:solidFill>
                </a:rPr>
                <a:t> </a:t>
              </a:r>
              <a:r>
                <a:rPr lang="en-FR" sz="2000" dirty="0">
                  <a:solidFill>
                    <a:schemeClr val="bg1"/>
                  </a:solidFill>
                </a:rPr>
                <a:t>    </a:t>
              </a:r>
              <a:r>
                <a:rPr lang="en-FR" sz="2000" b="1" dirty="0">
                  <a:solidFill>
                    <a:schemeClr val="bg1"/>
                  </a:solidFill>
                </a:rPr>
                <a:t>ECOMED ACADEMY Capacity Building Programs</a:t>
              </a:r>
            </a:p>
          </p:txBody>
        </p:sp>
        <p:sp>
          <p:nvSpPr>
            <p:cNvPr id="15" name="TextBox 14">
              <a:extLst>
                <a:ext uri="{FF2B5EF4-FFF2-40B4-BE49-F238E27FC236}">
                  <a16:creationId xmlns:a16="http://schemas.microsoft.com/office/drawing/2014/main" id="{80B69EBA-4ADE-C552-74A3-FE60EF99A73D}"/>
                </a:ext>
              </a:extLst>
            </p:cNvPr>
            <p:cNvSpPr txBox="1"/>
            <p:nvPr/>
          </p:nvSpPr>
          <p:spPr>
            <a:xfrm rot="16200000">
              <a:off x="6856237" y="3866773"/>
              <a:ext cx="2651637" cy="646331"/>
            </a:xfrm>
            <a:prstGeom prst="rect">
              <a:avLst/>
            </a:prstGeom>
            <a:solidFill>
              <a:srgbClr val="FFFF00"/>
            </a:solidFill>
          </p:spPr>
          <p:txBody>
            <a:bodyPr wrap="square" rtlCol="0">
              <a:spAutoFit/>
            </a:bodyPr>
            <a:lstStyle/>
            <a:p>
              <a:r>
                <a:rPr lang="en-FR" b="1" dirty="0"/>
                <a:t>Proffesional Education         &amp; Training </a:t>
              </a:r>
            </a:p>
          </p:txBody>
        </p:sp>
        <p:sp>
          <p:nvSpPr>
            <p:cNvPr id="16" name="TextBox 15">
              <a:extLst>
                <a:ext uri="{FF2B5EF4-FFF2-40B4-BE49-F238E27FC236}">
                  <a16:creationId xmlns:a16="http://schemas.microsoft.com/office/drawing/2014/main" id="{13D9FDEE-BA1B-6430-6935-21D7AA73A37E}"/>
                </a:ext>
              </a:extLst>
            </p:cNvPr>
            <p:cNvSpPr txBox="1"/>
            <p:nvPr/>
          </p:nvSpPr>
          <p:spPr>
            <a:xfrm rot="16200000">
              <a:off x="8346302" y="3907185"/>
              <a:ext cx="2651637" cy="646331"/>
            </a:xfrm>
            <a:prstGeom prst="rect">
              <a:avLst/>
            </a:prstGeom>
            <a:solidFill>
              <a:srgbClr val="FFFF00"/>
            </a:solidFill>
          </p:spPr>
          <p:txBody>
            <a:bodyPr wrap="square" rtlCol="0">
              <a:spAutoFit/>
            </a:bodyPr>
            <a:lstStyle/>
            <a:p>
              <a:r>
                <a:rPr lang="en-FR" b="1" dirty="0"/>
                <a:t>Research, Development </a:t>
              </a:r>
            </a:p>
            <a:p>
              <a:r>
                <a:rPr lang="en-FR" dirty="0"/>
                <a:t>&amp;</a:t>
              </a:r>
              <a:r>
                <a:rPr lang="en-FR" b="1" dirty="0"/>
                <a:t> On-Site Demonstration </a:t>
              </a:r>
            </a:p>
          </p:txBody>
        </p:sp>
        <p:sp>
          <p:nvSpPr>
            <p:cNvPr id="17" name="TextBox 16">
              <a:extLst>
                <a:ext uri="{FF2B5EF4-FFF2-40B4-BE49-F238E27FC236}">
                  <a16:creationId xmlns:a16="http://schemas.microsoft.com/office/drawing/2014/main" id="{9DDE76E8-2F2F-0D58-29E0-62CEE2106F14}"/>
                </a:ext>
              </a:extLst>
            </p:cNvPr>
            <p:cNvSpPr txBox="1"/>
            <p:nvPr/>
          </p:nvSpPr>
          <p:spPr>
            <a:xfrm rot="16200000">
              <a:off x="9705718" y="3919759"/>
              <a:ext cx="2651637" cy="646331"/>
            </a:xfrm>
            <a:prstGeom prst="rect">
              <a:avLst/>
            </a:prstGeom>
            <a:solidFill>
              <a:srgbClr val="FFFF00"/>
            </a:solidFill>
          </p:spPr>
          <p:txBody>
            <a:bodyPr wrap="square" rtlCol="0">
              <a:spAutoFit/>
            </a:bodyPr>
            <a:lstStyle/>
            <a:p>
              <a:r>
                <a:rPr lang="en-FR" b="1" dirty="0"/>
                <a:t>Stakeholders Engagement Knowledge-base Platform</a:t>
              </a:r>
            </a:p>
          </p:txBody>
        </p:sp>
        <p:sp>
          <p:nvSpPr>
            <p:cNvPr id="19" name="TextBox 18">
              <a:extLst>
                <a:ext uri="{FF2B5EF4-FFF2-40B4-BE49-F238E27FC236}">
                  <a16:creationId xmlns:a16="http://schemas.microsoft.com/office/drawing/2014/main" id="{B7A5B546-8754-8063-3350-728B7A6C5929}"/>
                </a:ext>
              </a:extLst>
            </p:cNvPr>
            <p:cNvSpPr txBox="1"/>
            <p:nvPr/>
          </p:nvSpPr>
          <p:spPr>
            <a:xfrm>
              <a:off x="7419658" y="5546217"/>
              <a:ext cx="4355614" cy="707886"/>
            </a:xfrm>
            <a:prstGeom prst="rect">
              <a:avLst/>
            </a:prstGeom>
            <a:noFill/>
          </p:spPr>
          <p:txBody>
            <a:bodyPr wrap="square" rtlCol="0">
              <a:spAutoFit/>
            </a:bodyPr>
            <a:lstStyle/>
            <a:p>
              <a:pPr algn="ctr"/>
              <a:r>
                <a:rPr lang="en-FR" sz="2000" b="1" dirty="0"/>
                <a:t>Network of Host Institute &amp; Capacity Building Centers in Member States </a:t>
              </a:r>
            </a:p>
          </p:txBody>
        </p:sp>
      </p:grpSp>
      <p:sp>
        <p:nvSpPr>
          <p:cNvPr id="22" name="TextBox 21">
            <a:extLst>
              <a:ext uri="{FF2B5EF4-FFF2-40B4-BE49-F238E27FC236}">
                <a16:creationId xmlns:a16="http://schemas.microsoft.com/office/drawing/2014/main" id="{09A68351-2C19-A058-BD91-0ACB2E60DF70}"/>
              </a:ext>
            </a:extLst>
          </p:cNvPr>
          <p:cNvSpPr txBox="1"/>
          <p:nvPr/>
        </p:nvSpPr>
        <p:spPr>
          <a:xfrm>
            <a:off x="5627914" y="5584371"/>
            <a:ext cx="343364" cy="369332"/>
          </a:xfrm>
          <a:prstGeom prst="rect">
            <a:avLst/>
          </a:prstGeom>
          <a:noFill/>
        </p:spPr>
        <p:txBody>
          <a:bodyPr wrap="none" rtlCol="0">
            <a:spAutoFit/>
          </a:bodyPr>
          <a:lstStyle/>
          <a:p>
            <a:r>
              <a:rPr lang="en-FR" dirty="0"/>
              <a:t>   </a:t>
            </a:r>
          </a:p>
        </p:txBody>
      </p:sp>
      <p:sp>
        <p:nvSpPr>
          <p:cNvPr id="14" name="TextBox 13">
            <a:extLst>
              <a:ext uri="{FF2B5EF4-FFF2-40B4-BE49-F238E27FC236}">
                <a16:creationId xmlns:a16="http://schemas.microsoft.com/office/drawing/2014/main" id="{25BBD4A6-87F7-276A-7E85-36DE528D230F}"/>
              </a:ext>
            </a:extLst>
          </p:cNvPr>
          <p:cNvSpPr txBox="1"/>
          <p:nvPr/>
        </p:nvSpPr>
        <p:spPr>
          <a:xfrm>
            <a:off x="7092463" y="6165401"/>
            <a:ext cx="5202248" cy="646331"/>
          </a:xfrm>
          <a:prstGeom prst="rect">
            <a:avLst/>
          </a:prstGeom>
          <a:noFill/>
        </p:spPr>
        <p:txBody>
          <a:bodyPr wrap="square" rtlCol="0">
            <a:spAutoFit/>
          </a:bodyPr>
          <a:lstStyle/>
          <a:p>
            <a:pPr algn="ctr"/>
            <a:r>
              <a:rPr lang="en-FR" b="1" dirty="0">
                <a:solidFill>
                  <a:srgbClr val="C00000"/>
                </a:solidFill>
              </a:rPr>
              <a:t>Goal: Capacity Development of Member States for Sustainable Climate Adptation &amp; Resilience Building</a:t>
            </a:r>
          </a:p>
        </p:txBody>
      </p:sp>
      <p:sp>
        <p:nvSpPr>
          <p:cNvPr id="5" name="TextBox 4">
            <a:extLst>
              <a:ext uri="{FF2B5EF4-FFF2-40B4-BE49-F238E27FC236}">
                <a16:creationId xmlns:a16="http://schemas.microsoft.com/office/drawing/2014/main" id="{77AA23D4-51B5-4BB9-79E6-5AD9D176D951}"/>
              </a:ext>
            </a:extLst>
          </p:cNvPr>
          <p:cNvSpPr txBox="1"/>
          <p:nvPr/>
        </p:nvSpPr>
        <p:spPr>
          <a:xfrm>
            <a:off x="9411608" y="1724313"/>
            <a:ext cx="785506" cy="461665"/>
          </a:xfrm>
          <a:prstGeom prst="rect">
            <a:avLst/>
          </a:prstGeom>
          <a:noFill/>
        </p:spPr>
        <p:txBody>
          <a:bodyPr wrap="square" rtlCol="0">
            <a:spAutoFit/>
          </a:bodyPr>
          <a:lstStyle/>
          <a:p>
            <a:r>
              <a:rPr lang="en-FR" sz="2400" dirty="0">
                <a:solidFill>
                  <a:schemeClr val="bg1"/>
                </a:solidFill>
              </a:rPr>
              <a:t>IHP</a:t>
            </a:r>
          </a:p>
        </p:txBody>
      </p:sp>
      <p:sp>
        <p:nvSpPr>
          <p:cNvPr id="18" name="TextBox 17">
            <a:extLst>
              <a:ext uri="{FF2B5EF4-FFF2-40B4-BE49-F238E27FC236}">
                <a16:creationId xmlns:a16="http://schemas.microsoft.com/office/drawing/2014/main" id="{B3FA6625-5D49-1D10-957A-E3F9477B4DC6}"/>
              </a:ext>
            </a:extLst>
          </p:cNvPr>
          <p:cNvSpPr txBox="1"/>
          <p:nvPr/>
        </p:nvSpPr>
        <p:spPr>
          <a:xfrm>
            <a:off x="83051" y="1178662"/>
            <a:ext cx="7296918" cy="5755422"/>
          </a:xfrm>
          <a:prstGeom prst="rect">
            <a:avLst/>
          </a:prstGeom>
          <a:noFill/>
        </p:spPr>
        <p:txBody>
          <a:bodyPr wrap="square" rtlCol="0">
            <a:spAutoFit/>
          </a:bodyPr>
          <a:lstStyle/>
          <a:p>
            <a:r>
              <a:rPr lang="en-FR" sz="2400" b="1" dirty="0">
                <a:solidFill>
                  <a:srgbClr val="C00000"/>
                </a:solidFill>
              </a:rPr>
              <a:t>Pilot Planning Session – The Academy Network Temple</a:t>
            </a:r>
          </a:p>
          <a:p>
            <a:r>
              <a:rPr lang="en-FR" sz="2400" b="1" dirty="0">
                <a:solidFill>
                  <a:srgbClr val="0070C0"/>
                </a:solidFill>
              </a:rPr>
              <a:t>Rooftop</a:t>
            </a:r>
            <a:r>
              <a:rPr lang="en-FR" sz="2000" b="1" dirty="0">
                <a:solidFill>
                  <a:srgbClr val="0070C0"/>
                </a:solidFill>
              </a:rPr>
              <a:t>: </a:t>
            </a:r>
          </a:p>
          <a:p>
            <a:pPr marL="342900" indent="-342900">
              <a:buFont typeface="Courier New" panose="02070309020205020404" pitchFamily="49" charset="0"/>
              <a:buChar char="o"/>
            </a:pPr>
            <a:r>
              <a:rPr lang="en-FR" sz="2000" b="1" dirty="0"/>
              <a:t>Academy Network Goals, Impacts, Programs</a:t>
            </a:r>
          </a:p>
          <a:p>
            <a:r>
              <a:rPr lang="en-FR" sz="2400" b="1" dirty="0">
                <a:solidFill>
                  <a:srgbClr val="0070C0"/>
                </a:solidFill>
              </a:rPr>
              <a:t>3 Network Pillars: </a:t>
            </a:r>
          </a:p>
          <a:p>
            <a:pPr marL="342900" indent="-342900">
              <a:buFont typeface="Courier New" panose="02070309020205020404" pitchFamily="49" charset="0"/>
              <a:buChar char="o"/>
            </a:pPr>
            <a:r>
              <a:rPr lang="en-FR" sz="2000" b="1" dirty="0"/>
              <a:t>Professional Education &amp; Training </a:t>
            </a:r>
          </a:p>
          <a:p>
            <a:pPr marL="342900" indent="-342900">
              <a:buFont typeface="Courier New" panose="02070309020205020404" pitchFamily="49" charset="0"/>
              <a:buChar char="o"/>
            </a:pPr>
            <a:r>
              <a:rPr lang="en-FR" sz="2000" b="1" dirty="0"/>
              <a:t>Research, Development &amp; On-site Demonstration</a:t>
            </a:r>
          </a:p>
          <a:p>
            <a:pPr marL="342900" indent="-342900">
              <a:buFont typeface="Courier New" panose="02070309020205020404" pitchFamily="49" charset="0"/>
              <a:buChar char="o"/>
            </a:pPr>
            <a:r>
              <a:rPr lang="en-FR" sz="2000" b="1" dirty="0"/>
              <a:t>Stakeholders Engagement &amp; Knowledge-base platforms</a:t>
            </a:r>
          </a:p>
          <a:p>
            <a:r>
              <a:rPr lang="en-FR" sz="2400" b="1" dirty="0">
                <a:solidFill>
                  <a:srgbClr val="0070C0"/>
                </a:solidFill>
              </a:rPr>
              <a:t>Foundation: </a:t>
            </a:r>
          </a:p>
          <a:p>
            <a:pPr marL="342900" indent="-342900">
              <a:buFont typeface="Courier New" panose="02070309020205020404" pitchFamily="49" charset="0"/>
              <a:buChar char="o"/>
            </a:pPr>
            <a:r>
              <a:rPr lang="en-FR" sz="2000" b="1" dirty="0"/>
              <a:t>Academy Network of Host Institute &amp; Capacity Building Centers in Member states for programs development &amp; adaptation </a:t>
            </a:r>
          </a:p>
          <a:p>
            <a:r>
              <a:rPr lang="en-FR" sz="2000" b="1" dirty="0">
                <a:solidFill>
                  <a:srgbClr val="C00000"/>
                </a:solidFill>
              </a:rPr>
              <a:t>Government – Industry -  Academia partnerships for capacity building from inception to deployment of innovative solutions</a:t>
            </a:r>
          </a:p>
          <a:p>
            <a:endParaRPr lang="en-FR" sz="800" b="1" dirty="0">
              <a:solidFill>
                <a:srgbClr val="C00000"/>
              </a:solidFill>
            </a:endParaRPr>
          </a:p>
          <a:p>
            <a:r>
              <a:rPr lang="en-FR" sz="2400" b="1" dirty="0">
                <a:solidFill>
                  <a:srgbClr val="0070C0"/>
                </a:solidFill>
              </a:rPr>
              <a:t>Pilot Planning: </a:t>
            </a:r>
          </a:p>
          <a:p>
            <a:pPr marL="342900" indent="-342900">
              <a:buFont typeface="Courier New" panose="02070309020205020404" pitchFamily="49" charset="0"/>
              <a:buChar char="o"/>
            </a:pPr>
            <a:r>
              <a:rPr lang="en-FR" sz="2000" b="1" dirty="0">
                <a:solidFill>
                  <a:srgbClr val="C00000"/>
                </a:solidFill>
              </a:rPr>
              <a:t>EMME-CARE Network </a:t>
            </a:r>
            <a:r>
              <a:rPr lang="en-FR" sz="2000" b="1" dirty="0">
                <a:solidFill>
                  <a:srgbClr val="0070C0"/>
                </a:solidFill>
              </a:rPr>
              <a:t>- CyI will explore cooperation with the ECOMED Academy as a professional training ressource;</a:t>
            </a:r>
          </a:p>
          <a:p>
            <a:pPr marL="342900" indent="-342900">
              <a:buFont typeface="Courier New" panose="02070309020205020404" pitchFamily="49" charset="0"/>
              <a:buChar char="o"/>
            </a:pPr>
            <a:r>
              <a:rPr lang="en-FR" sz="2000" b="1" dirty="0">
                <a:solidFill>
                  <a:srgbClr val="C00000"/>
                </a:solidFill>
              </a:rPr>
              <a:t>Crisis Maganement Training </a:t>
            </a:r>
            <a:r>
              <a:rPr lang="en-FR" sz="2000" b="1" dirty="0">
                <a:solidFill>
                  <a:srgbClr val="0070C0"/>
                </a:solidFill>
              </a:rPr>
              <a:t>–W-SMART will prepare a draft proposal for CM training partnerships with Network Partners</a:t>
            </a:r>
            <a:endParaRPr lang="en-FR" sz="2400" b="1" dirty="0">
              <a:solidFill>
                <a:srgbClr val="C00000"/>
              </a:solidFill>
            </a:endParaRPr>
          </a:p>
        </p:txBody>
      </p:sp>
    </p:spTree>
    <p:extLst>
      <p:ext uri="{BB962C8B-B14F-4D97-AF65-F5344CB8AC3E}">
        <p14:creationId xmlns:p14="http://schemas.microsoft.com/office/powerpoint/2010/main" val="775877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3949</TotalTime>
  <Words>1008</Words>
  <Application>Microsoft Macintosh PowerPoint</Application>
  <PresentationFormat>Widescreen</PresentationFormat>
  <Paragraphs>87</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Courier New</vt:lpstr>
      <vt:lpstr>Times New Roman</vt:lpstr>
      <vt:lpstr>Office Theme</vt:lpstr>
      <vt:lpstr>PowerPoint Presentation</vt:lpstr>
      <vt:lpstr>                 Stakeholders’ Planning Meeting Agenda          on Further Development of  the ECOMED Academy Network Proposal </vt:lpstr>
      <vt:lpstr> ECOMED Academy Network Proposed Core Programs Leveraging experience, knowledge-bassis, Research &amp; Education    </vt:lpstr>
      <vt:lpstr>  ECOMED Academy Network Strategic Development &amp; Proposed Pilots Target Objectives – Summary of Session 6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Ilan Juran</dc:creator>
  <cp:lastModifiedBy>Ilan Juran</cp:lastModifiedBy>
  <cp:revision>8</cp:revision>
  <cp:lastPrinted>2025-12-16T07:53:50Z</cp:lastPrinted>
  <dcterms:created xsi:type="dcterms:W3CDTF">2025-12-15T23:05:36Z</dcterms:created>
  <dcterms:modified xsi:type="dcterms:W3CDTF">2025-12-25T23:23:50Z</dcterms:modified>
</cp:coreProperties>
</file>