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68" r:id="rId3"/>
    <p:sldId id="269" r:id="rId4"/>
    <p:sldId id="318" r:id="rId5"/>
    <p:sldId id="312" r:id="rId6"/>
    <p:sldId id="321" r:id="rId7"/>
    <p:sldId id="319" r:id="rId8"/>
    <p:sldId id="320" r:id="rId9"/>
    <p:sldId id="30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pos="26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mer Patricio Cantos" initials="WP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9" autoAdjust="0"/>
    <p:restoredTop sz="68764" autoAdjust="0"/>
  </p:normalViewPr>
  <p:slideViewPr>
    <p:cSldViewPr showGuides="1">
      <p:cViewPr varScale="1">
        <p:scale>
          <a:sx n="67" d="100"/>
          <a:sy n="67" d="100"/>
        </p:scale>
        <p:origin x="2002" y="58"/>
      </p:cViewPr>
      <p:guideLst>
        <p:guide orient="horz" pos="912"/>
        <p:guide pos="26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E784F-E154-41FD-AD93-3D1575F913B1}" type="datetimeFigureOut">
              <a:rPr lang="en-US" smtClean="0"/>
              <a:t>12/16/2025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B5F3B-FEA2-455D-9BC2-F9C95CB146F7}" type="slidenum">
              <a:rPr lang="en-US" smtClean="0"/>
              <a:t>‹N°›</a:t>
            </a:fld>
            <a:endParaRPr lang="en-US" dirty="0"/>
          </a:p>
        </p:txBody>
      </p:sp>
    </p:spTree>
    <p:extLst>
      <p:ext uri="{BB962C8B-B14F-4D97-AF65-F5344CB8AC3E}">
        <p14:creationId xmlns:p14="http://schemas.microsoft.com/office/powerpoint/2010/main" val="157211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The </a:t>
            </a:r>
            <a:r>
              <a:rPr lang="fr-CH" dirty="0" err="1"/>
              <a:t>aims</a:t>
            </a:r>
            <a:r>
              <a:rPr lang="fr-CH" dirty="0"/>
              <a:t> of W-SMART are to </a:t>
            </a:r>
            <a:r>
              <a:rPr lang="en-US" dirty="0"/>
              <a:t>strengthen resilience and crisis management capacity </a:t>
            </a:r>
          </a:p>
          <a:p>
            <a:endParaRPr lang="en-US" dirty="0"/>
          </a:p>
          <a:p>
            <a:r>
              <a:rPr lang="en-US" dirty="0"/>
              <a:t>NYU : New York University</a:t>
            </a:r>
          </a:p>
          <a:p>
            <a:r>
              <a:rPr lang="en-US" dirty="0"/>
              <a:t>CUE : </a:t>
            </a:r>
            <a:r>
              <a:rPr lang="fr-CH" b="0" i="0" dirty="0">
                <a:solidFill>
                  <a:srgbClr val="404040"/>
                </a:solidFill>
                <a:effectLst/>
                <a:latin typeface="NYUPerstare"/>
              </a:rPr>
              <a:t>Civil and Urban Engineering</a:t>
            </a:r>
            <a:endParaRPr lang="fr-CH" dirty="0"/>
          </a:p>
        </p:txBody>
      </p:sp>
      <p:sp>
        <p:nvSpPr>
          <p:cNvPr id="4" name="Espace réservé du numéro de diapositive 3"/>
          <p:cNvSpPr>
            <a:spLocks noGrp="1"/>
          </p:cNvSpPr>
          <p:nvPr>
            <p:ph type="sldNum" sz="quarter" idx="5"/>
          </p:nvPr>
        </p:nvSpPr>
        <p:spPr/>
        <p:txBody>
          <a:bodyPr/>
          <a:lstStyle/>
          <a:p>
            <a:fld id="{F50B5F3B-FEA2-455D-9BC2-F9C95CB146F7}" type="slidenum">
              <a:rPr lang="en-US" smtClean="0"/>
              <a:t>1</a:t>
            </a:fld>
            <a:endParaRPr lang="en-US" dirty="0"/>
          </a:p>
        </p:txBody>
      </p:sp>
    </p:spTree>
    <p:extLst>
      <p:ext uri="{BB962C8B-B14F-4D97-AF65-F5344CB8AC3E}">
        <p14:creationId xmlns:p14="http://schemas.microsoft.com/office/powerpoint/2010/main" val="31073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Calibri" panose="020F0502020204030204" pitchFamily="34" charset="0"/>
              </a:rPr>
              <a:t>The </a:t>
            </a:r>
            <a:r>
              <a:rPr lang="en-US" b="1" i="0" dirty="0">
                <a:solidFill>
                  <a:srgbClr val="333333"/>
                </a:solidFill>
                <a:effectLst/>
                <a:latin typeface="Calibri" panose="020F0502020204030204" pitchFamily="34" charset="0"/>
              </a:rPr>
              <a:t>W-SMART Association</a:t>
            </a:r>
            <a:r>
              <a:rPr lang="en-US" b="0" i="0" dirty="0">
                <a:solidFill>
                  <a:srgbClr val="333333"/>
                </a:solidFill>
                <a:effectLst/>
                <a:latin typeface="Calibri" panose="020F0502020204030204" pitchFamily="34" charset="0"/>
              </a:rPr>
              <a:t> was created at the </a:t>
            </a:r>
            <a:r>
              <a:rPr lang="en-US" b="1" i="0" dirty="0">
                <a:solidFill>
                  <a:srgbClr val="333333"/>
                </a:solidFill>
                <a:effectLst/>
                <a:latin typeface="Calibri" panose="020F0502020204030204" pitchFamily="34" charset="0"/>
              </a:rPr>
              <a:t>aftermath of 9/11</a:t>
            </a:r>
            <a:r>
              <a:rPr lang="en-US" b="0" i="0" dirty="0">
                <a:solidFill>
                  <a:srgbClr val="333333"/>
                </a:solidFill>
                <a:effectLst/>
                <a:latin typeface="Calibri" panose="020F0502020204030204" pitchFamily="34" charset="0"/>
              </a:rPr>
              <a:t> under the leadership of the Commissioner of New York City Department of Environmental Protection. It involves private and public metropolitan water and wastewater utilities.</a:t>
            </a:r>
          </a:p>
          <a:p>
            <a:pPr algn="l" fontAlgn="base"/>
            <a:endParaRPr lang="en-US" b="0" i="0" dirty="0">
              <a:solidFill>
                <a:srgbClr val="333333"/>
              </a:solidFill>
              <a:effectLst/>
              <a:latin typeface="Calibri" panose="020F0502020204030204" pitchFamily="34" charset="0"/>
            </a:endParaRPr>
          </a:p>
          <a:p>
            <a:pPr algn="l" fontAlgn="base"/>
            <a:r>
              <a:rPr lang="en-US" b="0" i="0" dirty="0">
                <a:solidFill>
                  <a:srgbClr val="333333"/>
                </a:solidFill>
                <a:effectLst/>
                <a:latin typeface="Calibri" panose="020F0502020204030204" pitchFamily="34" charset="0"/>
              </a:rPr>
              <a:t>Its </a:t>
            </a:r>
            <a:r>
              <a:rPr lang="en-US" b="1" i="0" dirty="0">
                <a:solidFill>
                  <a:srgbClr val="333333"/>
                </a:solidFill>
                <a:effectLst/>
                <a:latin typeface="Calibri" panose="020F0502020204030204" pitchFamily="34" charset="0"/>
              </a:rPr>
              <a:t>goal</a:t>
            </a:r>
            <a:r>
              <a:rPr lang="en-US" b="0" i="0" dirty="0">
                <a:solidFill>
                  <a:srgbClr val="333333"/>
                </a:solidFill>
                <a:effectLst/>
                <a:latin typeface="Calibri" panose="020F0502020204030204" pitchFamily="34" charset="0"/>
              </a:rPr>
              <a:t> is to create an international experience sharing forum and promote collaboration among the member-utilities for upgrading their capabilities to ensure sustainable water safety and security with regard to terrorism, industrial and natural disasters.</a:t>
            </a:r>
          </a:p>
          <a:p>
            <a:pPr algn="l" fontAlgn="base"/>
            <a:endParaRPr lang="en-US" b="0" i="0" dirty="0">
              <a:solidFill>
                <a:srgbClr val="333333"/>
              </a:solidFill>
              <a:effectLst/>
              <a:latin typeface="Calibri" panose="020F0502020204030204" pitchFamily="34" charset="0"/>
            </a:endParaRPr>
          </a:p>
          <a:p>
            <a:pPr algn="l" fontAlgn="base"/>
            <a:r>
              <a:rPr lang="en-US" b="1" i="0" dirty="0">
                <a:solidFill>
                  <a:srgbClr val="333333"/>
                </a:solidFill>
                <a:effectLst/>
                <a:latin typeface="inherit"/>
              </a:rPr>
              <a:t>The 4 main  objectives of the current program include</a:t>
            </a:r>
            <a:r>
              <a:rPr lang="en-US" b="0" i="0" dirty="0">
                <a:solidFill>
                  <a:srgbClr val="333333"/>
                </a:solidFill>
                <a:effectLst/>
                <a:latin typeface="inherit"/>
              </a:rPr>
              <a:t>:</a:t>
            </a:r>
            <a:endParaRPr lang="en-US" b="0" i="0" dirty="0">
              <a:solidFill>
                <a:srgbClr val="333333"/>
              </a:solidFill>
              <a:effectLst/>
              <a:latin typeface="Calibri" panose="020F0502020204030204" pitchFamily="34" charset="0"/>
            </a:endParaRPr>
          </a:p>
          <a:p>
            <a:pPr algn="l" fontAlgn="base">
              <a:buFont typeface="+mj-lt"/>
              <a:buAutoNum type="arabicPeriod"/>
            </a:pPr>
            <a:r>
              <a:rPr lang="en-US" b="1" i="0" dirty="0">
                <a:solidFill>
                  <a:srgbClr val="333333"/>
                </a:solidFill>
                <a:effectLst/>
                <a:latin typeface="inherit"/>
              </a:rPr>
              <a:t>Experience sharing workshops </a:t>
            </a:r>
            <a:r>
              <a:rPr lang="en-US" b="0" i="0" dirty="0">
                <a:solidFill>
                  <a:srgbClr val="333333"/>
                </a:solidFill>
                <a:effectLst/>
                <a:latin typeface="inherit"/>
              </a:rPr>
              <a:t>of members and strategic partners on emerging utilities’ challenges, including  lessons learned for capacity building strategies facing climate impacts;</a:t>
            </a:r>
          </a:p>
          <a:p>
            <a:pPr algn="l" fontAlgn="base">
              <a:buFont typeface="+mj-lt"/>
              <a:buAutoNum type="arabicPeriod"/>
            </a:pPr>
            <a:r>
              <a:rPr lang="en-US" b="1" i="0" dirty="0">
                <a:solidFill>
                  <a:srgbClr val="333333"/>
                </a:solidFill>
                <a:effectLst/>
                <a:latin typeface="inherit"/>
              </a:rPr>
              <a:t>Corporate crisis management training </a:t>
            </a:r>
            <a:r>
              <a:rPr lang="en-US" b="0" i="0" dirty="0">
                <a:solidFill>
                  <a:srgbClr val="333333"/>
                </a:solidFill>
                <a:effectLst/>
                <a:latin typeface="inherit"/>
              </a:rPr>
              <a:t>including experience sharing and expert support for  improving corporate’s guidelines as well as planning, execution, communication, and debriefing of corporate exercises for promoting a crisis management culture;</a:t>
            </a:r>
          </a:p>
          <a:p>
            <a:pPr algn="l" fontAlgn="base">
              <a:buFont typeface="+mj-lt"/>
              <a:buAutoNum type="arabicPeriod"/>
            </a:pPr>
            <a:r>
              <a:rPr lang="en-US" b="1" i="0" dirty="0">
                <a:solidFill>
                  <a:srgbClr val="333333"/>
                </a:solidFill>
                <a:effectLst/>
                <a:latin typeface="inherit"/>
              </a:rPr>
              <a:t>Research, development and  field demonstrations</a:t>
            </a:r>
            <a:r>
              <a:rPr lang="en-US" b="0" i="0" dirty="0">
                <a:solidFill>
                  <a:srgbClr val="333333"/>
                </a:solidFill>
                <a:effectLst/>
                <a:latin typeface="inherit"/>
              </a:rPr>
              <a:t> in utilities’ sites in collaboration with universities and research institutions for operator’s assessment of innovative solutions and smart monitoring systems, including participation in EU sponsored projects conducted with the leadership of the members and strategic partners;</a:t>
            </a:r>
          </a:p>
          <a:p>
            <a:pPr algn="l" fontAlgn="base">
              <a:buFont typeface="+mj-lt"/>
              <a:buAutoNum type="arabicPeriod"/>
            </a:pPr>
            <a:r>
              <a:rPr lang="en-US" b="1" i="0" dirty="0">
                <a:solidFill>
                  <a:srgbClr val="333333"/>
                </a:solidFill>
                <a:effectLst/>
                <a:latin typeface="inherit"/>
              </a:rPr>
              <a:t>Global solidarity initiatives </a:t>
            </a:r>
            <a:r>
              <a:rPr lang="en-US" b="0" i="0" dirty="0">
                <a:solidFill>
                  <a:srgbClr val="333333"/>
                </a:solidFill>
                <a:effectLst/>
                <a:latin typeface="inherit"/>
              </a:rPr>
              <a:t>with the leadership of the members to provide assistance to a third party facing an extreme event and/or crisis management challenges.</a:t>
            </a:r>
          </a:p>
          <a:p>
            <a:pPr algn="l" fontAlgn="base"/>
            <a:r>
              <a:rPr lang="en-US" b="0" i="0" dirty="0">
                <a:solidFill>
                  <a:srgbClr val="333333"/>
                </a:solidFill>
                <a:effectLst/>
                <a:latin typeface="Calibri" panose="020F0502020204030204" pitchFamily="34" charset="0"/>
              </a:rPr>
              <a:t>Recognized by UNESCO, in 2021 W-SMART has become an Official UNESCO Partner NGO.</a:t>
            </a:r>
          </a:p>
          <a:p>
            <a:pPr algn="l" fontAlgn="base"/>
            <a:endParaRPr lang="en-US" b="0" i="0" dirty="0">
              <a:solidFill>
                <a:srgbClr val="333333"/>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50B5F3B-FEA2-455D-9BC2-F9C95CB146F7}" type="slidenum">
              <a:rPr lang="en-US" smtClean="0"/>
              <a:t>2</a:t>
            </a:fld>
            <a:endParaRPr lang="en-US" dirty="0"/>
          </a:p>
        </p:txBody>
      </p:sp>
    </p:spTree>
    <p:extLst>
      <p:ext uri="{BB962C8B-B14F-4D97-AF65-F5344CB8AC3E}">
        <p14:creationId xmlns:p14="http://schemas.microsoft.com/office/powerpoint/2010/main" val="42121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333333"/>
                </a:solidFill>
                <a:effectLst/>
                <a:latin typeface="Calibri" panose="020F0502020204030204" pitchFamily="34" charset="0"/>
              </a:rPr>
              <a:t>Crisis Management Exercises</a:t>
            </a:r>
            <a:r>
              <a:rPr lang="en-US" b="0" i="0" dirty="0">
                <a:solidFill>
                  <a:srgbClr val="333333"/>
                </a:solidFill>
                <a:effectLst/>
                <a:latin typeface="Calibri" panose="020F0502020204030204" pitchFamily="34" charset="0"/>
              </a:rPr>
              <a:t> with W-SMART members as observers for exercises conducted by their Peers.</a:t>
            </a:r>
          </a:p>
          <a:p>
            <a:pPr algn="l" fontAlgn="base"/>
            <a:endParaRPr lang="en-US" b="0" i="0" dirty="0">
              <a:solidFill>
                <a:srgbClr val="333333"/>
              </a:solidFill>
              <a:effectLst/>
              <a:latin typeface="Calibri" panose="020F0502020204030204" pitchFamily="34" charset="0"/>
            </a:endParaRPr>
          </a:p>
          <a:p>
            <a:pPr algn="l" fontAlgn="base"/>
            <a:r>
              <a:rPr lang="en-US" b="0" i="0" dirty="0">
                <a:solidFill>
                  <a:srgbClr val="333333"/>
                </a:solidFill>
                <a:effectLst/>
                <a:latin typeface="Calibri" panose="020F0502020204030204" pitchFamily="34" charset="0"/>
              </a:rPr>
              <a:t>DEVELOPED EXERCISES</a:t>
            </a:r>
          </a:p>
          <a:p>
            <a:pPr algn="l" fontAlgn="base"/>
            <a:endParaRPr lang="en-US" b="0" i="0" dirty="0">
              <a:solidFill>
                <a:srgbClr val="333333"/>
              </a:solidFill>
              <a:effectLst/>
              <a:latin typeface="Calibri" panose="020F0502020204030204" pitchFamily="34" charset="0"/>
            </a:endParaRPr>
          </a:p>
          <a:p>
            <a:pPr algn="l" fontAlgn="base"/>
            <a:r>
              <a:rPr lang="en-US" b="0" i="0" dirty="0">
                <a:solidFill>
                  <a:srgbClr val="333333"/>
                </a:solidFill>
                <a:effectLst/>
                <a:latin typeface="Calibri" panose="020F0502020204030204" pitchFamily="34" charset="0"/>
              </a:rPr>
              <a:t>o Pipe burst;</a:t>
            </a:r>
          </a:p>
          <a:p>
            <a:pPr algn="l" fontAlgn="base"/>
            <a:r>
              <a:rPr lang="en-US" b="0" i="0" dirty="0">
                <a:solidFill>
                  <a:srgbClr val="333333"/>
                </a:solidFill>
                <a:effectLst/>
                <a:latin typeface="Calibri" panose="020F0502020204030204" pitchFamily="34" charset="0"/>
              </a:rPr>
              <a:t>o Water contamination - Cryptosporidium;</a:t>
            </a:r>
          </a:p>
          <a:p>
            <a:pPr algn="l" fontAlgn="base"/>
            <a:r>
              <a:rPr lang="en-US" b="0" i="0" dirty="0">
                <a:solidFill>
                  <a:srgbClr val="333333"/>
                </a:solidFill>
                <a:effectLst/>
                <a:latin typeface="Calibri" panose="020F0502020204030204" pitchFamily="34" charset="0"/>
              </a:rPr>
              <a:t>o Bomb threats;</a:t>
            </a:r>
          </a:p>
          <a:p>
            <a:pPr algn="l" fontAlgn="base"/>
            <a:r>
              <a:rPr lang="en-US" b="0" i="0" dirty="0">
                <a:solidFill>
                  <a:srgbClr val="333333"/>
                </a:solidFill>
                <a:effectLst/>
                <a:latin typeface="Calibri" panose="020F0502020204030204" pitchFamily="34" charset="0"/>
              </a:rPr>
              <a:t>o Failure in the automatic operating system of the water treatment plant;</a:t>
            </a:r>
          </a:p>
          <a:p>
            <a:pPr algn="l" fontAlgn="base"/>
            <a:r>
              <a:rPr lang="en-US" b="0" i="0" dirty="0">
                <a:solidFill>
                  <a:srgbClr val="333333"/>
                </a:solidFill>
                <a:effectLst/>
                <a:latin typeface="Calibri" panose="020F0502020204030204" pitchFamily="34" charset="0"/>
              </a:rPr>
              <a:t>o Water contamination – Legionella.</a:t>
            </a:r>
          </a:p>
          <a:p>
            <a:pPr algn="l" fontAlgn="base"/>
            <a:endParaRPr lang="en-US" b="0" i="0" dirty="0">
              <a:solidFill>
                <a:srgbClr val="333333"/>
              </a:solidFill>
              <a:effectLst/>
              <a:latin typeface="Calibri" panose="020F0502020204030204" pitchFamily="34" charset="0"/>
            </a:endParaRPr>
          </a:p>
          <a:p>
            <a:pPr algn="l" fontAlgn="base"/>
            <a:r>
              <a:rPr lang="en-US" b="1" i="0" dirty="0">
                <a:solidFill>
                  <a:srgbClr val="333333"/>
                </a:solidFill>
                <a:effectLst/>
                <a:latin typeface="Calibri" panose="020F0502020204030204" pitchFamily="34" charset="0"/>
              </a:rPr>
              <a:t>Capacity Building</a:t>
            </a:r>
            <a:endParaRPr lang="en-US" b="0" i="0" dirty="0">
              <a:solidFill>
                <a:srgbClr val="333333"/>
              </a:solidFill>
              <a:effectLst/>
              <a:latin typeface="Calibri" panose="020F0502020204030204" pitchFamily="34" charset="0"/>
            </a:endParaRPr>
          </a:p>
          <a:p>
            <a:pPr algn="l" fontAlgn="base">
              <a:buFont typeface="Arial" panose="020B0604020202020204" pitchFamily="34" charset="0"/>
              <a:buChar char="•"/>
            </a:pPr>
            <a:r>
              <a:rPr lang="en-US" b="0" i="0" dirty="0">
                <a:solidFill>
                  <a:srgbClr val="333333"/>
                </a:solidFill>
                <a:effectLst/>
                <a:latin typeface="inherit"/>
              </a:rPr>
              <a:t>Experience sharing workshops.</a:t>
            </a:r>
          </a:p>
          <a:p>
            <a:pPr algn="l" fontAlgn="base">
              <a:buFont typeface="Arial" panose="020B0604020202020204" pitchFamily="34" charset="0"/>
              <a:buChar char="•"/>
            </a:pPr>
            <a:r>
              <a:rPr lang="en-US" b="0" i="0" dirty="0">
                <a:solidFill>
                  <a:srgbClr val="333333"/>
                </a:solidFill>
                <a:effectLst/>
                <a:latin typeface="inherit"/>
              </a:rPr>
              <a:t>Training corporate core group of trainers (media training for optimal crisis communications).</a:t>
            </a:r>
          </a:p>
          <a:p>
            <a:pPr algn="l" fontAlgn="base">
              <a:buFont typeface="Arial" panose="020B0604020202020204" pitchFamily="34" charset="0"/>
              <a:buChar char="•"/>
            </a:pPr>
            <a:r>
              <a:rPr lang="en-US" b="0" i="0" dirty="0">
                <a:solidFill>
                  <a:srgbClr val="333333"/>
                </a:solidFill>
                <a:effectLst/>
                <a:latin typeface="inherit"/>
              </a:rPr>
              <a:t>Review and upgrading of corporate crisis management guidelines and capabilities.</a:t>
            </a:r>
          </a:p>
          <a:p>
            <a:pPr algn="l" fontAlgn="base">
              <a:buFont typeface="Arial" panose="020B0604020202020204" pitchFamily="34" charset="0"/>
              <a:buChar char="•"/>
            </a:pPr>
            <a:r>
              <a:rPr lang="en-US" b="0" i="0" dirty="0">
                <a:solidFill>
                  <a:srgbClr val="333333"/>
                </a:solidFill>
                <a:effectLst/>
                <a:latin typeface="inherit"/>
              </a:rPr>
              <a:t>Training for planning, execution, and debriefing of corporate-wide crisis management exercises with lesson learning.</a:t>
            </a:r>
            <a:endParaRPr lang="en-US" b="0" i="0" dirty="0">
              <a:solidFill>
                <a:srgbClr val="333333"/>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50B5F3B-FEA2-455D-9BC2-F9C95CB146F7}" type="slidenum">
              <a:rPr lang="en-US" smtClean="0"/>
              <a:t>3</a:t>
            </a:fld>
            <a:endParaRPr lang="en-US" dirty="0"/>
          </a:p>
        </p:txBody>
      </p:sp>
    </p:spTree>
    <p:extLst>
      <p:ext uri="{BB962C8B-B14F-4D97-AF65-F5344CB8AC3E}">
        <p14:creationId xmlns:p14="http://schemas.microsoft.com/office/powerpoint/2010/main" val="224984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B5F3B-FEA2-455D-9BC2-F9C95CB146F7}" type="slidenum">
              <a:rPr lang="en-US" smtClean="0"/>
              <a:t>4</a:t>
            </a:fld>
            <a:endParaRPr lang="en-US" dirty="0"/>
          </a:p>
        </p:txBody>
      </p:sp>
    </p:spTree>
    <p:extLst>
      <p:ext uri="{BB962C8B-B14F-4D97-AF65-F5344CB8AC3E}">
        <p14:creationId xmlns:p14="http://schemas.microsoft.com/office/powerpoint/2010/main" val="268776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inherit"/>
              </a:rPr>
              <a:t>Cyber attacks are part of the threats that, among many others industries, water utilities must be prepared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inheri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apple-system"/>
              </a:rPr>
              <a:t>The ATHENA consortium consists of </a:t>
            </a:r>
            <a:r>
              <a:rPr lang="en-US" b="1" i="0" dirty="0">
                <a:solidFill>
                  <a:srgbClr val="333333"/>
                </a:solidFill>
                <a:effectLst/>
                <a:latin typeface="-apple-system"/>
              </a:rPr>
              <a:t>14 partners</a:t>
            </a:r>
            <a:r>
              <a:rPr lang="en-US" b="0" i="0" dirty="0">
                <a:solidFill>
                  <a:srgbClr val="333333"/>
                </a:solidFill>
                <a:effectLst/>
                <a:latin typeface="-apple-system"/>
              </a:rPr>
              <a:t> and 1 associated partner including universities, civil society </a:t>
            </a:r>
            <a:r>
              <a:rPr lang="en-US" b="0" i="0" dirty="0" err="1">
                <a:solidFill>
                  <a:srgbClr val="333333"/>
                </a:solidFill>
                <a:effectLst/>
                <a:latin typeface="-apple-system"/>
              </a:rPr>
              <a:t>organisations</a:t>
            </a:r>
            <a:r>
              <a:rPr lang="en-US" b="0" i="0" dirty="0">
                <a:solidFill>
                  <a:srgbClr val="333333"/>
                </a:solidFill>
                <a:effectLst/>
                <a:latin typeface="-apple-system"/>
              </a:rPr>
              <a:t>, research institutions, a law enforcement academy and an industry </a:t>
            </a:r>
            <a:r>
              <a:rPr lang="en-US" b="0" i="0" dirty="0" err="1">
                <a:solidFill>
                  <a:srgbClr val="333333"/>
                </a:solidFill>
                <a:effectLst/>
                <a:latin typeface="-apple-system"/>
              </a:rPr>
              <a:t>organisation</a:t>
            </a:r>
            <a:r>
              <a:rPr lang="en-US" b="0" i="0" dirty="0">
                <a:solidFill>
                  <a:srgbClr val="333333"/>
                </a:solidFill>
                <a:effectLst/>
                <a:latin typeface="-apple-system"/>
              </a:rPr>
              <a:t> from 11 countries: ​</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inherit"/>
            </a:endParaRPr>
          </a:p>
          <a:p>
            <a:r>
              <a:rPr lang="en-US"/>
              <a:t>Out </a:t>
            </a:r>
            <a:r>
              <a:rPr lang="en-US" dirty="0"/>
              <a:t>of the classical precautions associated with cyber-resilience, some main takeaways that are addressed within the ATHENA project, which is a European founded project, are the following:</a:t>
            </a:r>
          </a:p>
          <a:p>
            <a:endParaRPr lang="en-US" dirty="0"/>
          </a:p>
          <a:p>
            <a:r>
              <a:rPr lang="en-US" dirty="0"/>
              <a:t>- How could the operators of water infrastructures/services enhance their capacity to detect early/low warnings of cyber-attacks?</a:t>
            </a:r>
          </a:p>
          <a:p>
            <a:r>
              <a:rPr lang="en-US" dirty="0"/>
              <a:t>- What are the key parameters that need be checked to establish the level of severity of a cyber-attack?</a:t>
            </a:r>
          </a:p>
          <a:p>
            <a:r>
              <a:rPr lang="en-US" dirty="0"/>
              <a:t>- What are the most vulnerable situations that the water operators may face under a cyber-attack?</a:t>
            </a:r>
          </a:p>
          <a:p>
            <a:r>
              <a:rPr lang="en-US" dirty="0"/>
              <a:t>- What would be the operational conservative measures that a water utility should take when a cyber-attack is detected?</a:t>
            </a:r>
          </a:p>
          <a:p>
            <a:r>
              <a:rPr lang="en-US" dirty="0"/>
              <a:t>- Who should lead and manage the response to a cyber-attack (advantages and disadvantages for each case)?</a:t>
            </a:r>
          </a:p>
          <a:p>
            <a:r>
              <a:rPr lang="en-US" dirty="0"/>
              <a:t>- How to develop strong and efficient relationships between IT and OT worlds?</a:t>
            </a:r>
          </a:p>
          <a:p>
            <a:r>
              <a:rPr lang="en-US" dirty="0"/>
              <a:t>- Lessons learned from real or imagined cases of cyber-attacks at water utilities.</a:t>
            </a:r>
          </a:p>
          <a:p>
            <a:r>
              <a:rPr lang="en-US" dirty="0"/>
              <a:t>- Approach to crisis management at water utilities.</a:t>
            </a:r>
          </a:p>
        </p:txBody>
      </p:sp>
      <p:sp>
        <p:nvSpPr>
          <p:cNvPr id="4" name="Slide Number Placeholder 3"/>
          <p:cNvSpPr>
            <a:spLocks noGrp="1"/>
          </p:cNvSpPr>
          <p:nvPr>
            <p:ph type="sldNum" sz="quarter" idx="10"/>
          </p:nvPr>
        </p:nvSpPr>
        <p:spPr/>
        <p:txBody>
          <a:bodyPr/>
          <a:lstStyle/>
          <a:p>
            <a:fld id="{F50B5F3B-FEA2-455D-9BC2-F9C95CB146F7}" type="slidenum">
              <a:rPr lang="en-US" smtClean="0"/>
              <a:t>5</a:t>
            </a:fld>
            <a:endParaRPr lang="en-US" dirty="0"/>
          </a:p>
        </p:txBody>
      </p:sp>
    </p:spTree>
    <p:extLst>
      <p:ext uri="{BB962C8B-B14F-4D97-AF65-F5344CB8AC3E}">
        <p14:creationId xmlns:p14="http://schemas.microsoft.com/office/powerpoint/2010/main" val="106726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0" i="1" dirty="0">
                <a:solidFill>
                  <a:srgbClr val="0C508C"/>
                </a:solidFill>
                <a:effectLst/>
                <a:latin typeface="calibri" panose="020F0502020204030204" pitchFamily="34" charset="0"/>
              </a:rPr>
              <a:t>Global Solidarity Initiatives</a:t>
            </a:r>
            <a:br>
              <a:rPr lang="en-US" sz="1800" b="0" i="0" dirty="0">
                <a:solidFill>
                  <a:srgbClr val="0C508C"/>
                </a:solidFill>
                <a:effectLst/>
                <a:latin typeface="calibri" panose="020F0502020204030204" pitchFamily="34" charset="0"/>
              </a:rPr>
            </a:br>
            <a:endParaRPr lang="en-US" b="0" i="0" dirty="0">
              <a:solidFill>
                <a:srgbClr val="333333"/>
              </a:solidFill>
              <a:effectLst/>
              <a:latin typeface="Roboto" panose="02000000000000000000" pitchFamily="2" charset="0"/>
            </a:endParaRPr>
          </a:p>
          <a:p>
            <a:pPr algn="l" fontAlgn="base"/>
            <a:r>
              <a:rPr lang="en-US" b="1" i="1" dirty="0">
                <a:solidFill>
                  <a:srgbClr val="333333"/>
                </a:solidFill>
                <a:effectLst/>
                <a:latin typeface="inherit"/>
              </a:rPr>
              <a:t>Strategic Partnerships with International Aid Organizations, UNESCO-IHP,  Operators, Metropolitan Governments &amp; Stakeholders in Vulnerable Regions facing Climate Challenges:</a:t>
            </a:r>
          </a:p>
          <a:p>
            <a:pPr algn="l" fontAlgn="base"/>
            <a:endParaRPr lang="en-US" b="0" i="0" dirty="0">
              <a:solidFill>
                <a:srgbClr val="333333"/>
              </a:solidFill>
              <a:effectLst/>
              <a:latin typeface="Roboto" panose="02000000000000000000" pitchFamily="2" charset="0"/>
            </a:endParaRPr>
          </a:p>
          <a:p>
            <a:pPr algn="l" fontAlgn="base">
              <a:buFont typeface="Arial" panose="020B0604020202020204" pitchFamily="34" charset="0"/>
              <a:buChar char="•"/>
            </a:pPr>
            <a:r>
              <a:rPr lang="en-US" b="1" i="0" dirty="0">
                <a:solidFill>
                  <a:srgbClr val="333333"/>
                </a:solidFill>
                <a:effectLst/>
                <a:latin typeface="inherit"/>
              </a:rPr>
              <a:t> Maputo (Mozambique) : </a:t>
            </a:r>
            <a:r>
              <a:rPr lang="en-US" dirty="0"/>
              <a:t>Sustainable and resilient sanitation service chains in Maputo province, Mozambique, in partnership with IWA, for the benefit of the urban poor</a:t>
            </a:r>
            <a:endParaRPr lang="en-US" b="0" i="0" dirty="0">
              <a:solidFill>
                <a:srgbClr val="333333"/>
              </a:solidFill>
              <a:effectLst/>
              <a:latin typeface="inherit"/>
            </a:endParaRPr>
          </a:p>
          <a:p>
            <a:pPr algn="l" fontAlgn="base">
              <a:buFont typeface="Arial" panose="020B0604020202020204" pitchFamily="34" charset="0"/>
              <a:buNone/>
            </a:pPr>
            <a:endParaRPr lang="en-US" b="0" i="0"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33333"/>
                </a:solidFill>
                <a:effectLst/>
                <a:latin typeface="inherit"/>
              </a:rPr>
              <a:t> Civil Society Initiative : </a:t>
            </a:r>
            <a:r>
              <a:rPr lang="en-US" b="0" i="0" dirty="0">
                <a:solidFill>
                  <a:srgbClr val="333333"/>
                </a:solidFill>
                <a:effectLst/>
                <a:latin typeface="inherit"/>
              </a:rPr>
              <a:t>Cooperation between Palestinian and Israeli Mayors. </a:t>
            </a:r>
            <a:r>
              <a:rPr lang="en-US" b="0" i="0" dirty="0">
                <a:solidFill>
                  <a:srgbClr val="000000"/>
                </a:solidFill>
                <a:effectLst/>
                <a:latin typeface="__Inter_f367f3"/>
              </a:rPr>
              <a:t>Heads of Israeli and Palestinian cities cooperate on waste water</a:t>
            </a:r>
            <a:r>
              <a:rPr lang="en-US" b="0" i="0" dirty="0">
                <a:solidFill>
                  <a:srgbClr val="333333"/>
                </a:solidFill>
                <a:effectLst/>
                <a:latin typeface="inherit"/>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33333"/>
                </a:solidFill>
                <a:effectLst/>
                <a:latin typeface="inherit"/>
              </a:rPr>
              <a:t>And of course,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33333"/>
              </a:solidFill>
              <a:effectLst/>
              <a:latin typeface="inherit"/>
            </a:endParaRPr>
          </a:p>
          <a:p>
            <a:pPr algn="l" fontAlgn="base">
              <a:buFont typeface="Arial" panose="020B0604020202020204" pitchFamily="34" charset="0"/>
              <a:buChar char="•"/>
            </a:pPr>
            <a:r>
              <a:rPr lang="en-US" b="1" i="0" dirty="0">
                <a:solidFill>
                  <a:srgbClr val="333333"/>
                </a:solidFill>
                <a:effectLst/>
                <a:latin typeface="inherit"/>
              </a:rPr>
              <a:t> UNESCO-IHP “ECOMED” ACADEMY : </a:t>
            </a:r>
            <a:r>
              <a:rPr lang="en-US" b="0" i="0" dirty="0">
                <a:solidFill>
                  <a:srgbClr val="333333"/>
                </a:solidFill>
                <a:effectLst/>
                <a:latin typeface="inherit"/>
              </a:rPr>
              <a:t>Network of Climate Response Capacity Building Center of Coastal Metropolises.</a:t>
            </a:r>
          </a:p>
          <a:p>
            <a:endParaRPr lang="en-US" dirty="0"/>
          </a:p>
        </p:txBody>
      </p:sp>
      <p:sp>
        <p:nvSpPr>
          <p:cNvPr id="4" name="Slide Number Placeholder 3"/>
          <p:cNvSpPr>
            <a:spLocks noGrp="1"/>
          </p:cNvSpPr>
          <p:nvPr>
            <p:ph type="sldNum" sz="quarter" idx="10"/>
          </p:nvPr>
        </p:nvSpPr>
        <p:spPr/>
        <p:txBody>
          <a:bodyPr/>
          <a:lstStyle/>
          <a:p>
            <a:fld id="{F50B5F3B-FEA2-455D-9BC2-F9C95CB146F7}" type="slidenum">
              <a:rPr lang="en-US" smtClean="0"/>
              <a:t>6</a:t>
            </a:fld>
            <a:endParaRPr lang="en-US" dirty="0"/>
          </a:p>
        </p:txBody>
      </p:sp>
    </p:spTree>
    <p:extLst>
      <p:ext uri="{BB962C8B-B14F-4D97-AF65-F5344CB8AC3E}">
        <p14:creationId xmlns:p14="http://schemas.microsoft.com/office/powerpoint/2010/main" val="87247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2800" b="1" i="1" dirty="0">
                <a:solidFill>
                  <a:srgbClr val="333333"/>
                </a:solidFill>
                <a:effectLst/>
                <a:latin typeface="inherit"/>
              </a:rPr>
              <a:t>Collaborative Research with Member Utilities, Strategic Partners, and Research Institutions Including EU Sponsored Projects</a:t>
            </a:r>
          </a:p>
          <a:p>
            <a:pPr algn="l" fontAlgn="base"/>
            <a:endParaRPr lang="en-US" sz="2800" b="1" i="1" dirty="0">
              <a:solidFill>
                <a:srgbClr val="333333"/>
              </a:solidFill>
              <a:effectLst/>
              <a:latin typeface="inherit"/>
            </a:endParaRPr>
          </a:p>
          <a:p>
            <a:pPr algn="l" fontAlgn="base"/>
            <a:r>
              <a:rPr lang="en-US" sz="2800" b="1" i="1" dirty="0">
                <a:solidFill>
                  <a:srgbClr val="333333"/>
                </a:solidFill>
                <a:effectLst/>
                <a:latin typeface="inherit"/>
              </a:rPr>
              <a:t>and Demonstrations in Utility Sites of Innovative Solutions to Emerging Utilities Challenges: </a:t>
            </a:r>
          </a:p>
          <a:p>
            <a:pPr algn="l" fontAlgn="base"/>
            <a:endParaRPr lang="en-US" sz="2800" b="0" i="0" dirty="0">
              <a:solidFill>
                <a:srgbClr val="333333"/>
              </a:solidFill>
              <a:effectLst/>
              <a:latin typeface="Roboto" panose="02000000000000000000" pitchFamily="2" charset="0"/>
            </a:endParaRPr>
          </a:p>
          <a:p>
            <a:pPr algn="l" fontAlgn="base">
              <a:buFont typeface="Arial" panose="020B0604020202020204" pitchFamily="34" charset="0"/>
              <a:buChar char="•"/>
            </a:pPr>
            <a:r>
              <a:rPr lang="en-US" sz="2800" b="1" i="0" dirty="0">
                <a:solidFill>
                  <a:srgbClr val="333333"/>
                </a:solidFill>
                <a:effectLst/>
                <a:latin typeface="inherit"/>
              </a:rPr>
              <a:t>INCOM : </a:t>
            </a:r>
            <a:r>
              <a:rPr lang="en-US" sz="2800" b="0" i="0" dirty="0">
                <a:solidFill>
                  <a:srgbClr val="333333"/>
                </a:solidFill>
                <a:effectLst/>
                <a:latin typeface="inherit"/>
              </a:rPr>
              <a:t>Intelligent Network Control and Operating System for Anomaly. Diagnostics and Leak Detection.</a:t>
            </a:r>
          </a:p>
          <a:p>
            <a:pPr algn="l" fontAlgn="base">
              <a:buFont typeface="Arial" panose="020B0604020202020204" pitchFamily="34" charset="0"/>
              <a:buChar char="•"/>
            </a:pPr>
            <a:r>
              <a:rPr lang="en-US" sz="2800" b="1" i="0" dirty="0">
                <a:solidFill>
                  <a:srgbClr val="333333"/>
                </a:solidFill>
                <a:effectLst/>
                <a:latin typeface="inherit"/>
              </a:rPr>
              <a:t>Bio-SMART : </a:t>
            </a:r>
            <a:r>
              <a:rPr lang="en-US" sz="2800" b="0" i="0" dirty="0">
                <a:solidFill>
                  <a:srgbClr val="333333"/>
                </a:solidFill>
                <a:effectLst/>
                <a:latin typeface="inherit"/>
              </a:rPr>
              <a:t>Bio-Safety Monitoring &amp; Active Risk Control for early detection of bio-contamination.</a:t>
            </a:r>
          </a:p>
          <a:p>
            <a:pPr algn="l" fontAlgn="base">
              <a:buFont typeface="Arial" panose="020B0604020202020204" pitchFamily="34" charset="0"/>
              <a:buChar char="•"/>
            </a:pPr>
            <a:endParaRPr lang="en-US" sz="2800" b="0" i="0" dirty="0">
              <a:solidFill>
                <a:srgbClr val="333333"/>
              </a:solidFill>
              <a:effectLst/>
              <a:latin typeface="inherit"/>
            </a:endParaRPr>
          </a:p>
          <a:p>
            <a:pPr algn="l" fontAlgn="base">
              <a:buFont typeface="Arial" panose="020B0604020202020204" pitchFamily="34" charset="0"/>
              <a:buNone/>
            </a:pPr>
            <a:r>
              <a:rPr lang="en-US" sz="2800" b="0" i="0" dirty="0">
                <a:solidFill>
                  <a:srgbClr val="333333"/>
                </a:solidFill>
                <a:effectLst/>
                <a:latin typeface="inherit"/>
              </a:rPr>
              <a:t>The sponsors of these two projects were : VITENS, Suez, and </a:t>
            </a:r>
            <a:r>
              <a:rPr lang="en-US" sz="2800" b="0" i="0" dirty="0" err="1">
                <a:solidFill>
                  <a:srgbClr val="333333"/>
                </a:solidFill>
                <a:effectLst/>
                <a:latin typeface="inherit"/>
              </a:rPr>
              <a:t>Eau</a:t>
            </a:r>
            <a:r>
              <a:rPr lang="en-US" sz="2800" b="0" i="0" dirty="0">
                <a:solidFill>
                  <a:srgbClr val="333333"/>
                </a:solidFill>
                <a:effectLst/>
                <a:latin typeface="inherit"/>
              </a:rPr>
              <a:t> de Paris.</a:t>
            </a:r>
          </a:p>
          <a:p>
            <a:pPr algn="l" fontAlgn="base">
              <a:buFont typeface="Arial" panose="020B0604020202020204" pitchFamily="34" charset="0"/>
              <a:buNone/>
            </a:pPr>
            <a:endParaRPr lang="en-US" sz="2800" b="0" i="0" u="none" strike="noStrike"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b="1" i="0" dirty="0">
                <a:solidFill>
                  <a:srgbClr val="333333"/>
                </a:solidFill>
                <a:effectLst/>
                <a:latin typeface="inherit"/>
              </a:rPr>
              <a:t>EU-PRIMA : </a:t>
            </a:r>
            <a:r>
              <a:rPr lang="en-US" sz="2800" b="0" i="0" dirty="0">
                <a:solidFill>
                  <a:srgbClr val="333333"/>
                </a:solidFill>
                <a:effectLst/>
                <a:latin typeface="inherit"/>
              </a:rPr>
              <a:t>Improving water storage, distribution and management</a:t>
            </a:r>
            <a:r>
              <a:rPr lang="en-US" sz="2800" b="1" i="0" dirty="0">
                <a:solidFill>
                  <a:srgbClr val="333333"/>
                </a:solidFill>
                <a:effectLst/>
                <a:latin typeface="inherit"/>
              </a:rPr>
              <a:t> </a:t>
            </a:r>
            <a:r>
              <a:rPr lang="en-US" sz="2800" b="0" i="0" dirty="0">
                <a:solidFill>
                  <a:srgbClr val="333333"/>
                </a:solidFill>
                <a:effectLst/>
                <a:latin typeface="inherit"/>
              </a:rPr>
              <a:t>solutions through cooperation and demonstration across the Mediterranean.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b="0" i="0"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b="0" i="0" dirty="0">
                <a:solidFill>
                  <a:srgbClr val="333333"/>
                </a:solidFill>
                <a:effectLst/>
                <a:latin typeface="inherit"/>
              </a:rPr>
              <a:t>PRIMA = </a:t>
            </a:r>
            <a:r>
              <a:rPr lang="en-US" sz="4000" dirty="0"/>
              <a:t>The Partnership for Research and Innovation in the Mediterranean Area.</a:t>
            </a:r>
            <a:endParaRPr lang="en-US" sz="2800" b="0" i="0"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b="0" i="0" dirty="0">
              <a:solidFill>
                <a:srgbClr val="333333"/>
              </a:solidFill>
              <a:effectLst/>
              <a:latin typeface="inheri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b="0" i="0" dirty="0">
                <a:solidFill>
                  <a:srgbClr val="333333"/>
                </a:solidFill>
                <a:effectLst/>
                <a:latin typeface="inherit"/>
              </a:rPr>
              <a:t>The Lead Institution was The Cyprus Institute.</a:t>
            </a:r>
          </a:p>
        </p:txBody>
      </p:sp>
      <p:sp>
        <p:nvSpPr>
          <p:cNvPr id="4" name="Slide Number Placeholder 3"/>
          <p:cNvSpPr>
            <a:spLocks noGrp="1"/>
          </p:cNvSpPr>
          <p:nvPr>
            <p:ph type="sldNum" sz="quarter" idx="10"/>
          </p:nvPr>
        </p:nvSpPr>
        <p:spPr/>
        <p:txBody>
          <a:bodyPr/>
          <a:lstStyle/>
          <a:p>
            <a:fld id="{F50B5F3B-FEA2-455D-9BC2-F9C95CB146F7}" type="slidenum">
              <a:rPr lang="en-US" smtClean="0"/>
              <a:t>7</a:t>
            </a:fld>
            <a:endParaRPr lang="en-US" dirty="0"/>
          </a:p>
        </p:txBody>
      </p:sp>
    </p:spTree>
    <p:extLst>
      <p:ext uri="{BB962C8B-B14F-4D97-AF65-F5344CB8AC3E}">
        <p14:creationId xmlns:p14="http://schemas.microsoft.com/office/powerpoint/2010/main" val="3632590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381661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247859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282866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grpSp>
      <p:sp>
        <p:nvSpPr>
          <p:cNvPr id="22531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2253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a:extLst>
            <a:ext uri="{FAA26D3D-D897-4be2-8F04-BA451C77F1D7}">
              <ma14:placeholderFlag xmlns:ma14="http://schemas.microsoft.com/office/mac/drawingml/2011/main" xmlns="" val="1"/>
            </a:ext>
          </a:extLst>
        </p:spPr>
        <p:txBody>
          <a:bodyPr/>
          <a:lstStyle>
            <a:lvl1pPr>
              <a:defRPr smtClean="0"/>
            </a:lvl1pPr>
          </a:lstStyle>
          <a:p>
            <a:pPr>
              <a:defRPr/>
            </a:pPr>
            <a:endParaRPr lang="en-US" dirty="0">
              <a:solidFill>
                <a:srgbClr val="FFFFFF"/>
              </a:solidFill>
            </a:endParaRPr>
          </a:p>
        </p:txBody>
      </p:sp>
      <p:sp>
        <p:nvSpPr>
          <p:cNvPr id="42" name="Rectangle 42"/>
          <p:cNvSpPr>
            <a:spLocks noGrp="1" noChangeArrowheads="1"/>
          </p:cNvSpPr>
          <p:nvPr>
            <p:ph type="ftr" sz="quarter" idx="11"/>
          </p:nvPr>
        </p:nvSpPr>
        <p:spPr>
          <a:extLst>
            <a:ext uri="{FAA26D3D-D897-4be2-8F04-BA451C77F1D7}">
              <ma14:placeholderFlag xmlns:ma14="http://schemas.microsoft.com/office/mac/drawingml/2011/main" xmlns="" val="1"/>
            </a:ext>
          </a:extLst>
        </p:spPr>
        <p:txBody>
          <a:bodyPr/>
          <a:lstStyle>
            <a:lvl1pPr>
              <a:defRPr smtClean="0"/>
            </a:lvl1pPr>
          </a:lstStyle>
          <a:p>
            <a:pPr>
              <a:defRPr/>
            </a:pPr>
            <a:endParaRPr lang="en-US" dirty="0">
              <a:solidFill>
                <a:srgbClr val="FFFFFF"/>
              </a:solidFill>
            </a:endParaRPr>
          </a:p>
        </p:txBody>
      </p:sp>
      <p:sp>
        <p:nvSpPr>
          <p:cNvPr id="43" name="Rectangle 43"/>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025DB298-918C-44B0-89D7-F7AC2A04BC81}"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785152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Content Placeholder 2"/>
          <p:cNvSpPr>
            <a:spLocks noGrp="1"/>
          </p:cNvSpPr>
          <p:nvPr>
            <p:ph idx="1"/>
          </p:nvPr>
        </p:nvSpPr>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38BB094-C7E4-4A05-AD80-B5F75D3C759B}"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387461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33D91012-6B73-46EA-8C39-9A65C05F4986}"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342809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8E4B40B3-C8C8-4AEF-88D2-8B5F53D60263}"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1942332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A62F22B5-BF5C-4447-ACFF-7E6652812472}"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273807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61D9789D-EF96-4F3A-928C-5F605F12EDA5}"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63408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46BBDF63-EA95-43D9-8D91-DD8B53BA1222}"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400760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71C7C913-641C-4565-810F-E4575954E6EC}"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190357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1542454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AD3FC04D-23EC-4CD9-AFAA-4419DB7F7439}"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3958467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8341DDAD-68FF-4BA4-B626-BA811B8364CE}"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240983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9AB601AE-F15E-4293-B734-F7E4AF1FD778}"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174184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fr-FR"/>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0D9A71C7-8E11-4D14-8918-AD983996E914}"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1813750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1C43481C-9C17-4C79-B8C2-B86699AFABCF}"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3646057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fr-FR"/>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GB"/>
          </a:p>
        </p:txBody>
      </p:sp>
      <p:sp>
        <p:nvSpPr>
          <p:cNvPr id="6" name="Rectangle 40"/>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7" name="Rectangle 41"/>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42"/>
          <p:cNvSpPr>
            <a:spLocks noGrp="1" noChangeArrowheads="1"/>
          </p:cNvSpPr>
          <p:nvPr>
            <p:ph type="sldNum" sz="quarter" idx="12"/>
          </p:nvPr>
        </p:nvSpPr>
        <p:spPr>
          <a:ln/>
        </p:spPr>
        <p:txBody>
          <a:bodyPr/>
          <a:lstStyle>
            <a:lvl1pPr>
              <a:defRPr/>
            </a:lvl1pPr>
          </a:lstStyle>
          <a:p>
            <a:fld id="{6FC6A5CF-965D-43AE-9D29-39603806BA4E}" type="slidenum">
              <a:rPr lang="en-US" altLang="en-US">
                <a:solidFill>
                  <a:srgbClr val="FFFFFF"/>
                </a:solidFill>
              </a:rPr>
              <a:pPr/>
              <a:t>‹N°›</a:t>
            </a:fld>
            <a:endParaRPr lang="en-US" altLang="en-US" dirty="0">
              <a:solidFill>
                <a:srgbClr val="FFFFFF"/>
              </a:solidFill>
            </a:endParaRPr>
          </a:p>
        </p:txBody>
      </p:sp>
    </p:spTree>
    <p:extLst>
      <p:ext uri="{BB962C8B-B14F-4D97-AF65-F5344CB8AC3E}">
        <p14:creationId xmlns:p14="http://schemas.microsoft.com/office/powerpoint/2010/main" val="132796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298268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93185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298755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239261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106089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330749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1EB75-DC98-4EE3-9AF1-99023A009C05}" type="datetimeFigureOut">
              <a:rPr lang="en-US" smtClean="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E56D06-626C-485B-A7E2-49E7036F6A40}" type="slidenum">
              <a:rPr lang="en-US" smtClean="0"/>
              <a:t>‹N°›</a:t>
            </a:fld>
            <a:endParaRPr lang="en-US" dirty="0"/>
          </a:p>
        </p:txBody>
      </p:sp>
    </p:spTree>
    <p:extLst>
      <p:ext uri="{BB962C8B-B14F-4D97-AF65-F5344CB8AC3E}">
        <p14:creationId xmlns:p14="http://schemas.microsoft.com/office/powerpoint/2010/main" val="68582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1EB75-DC98-4EE3-9AF1-99023A009C05}" type="datetimeFigureOut">
              <a:rPr lang="en-US" smtClean="0"/>
              <a:t>12/16/2025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56D06-626C-485B-A7E2-49E7036F6A40}" type="slidenum">
              <a:rPr lang="en-US" smtClean="0"/>
              <a:t>‹N°›</a:t>
            </a:fld>
            <a:endParaRPr lang="en-US" dirty="0"/>
          </a:p>
        </p:txBody>
      </p:sp>
    </p:spTree>
    <p:extLst>
      <p:ext uri="{BB962C8B-B14F-4D97-AF65-F5344CB8AC3E}">
        <p14:creationId xmlns:p14="http://schemas.microsoft.com/office/powerpoint/2010/main" val="359604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2425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22426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6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grpSp>
        <p:sp>
          <p:nvSpPr>
            <p:cNvPr id="22427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7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22428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defRPr/>
              </a:pPr>
              <a:endParaRPr lang="en-GB" dirty="0">
                <a:solidFill>
                  <a:srgbClr val="FFFFFF"/>
                </a:solidFill>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22428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8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8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22428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8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9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9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9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grpSp>
        <p:sp>
          <p:nvSpPr>
            <p:cNvPr id="22429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sp>
          <p:nvSpPr>
            <p:cNvPr id="22429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defRPr/>
              </a:pPr>
              <a:endParaRPr lang="en-GB" dirty="0">
                <a:solidFill>
                  <a:srgbClr val="FFFFFF"/>
                </a:solidFill>
              </a:endParaRPr>
            </a:p>
          </p:txBody>
        </p:sp>
      </p:grpSp>
      <p:sp>
        <p:nvSpPr>
          <p:cNvPr id="22429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2429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latin typeface="Verdana" charset="0"/>
                <a:ea typeface="ＭＳ Ｐゴシック" charset="0"/>
              </a:defRPr>
            </a:lvl1pPr>
          </a:lstStyle>
          <a:p>
            <a:pPr fontAlgn="base">
              <a:spcBef>
                <a:spcPct val="0"/>
              </a:spcBef>
              <a:spcAft>
                <a:spcPct val="0"/>
              </a:spcAft>
              <a:defRPr/>
            </a:pPr>
            <a:endParaRPr lang="en-US" dirty="0">
              <a:solidFill>
                <a:srgbClr val="FFFFFF"/>
              </a:solidFill>
            </a:endParaRPr>
          </a:p>
        </p:txBody>
      </p:sp>
      <p:sp>
        <p:nvSpPr>
          <p:cNvPr id="22429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latin typeface="Verdana" charset="0"/>
                <a:ea typeface="ＭＳ Ｐゴシック" charset="0"/>
              </a:defRPr>
            </a:lvl1pPr>
          </a:lstStyle>
          <a:p>
            <a:pPr fontAlgn="base">
              <a:spcBef>
                <a:spcPct val="0"/>
              </a:spcBef>
              <a:spcAft>
                <a:spcPct val="0"/>
              </a:spcAft>
              <a:defRPr/>
            </a:pPr>
            <a:endParaRPr lang="en-US" dirty="0">
              <a:solidFill>
                <a:srgbClr val="FFFFFF"/>
              </a:solidFill>
            </a:endParaRPr>
          </a:p>
        </p:txBody>
      </p:sp>
      <p:sp>
        <p:nvSpPr>
          <p:cNvPr id="22429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A0E18C2C-4DF7-481D-B44F-3512C760B256}" type="slidenum">
              <a:rPr lang="en-US" altLang="en-US" smtClean="0">
                <a:solidFill>
                  <a:srgbClr val="FFFFFF"/>
                </a:solidFill>
              </a:rPr>
              <a:pPr fontAlgn="base">
                <a:spcBef>
                  <a:spcPct val="0"/>
                </a:spcBef>
                <a:spcAft>
                  <a:spcPct val="0"/>
                </a:spcAft>
              </a:pPr>
              <a:t>‹N°›</a:t>
            </a:fld>
            <a:endParaRPr lang="en-US" altLang="en-US" dirty="0">
              <a:solidFill>
                <a:srgbClr val="FFFFFF"/>
              </a:solidFill>
            </a:endParaRPr>
          </a:p>
        </p:txBody>
      </p:sp>
      <p:sp>
        <p:nvSpPr>
          <p:cNvPr id="2242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735410"/>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png"/>
          <p:cNvPicPr/>
          <p:nvPr/>
        </p:nvPicPr>
        <p:blipFill>
          <a:blip r:embed="rId3">
            <a:extLst>
              <a:ext uri="{28A0092B-C50C-407E-A947-70E740481C1C}">
                <a14:useLocalDpi xmlns:a14="http://schemas.microsoft.com/office/drawing/2010/main"/>
              </a:ext>
            </a:extLst>
          </a:blip>
          <a:stretch>
            <a:fillRect/>
          </a:stretch>
        </p:blipFill>
        <p:spPr>
          <a:xfrm>
            <a:off x="4038600" y="304800"/>
            <a:ext cx="1290622" cy="1122943"/>
          </a:xfrm>
          <a:prstGeom prst="rect">
            <a:avLst/>
          </a:prstGeom>
        </p:spPr>
      </p:pic>
      <p:pic>
        <p:nvPicPr>
          <p:cNvPr id="5" name="Picture 4"/>
          <p:cNvPicPr>
            <a:picLocks noChangeAspect="1"/>
          </p:cNvPicPr>
          <p:nvPr/>
        </p:nvPicPr>
        <p:blipFill>
          <a:blip r:embed="rId4"/>
          <a:stretch>
            <a:fillRect/>
          </a:stretch>
        </p:blipFill>
        <p:spPr>
          <a:xfrm>
            <a:off x="1981200" y="269875"/>
            <a:ext cx="1519936" cy="11176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7200" y="257175"/>
            <a:ext cx="1110222" cy="1262430"/>
          </a:xfrm>
          <a:prstGeom prst="rect">
            <a:avLst/>
          </a:prstGeom>
        </p:spPr>
      </p:pic>
      <p:grpSp>
        <p:nvGrpSpPr>
          <p:cNvPr id="13" name="Group 12"/>
          <p:cNvGrpSpPr/>
          <p:nvPr/>
        </p:nvGrpSpPr>
        <p:grpSpPr>
          <a:xfrm>
            <a:off x="7356475" y="181861"/>
            <a:ext cx="1276785" cy="1214627"/>
            <a:chOff x="7543800" y="229608"/>
            <a:chExt cx="1276785" cy="1214627"/>
          </a:xfrm>
        </p:grpSpPr>
        <p:pic>
          <p:nvPicPr>
            <p:cNvPr id="14" name="Picture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43800" y="229608"/>
              <a:ext cx="1276785" cy="983796"/>
            </a:xfrm>
            <a:prstGeom prst="rect">
              <a:avLst/>
            </a:prstGeom>
          </p:spPr>
        </p:pic>
        <p:sp>
          <p:nvSpPr>
            <p:cNvPr id="15" name="Rectangle 14"/>
            <p:cNvSpPr/>
            <p:nvPr/>
          </p:nvSpPr>
          <p:spPr>
            <a:xfrm>
              <a:off x="7713457" y="1213403"/>
              <a:ext cx="973343" cy="230832"/>
            </a:xfrm>
            <a:prstGeom prst="rect">
              <a:avLst/>
            </a:prstGeom>
          </p:spPr>
          <p:txBody>
            <a:bodyPr wrap="none">
              <a:spAutoFit/>
            </a:bodyPr>
            <a:lstStyle/>
            <a:p>
              <a:r>
                <a:rPr lang="en-US" sz="900" dirty="0">
                  <a:solidFill>
                    <a:srgbClr val="0070C0"/>
                  </a:solidFill>
                </a:rPr>
                <a:t>Strategic Partner</a:t>
              </a:r>
            </a:p>
          </p:txBody>
        </p:sp>
      </p:grpSp>
      <p:sp>
        <p:nvSpPr>
          <p:cNvPr id="10" name="TextBox 9"/>
          <p:cNvSpPr txBox="1"/>
          <p:nvPr/>
        </p:nvSpPr>
        <p:spPr>
          <a:xfrm>
            <a:off x="5416550" y="1358900"/>
            <a:ext cx="1676400" cy="246221"/>
          </a:xfrm>
          <a:prstGeom prst="rect">
            <a:avLst/>
          </a:prstGeom>
          <a:noFill/>
        </p:spPr>
        <p:txBody>
          <a:bodyPr wrap="square" rtlCol="0">
            <a:spAutoFit/>
          </a:bodyPr>
          <a:lstStyle/>
          <a:p>
            <a:r>
              <a:rPr lang="en-US" sz="1000" dirty="0"/>
              <a:t>  </a:t>
            </a:r>
            <a:r>
              <a:rPr lang="en-US" sz="1000" dirty="0">
                <a:solidFill>
                  <a:srgbClr val="000090"/>
                </a:solidFill>
              </a:rPr>
              <a:t>    Co-founding University </a:t>
            </a:r>
          </a:p>
        </p:txBody>
      </p:sp>
      <p:sp>
        <p:nvSpPr>
          <p:cNvPr id="18" name="Rounded Rectangle 17"/>
          <p:cNvSpPr/>
          <p:nvPr/>
        </p:nvSpPr>
        <p:spPr>
          <a:xfrm>
            <a:off x="148114" y="1676400"/>
            <a:ext cx="8900636" cy="727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endParaRPr lang="en-US" dirty="0"/>
          </a:p>
          <a:p>
            <a:pPr algn="ctr">
              <a:lnSpc>
                <a:spcPts val="2400"/>
              </a:lnSpc>
            </a:pPr>
            <a:r>
              <a:rPr lang="en-US" dirty="0"/>
              <a:t>W-SMART works for Sustainable Water Security</a:t>
            </a:r>
          </a:p>
          <a:p>
            <a:pPr algn="ctr">
              <a:lnSpc>
                <a:spcPts val="2400"/>
              </a:lnSpc>
            </a:pPr>
            <a:endParaRPr lang="fr-FR" i="1" dirty="0"/>
          </a:p>
        </p:txBody>
      </p:sp>
      <p:sp>
        <p:nvSpPr>
          <p:cNvPr id="17" name="TextBox 16"/>
          <p:cNvSpPr txBox="1"/>
          <p:nvPr/>
        </p:nvSpPr>
        <p:spPr>
          <a:xfrm>
            <a:off x="228600" y="2568476"/>
            <a:ext cx="8686800" cy="2677656"/>
          </a:xfrm>
          <a:prstGeom prst="rect">
            <a:avLst/>
          </a:prstGeom>
          <a:noFill/>
        </p:spPr>
        <p:txBody>
          <a:bodyPr wrap="square" rtlCol="0">
            <a:spAutoFit/>
          </a:bodyPr>
          <a:lstStyle/>
          <a:p>
            <a:pPr algn="ctr"/>
            <a:r>
              <a:rPr lang="en-US" sz="2400" b="1" dirty="0">
                <a:solidFill>
                  <a:srgbClr val="000090"/>
                </a:solidFill>
              </a:rPr>
              <a:t>International Association for Water Security Management Assessment, Research &amp; Technology</a:t>
            </a:r>
          </a:p>
          <a:p>
            <a:pPr algn="ctr"/>
            <a:endParaRPr lang="en-US" sz="2400" b="1" dirty="0">
              <a:solidFill>
                <a:srgbClr val="000090"/>
              </a:solidFill>
            </a:endParaRPr>
          </a:p>
          <a:p>
            <a:pPr algn="ctr"/>
            <a:endParaRPr lang="en-US" sz="2400" b="1" dirty="0">
              <a:solidFill>
                <a:srgbClr val="000090"/>
              </a:solidFill>
            </a:endParaRPr>
          </a:p>
          <a:p>
            <a:pPr algn="ctr"/>
            <a:r>
              <a:rPr lang="en-US" sz="2400" b="1" dirty="0">
                <a:solidFill>
                  <a:srgbClr val="000090"/>
                </a:solidFill>
              </a:rPr>
              <a:t>Strengthening Resilience and Crisis Management Capacity     </a:t>
            </a:r>
          </a:p>
          <a:p>
            <a:pPr algn="ctr"/>
            <a:endParaRPr lang="en-US" sz="2400" b="1" dirty="0">
              <a:solidFill>
                <a:srgbClr val="000090"/>
              </a:solidFill>
            </a:endParaRPr>
          </a:p>
          <a:p>
            <a:pPr algn="ctr"/>
            <a:endParaRPr lang="en-US" sz="2400" b="1" dirty="0">
              <a:solidFill>
                <a:srgbClr val="000090"/>
              </a:solidFill>
            </a:endParaRPr>
          </a:p>
        </p:txBody>
      </p:sp>
      <p:sp>
        <p:nvSpPr>
          <p:cNvPr id="19" name="TextBox 18"/>
          <p:cNvSpPr txBox="1"/>
          <p:nvPr/>
        </p:nvSpPr>
        <p:spPr>
          <a:xfrm>
            <a:off x="1828800" y="1403350"/>
            <a:ext cx="1828800" cy="246221"/>
          </a:xfrm>
          <a:prstGeom prst="rect">
            <a:avLst/>
          </a:prstGeom>
          <a:noFill/>
        </p:spPr>
        <p:txBody>
          <a:bodyPr wrap="square" rtlCol="0">
            <a:spAutoFit/>
          </a:bodyPr>
          <a:lstStyle/>
          <a:p>
            <a:r>
              <a:rPr lang="en-US" sz="1000" dirty="0">
                <a:solidFill>
                  <a:srgbClr val="000090"/>
                </a:solidFill>
              </a:rPr>
              <a:t>Co-founding  NY City Agency</a:t>
            </a:r>
          </a:p>
        </p:txBody>
      </p:sp>
      <p:sp>
        <p:nvSpPr>
          <p:cNvPr id="21" name="TextBox 20"/>
          <p:cNvSpPr txBox="1"/>
          <p:nvPr/>
        </p:nvSpPr>
        <p:spPr>
          <a:xfrm>
            <a:off x="762000" y="5200471"/>
            <a:ext cx="3657600" cy="1200328"/>
          </a:xfrm>
          <a:prstGeom prst="rect">
            <a:avLst/>
          </a:prstGeom>
          <a:noFill/>
        </p:spPr>
        <p:txBody>
          <a:bodyPr wrap="square" rtlCol="0">
            <a:spAutoFit/>
          </a:bodyPr>
          <a:lstStyle/>
          <a:p>
            <a:pPr algn="ctr"/>
            <a:r>
              <a:rPr lang="en-US" sz="2400" b="1" dirty="0">
                <a:solidFill>
                  <a:srgbClr val="000090"/>
                </a:solidFill>
              </a:rPr>
              <a:t>Gerard Luyet, President </a:t>
            </a:r>
          </a:p>
          <a:p>
            <a:pPr algn="ctr"/>
            <a:r>
              <a:rPr lang="fr-CH" sz="2400" b="1" dirty="0">
                <a:solidFill>
                  <a:srgbClr val="000090"/>
                </a:solidFill>
              </a:rPr>
              <a:t>Former </a:t>
            </a:r>
            <a:r>
              <a:rPr lang="fr-CH" sz="2400" b="1" dirty="0" err="1">
                <a:solidFill>
                  <a:srgbClr val="000090"/>
                </a:solidFill>
              </a:rPr>
              <a:t>Director</a:t>
            </a:r>
            <a:r>
              <a:rPr lang="fr-CH" sz="2400" b="1" dirty="0">
                <a:solidFill>
                  <a:srgbClr val="000090"/>
                </a:solidFill>
              </a:rPr>
              <a:t> of</a:t>
            </a:r>
            <a:endParaRPr lang="fr-FR" sz="2400" b="1" dirty="0">
              <a:solidFill>
                <a:srgbClr val="000090"/>
              </a:solidFill>
            </a:endParaRPr>
          </a:p>
          <a:p>
            <a:pPr algn="ctr"/>
            <a:r>
              <a:rPr lang="en-US" sz="2400" b="1" dirty="0">
                <a:solidFill>
                  <a:srgbClr val="000090"/>
                </a:solidFill>
              </a:rPr>
              <a:t> Geneva Water</a:t>
            </a:r>
          </a:p>
        </p:txBody>
      </p:sp>
      <p:sp>
        <p:nvSpPr>
          <p:cNvPr id="22" name="TextBox 21"/>
          <p:cNvSpPr txBox="1"/>
          <p:nvPr/>
        </p:nvSpPr>
        <p:spPr>
          <a:xfrm>
            <a:off x="4724402" y="5200471"/>
            <a:ext cx="3962400" cy="1200329"/>
          </a:xfrm>
          <a:prstGeom prst="rect">
            <a:avLst/>
          </a:prstGeom>
          <a:noFill/>
        </p:spPr>
        <p:txBody>
          <a:bodyPr wrap="square" rtlCol="0">
            <a:spAutoFit/>
          </a:bodyPr>
          <a:lstStyle/>
          <a:p>
            <a:pPr algn="ctr"/>
            <a:r>
              <a:rPr lang="en-US" sz="2400" b="1" dirty="0">
                <a:solidFill>
                  <a:srgbClr val="000090"/>
                </a:solidFill>
              </a:rPr>
              <a:t>Prof. Ilan Juran, CEO </a:t>
            </a:r>
          </a:p>
          <a:p>
            <a:pPr algn="ctr"/>
            <a:r>
              <a:rPr lang="en-US" sz="2400" b="1" dirty="0">
                <a:solidFill>
                  <a:srgbClr val="000090"/>
                </a:solidFill>
              </a:rPr>
              <a:t>Former NYU Dean,</a:t>
            </a:r>
          </a:p>
          <a:p>
            <a:pPr algn="ctr"/>
            <a:r>
              <a:rPr lang="en-US" sz="2400" b="1" dirty="0">
                <a:solidFill>
                  <a:srgbClr val="000090"/>
                </a:solidFill>
              </a:rPr>
              <a:t> CUE Faculty</a:t>
            </a:r>
          </a:p>
        </p:txBody>
      </p:sp>
      <p:pic>
        <p:nvPicPr>
          <p:cNvPr id="26" name="Picture 25"/>
          <p:cNvPicPr>
            <a:picLocks noChangeAspect="1"/>
          </p:cNvPicPr>
          <p:nvPr/>
        </p:nvPicPr>
        <p:blipFill>
          <a:blip r:embed="rId7"/>
          <a:stretch>
            <a:fillRect/>
          </a:stretch>
        </p:blipFill>
        <p:spPr>
          <a:xfrm>
            <a:off x="5751292" y="198186"/>
            <a:ext cx="1182908" cy="1164709"/>
          </a:xfrm>
          <a:prstGeom prst="rect">
            <a:avLst/>
          </a:prstGeom>
        </p:spPr>
      </p:pic>
      <p:sp>
        <p:nvSpPr>
          <p:cNvPr id="4" name="Rectangle 2">
            <a:extLst>
              <a:ext uri="{FF2B5EF4-FFF2-40B4-BE49-F238E27FC236}">
                <a16:creationId xmlns:a16="http://schemas.microsoft.com/office/drawing/2014/main" id="{016EAE94-6912-4378-B5E9-1FC165F01BF8}"/>
              </a:ext>
            </a:extLst>
          </p:cNvPr>
          <p:cNvSpPr>
            <a:spLocks noChangeArrowheads="1"/>
          </p:cNvSpPr>
          <p:nvPr/>
        </p:nvSpPr>
        <p:spPr bwMode="auto">
          <a:xfrm>
            <a:off x="152400" y="578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EA5A60-2F1B-445D-B711-28DDC88B5A1F}"/>
              </a:ext>
            </a:extLst>
          </p:cNvPr>
          <p:cNvSpPr>
            <a:spLocks noChangeArrowheads="1"/>
          </p:cNvSpPr>
          <p:nvPr/>
        </p:nvSpPr>
        <p:spPr bwMode="auto">
          <a:xfrm>
            <a:off x="304800" y="71735"/>
            <a:ext cx="2487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55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60893" y="111076"/>
            <a:ext cx="1725507" cy="1320591"/>
            <a:chOff x="3760893" y="111076"/>
            <a:chExt cx="1725507" cy="1320591"/>
          </a:xfrm>
        </p:grpSpPr>
        <p:pic>
          <p:nvPicPr>
            <p:cNvPr id="4" name="image1.png"/>
            <p:cNvPicPr/>
            <p:nvPr/>
          </p:nvPicPr>
          <p:blipFill>
            <a:blip r:embed="rId3" cstate="print"/>
            <a:stretch>
              <a:fillRect/>
            </a:stretch>
          </p:blipFill>
          <p:spPr>
            <a:xfrm>
              <a:off x="3886200" y="111076"/>
              <a:ext cx="1485900" cy="1106620"/>
            </a:xfrm>
            <a:prstGeom prst="rect">
              <a:avLst/>
            </a:prstGeom>
          </p:spPr>
        </p:pic>
        <p:sp>
          <p:nvSpPr>
            <p:cNvPr id="14" name="Rectangle 13"/>
            <p:cNvSpPr/>
            <p:nvPr/>
          </p:nvSpPr>
          <p:spPr>
            <a:xfrm>
              <a:off x="3760893" y="1154668"/>
              <a:ext cx="1725507" cy="276999"/>
            </a:xfrm>
            <a:prstGeom prst="rect">
              <a:avLst/>
            </a:prstGeom>
          </p:spPr>
          <p:txBody>
            <a:bodyPr wrap="square">
              <a:spAutoFit/>
            </a:bodyPr>
            <a:lstStyle/>
            <a:p>
              <a:pPr algn="ctr"/>
              <a:r>
                <a:rPr lang="en-US" sz="1200" b="1" dirty="0">
                  <a:solidFill>
                    <a:schemeClr val="accent1"/>
                  </a:solidFill>
                  <a:latin typeface="+mj-lt"/>
                  <a:cs typeface="Arial"/>
                </a:rPr>
                <a:t> </a:t>
              </a:r>
              <a:r>
                <a:rPr lang="en-US" sz="1200" b="1" dirty="0">
                  <a:solidFill>
                    <a:schemeClr val="tx2"/>
                  </a:solidFill>
                  <a:latin typeface="+mj-lt"/>
                </a:rPr>
                <a:t> </a:t>
              </a:r>
            </a:p>
          </p:txBody>
        </p:sp>
      </p:grpSp>
      <p:pic>
        <p:nvPicPr>
          <p:cNvPr id="7" name="Image 6">
            <a:extLst>
              <a:ext uri="{FF2B5EF4-FFF2-40B4-BE49-F238E27FC236}">
                <a16:creationId xmlns:a16="http://schemas.microsoft.com/office/drawing/2014/main" id="{77BBE348-2A24-4837-BC96-AA7864995BED}"/>
              </a:ext>
            </a:extLst>
          </p:cNvPr>
          <p:cNvPicPr>
            <a:picLocks noChangeAspect="1"/>
          </p:cNvPicPr>
          <p:nvPr/>
        </p:nvPicPr>
        <p:blipFill>
          <a:blip r:embed="rId4"/>
          <a:stretch>
            <a:fillRect/>
          </a:stretch>
        </p:blipFill>
        <p:spPr>
          <a:xfrm>
            <a:off x="4800600" y="1333314"/>
            <a:ext cx="3972479" cy="2667372"/>
          </a:xfrm>
          <a:prstGeom prst="rect">
            <a:avLst/>
          </a:prstGeom>
        </p:spPr>
      </p:pic>
      <p:sp>
        <p:nvSpPr>
          <p:cNvPr id="20" name="ZoneTexte 19">
            <a:extLst>
              <a:ext uri="{FF2B5EF4-FFF2-40B4-BE49-F238E27FC236}">
                <a16:creationId xmlns:a16="http://schemas.microsoft.com/office/drawing/2014/main" id="{C772B940-4CCF-4022-B3F6-5C0D33DFA05B}"/>
              </a:ext>
            </a:extLst>
          </p:cNvPr>
          <p:cNvSpPr txBox="1"/>
          <p:nvPr/>
        </p:nvSpPr>
        <p:spPr>
          <a:xfrm>
            <a:off x="242146" y="4191000"/>
            <a:ext cx="8763000" cy="2308324"/>
          </a:xfrm>
          <a:prstGeom prst="rect">
            <a:avLst/>
          </a:prstGeom>
          <a:noFill/>
        </p:spPr>
        <p:txBody>
          <a:bodyPr wrap="square">
            <a:spAutoFit/>
          </a:bodyPr>
          <a:lstStyle/>
          <a:p>
            <a:pPr algn="l" fontAlgn="base"/>
            <a:r>
              <a:rPr lang="en-US" b="1" i="0" dirty="0">
                <a:solidFill>
                  <a:srgbClr val="333333"/>
                </a:solidFill>
                <a:effectLst/>
                <a:latin typeface="inherit"/>
              </a:rPr>
              <a:t>The 4 main objectives of the program include</a:t>
            </a:r>
            <a:r>
              <a:rPr lang="en-US" b="0" i="0" dirty="0">
                <a:solidFill>
                  <a:srgbClr val="333333"/>
                </a:solidFill>
                <a:effectLst/>
                <a:latin typeface="inherit"/>
              </a:rPr>
              <a:t>:</a:t>
            </a:r>
          </a:p>
          <a:p>
            <a:pPr algn="l" fontAlgn="base"/>
            <a:endParaRPr lang="en-US" b="0" i="0" dirty="0">
              <a:solidFill>
                <a:srgbClr val="333333"/>
              </a:solidFill>
              <a:effectLst/>
              <a:latin typeface="Calibri" panose="020F0502020204030204" pitchFamily="34" charset="0"/>
            </a:endParaRPr>
          </a:p>
          <a:p>
            <a:pPr algn="l" fontAlgn="base">
              <a:buFont typeface="+mj-lt"/>
              <a:buAutoNum type="arabicPeriod"/>
            </a:pPr>
            <a:r>
              <a:rPr lang="en-US" b="1" i="0" dirty="0">
                <a:solidFill>
                  <a:srgbClr val="333333"/>
                </a:solidFill>
                <a:effectLst/>
                <a:latin typeface="inherit"/>
              </a:rPr>
              <a:t> Experience sharing workshops</a:t>
            </a:r>
            <a:r>
              <a:rPr lang="en-US" b="0" i="0" dirty="0">
                <a:solidFill>
                  <a:srgbClr val="333333"/>
                </a:solidFill>
                <a:effectLst/>
                <a:latin typeface="inherit"/>
              </a:rPr>
              <a:t>;</a:t>
            </a:r>
          </a:p>
          <a:p>
            <a:pPr algn="l" fontAlgn="base">
              <a:buFont typeface="+mj-lt"/>
              <a:buAutoNum type="arabicPeriod"/>
            </a:pPr>
            <a:r>
              <a:rPr lang="en-US" b="1" i="0" dirty="0">
                <a:solidFill>
                  <a:srgbClr val="333333"/>
                </a:solidFill>
                <a:effectLst/>
                <a:latin typeface="inherit"/>
              </a:rPr>
              <a:t> Corporate crisis management training</a:t>
            </a:r>
            <a:r>
              <a:rPr lang="en-US" b="0" i="0" dirty="0">
                <a:solidFill>
                  <a:srgbClr val="333333"/>
                </a:solidFill>
                <a:effectLst/>
                <a:latin typeface="inherit"/>
              </a:rPr>
              <a:t>;</a:t>
            </a:r>
          </a:p>
          <a:p>
            <a:pPr algn="l" fontAlgn="base">
              <a:buFont typeface="+mj-lt"/>
              <a:buAutoNum type="arabicPeriod"/>
            </a:pPr>
            <a:r>
              <a:rPr lang="en-US" b="1" i="0" dirty="0">
                <a:solidFill>
                  <a:srgbClr val="333333"/>
                </a:solidFill>
                <a:effectLst/>
                <a:latin typeface="inherit"/>
              </a:rPr>
              <a:t> Research, development and  field demonstrations</a:t>
            </a:r>
            <a:r>
              <a:rPr lang="en-US" b="0" i="0" dirty="0">
                <a:solidFill>
                  <a:srgbClr val="333333"/>
                </a:solidFill>
                <a:effectLst/>
                <a:latin typeface="inherit"/>
              </a:rPr>
              <a:t>;</a:t>
            </a:r>
          </a:p>
          <a:p>
            <a:pPr algn="l" fontAlgn="base">
              <a:buFont typeface="+mj-lt"/>
              <a:buAutoNum type="arabicPeriod"/>
            </a:pPr>
            <a:r>
              <a:rPr lang="en-US" b="1" i="0" dirty="0">
                <a:solidFill>
                  <a:srgbClr val="333333"/>
                </a:solidFill>
                <a:effectLst/>
                <a:latin typeface="inherit"/>
              </a:rPr>
              <a:t> Global solidarity initiatives.</a:t>
            </a:r>
          </a:p>
          <a:p>
            <a:pPr algn="l" fontAlgn="base"/>
            <a:endParaRPr lang="en-US" b="0" i="0" dirty="0">
              <a:solidFill>
                <a:srgbClr val="333333"/>
              </a:solidFill>
              <a:effectLst/>
              <a:latin typeface="inherit"/>
            </a:endParaRPr>
          </a:p>
          <a:p>
            <a:pPr algn="l" fontAlgn="base"/>
            <a:r>
              <a:rPr lang="en-US" b="0" i="0" dirty="0">
                <a:solidFill>
                  <a:srgbClr val="333333"/>
                </a:solidFill>
                <a:effectLst/>
                <a:latin typeface="Calibri" panose="020F0502020204030204" pitchFamily="34" charset="0"/>
              </a:rPr>
              <a:t>Recognized by UNESCO in 2021, W-SMART has become an Official UNESCO Partner NGO.</a:t>
            </a:r>
          </a:p>
        </p:txBody>
      </p:sp>
      <p:sp>
        <p:nvSpPr>
          <p:cNvPr id="21" name="ZoneTexte 20">
            <a:extLst>
              <a:ext uri="{FF2B5EF4-FFF2-40B4-BE49-F238E27FC236}">
                <a16:creationId xmlns:a16="http://schemas.microsoft.com/office/drawing/2014/main" id="{F6B1B79D-6DC7-45A9-92D8-2C183D375453}"/>
              </a:ext>
            </a:extLst>
          </p:cNvPr>
          <p:cNvSpPr txBox="1"/>
          <p:nvPr/>
        </p:nvSpPr>
        <p:spPr>
          <a:xfrm>
            <a:off x="382351" y="2246048"/>
            <a:ext cx="4418249" cy="646331"/>
          </a:xfrm>
          <a:prstGeom prst="rect">
            <a:avLst/>
          </a:prstGeom>
          <a:noFill/>
        </p:spPr>
        <p:txBody>
          <a:bodyPr wrap="square">
            <a:spAutoFit/>
          </a:bodyPr>
          <a:lstStyle/>
          <a:p>
            <a:r>
              <a:rPr lang="en-US" b="0" i="0" dirty="0">
                <a:solidFill>
                  <a:srgbClr val="333333"/>
                </a:solidFill>
                <a:effectLst/>
                <a:latin typeface="Calibri" panose="020F0502020204030204" pitchFamily="34" charset="0"/>
              </a:rPr>
              <a:t>The </a:t>
            </a:r>
            <a:r>
              <a:rPr lang="en-US" b="1" i="0" dirty="0">
                <a:solidFill>
                  <a:srgbClr val="333333"/>
                </a:solidFill>
                <a:effectLst/>
                <a:latin typeface="Calibri" panose="020F0502020204030204" pitchFamily="34" charset="0"/>
              </a:rPr>
              <a:t>W-SMART Association</a:t>
            </a:r>
            <a:r>
              <a:rPr lang="en-US" b="0" i="0" dirty="0">
                <a:solidFill>
                  <a:srgbClr val="333333"/>
                </a:solidFill>
                <a:effectLst/>
                <a:latin typeface="Calibri" panose="020F0502020204030204" pitchFamily="34" charset="0"/>
              </a:rPr>
              <a:t> was created at the </a:t>
            </a:r>
            <a:r>
              <a:rPr lang="en-US" b="1" i="0" dirty="0">
                <a:solidFill>
                  <a:srgbClr val="333333"/>
                </a:solidFill>
                <a:effectLst/>
                <a:latin typeface="Calibri" panose="020F0502020204030204" pitchFamily="34" charset="0"/>
              </a:rPr>
              <a:t>aftermath of 9/11, 2001</a:t>
            </a:r>
            <a:endParaRPr lang="fr-CH" dirty="0"/>
          </a:p>
        </p:txBody>
      </p:sp>
    </p:spTree>
    <p:extLst>
      <p:ext uri="{BB962C8B-B14F-4D97-AF65-F5344CB8AC3E}">
        <p14:creationId xmlns:p14="http://schemas.microsoft.com/office/powerpoint/2010/main" val="85150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60893" y="111076"/>
            <a:ext cx="1725507" cy="1320591"/>
            <a:chOff x="3760893" y="111076"/>
            <a:chExt cx="1725507" cy="1320591"/>
          </a:xfrm>
        </p:grpSpPr>
        <p:pic>
          <p:nvPicPr>
            <p:cNvPr id="4" name="image1.png"/>
            <p:cNvPicPr/>
            <p:nvPr/>
          </p:nvPicPr>
          <p:blipFill>
            <a:blip r:embed="rId3" cstate="print"/>
            <a:stretch>
              <a:fillRect/>
            </a:stretch>
          </p:blipFill>
          <p:spPr>
            <a:xfrm>
              <a:off x="3886200" y="111076"/>
              <a:ext cx="1485900" cy="1106620"/>
            </a:xfrm>
            <a:prstGeom prst="rect">
              <a:avLst/>
            </a:prstGeom>
          </p:spPr>
        </p:pic>
        <p:sp>
          <p:nvSpPr>
            <p:cNvPr id="14" name="Rectangle 13"/>
            <p:cNvSpPr/>
            <p:nvPr/>
          </p:nvSpPr>
          <p:spPr>
            <a:xfrm>
              <a:off x="3760893" y="1154668"/>
              <a:ext cx="1725507" cy="276999"/>
            </a:xfrm>
            <a:prstGeom prst="rect">
              <a:avLst/>
            </a:prstGeom>
          </p:spPr>
          <p:txBody>
            <a:bodyPr wrap="square">
              <a:spAutoFit/>
            </a:bodyPr>
            <a:lstStyle/>
            <a:p>
              <a:pPr algn="ctr"/>
              <a:r>
                <a:rPr lang="en-US" sz="1200" b="1" dirty="0">
                  <a:solidFill>
                    <a:schemeClr val="accent1"/>
                  </a:solidFill>
                  <a:latin typeface="+mj-lt"/>
                  <a:cs typeface="Arial"/>
                </a:rPr>
                <a:t> </a:t>
              </a:r>
              <a:r>
                <a:rPr lang="en-US" sz="1200" b="1" dirty="0">
                  <a:solidFill>
                    <a:schemeClr val="tx2"/>
                  </a:solidFill>
                  <a:latin typeface="+mj-lt"/>
                </a:rPr>
                <a:t> </a:t>
              </a:r>
            </a:p>
          </p:txBody>
        </p:sp>
      </p:grpSp>
      <p:sp>
        <p:nvSpPr>
          <p:cNvPr id="22" name="ZoneTexte 21">
            <a:extLst>
              <a:ext uri="{FF2B5EF4-FFF2-40B4-BE49-F238E27FC236}">
                <a16:creationId xmlns:a16="http://schemas.microsoft.com/office/drawing/2014/main" id="{49B2C3E2-8850-4C5C-A79F-11120A512C7A}"/>
              </a:ext>
            </a:extLst>
          </p:cNvPr>
          <p:cNvSpPr txBox="1"/>
          <p:nvPr/>
        </p:nvSpPr>
        <p:spPr>
          <a:xfrm>
            <a:off x="1" y="1301721"/>
            <a:ext cx="6019799" cy="954107"/>
          </a:xfrm>
          <a:prstGeom prst="rect">
            <a:avLst/>
          </a:prstGeom>
          <a:noFill/>
        </p:spPr>
        <p:txBody>
          <a:bodyPr wrap="square">
            <a:spAutoFit/>
          </a:bodyPr>
          <a:lstStyle/>
          <a:p>
            <a:r>
              <a:rPr lang="en-US" sz="2800" dirty="0">
                <a:solidFill>
                  <a:srgbClr val="333333"/>
                </a:solidFill>
                <a:latin typeface="Calibri" panose="020F0502020204030204" pitchFamily="34" charset="0"/>
              </a:rPr>
              <a:t>   SCOP</a:t>
            </a:r>
            <a:r>
              <a:rPr lang="en-US" sz="2800" i="0" dirty="0">
                <a:solidFill>
                  <a:srgbClr val="333333"/>
                </a:solidFill>
                <a:effectLst/>
                <a:latin typeface="Calibri" panose="020F0502020204030204" pitchFamily="34" charset="0"/>
              </a:rPr>
              <a:t>E 1 : </a:t>
            </a:r>
            <a:r>
              <a:rPr lang="fr-CH" sz="2800" b="0" dirty="0">
                <a:effectLst/>
                <a:latin typeface="calibri" panose="020F0502020204030204" pitchFamily="34" charset="0"/>
              </a:rPr>
              <a:t>Crisis Management Training</a:t>
            </a:r>
            <a:endParaRPr lang="fr-CH" sz="2800" b="0" dirty="0">
              <a:effectLst/>
              <a:latin typeface="Roboto" panose="02000000000000000000" pitchFamily="2" charset="0"/>
            </a:endParaRPr>
          </a:p>
          <a:p>
            <a:pPr algn="ctr"/>
            <a:endParaRPr lang="fr-CH" sz="2800" b="1" u="sng" dirty="0"/>
          </a:p>
        </p:txBody>
      </p:sp>
      <p:sp>
        <p:nvSpPr>
          <p:cNvPr id="10" name="ZoneTexte 9">
            <a:extLst>
              <a:ext uri="{FF2B5EF4-FFF2-40B4-BE49-F238E27FC236}">
                <a16:creationId xmlns:a16="http://schemas.microsoft.com/office/drawing/2014/main" id="{6FAEED05-6DFE-4342-A037-DAE19F4FDBAE}"/>
              </a:ext>
            </a:extLst>
          </p:cNvPr>
          <p:cNvSpPr txBox="1"/>
          <p:nvPr/>
        </p:nvSpPr>
        <p:spPr>
          <a:xfrm>
            <a:off x="152400" y="1828086"/>
            <a:ext cx="8229600" cy="4247317"/>
          </a:xfrm>
          <a:prstGeom prst="rect">
            <a:avLst/>
          </a:prstGeom>
          <a:noFill/>
        </p:spPr>
        <p:txBody>
          <a:bodyPr wrap="square">
            <a:spAutoFit/>
          </a:bodyPr>
          <a:lstStyle/>
          <a:p>
            <a:pPr algn="l" fontAlgn="base"/>
            <a:r>
              <a:rPr lang="en-US" b="1" i="0" dirty="0">
                <a:solidFill>
                  <a:srgbClr val="333333"/>
                </a:solidFill>
                <a:effectLst/>
                <a:latin typeface="Calibri" panose="020F0502020204030204" pitchFamily="34" charset="0"/>
              </a:rPr>
              <a:t>Crisis Management Exercises</a:t>
            </a:r>
            <a:r>
              <a:rPr lang="en-US" b="0" i="0" dirty="0">
                <a:solidFill>
                  <a:srgbClr val="333333"/>
                </a:solidFill>
                <a:effectLst/>
                <a:latin typeface="Calibri" panose="020F0502020204030204" pitchFamily="34" charset="0"/>
              </a:rPr>
              <a:t>.</a:t>
            </a:r>
          </a:p>
          <a:p>
            <a:pPr fontAlgn="base"/>
            <a:r>
              <a:rPr lang="en-US" b="0" i="0" dirty="0">
                <a:solidFill>
                  <a:srgbClr val="333333"/>
                </a:solidFill>
                <a:effectLst/>
                <a:latin typeface="inherit"/>
              </a:rPr>
              <a:t>- Pipe burst;</a:t>
            </a:r>
          </a:p>
          <a:p>
            <a:pPr algn="l" fontAlgn="base"/>
            <a:r>
              <a:rPr lang="en-US" dirty="0">
                <a:solidFill>
                  <a:srgbClr val="333333"/>
                </a:solidFill>
                <a:latin typeface="inherit"/>
              </a:rPr>
              <a:t>- </a:t>
            </a:r>
            <a:r>
              <a:rPr lang="en-US" b="0" i="0" dirty="0">
                <a:solidFill>
                  <a:srgbClr val="333333"/>
                </a:solidFill>
                <a:effectLst/>
                <a:latin typeface="Calibri" panose="020F0502020204030204" pitchFamily="34" charset="0"/>
              </a:rPr>
              <a:t>Water contamination - Cryptosporidium;</a:t>
            </a:r>
          </a:p>
          <a:p>
            <a:pPr algn="l" fontAlgn="base"/>
            <a:r>
              <a:rPr lang="en-US" dirty="0">
                <a:solidFill>
                  <a:srgbClr val="333333"/>
                </a:solidFill>
                <a:latin typeface="Calibri" panose="020F0502020204030204" pitchFamily="34" charset="0"/>
              </a:rPr>
              <a:t>- </a:t>
            </a:r>
            <a:r>
              <a:rPr lang="en-US" b="0" i="0" dirty="0">
                <a:solidFill>
                  <a:srgbClr val="333333"/>
                </a:solidFill>
                <a:effectLst/>
                <a:latin typeface="Calibri" panose="020F0502020204030204" pitchFamily="34" charset="0"/>
              </a:rPr>
              <a:t>Bomb threats;</a:t>
            </a:r>
          </a:p>
          <a:p>
            <a:pPr algn="l" fontAlgn="base"/>
            <a:r>
              <a:rPr lang="en-US" b="0" i="0" dirty="0">
                <a:solidFill>
                  <a:srgbClr val="333333"/>
                </a:solidFill>
                <a:effectLst/>
                <a:latin typeface="Calibri" panose="020F0502020204030204" pitchFamily="34" charset="0"/>
              </a:rPr>
              <a:t>- Failure in the automatic operating system of the water</a:t>
            </a:r>
          </a:p>
          <a:p>
            <a:pPr algn="l" fontAlgn="base"/>
            <a:r>
              <a:rPr lang="en-US" b="0" i="0" dirty="0">
                <a:solidFill>
                  <a:srgbClr val="333333"/>
                </a:solidFill>
                <a:effectLst/>
                <a:latin typeface="Calibri" panose="020F0502020204030204" pitchFamily="34" charset="0"/>
              </a:rPr>
              <a:t>   treatment plant;</a:t>
            </a:r>
          </a:p>
          <a:p>
            <a:pPr algn="l" fontAlgn="base"/>
            <a:r>
              <a:rPr lang="en-US" dirty="0">
                <a:solidFill>
                  <a:srgbClr val="333333"/>
                </a:solidFill>
                <a:latin typeface="Calibri" panose="020F0502020204030204" pitchFamily="34" charset="0"/>
              </a:rPr>
              <a:t>- </a:t>
            </a:r>
            <a:r>
              <a:rPr lang="en-US" b="0" i="0" dirty="0">
                <a:solidFill>
                  <a:srgbClr val="333333"/>
                </a:solidFill>
                <a:effectLst/>
                <a:latin typeface="Calibri" panose="020F0502020204030204" pitchFamily="34" charset="0"/>
              </a:rPr>
              <a:t>Water contamination – Legionella.</a:t>
            </a:r>
          </a:p>
          <a:p>
            <a:pPr algn="l" fontAlgn="base"/>
            <a:endParaRPr lang="en-US" b="0" i="0" dirty="0">
              <a:solidFill>
                <a:srgbClr val="333333"/>
              </a:solidFill>
              <a:effectLst/>
              <a:latin typeface="Calibri" panose="020F0502020204030204" pitchFamily="34" charset="0"/>
            </a:endParaRPr>
          </a:p>
          <a:p>
            <a:pPr algn="l" fontAlgn="base"/>
            <a:r>
              <a:rPr lang="en-US" b="1" i="0" dirty="0">
                <a:solidFill>
                  <a:srgbClr val="333333"/>
                </a:solidFill>
                <a:effectLst/>
                <a:latin typeface="Calibri" panose="020F0502020204030204" pitchFamily="34" charset="0"/>
              </a:rPr>
              <a:t>Capacity Building</a:t>
            </a:r>
            <a:endParaRPr lang="en-US" b="0" i="0" dirty="0">
              <a:solidFill>
                <a:srgbClr val="333333"/>
              </a:solidFill>
              <a:effectLst/>
              <a:latin typeface="Calibri" panose="020F0502020204030204" pitchFamily="34" charset="0"/>
            </a:endParaRPr>
          </a:p>
          <a:p>
            <a:pPr algn="l" fontAlgn="base"/>
            <a:r>
              <a:rPr lang="en-US" b="0" i="0" dirty="0">
                <a:solidFill>
                  <a:srgbClr val="333333"/>
                </a:solidFill>
                <a:effectLst/>
                <a:latin typeface="inherit"/>
              </a:rPr>
              <a:t>- Experience sharing workshops.</a:t>
            </a:r>
          </a:p>
          <a:p>
            <a:pPr algn="l" fontAlgn="base"/>
            <a:r>
              <a:rPr lang="en-US" b="0" i="0" dirty="0">
                <a:solidFill>
                  <a:srgbClr val="333333"/>
                </a:solidFill>
                <a:effectLst/>
                <a:latin typeface="inherit"/>
              </a:rPr>
              <a:t>- Training corporate core group of trainers.</a:t>
            </a:r>
          </a:p>
          <a:p>
            <a:pPr algn="l" fontAlgn="base"/>
            <a:r>
              <a:rPr lang="en-US" b="0" i="0" dirty="0">
                <a:solidFill>
                  <a:srgbClr val="333333"/>
                </a:solidFill>
                <a:effectLst/>
                <a:latin typeface="inherit"/>
              </a:rPr>
              <a:t>- Review and upgrading of corporate crisis management</a:t>
            </a:r>
          </a:p>
          <a:p>
            <a:pPr algn="l" fontAlgn="base"/>
            <a:r>
              <a:rPr lang="en-US" b="0" i="0" dirty="0">
                <a:solidFill>
                  <a:srgbClr val="333333"/>
                </a:solidFill>
                <a:effectLst/>
                <a:latin typeface="inherit"/>
              </a:rPr>
              <a:t>   guidelines and capabilities.</a:t>
            </a:r>
          </a:p>
          <a:p>
            <a:pPr algn="l" fontAlgn="base"/>
            <a:r>
              <a:rPr lang="en-US" b="0" i="0" dirty="0">
                <a:solidFill>
                  <a:srgbClr val="333333"/>
                </a:solidFill>
                <a:effectLst/>
                <a:latin typeface="inherit"/>
              </a:rPr>
              <a:t>- Training for planning, execution, and debriefing of</a:t>
            </a:r>
          </a:p>
          <a:p>
            <a:pPr algn="l" fontAlgn="base"/>
            <a:r>
              <a:rPr lang="en-US" b="0" i="0" dirty="0">
                <a:solidFill>
                  <a:srgbClr val="333333"/>
                </a:solidFill>
                <a:effectLst/>
                <a:latin typeface="inherit"/>
              </a:rPr>
              <a:t>   corporate-wide crisis management exercises with lesson learning.</a:t>
            </a:r>
          </a:p>
        </p:txBody>
      </p:sp>
      <p:pic>
        <p:nvPicPr>
          <p:cNvPr id="11" name="Image 10">
            <a:extLst>
              <a:ext uri="{FF2B5EF4-FFF2-40B4-BE49-F238E27FC236}">
                <a16:creationId xmlns:a16="http://schemas.microsoft.com/office/drawing/2014/main" id="{E186282C-E470-49F8-A0B9-B855C8101492}"/>
              </a:ext>
            </a:extLst>
          </p:cNvPr>
          <p:cNvPicPr>
            <a:picLocks noChangeAspect="1"/>
          </p:cNvPicPr>
          <p:nvPr/>
        </p:nvPicPr>
        <p:blipFill>
          <a:blip r:embed="rId4"/>
          <a:stretch>
            <a:fillRect/>
          </a:stretch>
        </p:blipFill>
        <p:spPr>
          <a:xfrm>
            <a:off x="6499512" y="287483"/>
            <a:ext cx="2495898" cy="4991797"/>
          </a:xfrm>
          <a:prstGeom prst="rect">
            <a:avLst/>
          </a:prstGeom>
        </p:spPr>
      </p:pic>
    </p:spTree>
    <p:extLst>
      <p:ext uri="{BB962C8B-B14F-4D97-AF65-F5344CB8AC3E}">
        <p14:creationId xmlns:p14="http://schemas.microsoft.com/office/powerpoint/2010/main" val="107594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60893" y="111076"/>
            <a:ext cx="1725507" cy="1320591"/>
            <a:chOff x="3760893" y="111076"/>
            <a:chExt cx="1725507" cy="1320591"/>
          </a:xfrm>
        </p:grpSpPr>
        <p:pic>
          <p:nvPicPr>
            <p:cNvPr id="4" name="image1.png"/>
            <p:cNvPicPr/>
            <p:nvPr/>
          </p:nvPicPr>
          <p:blipFill>
            <a:blip r:embed="rId3" cstate="print"/>
            <a:stretch>
              <a:fillRect/>
            </a:stretch>
          </p:blipFill>
          <p:spPr>
            <a:xfrm>
              <a:off x="3886200" y="111076"/>
              <a:ext cx="1485900" cy="1106620"/>
            </a:xfrm>
            <a:prstGeom prst="rect">
              <a:avLst/>
            </a:prstGeom>
          </p:spPr>
        </p:pic>
        <p:sp>
          <p:nvSpPr>
            <p:cNvPr id="14" name="Rectangle 13"/>
            <p:cNvSpPr/>
            <p:nvPr/>
          </p:nvSpPr>
          <p:spPr>
            <a:xfrm>
              <a:off x="3760893" y="1154668"/>
              <a:ext cx="1725507" cy="276999"/>
            </a:xfrm>
            <a:prstGeom prst="rect">
              <a:avLst/>
            </a:prstGeom>
          </p:spPr>
          <p:txBody>
            <a:bodyPr wrap="square">
              <a:spAutoFit/>
            </a:bodyPr>
            <a:lstStyle/>
            <a:p>
              <a:pPr algn="ctr"/>
              <a:r>
                <a:rPr lang="en-US" sz="1200" b="1" dirty="0">
                  <a:solidFill>
                    <a:schemeClr val="accent1"/>
                  </a:solidFill>
                  <a:latin typeface="+mj-lt"/>
                  <a:cs typeface="Arial"/>
                </a:rPr>
                <a:t> </a:t>
              </a:r>
              <a:r>
                <a:rPr lang="en-US" sz="1200" b="1" dirty="0">
                  <a:solidFill>
                    <a:schemeClr val="tx2"/>
                  </a:solidFill>
                  <a:latin typeface="+mj-lt"/>
                </a:rPr>
                <a:t> </a:t>
              </a:r>
            </a:p>
          </p:txBody>
        </p:sp>
      </p:grpSp>
      <p:grpSp>
        <p:nvGrpSpPr>
          <p:cNvPr id="2" name="Groupe 1">
            <a:extLst>
              <a:ext uri="{FF2B5EF4-FFF2-40B4-BE49-F238E27FC236}">
                <a16:creationId xmlns:a16="http://schemas.microsoft.com/office/drawing/2014/main" id="{72BAD76E-6F8F-4D3E-8B62-F861CDAD59B0}"/>
              </a:ext>
            </a:extLst>
          </p:cNvPr>
          <p:cNvGrpSpPr/>
          <p:nvPr/>
        </p:nvGrpSpPr>
        <p:grpSpPr>
          <a:xfrm>
            <a:off x="1143001" y="1431667"/>
            <a:ext cx="6892504" cy="5045333"/>
            <a:chOff x="1108495" y="1431667"/>
            <a:chExt cx="6927010" cy="5093390"/>
          </a:xfrm>
        </p:grpSpPr>
        <p:pic>
          <p:nvPicPr>
            <p:cNvPr id="3" name="Image 2">
              <a:extLst>
                <a:ext uri="{FF2B5EF4-FFF2-40B4-BE49-F238E27FC236}">
                  <a16:creationId xmlns:a16="http://schemas.microsoft.com/office/drawing/2014/main" id="{6750FC1F-4B7C-4798-80DC-D9443742D28E}"/>
                </a:ext>
              </a:extLst>
            </p:cNvPr>
            <p:cNvPicPr>
              <a:picLocks noChangeAspect="1"/>
            </p:cNvPicPr>
            <p:nvPr/>
          </p:nvPicPr>
          <p:blipFill>
            <a:blip r:embed="rId4"/>
            <a:stretch>
              <a:fillRect/>
            </a:stretch>
          </p:blipFill>
          <p:spPr>
            <a:xfrm>
              <a:off x="1108495" y="1431667"/>
              <a:ext cx="6927010" cy="5093390"/>
            </a:xfrm>
            <a:prstGeom prst="rect">
              <a:avLst/>
            </a:prstGeom>
          </p:spPr>
        </p:pic>
        <p:sp>
          <p:nvSpPr>
            <p:cNvPr id="5" name="Rectangle 4">
              <a:extLst>
                <a:ext uri="{FF2B5EF4-FFF2-40B4-BE49-F238E27FC236}">
                  <a16:creationId xmlns:a16="http://schemas.microsoft.com/office/drawing/2014/main" id="{3CFE0DBA-AC9A-48E5-A4C5-8A4E6303D58C}"/>
                </a:ext>
              </a:extLst>
            </p:cNvPr>
            <p:cNvSpPr/>
            <p:nvPr/>
          </p:nvSpPr>
          <p:spPr>
            <a:xfrm rot="909310">
              <a:off x="4811124" y="5313292"/>
              <a:ext cx="2795104" cy="593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dirty="0">
                  <a:solidFill>
                    <a:schemeClr val="tx1"/>
                  </a:solidFill>
                </a:rPr>
                <a:t>Price of June, 2025</a:t>
              </a:r>
            </a:p>
          </p:txBody>
        </p:sp>
      </p:grpSp>
      <p:sp>
        <p:nvSpPr>
          <p:cNvPr id="7" name="ZoneTexte 6">
            <a:extLst>
              <a:ext uri="{FF2B5EF4-FFF2-40B4-BE49-F238E27FC236}">
                <a16:creationId xmlns:a16="http://schemas.microsoft.com/office/drawing/2014/main" id="{D19DC431-9511-4B5F-BD1C-1DB2F26EACB7}"/>
              </a:ext>
            </a:extLst>
          </p:cNvPr>
          <p:cNvSpPr txBox="1"/>
          <p:nvPr/>
        </p:nvSpPr>
        <p:spPr>
          <a:xfrm>
            <a:off x="152400" y="1009322"/>
            <a:ext cx="8229600" cy="369332"/>
          </a:xfrm>
          <a:prstGeom prst="rect">
            <a:avLst/>
          </a:prstGeom>
          <a:noFill/>
        </p:spPr>
        <p:txBody>
          <a:bodyPr wrap="square">
            <a:spAutoFit/>
          </a:bodyPr>
          <a:lstStyle/>
          <a:p>
            <a:pPr algn="l" fontAlgn="base"/>
            <a:r>
              <a:rPr lang="en-US" b="1" i="0" dirty="0">
                <a:solidFill>
                  <a:srgbClr val="333333"/>
                </a:solidFill>
                <a:effectLst/>
                <a:latin typeface="Calibri" panose="020F0502020204030204" pitchFamily="34" charset="0"/>
              </a:rPr>
              <a:t>Cybersecurity</a:t>
            </a:r>
          </a:p>
        </p:txBody>
      </p:sp>
    </p:spTree>
    <p:extLst>
      <p:ext uri="{BB962C8B-B14F-4D97-AF65-F5344CB8AC3E}">
        <p14:creationId xmlns:p14="http://schemas.microsoft.com/office/powerpoint/2010/main" val="182806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60893" y="111076"/>
            <a:ext cx="1725507" cy="1320591"/>
            <a:chOff x="3760893" y="111076"/>
            <a:chExt cx="1725507" cy="1320591"/>
          </a:xfrm>
        </p:grpSpPr>
        <p:pic>
          <p:nvPicPr>
            <p:cNvPr id="4" name="image1.png"/>
            <p:cNvPicPr/>
            <p:nvPr/>
          </p:nvPicPr>
          <p:blipFill>
            <a:blip r:embed="rId3" cstate="print"/>
            <a:stretch>
              <a:fillRect/>
            </a:stretch>
          </p:blipFill>
          <p:spPr>
            <a:xfrm>
              <a:off x="3886200" y="111076"/>
              <a:ext cx="1485900" cy="1106620"/>
            </a:xfrm>
            <a:prstGeom prst="rect">
              <a:avLst/>
            </a:prstGeom>
          </p:spPr>
        </p:pic>
        <p:sp>
          <p:nvSpPr>
            <p:cNvPr id="14" name="Rectangle 13"/>
            <p:cNvSpPr/>
            <p:nvPr/>
          </p:nvSpPr>
          <p:spPr>
            <a:xfrm>
              <a:off x="3760893" y="1154668"/>
              <a:ext cx="1725507" cy="276999"/>
            </a:xfrm>
            <a:prstGeom prst="rect">
              <a:avLst/>
            </a:prstGeom>
          </p:spPr>
          <p:txBody>
            <a:bodyPr wrap="square">
              <a:spAutoFit/>
            </a:bodyPr>
            <a:lstStyle/>
            <a:p>
              <a:pPr algn="ctr"/>
              <a:r>
                <a:rPr lang="en-US" sz="1200" b="1" dirty="0">
                  <a:solidFill>
                    <a:schemeClr val="accent1"/>
                  </a:solidFill>
                  <a:latin typeface="+mj-lt"/>
                  <a:cs typeface="Arial"/>
                </a:rPr>
                <a:t> </a:t>
              </a:r>
              <a:r>
                <a:rPr lang="en-US" sz="1200" b="1" dirty="0">
                  <a:solidFill>
                    <a:schemeClr val="tx2"/>
                  </a:solidFill>
                  <a:latin typeface="+mj-lt"/>
                </a:rPr>
                <a:t> </a:t>
              </a:r>
            </a:p>
          </p:txBody>
        </p:sp>
      </p:grpSp>
      <p:sp>
        <p:nvSpPr>
          <p:cNvPr id="7" name="ZoneTexte 6">
            <a:extLst>
              <a:ext uri="{FF2B5EF4-FFF2-40B4-BE49-F238E27FC236}">
                <a16:creationId xmlns:a16="http://schemas.microsoft.com/office/drawing/2014/main" id="{D19DC431-9511-4B5F-BD1C-1DB2F26EACB7}"/>
              </a:ext>
            </a:extLst>
          </p:cNvPr>
          <p:cNvSpPr txBox="1"/>
          <p:nvPr/>
        </p:nvSpPr>
        <p:spPr>
          <a:xfrm>
            <a:off x="152400" y="1009322"/>
            <a:ext cx="8229600" cy="369332"/>
          </a:xfrm>
          <a:prstGeom prst="rect">
            <a:avLst/>
          </a:prstGeom>
          <a:noFill/>
        </p:spPr>
        <p:txBody>
          <a:bodyPr wrap="square">
            <a:spAutoFit/>
          </a:bodyPr>
          <a:lstStyle/>
          <a:p>
            <a:pPr algn="l" fontAlgn="base"/>
            <a:r>
              <a:rPr lang="en-US" b="1" i="0" dirty="0">
                <a:solidFill>
                  <a:srgbClr val="333333"/>
                </a:solidFill>
                <a:effectLst/>
                <a:latin typeface="Calibri" panose="020F0502020204030204" pitchFamily="34" charset="0"/>
              </a:rPr>
              <a:t>ATHENA Project</a:t>
            </a:r>
          </a:p>
        </p:txBody>
      </p:sp>
      <p:sp>
        <p:nvSpPr>
          <p:cNvPr id="11" name="ZoneTexte 10">
            <a:extLst>
              <a:ext uri="{FF2B5EF4-FFF2-40B4-BE49-F238E27FC236}">
                <a16:creationId xmlns:a16="http://schemas.microsoft.com/office/drawing/2014/main" id="{20A81DA9-23F9-4144-A7C7-1025D3888577}"/>
              </a:ext>
            </a:extLst>
          </p:cNvPr>
          <p:cNvSpPr txBox="1"/>
          <p:nvPr/>
        </p:nvSpPr>
        <p:spPr>
          <a:xfrm>
            <a:off x="152400" y="3200400"/>
            <a:ext cx="3608493" cy="2031325"/>
          </a:xfrm>
          <a:prstGeom prst="rect">
            <a:avLst/>
          </a:prstGeom>
          <a:noFill/>
        </p:spPr>
        <p:txBody>
          <a:bodyPr wrap="square">
            <a:spAutoFit/>
          </a:bodyPr>
          <a:lstStyle/>
          <a:p>
            <a:r>
              <a:rPr lang="en-US" b="0" i="0" dirty="0">
                <a:solidFill>
                  <a:srgbClr val="333333"/>
                </a:solidFill>
                <a:effectLst/>
                <a:latin typeface="-apple-system"/>
              </a:rPr>
              <a:t>The ATHENA consortium consists of </a:t>
            </a:r>
            <a:r>
              <a:rPr lang="en-US" b="1" i="0" dirty="0">
                <a:solidFill>
                  <a:srgbClr val="333333"/>
                </a:solidFill>
                <a:effectLst/>
                <a:latin typeface="-apple-system"/>
              </a:rPr>
              <a:t>14 partners</a:t>
            </a:r>
            <a:r>
              <a:rPr lang="en-US" b="0" i="0" dirty="0">
                <a:solidFill>
                  <a:srgbClr val="333333"/>
                </a:solidFill>
                <a:effectLst/>
                <a:latin typeface="-apple-system"/>
              </a:rPr>
              <a:t> and 1 associated partner including universities, civil society </a:t>
            </a:r>
            <a:r>
              <a:rPr lang="en-US" b="0" i="0" dirty="0" err="1">
                <a:solidFill>
                  <a:srgbClr val="333333"/>
                </a:solidFill>
                <a:effectLst/>
                <a:latin typeface="-apple-system"/>
              </a:rPr>
              <a:t>organisations</a:t>
            </a:r>
            <a:r>
              <a:rPr lang="en-US" b="0" i="0" dirty="0">
                <a:solidFill>
                  <a:srgbClr val="333333"/>
                </a:solidFill>
                <a:effectLst/>
                <a:latin typeface="-apple-system"/>
              </a:rPr>
              <a:t>, research institutions, a law enforcement academy and an industry </a:t>
            </a:r>
            <a:r>
              <a:rPr lang="en-US" b="0" i="0" dirty="0" err="1">
                <a:solidFill>
                  <a:srgbClr val="333333"/>
                </a:solidFill>
                <a:effectLst/>
                <a:latin typeface="-apple-system"/>
              </a:rPr>
              <a:t>organisation</a:t>
            </a:r>
            <a:r>
              <a:rPr lang="en-US" b="0" i="0" dirty="0">
                <a:solidFill>
                  <a:srgbClr val="333333"/>
                </a:solidFill>
                <a:effectLst/>
                <a:latin typeface="-apple-system"/>
              </a:rPr>
              <a:t> from 11 countries: ​</a:t>
            </a:r>
            <a:endParaRPr lang="fr-CH" dirty="0"/>
          </a:p>
        </p:txBody>
      </p:sp>
      <p:pic>
        <p:nvPicPr>
          <p:cNvPr id="9" name="Image 8">
            <a:extLst>
              <a:ext uri="{FF2B5EF4-FFF2-40B4-BE49-F238E27FC236}">
                <a16:creationId xmlns:a16="http://schemas.microsoft.com/office/drawing/2014/main" id="{AFDAC296-74C7-4AC8-8862-E4BD94821182}"/>
              </a:ext>
            </a:extLst>
          </p:cNvPr>
          <p:cNvPicPr>
            <a:picLocks noChangeAspect="1"/>
          </p:cNvPicPr>
          <p:nvPr/>
        </p:nvPicPr>
        <p:blipFill>
          <a:blip r:embed="rId4"/>
          <a:stretch>
            <a:fillRect/>
          </a:stretch>
        </p:blipFill>
        <p:spPr>
          <a:xfrm>
            <a:off x="3320218" y="1348174"/>
            <a:ext cx="5701862" cy="5254894"/>
          </a:xfrm>
          <a:prstGeom prst="rect">
            <a:avLst/>
          </a:prstGeom>
        </p:spPr>
      </p:pic>
    </p:spTree>
    <p:extLst>
      <p:ext uri="{BB962C8B-B14F-4D97-AF65-F5344CB8AC3E}">
        <p14:creationId xmlns:p14="http://schemas.microsoft.com/office/powerpoint/2010/main" val="375234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60893" y="111076"/>
            <a:ext cx="1725507" cy="1320591"/>
            <a:chOff x="3760893" y="111076"/>
            <a:chExt cx="1725507" cy="1320591"/>
          </a:xfrm>
        </p:grpSpPr>
        <p:pic>
          <p:nvPicPr>
            <p:cNvPr id="4" name="image1.png"/>
            <p:cNvPicPr/>
            <p:nvPr/>
          </p:nvPicPr>
          <p:blipFill>
            <a:blip r:embed="rId3" cstate="print"/>
            <a:stretch>
              <a:fillRect/>
            </a:stretch>
          </p:blipFill>
          <p:spPr>
            <a:xfrm>
              <a:off x="3886200" y="111076"/>
              <a:ext cx="1485900" cy="1106620"/>
            </a:xfrm>
            <a:prstGeom prst="rect">
              <a:avLst/>
            </a:prstGeom>
          </p:spPr>
        </p:pic>
        <p:sp>
          <p:nvSpPr>
            <p:cNvPr id="14" name="Rectangle 13"/>
            <p:cNvSpPr/>
            <p:nvPr/>
          </p:nvSpPr>
          <p:spPr>
            <a:xfrm>
              <a:off x="3760893" y="1154668"/>
              <a:ext cx="1725507" cy="276999"/>
            </a:xfrm>
            <a:prstGeom prst="rect">
              <a:avLst/>
            </a:prstGeom>
          </p:spPr>
          <p:txBody>
            <a:bodyPr wrap="square">
              <a:spAutoFit/>
            </a:bodyPr>
            <a:lstStyle/>
            <a:p>
              <a:pPr algn="ctr"/>
              <a:r>
                <a:rPr lang="en-US" sz="1200" b="1" dirty="0">
                  <a:solidFill>
                    <a:schemeClr val="accent1"/>
                  </a:solidFill>
                  <a:latin typeface="+mj-lt"/>
                  <a:cs typeface="Arial"/>
                </a:rPr>
                <a:t> </a:t>
              </a:r>
              <a:r>
                <a:rPr lang="en-US" sz="1200" b="1" dirty="0">
                  <a:solidFill>
                    <a:schemeClr val="tx2"/>
                  </a:solidFill>
                  <a:latin typeface="+mj-lt"/>
                </a:rPr>
                <a:t> </a:t>
              </a:r>
            </a:p>
          </p:txBody>
        </p:sp>
      </p:grpSp>
      <p:sp>
        <p:nvSpPr>
          <p:cNvPr id="22" name="ZoneTexte 21">
            <a:extLst>
              <a:ext uri="{FF2B5EF4-FFF2-40B4-BE49-F238E27FC236}">
                <a16:creationId xmlns:a16="http://schemas.microsoft.com/office/drawing/2014/main" id="{49B2C3E2-8850-4C5C-A79F-11120A512C7A}"/>
              </a:ext>
            </a:extLst>
          </p:cNvPr>
          <p:cNvSpPr txBox="1"/>
          <p:nvPr/>
        </p:nvSpPr>
        <p:spPr>
          <a:xfrm>
            <a:off x="1" y="1301721"/>
            <a:ext cx="6019799" cy="954107"/>
          </a:xfrm>
          <a:prstGeom prst="rect">
            <a:avLst/>
          </a:prstGeom>
          <a:noFill/>
        </p:spPr>
        <p:txBody>
          <a:bodyPr wrap="square">
            <a:spAutoFit/>
          </a:bodyPr>
          <a:lstStyle/>
          <a:p>
            <a:r>
              <a:rPr lang="en-US" sz="2800" dirty="0">
                <a:solidFill>
                  <a:srgbClr val="333333"/>
                </a:solidFill>
                <a:latin typeface="Calibri" panose="020F0502020204030204" pitchFamily="34" charset="0"/>
              </a:rPr>
              <a:t>   SCOP</a:t>
            </a:r>
            <a:r>
              <a:rPr lang="en-US" sz="2800" i="0" dirty="0">
                <a:solidFill>
                  <a:srgbClr val="333333"/>
                </a:solidFill>
                <a:effectLst/>
                <a:latin typeface="Calibri" panose="020F0502020204030204" pitchFamily="34" charset="0"/>
              </a:rPr>
              <a:t>E 2 : </a:t>
            </a:r>
            <a:r>
              <a:rPr lang="en-US" sz="2800" b="0" dirty="0">
                <a:effectLst/>
                <a:latin typeface="calibri" panose="020F0502020204030204" pitchFamily="34" charset="0"/>
              </a:rPr>
              <a:t>Global Solidarity Initiatives</a:t>
            </a:r>
            <a:endParaRPr lang="fr-CH" sz="2800" b="0" dirty="0">
              <a:effectLst/>
              <a:latin typeface="Roboto" panose="02000000000000000000" pitchFamily="2" charset="0"/>
            </a:endParaRPr>
          </a:p>
          <a:p>
            <a:pPr algn="ctr"/>
            <a:endParaRPr lang="fr-CH" sz="2800" b="1" u="sng" dirty="0"/>
          </a:p>
        </p:txBody>
      </p:sp>
      <p:sp>
        <p:nvSpPr>
          <p:cNvPr id="10" name="ZoneTexte 9">
            <a:extLst>
              <a:ext uri="{FF2B5EF4-FFF2-40B4-BE49-F238E27FC236}">
                <a16:creationId xmlns:a16="http://schemas.microsoft.com/office/drawing/2014/main" id="{6FAEED05-6DFE-4342-A037-DAE19F4FDBAE}"/>
              </a:ext>
            </a:extLst>
          </p:cNvPr>
          <p:cNvSpPr txBox="1"/>
          <p:nvPr/>
        </p:nvSpPr>
        <p:spPr>
          <a:xfrm>
            <a:off x="152400" y="1828086"/>
            <a:ext cx="8229600" cy="2585323"/>
          </a:xfrm>
          <a:prstGeom prst="rect">
            <a:avLst/>
          </a:prstGeom>
          <a:noFill/>
        </p:spPr>
        <p:txBody>
          <a:bodyPr wrap="square">
            <a:spAutoFit/>
          </a:bodyPr>
          <a:lstStyle/>
          <a:p>
            <a:pPr algn="l" fontAlgn="base"/>
            <a:r>
              <a:rPr lang="en-US" b="1" i="1" dirty="0">
                <a:solidFill>
                  <a:srgbClr val="333333"/>
                </a:solidFill>
                <a:effectLst/>
                <a:latin typeface="inherit"/>
              </a:rPr>
              <a:t>Strategic partnerships with international aid organizations in </a:t>
            </a:r>
            <a:r>
              <a:rPr lang="en-US" b="1" i="1" dirty="0">
                <a:solidFill>
                  <a:srgbClr val="333333"/>
                </a:solidFill>
                <a:latin typeface="inherit"/>
              </a:rPr>
              <a:t>v</a:t>
            </a:r>
            <a:r>
              <a:rPr lang="en-US" b="1" i="1" dirty="0">
                <a:solidFill>
                  <a:srgbClr val="333333"/>
                </a:solidFill>
                <a:effectLst/>
                <a:latin typeface="inherit"/>
              </a:rPr>
              <a:t>ulnerable </a:t>
            </a:r>
            <a:r>
              <a:rPr lang="en-US" b="1" i="1" dirty="0">
                <a:solidFill>
                  <a:srgbClr val="333333"/>
                </a:solidFill>
                <a:latin typeface="inherit"/>
              </a:rPr>
              <a:t>r</a:t>
            </a:r>
            <a:r>
              <a:rPr lang="en-US" b="1" i="1" dirty="0">
                <a:solidFill>
                  <a:srgbClr val="333333"/>
                </a:solidFill>
                <a:effectLst/>
                <a:latin typeface="inherit"/>
              </a:rPr>
              <a:t>egions facing climate </a:t>
            </a:r>
            <a:r>
              <a:rPr lang="en-US" b="1" i="1" dirty="0">
                <a:solidFill>
                  <a:srgbClr val="333333"/>
                </a:solidFill>
                <a:latin typeface="inherit"/>
              </a:rPr>
              <a:t>c</a:t>
            </a:r>
            <a:r>
              <a:rPr lang="en-US" b="1" i="1" dirty="0">
                <a:solidFill>
                  <a:srgbClr val="333333"/>
                </a:solidFill>
                <a:effectLst/>
                <a:latin typeface="inherit"/>
              </a:rPr>
              <a:t>hallenges:</a:t>
            </a:r>
            <a:endParaRPr lang="en-US" b="0" i="0" dirty="0">
              <a:solidFill>
                <a:srgbClr val="333333"/>
              </a:solidFill>
              <a:effectLst/>
              <a:latin typeface="Roboto" panose="02000000000000000000" pitchFamily="2" charset="0"/>
            </a:endParaRPr>
          </a:p>
          <a:p>
            <a:pPr algn="l" fontAlgn="base"/>
            <a:endParaRPr lang="en-US" b="0" i="0" dirty="0">
              <a:solidFill>
                <a:srgbClr val="333333"/>
              </a:solidFill>
              <a:effectLst/>
              <a:latin typeface="Calibri" panose="020F0502020204030204" pitchFamily="34" charset="0"/>
            </a:endParaRPr>
          </a:p>
          <a:p>
            <a:pPr marL="285750" indent="-285750" algn="l" fontAlgn="base">
              <a:buFontTx/>
              <a:buChar char="-"/>
            </a:pPr>
            <a:r>
              <a:rPr lang="en-US" b="1" i="0" dirty="0">
                <a:solidFill>
                  <a:srgbClr val="333333"/>
                </a:solidFill>
                <a:effectLst/>
                <a:latin typeface="inherit"/>
              </a:rPr>
              <a:t>Maputo</a:t>
            </a:r>
            <a:r>
              <a:rPr lang="en-US" b="1" dirty="0">
                <a:solidFill>
                  <a:srgbClr val="333333"/>
                </a:solidFill>
                <a:latin typeface="inherit"/>
              </a:rPr>
              <a:t> :</a:t>
            </a:r>
            <a:r>
              <a:rPr lang="en-US" b="1" i="0" dirty="0">
                <a:solidFill>
                  <a:srgbClr val="333333"/>
                </a:solidFill>
                <a:effectLst/>
                <a:latin typeface="inherit"/>
              </a:rPr>
              <a:t> </a:t>
            </a:r>
            <a:r>
              <a:rPr lang="en-US" b="0" i="0" dirty="0">
                <a:solidFill>
                  <a:srgbClr val="333333"/>
                </a:solidFill>
                <a:effectLst/>
                <a:latin typeface="inherit"/>
              </a:rPr>
              <a:t>Sustainable sanitation </a:t>
            </a:r>
            <a:r>
              <a:rPr lang="en-US" dirty="0">
                <a:solidFill>
                  <a:srgbClr val="333333"/>
                </a:solidFill>
                <a:latin typeface="inherit"/>
              </a:rPr>
              <a:t>i</a:t>
            </a:r>
            <a:r>
              <a:rPr lang="en-US" b="0" i="0" dirty="0">
                <a:solidFill>
                  <a:srgbClr val="333333"/>
                </a:solidFill>
                <a:effectLst/>
                <a:latin typeface="inherit"/>
              </a:rPr>
              <a:t>nitiative in partnership with IWA.</a:t>
            </a:r>
          </a:p>
          <a:p>
            <a:pPr marL="285750" indent="-285750" algn="l" fontAlgn="base">
              <a:buFontTx/>
              <a:buChar char="-"/>
            </a:pPr>
            <a:endParaRPr lang="en-US" dirty="0">
              <a:solidFill>
                <a:srgbClr val="333333"/>
              </a:solidFill>
              <a:latin typeface="inherit"/>
            </a:endParaRPr>
          </a:p>
          <a:p>
            <a:pPr marL="285750" indent="-285750" algn="l" fontAlgn="base">
              <a:buFontTx/>
              <a:buChar char="-"/>
            </a:pPr>
            <a:r>
              <a:rPr lang="en-US" b="1" i="0" dirty="0">
                <a:solidFill>
                  <a:srgbClr val="333333"/>
                </a:solidFill>
                <a:effectLst/>
                <a:latin typeface="inherit"/>
              </a:rPr>
              <a:t>Civil Society Initiative : </a:t>
            </a:r>
            <a:r>
              <a:rPr lang="en-US" dirty="0">
                <a:solidFill>
                  <a:srgbClr val="333333"/>
                </a:solidFill>
                <a:latin typeface="inherit"/>
              </a:rPr>
              <a:t>C</a:t>
            </a:r>
            <a:r>
              <a:rPr lang="en-US" b="0" i="0" dirty="0">
                <a:solidFill>
                  <a:srgbClr val="333333"/>
                </a:solidFill>
                <a:effectLst/>
                <a:latin typeface="inherit"/>
              </a:rPr>
              <a:t>ooperation between Palestinian and Israeli Mayors.</a:t>
            </a:r>
          </a:p>
          <a:p>
            <a:pPr marL="285750" indent="-285750" algn="l" fontAlgn="base">
              <a:buFontTx/>
              <a:buChar char="-"/>
            </a:pPr>
            <a:endParaRPr lang="en-US" dirty="0">
              <a:solidFill>
                <a:srgbClr val="333333"/>
              </a:solidFill>
              <a:latin typeface="inherit"/>
            </a:endParaRPr>
          </a:p>
          <a:p>
            <a:pPr marL="285750" indent="-285750" algn="l" fontAlgn="base">
              <a:buFontTx/>
              <a:buChar char="-"/>
            </a:pPr>
            <a:r>
              <a:rPr lang="en-US" b="1" i="0" dirty="0">
                <a:solidFill>
                  <a:srgbClr val="333333"/>
                </a:solidFill>
                <a:effectLst/>
                <a:latin typeface="inherit"/>
              </a:rPr>
              <a:t>UNESCO-IHP “ECOMED” ACADEMY : </a:t>
            </a:r>
            <a:r>
              <a:rPr lang="en-US" b="0" i="0" dirty="0">
                <a:solidFill>
                  <a:srgbClr val="333333"/>
                </a:solidFill>
                <a:effectLst/>
                <a:latin typeface="inherit"/>
              </a:rPr>
              <a:t>Network of climate </a:t>
            </a:r>
            <a:r>
              <a:rPr lang="en-US" dirty="0">
                <a:solidFill>
                  <a:srgbClr val="333333"/>
                </a:solidFill>
                <a:latin typeface="inherit"/>
              </a:rPr>
              <a:t>r</a:t>
            </a:r>
            <a:r>
              <a:rPr lang="en-US" b="0" i="0" dirty="0">
                <a:solidFill>
                  <a:srgbClr val="333333"/>
                </a:solidFill>
                <a:effectLst/>
                <a:latin typeface="inherit"/>
              </a:rPr>
              <a:t>esponse </a:t>
            </a:r>
            <a:r>
              <a:rPr lang="en-US" dirty="0">
                <a:solidFill>
                  <a:srgbClr val="333333"/>
                </a:solidFill>
                <a:latin typeface="inherit"/>
              </a:rPr>
              <a:t>c</a:t>
            </a:r>
            <a:r>
              <a:rPr lang="en-US" b="0" i="0" dirty="0">
                <a:solidFill>
                  <a:srgbClr val="333333"/>
                </a:solidFill>
                <a:effectLst/>
                <a:latin typeface="inherit"/>
              </a:rPr>
              <a:t>apacity </a:t>
            </a:r>
            <a:r>
              <a:rPr lang="en-US" dirty="0">
                <a:solidFill>
                  <a:srgbClr val="333333"/>
                </a:solidFill>
                <a:latin typeface="inherit"/>
              </a:rPr>
              <a:t>b</a:t>
            </a:r>
            <a:r>
              <a:rPr lang="en-US" b="0" i="0" dirty="0">
                <a:solidFill>
                  <a:srgbClr val="333333"/>
                </a:solidFill>
                <a:effectLst/>
                <a:latin typeface="inherit"/>
              </a:rPr>
              <a:t>uilding </a:t>
            </a:r>
            <a:r>
              <a:rPr lang="en-US" dirty="0">
                <a:solidFill>
                  <a:srgbClr val="333333"/>
                </a:solidFill>
                <a:latin typeface="inherit"/>
              </a:rPr>
              <a:t>c</a:t>
            </a:r>
            <a:r>
              <a:rPr lang="en-US" b="0" i="0" dirty="0">
                <a:solidFill>
                  <a:srgbClr val="333333"/>
                </a:solidFill>
                <a:effectLst/>
                <a:latin typeface="inherit"/>
              </a:rPr>
              <a:t>enter of coastal </a:t>
            </a:r>
            <a:r>
              <a:rPr lang="en-US" dirty="0">
                <a:solidFill>
                  <a:srgbClr val="333333"/>
                </a:solidFill>
                <a:latin typeface="inherit"/>
              </a:rPr>
              <a:t>m</a:t>
            </a:r>
            <a:r>
              <a:rPr lang="en-US" b="0" i="0" dirty="0">
                <a:solidFill>
                  <a:srgbClr val="333333"/>
                </a:solidFill>
                <a:effectLst/>
                <a:latin typeface="inherit"/>
              </a:rPr>
              <a:t>etropolises. </a:t>
            </a:r>
            <a:endParaRPr lang="en-US" i="0" dirty="0">
              <a:solidFill>
                <a:srgbClr val="333333"/>
              </a:solidFill>
              <a:effectLst/>
              <a:latin typeface="Calibri" panose="020F0502020204030204" pitchFamily="34" charset="0"/>
            </a:endParaRPr>
          </a:p>
        </p:txBody>
      </p:sp>
      <p:pic>
        <p:nvPicPr>
          <p:cNvPr id="5" name="Image 4">
            <a:extLst>
              <a:ext uri="{FF2B5EF4-FFF2-40B4-BE49-F238E27FC236}">
                <a16:creationId xmlns:a16="http://schemas.microsoft.com/office/drawing/2014/main" id="{6804B0FF-6F9A-4CF0-A430-5F09DB4C2CB1}"/>
              </a:ext>
            </a:extLst>
          </p:cNvPr>
          <p:cNvPicPr>
            <a:picLocks noChangeAspect="1"/>
          </p:cNvPicPr>
          <p:nvPr/>
        </p:nvPicPr>
        <p:blipFill>
          <a:blip r:embed="rId4"/>
          <a:stretch>
            <a:fillRect/>
          </a:stretch>
        </p:blipFill>
        <p:spPr>
          <a:xfrm>
            <a:off x="4623646" y="4136410"/>
            <a:ext cx="4020111" cy="2391109"/>
          </a:xfrm>
          <a:prstGeom prst="rect">
            <a:avLst/>
          </a:prstGeom>
        </p:spPr>
      </p:pic>
    </p:spTree>
    <p:extLst>
      <p:ext uri="{BB962C8B-B14F-4D97-AF65-F5344CB8AC3E}">
        <p14:creationId xmlns:p14="http://schemas.microsoft.com/office/powerpoint/2010/main" val="4097957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60893" y="111076"/>
            <a:ext cx="1725507" cy="1320591"/>
            <a:chOff x="3760893" y="111076"/>
            <a:chExt cx="1725507" cy="1320591"/>
          </a:xfrm>
        </p:grpSpPr>
        <p:pic>
          <p:nvPicPr>
            <p:cNvPr id="4" name="image1.png"/>
            <p:cNvPicPr/>
            <p:nvPr/>
          </p:nvPicPr>
          <p:blipFill>
            <a:blip r:embed="rId3" cstate="print"/>
            <a:stretch>
              <a:fillRect/>
            </a:stretch>
          </p:blipFill>
          <p:spPr>
            <a:xfrm>
              <a:off x="3886200" y="111076"/>
              <a:ext cx="1485900" cy="1106620"/>
            </a:xfrm>
            <a:prstGeom prst="rect">
              <a:avLst/>
            </a:prstGeom>
          </p:spPr>
        </p:pic>
        <p:sp>
          <p:nvSpPr>
            <p:cNvPr id="14" name="Rectangle 13"/>
            <p:cNvSpPr/>
            <p:nvPr/>
          </p:nvSpPr>
          <p:spPr>
            <a:xfrm>
              <a:off x="3760893" y="1154668"/>
              <a:ext cx="1725507" cy="276999"/>
            </a:xfrm>
            <a:prstGeom prst="rect">
              <a:avLst/>
            </a:prstGeom>
          </p:spPr>
          <p:txBody>
            <a:bodyPr wrap="square">
              <a:spAutoFit/>
            </a:bodyPr>
            <a:lstStyle/>
            <a:p>
              <a:pPr algn="ctr"/>
              <a:r>
                <a:rPr lang="en-US" sz="1200" b="1" dirty="0">
                  <a:solidFill>
                    <a:schemeClr val="accent1"/>
                  </a:solidFill>
                  <a:latin typeface="+mj-lt"/>
                  <a:cs typeface="Arial"/>
                </a:rPr>
                <a:t> </a:t>
              </a:r>
              <a:r>
                <a:rPr lang="en-US" sz="1200" b="1" dirty="0">
                  <a:solidFill>
                    <a:schemeClr val="tx2"/>
                  </a:solidFill>
                  <a:latin typeface="+mj-lt"/>
                </a:rPr>
                <a:t> </a:t>
              </a:r>
            </a:p>
          </p:txBody>
        </p:sp>
      </p:grpSp>
      <p:sp>
        <p:nvSpPr>
          <p:cNvPr id="22" name="ZoneTexte 21">
            <a:extLst>
              <a:ext uri="{FF2B5EF4-FFF2-40B4-BE49-F238E27FC236}">
                <a16:creationId xmlns:a16="http://schemas.microsoft.com/office/drawing/2014/main" id="{49B2C3E2-8850-4C5C-A79F-11120A512C7A}"/>
              </a:ext>
            </a:extLst>
          </p:cNvPr>
          <p:cNvSpPr txBox="1"/>
          <p:nvPr/>
        </p:nvSpPr>
        <p:spPr>
          <a:xfrm>
            <a:off x="1" y="1301721"/>
            <a:ext cx="7086599" cy="954107"/>
          </a:xfrm>
          <a:prstGeom prst="rect">
            <a:avLst/>
          </a:prstGeom>
          <a:noFill/>
        </p:spPr>
        <p:txBody>
          <a:bodyPr wrap="square">
            <a:spAutoFit/>
          </a:bodyPr>
          <a:lstStyle/>
          <a:p>
            <a:r>
              <a:rPr lang="en-US" sz="2800" dirty="0">
                <a:solidFill>
                  <a:srgbClr val="333333"/>
                </a:solidFill>
                <a:latin typeface="Calibri" panose="020F0502020204030204" pitchFamily="34" charset="0"/>
              </a:rPr>
              <a:t>   SCOP</a:t>
            </a:r>
            <a:r>
              <a:rPr lang="en-US" sz="2800" i="0" dirty="0">
                <a:solidFill>
                  <a:srgbClr val="333333"/>
                </a:solidFill>
                <a:effectLst/>
                <a:latin typeface="Calibri" panose="020F0502020204030204" pitchFamily="34" charset="0"/>
              </a:rPr>
              <a:t>E 3 : </a:t>
            </a:r>
            <a:r>
              <a:rPr lang="fr-CH" sz="2800" b="0" dirty="0" err="1">
                <a:effectLst/>
                <a:latin typeface="calibri" panose="020F0502020204030204" pitchFamily="34" charset="0"/>
              </a:rPr>
              <a:t>Research</a:t>
            </a:r>
            <a:r>
              <a:rPr lang="fr-CH" sz="2800" b="0" dirty="0">
                <a:effectLst/>
                <a:latin typeface="calibri" panose="020F0502020204030204" pitchFamily="34" charset="0"/>
              </a:rPr>
              <a:t> &amp; Innovation Center</a:t>
            </a:r>
            <a:endParaRPr lang="fr-CH" sz="2800" b="0" dirty="0">
              <a:effectLst/>
              <a:latin typeface="Roboto" panose="02000000000000000000" pitchFamily="2" charset="0"/>
            </a:endParaRPr>
          </a:p>
          <a:p>
            <a:pPr algn="ctr"/>
            <a:endParaRPr lang="fr-CH" sz="2800" b="1" u="sng" dirty="0"/>
          </a:p>
        </p:txBody>
      </p:sp>
      <p:sp>
        <p:nvSpPr>
          <p:cNvPr id="10" name="ZoneTexte 9">
            <a:extLst>
              <a:ext uri="{FF2B5EF4-FFF2-40B4-BE49-F238E27FC236}">
                <a16:creationId xmlns:a16="http://schemas.microsoft.com/office/drawing/2014/main" id="{6FAEED05-6DFE-4342-A037-DAE19F4FDBAE}"/>
              </a:ext>
            </a:extLst>
          </p:cNvPr>
          <p:cNvSpPr txBox="1"/>
          <p:nvPr/>
        </p:nvSpPr>
        <p:spPr>
          <a:xfrm>
            <a:off x="152400" y="1828086"/>
            <a:ext cx="8763000" cy="923330"/>
          </a:xfrm>
          <a:prstGeom prst="rect">
            <a:avLst/>
          </a:prstGeom>
          <a:noFill/>
        </p:spPr>
        <p:txBody>
          <a:bodyPr wrap="square">
            <a:spAutoFit/>
          </a:bodyPr>
          <a:lstStyle/>
          <a:p>
            <a:pPr algn="l" fontAlgn="base"/>
            <a:r>
              <a:rPr lang="en-US" b="1" i="1" dirty="0">
                <a:solidFill>
                  <a:srgbClr val="333333"/>
                </a:solidFill>
                <a:effectLst/>
                <a:latin typeface="inherit"/>
              </a:rPr>
              <a:t>Collaborative research with member </a:t>
            </a:r>
            <a:r>
              <a:rPr lang="en-US" b="1" i="1" dirty="0">
                <a:solidFill>
                  <a:srgbClr val="333333"/>
                </a:solidFill>
                <a:latin typeface="inherit"/>
              </a:rPr>
              <a:t>u</a:t>
            </a:r>
            <a:r>
              <a:rPr lang="en-US" b="1" i="1" dirty="0">
                <a:solidFill>
                  <a:srgbClr val="333333"/>
                </a:solidFill>
                <a:effectLst/>
                <a:latin typeface="inherit"/>
              </a:rPr>
              <a:t>tilities, strategic partners, and research </a:t>
            </a:r>
            <a:r>
              <a:rPr lang="en-US" b="1" i="1" dirty="0">
                <a:solidFill>
                  <a:srgbClr val="333333"/>
                </a:solidFill>
                <a:latin typeface="inherit"/>
              </a:rPr>
              <a:t>i</a:t>
            </a:r>
            <a:r>
              <a:rPr lang="en-US" b="1" i="1" dirty="0">
                <a:solidFill>
                  <a:srgbClr val="333333"/>
                </a:solidFill>
                <a:effectLst/>
                <a:latin typeface="inherit"/>
              </a:rPr>
              <a:t>nstitutions</a:t>
            </a:r>
          </a:p>
          <a:p>
            <a:pPr algn="l" fontAlgn="base"/>
            <a:endParaRPr lang="en-US" b="1" i="1" dirty="0">
              <a:solidFill>
                <a:srgbClr val="333333"/>
              </a:solidFill>
              <a:latin typeface="inherit"/>
            </a:endParaRPr>
          </a:p>
          <a:p>
            <a:pPr algn="l" fontAlgn="base"/>
            <a:r>
              <a:rPr lang="en-US" b="1" i="1" dirty="0">
                <a:solidFill>
                  <a:srgbClr val="333333"/>
                </a:solidFill>
                <a:effectLst/>
                <a:latin typeface="inherit"/>
              </a:rPr>
              <a:t>Demonstrations in utility </a:t>
            </a:r>
            <a:r>
              <a:rPr lang="en-US" b="1" i="1" dirty="0">
                <a:solidFill>
                  <a:srgbClr val="333333"/>
                </a:solidFill>
                <a:latin typeface="inherit"/>
              </a:rPr>
              <a:t>s</a:t>
            </a:r>
            <a:r>
              <a:rPr lang="en-US" b="1" i="1" dirty="0">
                <a:solidFill>
                  <a:srgbClr val="333333"/>
                </a:solidFill>
                <a:effectLst/>
                <a:latin typeface="inherit"/>
              </a:rPr>
              <a:t>ites of innovative </a:t>
            </a:r>
            <a:r>
              <a:rPr lang="en-US" b="1" i="1" dirty="0">
                <a:solidFill>
                  <a:srgbClr val="333333"/>
                </a:solidFill>
                <a:latin typeface="inherit"/>
              </a:rPr>
              <a:t>s</a:t>
            </a:r>
            <a:r>
              <a:rPr lang="en-US" b="1" i="1" dirty="0">
                <a:solidFill>
                  <a:srgbClr val="333333"/>
                </a:solidFill>
                <a:effectLst/>
                <a:latin typeface="inherit"/>
              </a:rPr>
              <a:t>olutions : </a:t>
            </a:r>
          </a:p>
        </p:txBody>
      </p:sp>
      <p:pic>
        <p:nvPicPr>
          <p:cNvPr id="3" name="Image 2">
            <a:extLst>
              <a:ext uri="{FF2B5EF4-FFF2-40B4-BE49-F238E27FC236}">
                <a16:creationId xmlns:a16="http://schemas.microsoft.com/office/drawing/2014/main" id="{137B6E9A-7640-47E2-8447-07DE39262E69}"/>
              </a:ext>
            </a:extLst>
          </p:cNvPr>
          <p:cNvPicPr>
            <a:picLocks noChangeAspect="1"/>
          </p:cNvPicPr>
          <p:nvPr/>
        </p:nvPicPr>
        <p:blipFill>
          <a:blip r:embed="rId4"/>
          <a:stretch>
            <a:fillRect/>
          </a:stretch>
        </p:blipFill>
        <p:spPr>
          <a:xfrm>
            <a:off x="304800" y="3277780"/>
            <a:ext cx="2991734" cy="2665819"/>
          </a:xfrm>
          <a:prstGeom prst="rect">
            <a:avLst/>
          </a:prstGeom>
        </p:spPr>
      </p:pic>
      <p:sp>
        <p:nvSpPr>
          <p:cNvPr id="11" name="ZoneTexte 10">
            <a:extLst>
              <a:ext uri="{FF2B5EF4-FFF2-40B4-BE49-F238E27FC236}">
                <a16:creationId xmlns:a16="http://schemas.microsoft.com/office/drawing/2014/main" id="{651987B1-C897-4E10-9C9E-C873ED984F0F}"/>
              </a:ext>
            </a:extLst>
          </p:cNvPr>
          <p:cNvSpPr txBox="1"/>
          <p:nvPr/>
        </p:nvSpPr>
        <p:spPr>
          <a:xfrm>
            <a:off x="3657600" y="3193555"/>
            <a:ext cx="4953000" cy="2862322"/>
          </a:xfrm>
          <a:prstGeom prst="rect">
            <a:avLst/>
          </a:prstGeom>
          <a:noFill/>
        </p:spPr>
        <p:txBody>
          <a:bodyPr wrap="square">
            <a:spAutoFit/>
          </a:bodyPr>
          <a:lstStyle/>
          <a:p>
            <a:pPr algn="l" fontAlgn="base">
              <a:buFont typeface="Arial" panose="020B0604020202020204" pitchFamily="34" charset="0"/>
              <a:buChar char="•"/>
            </a:pPr>
            <a:r>
              <a:rPr lang="en-US" sz="1800" b="1" i="0" dirty="0">
                <a:solidFill>
                  <a:srgbClr val="333333"/>
                </a:solidFill>
                <a:effectLst/>
                <a:latin typeface="inherit"/>
              </a:rPr>
              <a:t>  INCOM : </a:t>
            </a:r>
            <a:r>
              <a:rPr lang="en-US" sz="1800" b="0" i="0" dirty="0">
                <a:solidFill>
                  <a:srgbClr val="333333"/>
                </a:solidFill>
                <a:effectLst/>
                <a:latin typeface="inherit"/>
              </a:rPr>
              <a:t>Intelligent network </a:t>
            </a:r>
            <a:r>
              <a:rPr lang="en-US" dirty="0">
                <a:solidFill>
                  <a:srgbClr val="333333"/>
                </a:solidFill>
                <a:latin typeface="inherit"/>
              </a:rPr>
              <a:t>c</a:t>
            </a:r>
            <a:r>
              <a:rPr lang="en-US" sz="1800" b="0" i="0" dirty="0">
                <a:solidFill>
                  <a:srgbClr val="333333"/>
                </a:solidFill>
                <a:effectLst/>
                <a:latin typeface="inherit"/>
              </a:rPr>
              <a:t>ontrol and operating </a:t>
            </a:r>
            <a:r>
              <a:rPr lang="en-US" dirty="0">
                <a:solidFill>
                  <a:srgbClr val="333333"/>
                </a:solidFill>
                <a:latin typeface="inherit"/>
              </a:rPr>
              <a:t>s</a:t>
            </a:r>
            <a:r>
              <a:rPr lang="en-US" sz="1800" b="0" i="0" dirty="0">
                <a:solidFill>
                  <a:srgbClr val="333333"/>
                </a:solidFill>
                <a:effectLst/>
                <a:latin typeface="inherit"/>
              </a:rPr>
              <a:t>ystem for anomaly, diagnostics and leak </a:t>
            </a:r>
            <a:r>
              <a:rPr lang="en-US" dirty="0">
                <a:solidFill>
                  <a:srgbClr val="333333"/>
                </a:solidFill>
                <a:latin typeface="inherit"/>
              </a:rPr>
              <a:t>d</a:t>
            </a:r>
            <a:r>
              <a:rPr lang="en-US" sz="1800" b="0" i="0" dirty="0">
                <a:solidFill>
                  <a:srgbClr val="333333"/>
                </a:solidFill>
                <a:effectLst/>
                <a:latin typeface="inherit"/>
              </a:rPr>
              <a:t>etection.</a:t>
            </a:r>
          </a:p>
          <a:p>
            <a:pPr algn="l" fontAlgn="base">
              <a:buFont typeface="Arial" panose="020B0604020202020204" pitchFamily="34" charset="0"/>
              <a:buChar char="•"/>
            </a:pPr>
            <a:endParaRPr lang="en-US" sz="1800" b="0" i="0" dirty="0">
              <a:solidFill>
                <a:srgbClr val="333333"/>
              </a:solidFill>
              <a:effectLst/>
              <a:latin typeface="inherit"/>
            </a:endParaRPr>
          </a:p>
          <a:p>
            <a:pPr algn="l" fontAlgn="base">
              <a:buFont typeface="Arial" panose="020B0604020202020204" pitchFamily="34" charset="0"/>
              <a:buChar char="•"/>
            </a:pPr>
            <a:r>
              <a:rPr lang="en-US" sz="1800" b="1" i="0" dirty="0">
                <a:solidFill>
                  <a:srgbClr val="333333"/>
                </a:solidFill>
                <a:effectLst/>
                <a:latin typeface="inherit"/>
              </a:rPr>
              <a:t> Bio-SMART : </a:t>
            </a:r>
            <a:r>
              <a:rPr lang="en-US" sz="1800" b="0" i="0" dirty="0">
                <a:solidFill>
                  <a:srgbClr val="333333"/>
                </a:solidFill>
                <a:effectLst/>
                <a:latin typeface="inherit"/>
              </a:rPr>
              <a:t>Bio-safety </a:t>
            </a:r>
            <a:r>
              <a:rPr lang="en-US" dirty="0">
                <a:solidFill>
                  <a:srgbClr val="333333"/>
                </a:solidFill>
                <a:latin typeface="inherit"/>
              </a:rPr>
              <a:t>m</a:t>
            </a:r>
            <a:r>
              <a:rPr lang="en-US" sz="1800" b="0" i="0" dirty="0">
                <a:solidFill>
                  <a:srgbClr val="333333"/>
                </a:solidFill>
                <a:effectLst/>
                <a:latin typeface="inherit"/>
              </a:rPr>
              <a:t>onitoring &amp; active </a:t>
            </a:r>
            <a:r>
              <a:rPr lang="en-US" dirty="0">
                <a:solidFill>
                  <a:srgbClr val="333333"/>
                </a:solidFill>
                <a:latin typeface="inherit"/>
              </a:rPr>
              <a:t>r</a:t>
            </a:r>
            <a:r>
              <a:rPr lang="en-US" sz="1800" b="0" i="0" dirty="0">
                <a:solidFill>
                  <a:srgbClr val="333333"/>
                </a:solidFill>
                <a:effectLst/>
                <a:latin typeface="inherit"/>
              </a:rPr>
              <a:t>isk </a:t>
            </a:r>
            <a:r>
              <a:rPr lang="en-US" dirty="0">
                <a:solidFill>
                  <a:srgbClr val="333333"/>
                </a:solidFill>
                <a:latin typeface="inherit"/>
              </a:rPr>
              <a:t>c</a:t>
            </a:r>
            <a:r>
              <a:rPr lang="en-US" sz="1800" b="0" i="0" dirty="0">
                <a:solidFill>
                  <a:srgbClr val="333333"/>
                </a:solidFill>
                <a:effectLst/>
                <a:latin typeface="inherit"/>
              </a:rPr>
              <a:t>ontrol for early detection of bio-contamination.</a:t>
            </a:r>
          </a:p>
          <a:p>
            <a:pPr algn="l" fontAlgn="base">
              <a:buFont typeface="Arial" panose="020B0604020202020204" pitchFamily="34" charset="0"/>
              <a:buChar char="•"/>
            </a:pPr>
            <a:endParaRPr lang="en-US" sz="1800" b="1" i="0" dirty="0">
              <a:solidFill>
                <a:srgbClr val="333333"/>
              </a:solidFill>
              <a:effectLst/>
              <a:latin typeface="inherit"/>
            </a:endParaRPr>
          </a:p>
          <a:p>
            <a:pPr algn="l" fontAlgn="base">
              <a:buFont typeface="Arial" panose="020B0604020202020204" pitchFamily="34" charset="0"/>
              <a:buChar char="•"/>
            </a:pPr>
            <a:r>
              <a:rPr lang="en-US" sz="1800" b="1" i="0" dirty="0">
                <a:solidFill>
                  <a:srgbClr val="333333"/>
                </a:solidFill>
                <a:effectLst/>
                <a:latin typeface="inherit"/>
              </a:rPr>
              <a:t>EU-PRIMA</a:t>
            </a:r>
            <a:r>
              <a:rPr lang="en-US" sz="1800" b="0" i="0" dirty="0">
                <a:solidFill>
                  <a:srgbClr val="333333"/>
                </a:solidFill>
                <a:effectLst/>
                <a:latin typeface="inherit"/>
              </a:rPr>
              <a:t> : Improving </a:t>
            </a:r>
            <a:r>
              <a:rPr lang="en-US" dirty="0">
                <a:solidFill>
                  <a:srgbClr val="333333"/>
                </a:solidFill>
                <a:latin typeface="inherit"/>
              </a:rPr>
              <a:t>w</a:t>
            </a:r>
            <a:r>
              <a:rPr lang="en-US" sz="1800" b="0" i="0" dirty="0">
                <a:solidFill>
                  <a:srgbClr val="333333"/>
                </a:solidFill>
                <a:effectLst/>
                <a:latin typeface="inherit"/>
              </a:rPr>
              <a:t>ater storage, distribution and management</a:t>
            </a:r>
            <a:r>
              <a:rPr lang="en-US" sz="1800" b="1" i="0" dirty="0">
                <a:solidFill>
                  <a:srgbClr val="333333"/>
                </a:solidFill>
                <a:effectLst/>
                <a:latin typeface="inherit"/>
              </a:rPr>
              <a:t> </a:t>
            </a:r>
            <a:r>
              <a:rPr lang="en-US" dirty="0">
                <a:solidFill>
                  <a:srgbClr val="333333"/>
                </a:solidFill>
                <a:latin typeface="inherit"/>
              </a:rPr>
              <a:t>s</a:t>
            </a:r>
            <a:r>
              <a:rPr lang="en-US" sz="1800" b="0" i="0" dirty="0">
                <a:solidFill>
                  <a:srgbClr val="333333"/>
                </a:solidFill>
                <a:effectLst/>
                <a:latin typeface="inherit"/>
              </a:rPr>
              <a:t>olutions </a:t>
            </a:r>
            <a:r>
              <a:rPr lang="en-US" dirty="0">
                <a:solidFill>
                  <a:srgbClr val="333333"/>
                </a:solidFill>
                <a:latin typeface="inherit"/>
              </a:rPr>
              <a:t>a</a:t>
            </a:r>
            <a:r>
              <a:rPr lang="en-US" sz="1800" b="0" i="0" dirty="0">
                <a:solidFill>
                  <a:srgbClr val="333333"/>
                </a:solidFill>
                <a:effectLst/>
                <a:latin typeface="inherit"/>
              </a:rPr>
              <a:t>cross the Mediterranean</a:t>
            </a:r>
            <a:r>
              <a:rPr lang="en-US" dirty="0">
                <a:solidFill>
                  <a:srgbClr val="333333"/>
                </a:solidFill>
                <a:latin typeface="inherit"/>
              </a:rPr>
              <a:t>.</a:t>
            </a:r>
            <a:endParaRPr lang="en-US" sz="1800" b="0" i="0" dirty="0">
              <a:solidFill>
                <a:srgbClr val="333333"/>
              </a:solidFill>
              <a:effectLst/>
              <a:latin typeface="inherit"/>
            </a:endParaRPr>
          </a:p>
        </p:txBody>
      </p:sp>
    </p:spTree>
    <p:extLst>
      <p:ext uri="{BB962C8B-B14F-4D97-AF65-F5344CB8AC3E}">
        <p14:creationId xmlns:p14="http://schemas.microsoft.com/office/powerpoint/2010/main" val="165134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2700"/>
            <a:ext cx="9144000" cy="6824870"/>
          </a:xfrm>
          <a:prstGeom prst="rect">
            <a:avLst/>
          </a:prstGeom>
        </p:spPr>
      </p:pic>
    </p:spTree>
    <p:extLst>
      <p:ext uri="{BB962C8B-B14F-4D97-AF65-F5344CB8AC3E}">
        <p14:creationId xmlns:p14="http://schemas.microsoft.com/office/powerpoint/2010/main" val="1070979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ea typeface="ＭＳ Ｐゴシック"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1185</Words>
  <Application>Microsoft Office PowerPoint</Application>
  <PresentationFormat>Affichage à l'écran (4:3)</PresentationFormat>
  <Paragraphs>145</Paragraphs>
  <Slides>8</Slides>
  <Notes>7</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8</vt:i4>
      </vt:variant>
    </vt:vector>
  </HeadingPairs>
  <TitlesOfParts>
    <vt:vector size="20" baseType="lpstr">
      <vt:lpstr>__Inter_f367f3</vt:lpstr>
      <vt:lpstr>-apple-system</vt:lpstr>
      <vt:lpstr>Arial</vt:lpstr>
      <vt:lpstr>Calibri</vt:lpstr>
      <vt:lpstr>Calibri</vt:lpstr>
      <vt:lpstr>inherit</vt:lpstr>
      <vt:lpstr>NYUPerstare</vt:lpstr>
      <vt:lpstr>Roboto</vt:lpstr>
      <vt:lpstr>Verdana</vt:lpstr>
      <vt:lpstr>Wingdings</vt:lpstr>
      <vt:lpstr>Office Theme</vt:lpstr>
      <vt:lpstr>Globe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Polytechnic Institute of NYU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Wilmer Patricio Cantos</dc:creator>
  <cp:lastModifiedBy>Gérard Luyet</cp:lastModifiedBy>
  <cp:revision>224</cp:revision>
  <dcterms:created xsi:type="dcterms:W3CDTF">2016-06-09T16:06:29Z</dcterms:created>
  <dcterms:modified xsi:type="dcterms:W3CDTF">2025-12-16T10:22:20Z</dcterms:modified>
</cp:coreProperties>
</file>